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0" r:id="rId3"/>
    <p:sldId id="335" r:id="rId4"/>
    <p:sldId id="430" r:id="rId5"/>
    <p:sldId id="431" r:id="rId6"/>
    <p:sldId id="352" r:id="rId7"/>
    <p:sldId id="351" r:id="rId8"/>
    <p:sldId id="417" r:id="rId9"/>
    <p:sldId id="353" r:id="rId10"/>
    <p:sldId id="358" r:id="rId11"/>
    <p:sldId id="355" r:id="rId12"/>
    <p:sldId id="356" r:id="rId13"/>
    <p:sldId id="357" r:id="rId14"/>
    <p:sldId id="354" r:id="rId15"/>
    <p:sldId id="418" r:id="rId16"/>
    <p:sldId id="419" r:id="rId17"/>
    <p:sldId id="409" r:id="rId18"/>
    <p:sldId id="410" r:id="rId19"/>
    <p:sldId id="411" r:id="rId20"/>
    <p:sldId id="412" r:id="rId21"/>
    <p:sldId id="359" r:id="rId22"/>
    <p:sldId id="257" r:id="rId23"/>
    <p:sldId id="302" r:id="rId24"/>
    <p:sldId id="259" r:id="rId25"/>
    <p:sldId id="360" r:id="rId26"/>
    <p:sldId id="300" r:id="rId27"/>
    <p:sldId id="345" r:id="rId28"/>
    <p:sldId id="373" r:id="rId29"/>
    <p:sldId id="379" r:id="rId30"/>
    <p:sldId id="428" r:id="rId31"/>
    <p:sldId id="402" r:id="rId32"/>
    <p:sldId id="424" r:id="rId33"/>
    <p:sldId id="423" r:id="rId34"/>
    <p:sldId id="425" r:id="rId35"/>
    <p:sldId id="426" r:id="rId36"/>
    <p:sldId id="427" r:id="rId37"/>
    <p:sldId id="403" r:id="rId38"/>
    <p:sldId id="429" r:id="rId39"/>
    <p:sldId id="421" r:id="rId40"/>
    <p:sldId id="422" r:id="rId41"/>
    <p:sldId id="432" r:id="rId42"/>
    <p:sldId id="408"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9900CC"/>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46" d="100"/>
          <a:sy n="46" d="100"/>
        </p:scale>
        <p:origin x="-2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804175-0849-42DD-9CB1-51A70ED2983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1603CF-2916-4932-B1A4-DC9AF6AED7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646381-1D91-478E-9939-C9D75CB7661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7B3D6F5-7057-4BA3-82B1-0503834C900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95BD2F-290F-467F-A2C4-AC4D41CDAB3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EC0822-7FAF-4E8E-B87C-06BB7676A6A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BE0770-D948-4409-9F39-4A76590C4FF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0B954A6-2675-43E9-8F52-F8D1D02B51E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ACB0B3-C788-49E4-8221-3662AC7ADCB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65EA78C-9423-484B-B3BB-CFA65729889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CDFC9E-097C-46B6-8AC9-2977BBF778A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BE75FB-1167-4A8C-A0EE-7D7F10E627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DB4BB3-2478-435C-AC63-CF65F1FF24E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133600"/>
            <a:ext cx="9144000" cy="1143000"/>
          </a:xfrm>
        </p:spPr>
        <p:txBody>
          <a:bodyPr/>
          <a:lstStyle/>
          <a:p>
            <a:r>
              <a:rPr lang="en-US" b="1" dirty="0">
                <a:latin typeface="Calibri" pitchFamily="34" charset="0"/>
              </a:rPr>
              <a:t>Managing Breast Cancer in the Genomic Era</a:t>
            </a:r>
            <a:r>
              <a:rPr lang="en-US" sz="3600" b="1" dirty="0">
                <a:latin typeface="Calibri" pitchFamily="34" charset="0"/>
              </a:rPr>
              <a:t/>
            </a:r>
            <a:br>
              <a:rPr lang="en-US" sz="3600" b="1" dirty="0">
                <a:latin typeface="Calibri" pitchFamily="34" charset="0"/>
              </a:rPr>
            </a:br>
            <a:r>
              <a:rPr lang="en-US" b="1" dirty="0"/>
              <a:t/>
            </a:r>
            <a:br>
              <a:rPr lang="en-US" b="1" dirty="0"/>
            </a:br>
            <a:endParaRPr lang="en-US" b="1" dirty="0"/>
          </a:p>
        </p:txBody>
      </p:sp>
      <p:sp>
        <p:nvSpPr>
          <p:cNvPr id="2051" name="Rectangle 3"/>
          <p:cNvSpPr>
            <a:spLocks noGrp="1" noChangeArrowheads="1"/>
          </p:cNvSpPr>
          <p:nvPr>
            <p:ph type="body" idx="1"/>
          </p:nvPr>
        </p:nvSpPr>
        <p:spPr>
          <a:xfrm>
            <a:off x="0" y="3429000"/>
            <a:ext cx="9144000" cy="2667000"/>
          </a:xfrm>
        </p:spPr>
        <p:txBody>
          <a:bodyPr/>
          <a:lstStyle/>
          <a:p>
            <a:pPr algn="ctr">
              <a:lnSpc>
                <a:spcPct val="90000"/>
              </a:lnSpc>
              <a:buFontTx/>
              <a:buNone/>
            </a:pPr>
            <a:r>
              <a:rPr lang="en-US" sz="2800" b="1" dirty="0" err="1">
                <a:latin typeface="Calibri" pitchFamily="34" charset="0"/>
              </a:rPr>
              <a:t>Leisha</a:t>
            </a:r>
            <a:r>
              <a:rPr lang="en-US" sz="2800" b="1" dirty="0">
                <a:latin typeface="Calibri" pitchFamily="34" charset="0"/>
              </a:rPr>
              <a:t> A. </a:t>
            </a:r>
            <a:r>
              <a:rPr lang="en-US" sz="2800" b="1" dirty="0" err="1">
                <a:latin typeface="Calibri" pitchFamily="34" charset="0"/>
              </a:rPr>
              <a:t>Emens</a:t>
            </a:r>
            <a:r>
              <a:rPr lang="en-US" sz="2800" b="1" dirty="0">
                <a:latin typeface="Calibri" pitchFamily="34" charset="0"/>
              </a:rPr>
              <a:t>, M.D., </a:t>
            </a:r>
            <a:r>
              <a:rPr lang="en-US" sz="2800" b="1" dirty="0" err="1" smtClean="0">
                <a:latin typeface="Calibri" pitchFamily="34" charset="0"/>
              </a:rPr>
              <a:t>Ph.D</a:t>
            </a:r>
            <a:endParaRPr lang="en-US" sz="2800" b="1" dirty="0" smtClean="0">
              <a:latin typeface="Calibri" pitchFamily="34" charset="0"/>
            </a:endParaRPr>
          </a:p>
          <a:p>
            <a:pPr algn="ctr">
              <a:lnSpc>
                <a:spcPct val="90000"/>
              </a:lnSpc>
              <a:buFontTx/>
              <a:buNone/>
            </a:pPr>
            <a:r>
              <a:rPr lang="en-US" sz="2800" b="1" dirty="0" smtClean="0">
                <a:latin typeface="Calibri" pitchFamily="34" charset="0"/>
              </a:rPr>
              <a:t>Associate Professor </a:t>
            </a:r>
            <a:r>
              <a:rPr lang="en-US" sz="2800" b="1" dirty="0">
                <a:latin typeface="Calibri" pitchFamily="34" charset="0"/>
              </a:rPr>
              <a:t>of Oncology </a:t>
            </a:r>
          </a:p>
          <a:p>
            <a:pPr algn="ctr">
              <a:lnSpc>
                <a:spcPct val="90000"/>
              </a:lnSpc>
              <a:buFontTx/>
              <a:buNone/>
            </a:pPr>
            <a:r>
              <a:rPr lang="en-US" sz="2800" b="1" dirty="0">
                <a:latin typeface="Calibri" pitchFamily="34" charset="0"/>
              </a:rPr>
              <a:t>Tumor </a:t>
            </a:r>
            <a:r>
              <a:rPr lang="en-US" sz="2800" b="1" dirty="0" smtClean="0">
                <a:latin typeface="Calibri" pitchFamily="34" charset="0"/>
              </a:rPr>
              <a:t>Immunology and Breast </a:t>
            </a:r>
            <a:r>
              <a:rPr lang="en-US" sz="2800" b="1" dirty="0">
                <a:latin typeface="Calibri" pitchFamily="34" charset="0"/>
              </a:rPr>
              <a:t>Cancer </a:t>
            </a:r>
            <a:r>
              <a:rPr lang="en-US" sz="2800" b="1" dirty="0" smtClean="0">
                <a:latin typeface="Calibri" pitchFamily="34" charset="0"/>
              </a:rPr>
              <a:t>Research </a:t>
            </a:r>
            <a:r>
              <a:rPr lang="en-US" sz="2800" b="1" dirty="0">
                <a:latin typeface="Calibri" pitchFamily="34" charset="0"/>
              </a:rPr>
              <a:t>Programs</a:t>
            </a:r>
          </a:p>
          <a:p>
            <a:pPr algn="ctr">
              <a:lnSpc>
                <a:spcPct val="90000"/>
              </a:lnSpc>
              <a:buFontTx/>
              <a:buNone/>
            </a:pPr>
            <a:r>
              <a:rPr lang="en-US" sz="2800" b="1" dirty="0">
                <a:latin typeface="Calibri" pitchFamily="34" charset="0"/>
              </a:rPr>
              <a:t>Johns Hopkins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ctrTitle"/>
          </p:nvPr>
        </p:nvSpPr>
        <p:spPr>
          <a:xfrm>
            <a:off x="609600" y="1066800"/>
            <a:ext cx="7772400" cy="1470025"/>
          </a:xfrm>
        </p:spPr>
        <p:txBody>
          <a:bodyPr/>
          <a:lstStyle/>
          <a:p>
            <a:r>
              <a:rPr lang="en-US" sz="4000" b="1" dirty="0">
                <a:latin typeface="Calibri" pitchFamily="34" charset="0"/>
              </a:rPr>
              <a:t>How Can We Improve Therapy For Luminal Type ER+ Breast Cancers?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228600" y="685800"/>
            <a:ext cx="8686800" cy="544513"/>
          </a:xfrm>
          <a:prstGeom prst="rect">
            <a:avLst/>
          </a:prstGeom>
          <a:noFill/>
          <a:ln w="9525">
            <a:noFill/>
            <a:miter lim="800000"/>
            <a:headEnd/>
            <a:tailEnd/>
          </a:ln>
          <a:effectLst/>
        </p:spPr>
        <p:txBody>
          <a:bodyPr lIns="61905" tIns="30159" rIns="61905" bIns="30159" anchor="ctr"/>
          <a:lstStyle/>
          <a:p>
            <a:pPr algn="ctr"/>
            <a:r>
              <a:rPr lang="en-US" sz="4000" b="1" dirty="0" err="1">
                <a:solidFill>
                  <a:schemeClr val="tx2"/>
                </a:solidFill>
                <a:latin typeface="Calibri" pitchFamily="34" charset="0"/>
              </a:rPr>
              <a:t>Oncotype</a:t>
            </a:r>
            <a:r>
              <a:rPr lang="en-US" sz="4000" b="1" dirty="0">
                <a:solidFill>
                  <a:schemeClr val="tx2"/>
                </a:solidFill>
                <a:latin typeface="Calibri" pitchFamily="34" charset="0"/>
              </a:rPr>
              <a:t> </a:t>
            </a:r>
            <a:r>
              <a:rPr lang="en-US" sz="4000" b="1" dirty="0" err="1">
                <a:solidFill>
                  <a:schemeClr val="tx2"/>
                </a:solidFill>
                <a:latin typeface="Calibri" pitchFamily="34" charset="0"/>
              </a:rPr>
              <a:t>Dx</a:t>
            </a:r>
            <a:r>
              <a:rPr lang="en-US" sz="4000" b="1" dirty="0">
                <a:solidFill>
                  <a:schemeClr val="tx2"/>
                </a:solidFill>
                <a:latin typeface="Calibri" pitchFamily="34" charset="0"/>
              </a:rPr>
              <a:t>: Genomic Stratification of Luminal Breast Cancers for Therapeutic Benefit</a:t>
            </a:r>
          </a:p>
        </p:txBody>
      </p:sp>
      <p:sp>
        <p:nvSpPr>
          <p:cNvPr id="110597" name="Rectangle 5"/>
          <p:cNvSpPr>
            <a:spLocks noChangeArrowheads="1"/>
          </p:cNvSpPr>
          <p:nvPr/>
        </p:nvSpPr>
        <p:spPr bwMode="auto">
          <a:xfrm>
            <a:off x="533400" y="2133600"/>
            <a:ext cx="3001963" cy="2743200"/>
          </a:xfrm>
          <a:prstGeom prst="rect">
            <a:avLst/>
          </a:prstGeom>
          <a:noFill/>
          <a:ln w="9525">
            <a:noFill/>
            <a:miter lim="800000"/>
            <a:headEnd/>
            <a:tailEnd/>
          </a:ln>
          <a:effectLst/>
        </p:spPr>
        <p:txBody>
          <a:bodyPr lIns="61905" tIns="30159" rIns="61905" bIns="30159"/>
          <a:lstStyle/>
          <a:p>
            <a:pPr marL="192088" indent="-192088" defTabSz="612775">
              <a:lnSpc>
                <a:spcPct val="120000"/>
              </a:lnSpc>
              <a:spcBef>
                <a:spcPct val="65000"/>
              </a:spcBef>
            </a:pPr>
            <a:r>
              <a:rPr lang="en-US" altLang="ja-JP" sz="2400" dirty="0">
                <a:effectLst>
                  <a:outerShdw blurRad="38100" dist="38100" dir="2700000" algn="tl">
                    <a:srgbClr val="000000"/>
                  </a:outerShdw>
                </a:effectLst>
                <a:ea typeface="ＭＳ Ｐゴシック" pitchFamily="34" charset="-128"/>
              </a:rPr>
              <a:t>  </a:t>
            </a:r>
            <a:r>
              <a:rPr lang="en-US" altLang="ja-JP" sz="2400" dirty="0">
                <a:latin typeface="Calibri" pitchFamily="34" charset="0"/>
                <a:ea typeface="ＭＳ Ｐゴシック" pitchFamily="34" charset="-128"/>
              </a:rPr>
              <a:t>The 21-Gene Recurrence Score (RS) (</a:t>
            </a:r>
            <a:r>
              <a:rPr lang="en-US" altLang="ja-JP" sz="2400" dirty="0" err="1">
                <a:latin typeface="Calibri" pitchFamily="34" charset="0"/>
                <a:ea typeface="ＭＳ Ｐゴシック" pitchFamily="34" charset="-128"/>
              </a:rPr>
              <a:t>Oncotype</a:t>
            </a:r>
            <a:r>
              <a:rPr lang="en-US" altLang="ja-JP" sz="2400" dirty="0">
                <a:latin typeface="Calibri" pitchFamily="34" charset="0"/>
                <a:ea typeface="ＭＳ Ｐゴシック" pitchFamily="34" charset="-128"/>
              </a:rPr>
              <a:t> DX) is an RT-PCR based gene expression profiling assay that includes 16 cancer genes and 5 reference genes.</a:t>
            </a:r>
          </a:p>
        </p:txBody>
      </p:sp>
      <p:sp>
        <p:nvSpPr>
          <p:cNvPr id="110598" name="Rectangle 6"/>
          <p:cNvSpPr>
            <a:spLocks noChangeArrowheads="1"/>
          </p:cNvSpPr>
          <p:nvPr/>
        </p:nvSpPr>
        <p:spPr bwMode="auto">
          <a:xfrm>
            <a:off x="4648200" y="2133600"/>
            <a:ext cx="1643063" cy="1365250"/>
          </a:xfrm>
          <a:prstGeom prst="rect">
            <a:avLst/>
          </a:prstGeom>
          <a:gradFill rotWithShape="1">
            <a:gsLst>
              <a:gs pos="0">
                <a:srgbClr val="1812FE"/>
              </a:gs>
              <a:gs pos="100000">
                <a:srgbClr val="1812FE">
                  <a:gamma/>
                  <a:shade val="0"/>
                  <a:invGamma/>
                </a:srgbClr>
              </a:gs>
            </a:gsLst>
            <a:lin ang="5400000" scaled="1"/>
          </a:gradFill>
          <a:ln w="9525">
            <a:solidFill>
              <a:schemeClr val="tx1"/>
            </a:solidFill>
            <a:miter lim="800000"/>
            <a:headEnd/>
            <a:tailEnd/>
          </a:ln>
          <a:effectLst/>
        </p:spPr>
        <p:txBody>
          <a:bodyPr wrap="none" lIns="65298" tIns="32649" rIns="65298" bIns="32649" anchor="ctr"/>
          <a:lstStyle/>
          <a:p>
            <a:pPr algn="ctr" defTabSz="652463"/>
            <a:r>
              <a:rPr lang="en-US" sz="1400" b="1" u="sng">
                <a:effectLst>
                  <a:outerShdw blurRad="38100" dist="38100" dir="2700000" algn="tl">
                    <a:srgbClr val="000000"/>
                  </a:outerShdw>
                </a:effectLst>
                <a:latin typeface="Arial" charset="0"/>
              </a:rPr>
              <a:t>PROLIFERATION</a:t>
            </a:r>
          </a:p>
          <a:p>
            <a:pPr algn="ctr" defTabSz="652463"/>
            <a:r>
              <a:rPr lang="en-US" sz="1400">
                <a:solidFill>
                  <a:srgbClr val="00FF00"/>
                </a:solidFill>
                <a:effectLst>
                  <a:outerShdw blurRad="38100" dist="38100" dir="2700000" algn="tl">
                    <a:srgbClr val="000000"/>
                  </a:outerShdw>
                </a:effectLst>
                <a:latin typeface="Arial" charset="0"/>
              </a:rPr>
              <a:t>Ki-67</a:t>
            </a:r>
          </a:p>
          <a:p>
            <a:pPr algn="ctr" defTabSz="652463"/>
            <a:r>
              <a:rPr lang="en-US" sz="1400">
                <a:effectLst>
                  <a:outerShdw blurRad="38100" dist="38100" dir="2700000" algn="tl">
                    <a:srgbClr val="000000"/>
                  </a:outerShdw>
                </a:effectLst>
                <a:latin typeface="Arial" charset="0"/>
              </a:rPr>
              <a:t>STK15</a:t>
            </a:r>
          </a:p>
          <a:p>
            <a:pPr algn="ctr" defTabSz="652463"/>
            <a:r>
              <a:rPr lang="en-US" sz="1400">
                <a:effectLst>
                  <a:outerShdw blurRad="38100" dist="38100" dir="2700000" algn="tl">
                    <a:srgbClr val="000000"/>
                  </a:outerShdw>
                </a:effectLst>
                <a:latin typeface="Arial" charset="0"/>
              </a:rPr>
              <a:t>Survivin</a:t>
            </a:r>
          </a:p>
          <a:p>
            <a:pPr algn="ctr" defTabSz="652463"/>
            <a:r>
              <a:rPr lang="en-US" sz="1400">
                <a:effectLst>
                  <a:outerShdw blurRad="38100" dist="38100" dir="2700000" algn="tl">
                    <a:srgbClr val="000000"/>
                  </a:outerShdw>
                </a:effectLst>
                <a:latin typeface="Arial" charset="0"/>
              </a:rPr>
              <a:t>Cyclin B1</a:t>
            </a:r>
          </a:p>
          <a:p>
            <a:pPr algn="ctr" defTabSz="652463"/>
            <a:r>
              <a:rPr lang="en-US" sz="1400">
                <a:effectLst>
                  <a:outerShdw blurRad="38100" dist="38100" dir="2700000" algn="tl">
                    <a:srgbClr val="000000"/>
                  </a:outerShdw>
                </a:effectLst>
                <a:latin typeface="Arial" charset="0"/>
              </a:rPr>
              <a:t>MYBL2</a:t>
            </a:r>
          </a:p>
        </p:txBody>
      </p:sp>
      <p:sp>
        <p:nvSpPr>
          <p:cNvPr id="110599" name="Rectangle 7"/>
          <p:cNvSpPr>
            <a:spLocks noChangeArrowheads="1"/>
          </p:cNvSpPr>
          <p:nvPr/>
        </p:nvSpPr>
        <p:spPr bwMode="auto">
          <a:xfrm>
            <a:off x="6858000" y="2286000"/>
            <a:ext cx="1266825" cy="1136650"/>
          </a:xfrm>
          <a:prstGeom prst="rect">
            <a:avLst/>
          </a:prstGeom>
          <a:gradFill rotWithShape="1">
            <a:gsLst>
              <a:gs pos="0">
                <a:srgbClr val="1812FE"/>
              </a:gs>
              <a:gs pos="100000">
                <a:srgbClr val="1812FE">
                  <a:gamma/>
                  <a:shade val="0"/>
                  <a:invGamma/>
                </a:srgbClr>
              </a:gs>
            </a:gsLst>
            <a:lin ang="5400000" scaled="1"/>
          </a:gradFill>
          <a:ln w="9525">
            <a:solidFill>
              <a:schemeClr val="tx1"/>
            </a:solidFill>
            <a:miter lim="800000"/>
            <a:headEnd/>
            <a:tailEnd/>
          </a:ln>
          <a:effectLst/>
        </p:spPr>
        <p:txBody>
          <a:bodyPr wrap="none" lIns="65298" tIns="32649" rIns="65298" bIns="32649" anchor="ctr"/>
          <a:lstStyle/>
          <a:p>
            <a:pPr algn="ctr" defTabSz="652463"/>
            <a:r>
              <a:rPr lang="en-US" sz="1400" b="1" u="sng">
                <a:effectLst>
                  <a:outerShdw blurRad="38100" dist="38100" dir="2700000" algn="tl">
                    <a:srgbClr val="000000"/>
                  </a:outerShdw>
                </a:effectLst>
                <a:latin typeface="Arial" charset="0"/>
              </a:rPr>
              <a:t>ESTROGEN</a:t>
            </a:r>
          </a:p>
          <a:p>
            <a:pPr algn="ctr" defTabSz="652463"/>
            <a:r>
              <a:rPr lang="en-US" sz="1400">
                <a:solidFill>
                  <a:srgbClr val="00FF00"/>
                </a:solidFill>
                <a:effectLst>
                  <a:outerShdw blurRad="38100" dist="38100" dir="2700000" algn="tl">
                    <a:srgbClr val="000000"/>
                  </a:outerShdw>
                </a:effectLst>
                <a:latin typeface="Arial" charset="0"/>
              </a:rPr>
              <a:t>ER</a:t>
            </a:r>
          </a:p>
          <a:p>
            <a:pPr algn="ctr" defTabSz="652463"/>
            <a:r>
              <a:rPr lang="en-US" sz="1400">
                <a:solidFill>
                  <a:srgbClr val="00FF00"/>
                </a:solidFill>
                <a:effectLst>
                  <a:outerShdw blurRad="38100" dist="38100" dir="2700000" algn="tl">
                    <a:srgbClr val="000000"/>
                  </a:outerShdw>
                </a:effectLst>
                <a:latin typeface="Arial" charset="0"/>
              </a:rPr>
              <a:t>PR</a:t>
            </a:r>
          </a:p>
          <a:p>
            <a:pPr algn="ctr" defTabSz="652463"/>
            <a:r>
              <a:rPr lang="en-US" sz="1400">
                <a:effectLst>
                  <a:outerShdw blurRad="38100" dist="38100" dir="2700000" algn="tl">
                    <a:srgbClr val="000000"/>
                  </a:outerShdw>
                </a:effectLst>
                <a:latin typeface="Arial" charset="0"/>
              </a:rPr>
              <a:t>Bcl2</a:t>
            </a:r>
          </a:p>
          <a:p>
            <a:pPr algn="ctr" defTabSz="652463"/>
            <a:r>
              <a:rPr lang="en-US" sz="1400">
                <a:effectLst>
                  <a:outerShdw blurRad="38100" dist="38100" dir="2700000" algn="tl">
                    <a:srgbClr val="000000"/>
                  </a:outerShdw>
                </a:effectLst>
                <a:latin typeface="Arial" charset="0"/>
              </a:rPr>
              <a:t>SCUBE2</a:t>
            </a:r>
          </a:p>
        </p:txBody>
      </p:sp>
      <p:sp>
        <p:nvSpPr>
          <p:cNvPr id="110600" name="Rectangle 8"/>
          <p:cNvSpPr>
            <a:spLocks noChangeArrowheads="1"/>
          </p:cNvSpPr>
          <p:nvPr/>
        </p:nvSpPr>
        <p:spPr bwMode="auto">
          <a:xfrm>
            <a:off x="4813300" y="3694113"/>
            <a:ext cx="1276350" cy="657225"/>
          </a:xfrm>
          <a:prstGeom prst="rect">
            <a:avLst/>
          </a:prstGeom>
          <a:gradFill rotWithShape="1">
            <a:gsLst>
              <a:gs pos="0">
                <a:srgbClr val="1812FE"/>
              </a:gs>
              <a:gs pos="100000">
                <a:srgbClr val="1812FE">
                  <a:gamma/>
                  <a:shade val="0"/>
                  <a:invGamma/>
                </a:srgbClr>
              </a:gs>
            </a:gsLst>
            <a:lin ang="5400000" scaled="1"/>
          </a:gradFill>
          <a:ln w="9525">
            <a:solidFill>
              <a:schemeClr val="tx1"/>
            </a:solidFill>
            <a:miter lim="800000"/>
            <a:headEnd/>
            <a:tailEnd/>
          </a:ln>
          <a:effectLst/>
        </p:spPr>
        <p:txBody>
          <a:bodyPr wrap="none" lIns="65298" tIns="32649" rIns="65298" bIns="32649" anchor="ctr"/>
          <a:lstStyle/>
          <a:p>
            <a:pPr algn="ctr" defTabSz="652463"/>
            <a:r>
              <a:rPr lang="en-US" sz="1400" b="1" u="sng">
                <a:effectLst>
                  <a:outerShdw blurRad="38100" dist="38100" dir="2700000" algn="tl">
                    <a:srgbClr val="000000"/>
                  </a:outerShdw>
                </a:effectLst>
                <a:latin typeface="Arial" charset="0"/>
              </a:rPr>
              <a:t>INVASION</a:t>
            </a:r>
          </a:p>
          <a:p>
            <a:pPr algn="ctr" defTabSz="652463"/>
            <a:r>
              <a:rPr lang="en-US" sz="1400">
                <a:effectLst>
                  <a:outerShdw blurRad="38100" dist="38100" dir="2700000" algn="tl">
                    <a:srgbClr val="000000"/>
                  </a:outerShdw>
                </a:effectLst>
                <a:latin typeface="Arial" charset="0"/>
              </a:rPr>
              <a:t>Stromelysin 3</a:t>
            </a:r>
          </a:p>
          <a:p>
            <a:pPr algn="ctr" defTabSz="652463"/>
            <a:r>
              <a:rPr lang="en-US" sz="1400">
                <a:effectLst>
                  <a:outerShdw blurRad="38100" dist="38100" dir="2700000" algn="tl">
                    <a:srgbClr val="000000"/>
                  </a:outerShdw>
                </a:effectLst>
                <a:latin typeface="Arial" charset="0"/>
              </a:rPr>
              <a:t>Cathepsin L2</a:t>
            </a:r>
          </a:p>
        </p:txBody>
      </p:sp>
      <p:sp>
        <p:nvSpPr>
          <p:cNvPr id="110601" name="Rectangle 9"/>
          <p:cNvSpPr>
            <a:spLocks noChangeArrowheads="1"/>
          </p:cNvSpPr>
          <p:nvPr/>
        </p:nvSpPr>
        <p:spPr bwMode="auto">
          <a:xfrm>
            <a:off x="7086600" y="3657600"/>
            <a:ext cx="884238" cy="711200"/>
          </a:xfrm>
          <a:prstGeom prst="rect">
            <a:avLst/>
          </a:prstGeom>
          <a:gradFill rotWithShape="1">
            <a:gsLst>
              <a:gs pos="0">
                <a:srgbClr val="1812FE"/>
              </a:gs>
              <a:gs pos="100000">
                <a:srgbClr val="1812FE">
                  <a:gamma/>
                  <a:shade val="0"/>
                  <a:invGamma/>
                </a:srgbClr>
              </a:gs>
            </a:gsLst>
            <a:lin ang="5400000" scaled="1"/>
          </a:gradFill>
          <a:ln w="9525">
            <a:solidFill>
              <a:schemeClr val="tx1"/>
            </a:solidFill>
            <a:miter lim="800000"/>
            <a:headEnd/>
            <a:tailEnd/>
          </a:ln>
          <a:effectLst/>
        </p:spPr>
        <p:txBody>
          <a:bodyPr wrap="none" lIns="65298" tIns="32649" rIns="65298" bIns="32649" anchor="ctr"/>
          <a:lstStyle/>
          <a:p>
            <a:pPr algn="ctr" defTabSz="652463"/>
            <a:r>
              <a:rPr lang="en-US" sz="1400" b="1" u="sng">
                <a:effectLst>
                  <a:outerShdw blurRad="38100" dist="38100" dir="2700000" algn="tl">
                    <a:srgbClr val="000000"/>
                  </a:outerShdw>
                </a:effectLst>
                <a:latin typeface="Arial" charset="0"/>
              </a:rPr>
              <a:t>HER2</a:t>
            </a:r>
          </a:p>
          <a:p>
            <a:pPr algn="ctr" defTabSz="652463"/>
            <a:r>
              <a:rPr lang="en-US" sz="1400">
                <a:effectLst>
                  <a:outerShdw blurRad="38100" dist="38100" dir="2700000" algn="tl">
                    <a:srgbClr val="000000"/>
                  </a:outerShdw>
                </a:effectLst>
                <a:latin typeface="Arial" charset="0"/>
              </a:rPr>
              <a:t>GRB7</a:t>
            </a:r>
          </a:p>
          <a:p>
            <a:pPr algn="ctr" defTabSz="652463"/>
            <a:r>
              <a:rPr lang="en-US" sz="1400">
                <a:solidFill>
                  <a:srgbClr val="00FF00"/>
                </a:solidFill>
                <a:effectLst>
                  <a:outerShdw blurRad="38100" dist="38100" dir="2700000" algn="tl">
                    <a:srgbClr val="000000"/>
                  </a:outerShdw>
                </a:effectLst>
                <a:latin typeface="Arial" charset="0"/>
              </a:rPr>
              <a:t>HER2</a:t>
            </a:r>
          </a:p>
        </p:txBody>
      </p:sp>
      <p:sp>
        <p:nvSpPr>
          <p:cNvPr id="110602" name="Rectangle 10"/>
          <p:cNvSpPr>
            <a:spLocks noChangeArrowheads="1"/>
          </p:cNvSpPr>
          <p:nvPr/>
        </p:nvSpPr>
        <p:spPr bwMode="auto">
          <a:xfrm>
            <a:off x="7086600" y="4724400"/>
            <a:ext cx="742950" cy="298450"/>
          </a:xfrm>
          <a:prstGeom prst="rect">
            <a:avLst/>
          </a:prstGeom>
          <a:gradFill rotWithShape="1">
            <a:gsLst>
              <a:gs pos="0">
                <a:srgbClr val="1812FE"/>
              </a:gs>
              <a:gs pos="100000">
                <a:srgbClr val="1812FE">
                  <a:gamma/>
                  <a:shade val="0"/>
                  <a:invGamma/>
                </a:srgbClr>
              </a:gs>
            </a:gsLst>
            <a:lin ang="5400000" scaled="1"/>
          </a:gradFill>
          <a:ln w="9525">
            <a:solidFill>
              <a:schemeClr val="tx1"/>
            </a:solidFill>
            <a:miter lim="800000"/>
            <a:headEnd/>
            <a:tailEnd/>
          </a:ln>
          <a:effectLst/>
        </p:spPr>
        <p:txBody>
          <a:bodyPr wrap="none" lIns="65298" tIns="32649" rIns="65298" bIns="32649" anchor="ctr"/>
          <a:lstStyle/>
          <a:p>
            <a:pPr algn="ctr" defTabSz="652463"/>
            <a:r>
              <a:rPr lang="en-US" sz="1400" b="1">
                <a:effectLst>
                  <a:outerShdw blurRad="38100" dist="38100" dir="2700000" algn="tl">
                    <a:srgbClr val="000000"/>
                  </a:outerShdw>
                </a:effectLst>
                <a:latin typeface="Arial" charset="0"/>
              </a:rPr>
              <a:t>BAG1</a:t>
            </a:r>
          </a:p>
        </p:txBody>
      </p:sp>
      <p:sp>
        <p:nvSpPr>
          <p:cNvPr id="110603" name="Rectangle 11"/>
          <p:cNvSpPr>
            <a:spLocks noChangeArrowheads="1"/>
          </p:cNvSpPr>
          <p:nvPr/>
        </p:nvSpPr>
        <p:spPr bwMode="auto">
          <a:xfrm>
            <a:off x="5181600" y="4724400"/>
            <a:ext cx="738188" cy="298450"/>
          </a:xfrm>
          <a:prstGeom prst="rect">
            <a:avLst/>
          </a:prstGeom>
          <a:gradFill rotWithShape="1">
            <a:gsLst>
              <a:gs pos="0">
                <a:srgbClr val="1812FE"/>
              </a:gs>
              <a:gs pos="100000">
                <a:srgbClr val="1812FE">
                  <a:gamma/>
                  <a:shade val="0"/>
                  <a:invGamma/>
                </a:srgbClr>
              </a:gs>
            </a:gsLst>
            <a:lin ang="5400000" scaled="1"/>
          </a:gradFill>
          <a:ln w="9525">
            <a:solidFill>
              <a:schemeClr val="tx1"/>
            </a:solidFill>
            <a:miter lim="800000"/>
            <a:headEnd/>
            <a:tailEnd/>
          </a:ln>
          <a:effectLst/>
        </p:spPr>
        <p:txBody>
          <a:bodyPr wrap="none" lIns="65298" tIns="32649" rIns="65298" bIns="32649" anchor="ctr"/>
          <a:lstStyle/>
          <a:p>
            <a:pPr algn="ctr" defTabSz="652463"/>
            <a:r>
              <a:rPr lang="en-US" sz="1400" b="1">
                <a:effectLst>
                  <a:outerShdw blurRad="38100" dist="38100" dir="2700000" algn="tl">
                    <a:srgbClr val="000000"/>
                  </a:outerShdw>
                </a:effectLst>
                <a:latin typeface="Arial" charset="0"/>
              </a:rPr>
              <a:t>GSTM1</a:t>
            </a:r>
          </a:p>
        </p:txBody>
      </p:sp>
      <p:sp>
        <p:nvSpPr>
          <p:cNvPr id="110604" name="Rectangle 12"/>
          <p:cNvSpPr>
            <a:spLocks noChangeArrowheads="1"/>
          </p:cNvSpPr>
          <p:nvPr/>
        </p:nvSpPr>
        <p:spPr bwMode="auto">
          <a:xfrm>
            <a:off x="5181600" y="5410200"/>
            <a:ext cx="2711450" cy="809625"/>
          </a:xfrm>
          <a:prstGeom prst="rect">
            <a:avLst/>
          </a:prstGeom>
          <a:gradFill rotWithShape="1">
            <a:gsLst>
              <a:gs pos="0">
                <a:srgbClr val="CC0000"/>
              </a:gs>
              <a:gs pos="100000">
                <a:srgbClr val="CC0000">
                  <a:gamma/>
                  <a:shade val="26275"/>
                  <a:invGamma/>
                </a:srgbClr>
              </a:gs>
            </a:gsLst>
            <a:lin ang="5400000" scaled="1"/>
          </a:gradFill>
          <a:ln w="9525">
            <a:solidFill>
              <a:schemeClr val="tx1"/>
            </a:solidFill>
            <a:miter lim="800000"/>
            <a:headEnd/>
            <a:tailEnd/>
          </a:ln>
          <a:effectLst/>
        </p:spPr>
        <p:txBody>
          <a:bodyPr wrap="none" lIns="65298" tIns="32649" rIns="65298" bIns="32649" anchor="ctr"/>
          <a:lstStyle/>
          <a:p>
            <a:pPr defTabSz="652463"/>
            <a:r>
              <a:rPr lang="en-US" sz="1400" b="1" u="sng">
                <a:effectLst>
                  <a:outerShdw blurRad="38100" dist="38100" dir="2700000" algn="tl">
                    <a:srgbClr val="000000"/>
                  </a:outerShdw>
                </a:effectLst>
                <a:latin typeface="Arial" charset="0"/>
              </a:rPr>
              <a:t>REFERENCE GENES</a:t>
            </a:r>
            <a:r>
              <a:rPr lang="en-US" sz="1400" b="1">
                <a:effectLst>
                  <a:outerShdw blurRad="38100" dist="38100" dir="2700000" algn="tl">
                    <a:srgbClr val="000000"/>
                  </a:outerShdw>
                </a:effectLst>
                <a:latin typeface="Arial" charset="0"/>
              </a:rPr>
              <a:t>	</a:t>
            </a:r>
          </a:p>
          <a:p>
            <a:pPr defTabSz="652463"/>
            <a:r>
              <a:rPr lang="en-US" sz="1400">
                <a:effectLst>
                  <a:outerShdw blurRad="38100" dist="38100" dir="2700000" algn="tl">
                    <a:srgbClr val="000000"/>
                  </a:outerShdw>
                </a:effectLst>
                <a:latin typeface="Arial" charset="0"/>
              </a:rPr>
              <a:t>Beta-actin, GAPDH, RPLPO</a:t>
            </a:r>
          </a:p>
          <a:p>
            <a:pPr defTabSz="652463"/>
            <a:r>
              <a:rPr lang="en-US" sz="1400">
                <a:effectLst>
                  <a:outerShdw blurRad="38100" dist="38100" dir="2700000" algn="tl">
                    <a:srgbClr val="000000"/>
                  </a:outerShdw>
                </a:effectLst>
                <a:latin typeface="Arial" charset="0"/>
              </a:rPr>
              <a:t>GUS, TFRC</a:t>
            </a:r>
          </a:p>
        </p:txBody>
      </p:sp>
      <p:sp>
        <p:nvSpPr>
          <p:cNvPr id="110605" name="Rectangle 13"/>
          <p:cNvSpPr>
            <a:spLocks noChangeArrowheads="1"/>
          </p:cNvSpPr>
          <p:nvPr/>
        </p:nvSpPr>
        <p:spPr bwMode="auto">
          <a:xfrm>
            <a:off x="6172200" y="4724400"/>
            <a:ext cx="738188" cy="298450"/>
          </a:xfrm>
          <a:prstGeom prst="rect">
            <a:avLst/>
          </a:prstGeom>
          <a:gradFill rotWithShape="1">
            <a:gsLst>
              <a:gs pos="0">
                <a:srgbClr val="1812FE"/>
              </a:gs>
              <a:gs pos="100000">
                <a:srgbClr val="1812FE">
                  <a:gamma/>
                  <a:shade val="0"/>
                  <a:invGamma/>
                </a:srgbClr>
              </a:gs>
            </a:gsLst>
            <a:lin ang="5400000" scaled="1"/>
          </a:gradFill>
          <a:ln w="9525">
            <a:solidFill>
              <a:schemeClr val="tx1"/>
            </a:solidFill>
            <a:miter lim="800000"/>
            <a:headEnd/>
            <a:tailEnd/>
          </a:ln>
          <a:effectLst/>
        </p:spPr>
        <p:txBody>
          <a:bodyPr wrap="none" lIns="65298" tIns="32649" rIns="65298" bIns="32649" anchor="ctr"/>
          <a:lstStyle/>
          <a:p>
            <a:pPr algn="ctr" defTabSz="652463"/>
            <a:r>
              <a:rPr lang="en-US" sz="1400" b="1">
                <a:effectLst>
                  <a:outerShdw blurRad="38100" dist="38100" dir="2700000" algn="tl">
                    <a:srgbClr val="000000"/>
                  </a:outerShdw>
                </a:effectLst>
                <a:latin typeface="Arial" charset="0"/>
              </a:rPr>
              <a:t>CD68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2" name="Rectangle 6"/>
          <p:cNvSpPr>
            <a:spLocks noChangeArrowheads="1"/>
          </p:cNvSpPr>
          <p:nvPr/>
        </p:nvSpPr>
        <p:spPr bwMode="auto">
          <a:xfrm>
            <a:off x="228600" y="1066800"/>
            <a:ext cx="8686800" cy="544513"/>
          </a:xfrm>
          <a:prstGeom prst="rect">
            <a:avLst/>
          </a:prstGeom>
          <a:noFill/>
          <a:ln w="9525">
            <a:noFill/>
            <a:miter lim="800000"/>
            <a:headEnd/>
            <a:tailEnd/>
          </a:ln>
          <a:effectLst/>
        </p:spPr>
        <p:txBody>
          <a:bodyPr lIns="61905" tIns="30159" rIns="61905" bIns="30159" anchor="ctr"/>
          <a:lstStyle/>
          <a:p>
            <a:pPr algn="ctr"/>
            <a:r>
              <a:rPr lang="en-US" sz="4000" b="1" dirty="0" err="1">
                <a:solidFill>
                  <a:schemeClr val="tx2"/>
                </a:solidFill>
                <a:latin typeface="Calibri" pitchFamily="34" charset="0"/>
              </a:rPr>
              <a:t>Oncotype</a:t>
            </a:r>
            <a:r>
              <a:rPr lang="en-US" sz="4000" b="1" dirty="0">
                <a:solidFill>
                  <a:schemeClr val="tx2"/>
                </a:solidFill>
                <a:latin typeface="Calibri" pitchFamily="34" charset="0"/>
              </a:rPr>
              <a:t> </a:t>
            </a:r>
            <a:r>
              <a:rPr lang="en-US" sz="4000" b="1" dirty="0" err="1">
                <a:solidFill>
                  <a:schemeClr val="tx2"/>
                </a:solidFill>
                <a:latin typeface="Calibri" pitchFamily="34" charset="0"/>
              </a:rPr>
              <a:t>Dx</a:t>
            </a:r>
            <a:r>
              <a:rPr lang="en-US" sz="4000" b="1" dirty="0">
                <a:solidFill>
                  <a:schemeClr val="tx2"/>
                </a:solidFill>
                <a:latin typeface="Calibri" pitchFamily="34" charset="0"/>
              </a:rPr>
              <a:t>: Genomic Stratification of Luminal Breast Cancers for Therapeutic Benefit</a:t>
            </a:r>
          </a:p>
        </p:txBody>
      </p:sp>
      <p:sp>
        <p:nvSpPr>
          <p:cNvPr id="111623" name="Rectangle 7"/>
          <p:cNvSpPr>
            <a:spLocks noChangeArrowheads="1"/>
          </p:cNvSpPr>
          <p:nvPr/>
        </p:nvSpPr>
        <p:spPr bwMode="auto">
          <a:xfrm>
            <a:off x="0" y="1981200"/>
            <a:ext cx="4495800" cy="2971800"/>
          </a:xfrm>
          <a:prstGeom prst="rect">
            <a:avLst/>
          </a:prstGeom>
          <a:noFill/>
          <a:ln w="9525">
            <a:noFill/>
            <a:miter lim="800000"/>
            <a:headEnd/>
            <a:tailEnd/>
          </a:ln>
          <a:effectLst/>
        </p:spPr>
        <p:txBody>
          <a:bodyPr lIns="61905" tIns="30159" rIns="61905" bIns="30159"/>
          <a:lstStyle/>
          <a:p>
            <a:pPr marL="192088" indent="-192088" defTabSz="612775">
              <a:lnSpc>
                <a:spcPct val="50000"/>
              </a:lnSpc>
              <a:spcBef>
                <a:spcPct val="65000"/>
              </a:spcBef>
            </a:pPr>
            <a:r>
              <a:rPr lang="en-US" altLang="ja-JP" sz="2400" dirty="0">
                <a:effectLst>
                  <a:outerShdw blurRad="38100" dist="38100" dir="2700000" algn="tl">
                    <a:srgbClr val="000000"/>
                  </a:outerShdw>
                </a:effectLst>
                <a:ea typeface="ＭＳ Ｐゴシック" pitchFamily="34" charset="-128"/>
              </a:rPr>
              <a:t>  </a:t>
            </a:r>
          </a:p>
          <a:p>
            <a:pPr marL="192088" indent="-192088" defTabSz="612775">
              <a:lnSpc>
                <a:spcPct val="50000"/>
              </a:lnSpc>
              <a:spcBef>
                <a:spcPct val="65000"/>
              </a:spcBef>
            </a:pPr>
            <a:r>
              <a:rPr lang="en-US" altLang="ja-JP" sz="2400" b="1" dirty="0">
                <a:effectLst>
                  <a:outerShdw blurRad="38100" dist="38100" dir="2700000" algn="tl">
                    <a:srgbClr val="000000"/>
                  </a:outerShdw>
                </a:effectLst>
                <a:ea typeface="ＭＳ Ｐゴシック" pitchFamily="34" charset="-128"/>
              </a:rPr>
              <a:t> </a:t>
            </a:r>
            <a:r>
              <a:rPr lang="en-US" altLang="ja-JP" sz="2000" b="1" dirty="0">
                <a:solidFill>
                  <a:srgbClr val="00FF00"/>
                </a:solidFill>
                <a:latin typeface="Calibri" pitchFamily="34" charset="0"/>
                <a:ea typeface="ＭＳ Ｐゴシック" pitchFamily="34" charset="-128"/>
              </a:rPr>
              <a:t>RS</a:t>
            </a:r>
            <a:r>
              <a:rPr lang="en-US" altLang="ja-JP" sz="2000" b="1" dirty="0">
                <a:latin typeface="Calibri" pitchFamily="34" charset="0"/>
                <a:ea typeface="ＭＳ Ｐゴシック" pitchFamily="34" charset="-128"/>
              </a:rPr>
              <a:t> =  + 0.47 x HER2 Group Score</a:t>
            </a:r>
          </a:p>
          <a:p>
            <a:pPr marL="192088" indent="-192088" defTabSz="612775">
              <a:lnSpc>
                <a:spcPct val="50000"/>
              </a:lnSpc>
              <a:spcBef>
                <a:spcPct val="65000"/>
              </a:spcBef>
            </a:pPr>
            <a:r>
              <a:rPr lang="en-US" altLang="ja-JP" sz="2000" b="1" dirty="0">
                <a:latin typeface="Calibri" pitchFamily="34" charset="0"/>
                <a:ea typeface="ＭＳ Ｐゴシック" pitchFamily="34" charset="-128"/>
              </a:rPr>
              <a:t>           -  0.34 x ER Group Score</a:t>
            </a:r>
          </a:p>
          <a:p>
            <a:pPr marL="192088" indent="-192088" defTabSz="612775">
              <a:lnSpc>
                <a:spcPct val="50000"/>
              </a:lnSpc>
              <a:spcBef>
                <a:spcPct val="65000"/>
              </a:spcBef>
            </a:pPr>
            <a:r>
              <a:rPr lang="en-US" altLang="ja-JP" sz="2000" b="1" dirty="0">
                <a:latin typeface="Calibri" pitchFamily="34" charset="0"/>
                <a:ea typeface="ＭＳ Ｐゴシック" pitchFamily="34" charset="-128"/>
              </a:rPr>
              <a:t>		   + 1.04 x Proliferation Group Score</a:t>
            </a:r>
          </a:p>
          <a:p>
            <a:pPr marL="192088" indent="-192088" defTabSz="612775">
              <a:lnSpc>
                <a:spcPct val="50000"/>
              </a:lnSpc>
              <a:spcBef>
                <a:spcPct val="65000"/>
              </a:spcBef>
            </a:pPr>
            <a:r>
              <a:rPr lang="en-US" altLang="ja-JP" sz="2000" b="1" dirty="0">
                <a:latin typeface="Calibri" pitchFamily="34" charset="0"/>
                <a:ea typeface="ＭＳ Ｐゴシック" pitchFamily="34" charset="-128"/>
              </a:rPr>
              <a:t>		   + 0.10 x Invasion Group Score</a:t>
            </a:r>
          </a:p>
          <a:p>
            <a:pPr marL="192088" indent="-192088" defTabSz="612775">
              <a:lnSpc>
                <a:spcPct val="50000"/>
              </a:lnSpc>
              <a:spcBef>
                <a:spcPct val="65000"/>
              </a:spcBef>
            </a:pPr>
            <a:r>
              <a:rPr lang="en-US" altLang="ja-JP" sz="2000" b="1" dirty="0">
                <a:latin typeface="Calibri" pitchFamily="34" charset="0"/>
                <a:ea typeface="ＭＳ Ｐゴシック" pitchFamily="34" charset="-128"/>
              </a:rPr>
              <a:t>		   + 0.05 x CD68</a:t>
            </a:r>
          </a:p>
          <a:p>
            <a:pPr marL="192088" indent="-192088" defTabSz="612775">
              <a:lnSpc>
                <a:spcPct val="50000"/>
              </a:lnSpc>
              <a:spcBef>
                <a:spcPct val="65000"/>
              </a:spcBef>
            </a:pPr>
            <a:r>
              <a:rPr lang="en-US" altLang="ja-JP" sz="2000" b="1" dirty="0">
                <a:latin typeface="Calibri" pitchFamily="34" charset="0"/>
                <a:ea typeface="ＭＳ Ｐゴシック" pitchFamily="34" charset="-128"/>
              </a:rPr>
              <a:t>	         - 0.08 x GSTM1</a:t>
            </a:r>
          </a:p>
          <a:p>
            <a:pPr marL="192088" indent="-192088" defTabSz="612775">
              <a:lnSpc>
                <a:spcPct val="50000"/>
              </a:lnSpc>
              <a:spcBef>
                <a:spcPct val="65000"/>
              </a:spcBef>
            </a:pPr>
            <a:r>
              <a:rPr lang="en-US" altLang="ja-JP" sz="2000" b="1" dirty="0">
                <a:latin typeface="Calibri" pitchFamily="34" charset="0"/>
                <a:ea typeface="ＭＳ Ｐゴシック" pitchFamily="34" charset="-128"/>
              </a:rPr>
              <a:t>		   - 0.07 x BAG1</a:t>
            </a:r>
          </a:p>
        </p:txBody>
      </p:sp>
      <p:graphicFrame>
        <p:nvGraphicFramePr>
          <p:cNvPr id="111663" name="Group 47"/>
          <p:cNvGraphicFramePr>
            <a:graphicFrameLocks noGrp="1"/>
          </p:cNvGraphicFramePr>
          <p:nvPr/>
        </p:nvGraphicFramePr>
        <p:xfrm>
          <a:off x="3886200" y="3962400"/>
          <a:ext cx="4495800" cy="2287270"/>
        </p:xfrm>
        <a:graphic>
          <a:graphicData uri="http://schemas.openxmlformats.org/drawingml/2006/table">
            <a:tbl>
              <a:tblPr/>
              <a:tblGrid>
                <a:gridCol w="2247900"/>
                <a:gridCol w="2247900"/>
              </a:tblGrid>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FF00"/>
                          </a:solidFill>
                          <a:effectLst/>
                          <a:latin typeface="Calibri" pitchFamily="34"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FF00"/>
                          </a:solidFill>
                          <a:effectLst/>
                          <a:latin typeface="Calibri" pitchFamily="34" charset="0"/>
                        </a:rPr>
                        <a:t>RS (0 –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Low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RS &lt; 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Calibri" pitchFamily="34" charset="0"/>
                        </a:rPr>
                        <a:t>Interm</a:t>
                      </a:r>
                      <a:r>
                        <a:rPr kumimoji="0" lang="en-US" sz="2800" b="1" i="0" u="none" strike="noStrike" cap="none" normalizeH="0" baseline="0" dirty="0" smtClean="0">
                          <a:ln>
                            <a:noFill/>
                          </a:ln>
                          <a:solidFill>
                            <a:schemeClr val="tx1"/>
                          </a:solidFill>
                          <a:effectLst/>
                          <a:latin typeface="Calibri" pitchFamily="34" charset="0"/>
                        </a:rPr>
                        <a:t>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RS </a:t>
                      </a:r>
                      <a:r>
                        <a:rPr kumimoji="0" lang="en-US" sz="2800" b="1" i="0" u="sng" strike="noStrike" cap="none" normalizeH="0" baseline="0" smtClean="0">
                          <a:ln>
                            <a:noFill/>
                          </a:ln>
                          <a:solidFill>
                            <a:schemeClr val="tx1"/>
                          </a:solidFill>
                          <a:effectLst/>
                          <a:latin typeface="Calibri" pitchFamily="34" charset="0"/>
                        </a:rPr>
                        <a:t>&gt;</a:t>
                      </a:r>
                      <a:r>
                        <a:rPr kumimoji="0" lang="en-US" sz="2800" b="1" i="0" u="none" strike="noStrike" cap="none" normalizeH="0" baseline="0" smtClean="0">
                          <a:ln>
                            <a:noFill/>
                          </a:ln>
                          <a:solidFill>
                            <a:schemeClr val="tx1"/>
                          </a:solidFill>
                          <a:effectLst/>
                          <a:latin typeface="Calibri" pitchFamily="34" charset="0"/>
                        </a:rPr>
                        <a:t> 18, &lt; 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High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RS </a:t>
                      </a:r>
                      <a:r>
                        <a:rPr kumimoji="0" lang="en-US" sz="2800" b="1" i="0" u="sng" strike="noStrike" cap="none" normalizeH="0" baseline="0" dirty="0" smtClean="0">
                          <a:ln>
                            <a:noFill/>
                          </a:ln>
                          <a:solidFill>
                            <a:schemeClr val="tx1"/>
                          </a:solidFill>
                          <a:effectLst/>
                          <a:latin typeface="Calibri" pitchFamily="34" charset="0"/>
                        </a:rPr>
                        <a:t>&gt;</a:t>
                      </a:r>
                      <a:r>
                        <a:rPr kumimoji="0" lang="en-US" sz="2800" b="1" i="0" u="none" strike="noStrike" cap="none" normalizeH="0" baseline="0" dirty="0" smtClean="0">
                          <a:ln>
                            <a:noFill/>
                          </a:ln>
                          <a:solidFill>
                            <a:schemeClr val="tx1"/>
                          </a:solidFill>
                          <a:effectLst/>
                          <a:latin typeface="Calibri" pitchFamily="34" charset="0"/>
                        </a:rPr>
                        <a:t> 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1650" name="Text Box 34"/>
          <p:cNvSpPr txBox="1">
            <a:spLocks noChangeArrowheads="1"/>
          </p:cNvSpPr>
          <p:nvPr/>
        </p:nvSpPr>
        <p:spPr bwMode="auto">
          <a:xfrm>
            <a:off x="4479925" y="1104900"/>
            <a:ext cx="184150" cy="366713"/>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p:cNvPicPr>
            <a:picLocks noChangeAspect="1" noChangeArrowheads="1"/>
          </p:cNvPicPr>
          <p:nvPr/>
        </p:nvPicPr>
        <p:blipFill>
          <a:blip r:embed="rId2" cstate="print"/>
          <a:srcRect/>
          <a:stretch>
            <a:fillRect/>
          </a:stretch>
        </p:blipFill>
        <p:spPr bwMode="auto">
          <a:xfrm>
            <a:off x="762000" y="228600"/>
            <a:ext cx="771525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xfrm>
            <a:off x="685800" y="609600"/>
            <a:ext cx="8153400" cy="1143000"/>
          </a:xfrm>
        </p:spPr>
        <p:txBody>
          <a:bodyPr/>
          <a:lstStyle/>
          <a:p>
            <a:r>
              <a:rPr lang="en-US" sz="4000" b="1" dirty="0" err="1">
                <a:latin typeface="Calibri" pitchFamily="34" charset="0"/>
              </a:rPr>
              <a:t>Oncotype</a:t>
            </a:r>
            <a:r>
              <a:rPr lang="en-US" sz="4000" b="1" dirty="0">
                <a:latin typeface="Calibri" pitchFamily="34" charset="0"/>
              </a:rPr>
              <a:t> </a:t>
            </a:r>
            <a:r>
              <a:rPr lang="en-US" sz="4000" b="1" dirty="0" err="1">
                <a:latin typeface="Calibri" pitchFamily="34" charset="0"/>
              </a:rPr>
              <a:t>Dx</a:t>
            </a:r>
            <a:r>
              <a:rPr lang="en-US" sz="4000" b="1" dirty="0">
                <a:latin typeface="Calibri" pitchFamily="34" charset="0"/>
              </a:rPr>
              <a:t>: Genomic Stratification of Luminal Breast Cancers</a:t>
            </a:r>
          </a:p>
        </p:txBody>
      </p:sp>
      <p:sp>
        <p:nvSpPr>
          <p:cNvPr id="108560" name="Rectangle 16"/>
          <p:cNvSpPr>
            <a:spLocks noChangeArrowheads="1"/>
          </p:cNvSpPr>
          <p:nvPr/>
        </p:nvSpPr>
        <p:spPr bwMode="auto">
          <a:xfrm>
            <a:off x="914400" y="2286000"/>
            <a:ext cx="3114675" cy="3000375"/>
          </a:xfrm>
          <a:prstGeom prst="rect">
            <a:avLst/>
          </a:prstGeom>
          <a:noFill/>
          <a:ln w="9525">
            <a:noFill/>
            <a:miter lim="800000"/>
            <a:headEnd/>
            <a:tailEnd/>
          </a:ln>
          <a:effectLst/>
        </p:spPr>
        <p:txBody>
          <a:bodyPr lIns="61905" tIns="30159" rIns="61905" bIns="30159"/>
          <a:lstStyle/>
          <a:p>
            <a:pPr marL="192088" indent="-192088" defTabSz="612775">
              <a:lnSpc>
                <a:spcPct val="110000"/>
              </a:lnSpc>
              <a:spcBef>
                <a:spcPct val="65000"/>
              </a:spcBef>
              <a:tabLst>
                <a:tab pos="914400" algn="l"/>
              </a:tabLst>
            </a:pPr>
            <a:r>
              <a:rPr lang="en-US" altLang="ja-JP" sz="2400" dirty="0">
                <a:latin typeface="Calibri" pitchFamily="34" charset="0"/>
                <a:ea typeface="ＭＳ Ｐゴシック" pitchFamily="34" charset="-128"/>
              </a:rPr>
              <a:t>  The RS has been shown to quantify risk of </a:t>
            </a:r>
            <a:r>
              <a:rPr lang="en-US" altLang="ja-JP" sz="2400" u="sng" dirty="0">
                <a:latin typeface="Calibri" pitchFamily="34" charset="0"/>
                <a:ea typeface="ＭＳ Ｐゴシック" pitchFamily="34" charset="-128"/>
              </a:rPr>
              <a:t>distant recurrence</a:t>
            </a:r>
            <a:r>
              <a:rPr lang="en-US" altLang="ja-JP" sz="2400" dirty="0">
                <a:latin typeface="Calibri" pitchFamily="34" charset="0"/>
                <a:ea typeface="ＭＳ Ｐゴシック" pitchFamily="34" charset="-128"/>
              </a:rPr>
              <a:t> in node-negative, ER-positive patients</a:t>
            </a:r>
          </a:p>
          <a:p>
            <a:pPr marL="192088" indent="-192088" defTabSz="612775">
              <a:lnSpc>
                <a:spcPct val="110000"/>
              </a:lnSpc>
              <a:spcBef>
                <a:spcPct val="65000"/>
              </a:spcBef>
              <a:tabLst>
                <a:tab pos="914400" algn="l"/>
              </a:tabLst>
            </a:pPr>
            <a:r>
              <a:rPr lang="en-US" altLang="ja-JP" sz="2400" dirty="0">
                <a:latin typeface="Calibri" pitchFamily="34" charset="0"/>
                <a:ea typeface="ＭＳ Ｐゴシック" pitchFamily="34" charset="-128"/>
              </a:rPr>
              <a:t>  Validated on 668  </a:t>
            </a:r>
            <a:r>
              <a:rPr lang="en-US" altLang="ja-JP" sz="2400" dirty="0" err="1">
                <a:latin typeface="Calibri" pitchFamily="34" charset="0"/>
                <a:ea typeface="ＭＳ Ｐゴシック" pitchFamily="34" charset="-128"/>
              </a:rPr>
              <a:t>tamoxifen</a:t>
            </a:r>
            <a:r>
              <a:rPr lang="en-US" altLang="ja-JP" sz="2400" dirty="0">
                <a:latin typeface="Calibri" pitchFamily="34" charset="0"/>
                <a:ea typeface="ＭＳ Ｐゴシック" pitchFamily="34" charset="-128"/>
              </a:rPr>
              <a:t>-treated patients</a:t>
            </a:r>
            <a:r>
              <a:rPr lang="en-US" altLang="ja-JP" sz="2400" dirty="0">
                <a:solidFill>
                  <a:schemeClr val="tx2"/>
                </a:solidFill>
                <a:latin typeface="Calibri" pitchFamily="34" charset="0"/>
                <a:ea typeface="ＭＳ Ｐゴシック" pitchFamily="34" charset="-128"/>
              </a:rPr>
              <a:t> </a:t>
            </a:r>
            <a:r>
              <a:rPr lang="en-US" altLang="ja-JP" sz="2400" dirty="0">
                <a:latin typeface="Calibri" pitchFamily="34" charset="0"/>
                <a:ea typeface="ＭＳ Ｐゴシック" pitchFamily="34" charset="-128"/>
              </a:rPr>
              <a:t>from NSABP </a:t>
            </a:r>
            <a:br>
              <a:rPr lang="en-US" altLang="ja-JP" sz="2400" dirty="0">
                <a:latin typeface="Calibri" pitchFamily="34" charset="0"/>
                <a:ea typeface="ＭＳ Ｐゴシック" pitchFamily="34" charset="-128"/>
              </a:rPr>
            </a:br>
            <a:r>
              <a:rPr lang="en-US" altLang="ja-JP" sz="2400" dirty="0">
                <a:latin typeface="Calibri" pitchFamily="34" charset="0"/>
                <a:ea typeface="ＭＳ Ｐゴシック" pitchFamily="34" charset="-128"/>
              </a:rPr>
              <a:t>B-14</a:t>
            </a:r>
            <a:endParaRPr lang="en-US" sz="2400" dirty="0">
              <a:latin typeface="Calibri" pitchFamily="34" charset="0"/>
              <a:ea typeface="ＭＳ Ｐゴシック" pitchFamily="34" charset="-128"/>
            </a:endParaRPr>
          </a:p>
        </p:txBody>
      </p:sp>
      <p:sp>
        <p:nvSpPr>
          <p:cNvPr id="108561" name="Text Box 17"/>
          <p:cNvSpPr txBox="1">
            <a:spLocks noChangeArrowheads="1"/>
          </p:cNvSpPr>
          <p:nvPr/>
        </p:nvSpPr>
        <p:spPr bwMode="auto">
          <a:xfrm>
            <a:off x="4724400" y="2133600"/>
            <a:ext cx="3505200" cy="707876"/>
          </a:xfrm>
          <a:prstGeom prst="rect">
            <a:avLst/>
          </a:prstGeom>
          <a:noFill/>
          <a:ln w="9525">
            <a:noFill/>
            <a:miter lim="800000"/>
            <a:headEnd/>
            <a:tailEnd/>
          </a:ln>
          <a:effectLst/>
        </p:spPr>
        <p:txBody>
          <a:bodyPr wrap="square" lIns="91429" tIns="45715" rIns="91429" bIns="45715">
            <a:spAutoFit/>
          </a:bodyPr>
          <a:lstStyle/>
          <a:p>
            <a:pPr algn="ctr" eaLnBrk="0" hangingPunct="0"/>
            <a:r>
              <a:rPr lang="en-US" sz="2000" b="1" dirty="0">
                <a:solidFill>
                  <a:schemeClr val="tx2"/>
                </a:solidFill>
                <a:latin typeface="Calibri" pitchFamily="34" charset="0"/>
              </a:rPr>
              <a:t>NSABP B-14 </a:t>
            </a:r>
          </a:p>
          <a:p>
            <a:pPr algn="ctr" eaLnBrk="0" hangingPunct="0"/>
            <a:r>
              <a:rPr lang="en-US" sz="2000" b="1" dirty="0">
                <a:solidFill>
                  <a:schemeClr val="tx2"/>
                </a:solidFill>
                <a:latin typeface="Calibri" pitchFamily="34" charset="0"/>
              </a:rPr>
              <a:t>Validation Study</a:t>
            </a:r>
          </a:p>
        </p:txBody>
      </p:sp>
      <p:sp>
        <p:nvSpPr>
          <p:cNvPr id="108562" name="Text Box 18"/>
          <p:cNvSpPr txBox="1">
            <a:spLocks noChangeArrowheads="1"/>
          </p:cNvSpPr>
          <p:nvPr/>
        </p:nvSpPr>
        <p:spPr bwMode="auto">
          <a:xfrm>
            <a:off x="5181600" y="6324600"/>
            <a:ext cx="3201816" cy="369322"/>
          </a:xfrm>
          <a:prstGeom prst="rect">
            <a:avLst/>
          </a:prstGeom>
          <a:noFill/>
          <a:ln w="9525">
            <a:noFill/>
            <a:miter lim="800000"/>
            <a:headEnd/>
            <a:tailEnd/>
          </a:ln>
          <a:effectLst/>
        </p:spPr>
        <p:txBody>
          <a:bodyPr wrap="none" lIns="91429" tIns="45715" rIns="91429" bIns="45715">
            <a:spAutoFit/>
          </a:bodyPr>
          <a:lstStyle/>
          <a:p>
            <a:pPr eaLnBrk="0" hangingPunct="0"/>
            <a:r>
              <a:rPr lang="en-US" b="1" dirty="0">
                <a:solidFill>
                  <a:srgbClr val="FFFFFF"/>
                </a:solidFill>
                <a:latin typeface="Calibri" pitchFamily="34" charset="0"/>
              </a:rPr>
              <a:t>Paik S, et al: N </a:t>
            </a:r>
            <a:r>
              <a:rPr lang="en-US" b="1" dirty="0" err="1">
                <a:solidFill>
                  <a:srgbClr val="FFFFFF"/>
                </a:solidFill>
                <a:latin typeface="Calibri" pitchFamily="34" charset="0"/>
              </a:rPr>
              <a:t>Engl</a:t>
            </a:r>
            <a:r>
              <a:rPr lang="en-US" b="1" dirty="0">
                <a:solidFill>
                  <a:srgbClr val="FFFFFF"/>
                </a:solidFill>
                <a:latin typeface="Calibri" pitchFamily="34" charset="0"/>
              </a:rPr>
              <a:t> J Med, 2005</a:t>
            </a:r>
          </a:p>
        </p:txBody>
      </p:sp>
      <p:pic>
        <p:nvPicPr>
          <p:cNvPr id="108563" name="Picture 19" descr="slide5-graph"/>
          <p:cNvPicPr>
            <a:picLocks noChangeAspect="1" noChangeArrowheads="1"/>
          </p:cNvPicPr>
          <p:nvPr/>
        </p:nvPicPr>
        <p:blipFill>
          <a:blip r:embed="rId2" cstate="print"/>
          <a:srcRect/>
          <a:stretch>
            <a:fillRect/>
          </a:stretch>
        </p:blipFill>
        <p:spPr bwMode="auto">
          <a:xfrm>
            <a:off x="4495800" y="3048000"/>
            <a:ext cx="4114800" cy="304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4000" b="1" dirty="0" err="1" smtClean="0">
                <a:latin typeface="Calibri" pitchFamily="34" charset="0"/>
              </a:rPr>
              <a:t>Oncotype</a:t>
            </a:r>
            <a:r>
              <a:rPr lang="en-US" sz="4000" b="1" dirty="0" smtClean="0">
                <a:latin typeface="Calibri" pitchFamily="34" charset="0"/>
              </a:rPr>
              <a:t> </a:t>
            </a:r>
            <a:r>
              <a:rPr lang="en-US" sz="4000" b="1" dirty="0" err="1" smtClean="0">
                <a:latin typeface="Calibri" pitchFamily="34" charset="0"/>
              </a:rPr>
              <a:t>Dx</a:t>
            </a:r>
            <a:r>
              <a:rPr lang="en-US" sz="4000" b="1" dirty="0" smtClean="0">
                <a:latin typeface="Calibri" pitchFamily="34" charset="0"/>
              </a:rPr>
              <a:t>: Genomic Stratification of Luminal Breast Cancers</a:t>
            </a:r>
            <a:endParaRPr lang="en-US" sz="4000" dirty="0"/>
          </a:p>
        </p:txBody>
      </p:sp>
      <p:pic>
        <p:nvPicPr>
          <p:cNvPr id="3" name="Picture 3"/>
          <p:cNvPicPr>
            <a:picLocks noChangeAspect="1" noChangeArrowheads="1"/>
          </p:cNvPicPr>
          <p:nvPr/>
        </p:nvPicPr>
        <p:blipFill>
          <a:blip r:embed="rId2" cstate="print"/>
          <a:srcRect/>
          <a:stretch>
            <a:fillRect/>
          </a:stretch>
        </p:blipFill>
        <p:spPr bwMode="auto">
          <a:xfrm>
            <a:off x="2133600" y="1524000"/>
            <a:ext cx="6705601" cy="4784725"/>
          </a:xfrm>
          <a:prstGeom prst="rect">
            <a:avLst/>
          </a:prstGeom>
          <a:noFill/>
          <a:ln w="9525">
            <a:noFill/>
            <a:round/>
            <a:headEnd/>
            <a:tailEnd/>
          </a:ln>
          <a:effectLst/>
        </p:spPr>
      </p:pic>
      <p:sp>
        <p:nvSpPr>
          <p:cNvPr id="4" name="Text Box 18"/>
          <p:cNvSpPr txBox="1">
            <a:spLocks noChangeArrowheads="1"/>
          </p:cNvSpPr>
          <p:nvPr/>
        </p:nvSpPr>
        <p:spPr bwMode="auto">
          <a:xfrm>
            <a:off x="5181600" y="6488678"/>
            <a:ext cx="3066010" cy="369322"/>
          </a:xfrm>
          <a:prstGeom prst="rect">
            <a:avLst/>
          </a:prstGeom>
          <a:noFill/>
          <a:ln w="9525">
            <a:noFill/>
            <a:miter lim="800000"/>
            <a:headEnd/>
            <a:tailEnd/>
          </a:ln>
          <a:effectLst/>
        </p:spPr>
        <p:txBody>
          <a:bodyPr wrap="none" lIns="91429" tIns="45715" rIns="91429" bIns="45715">
            <a:spAutoFit/>
          </a:bodyPr>
          <a:lstStyle/>
          <a:p>
            <a:pPr eaLnBrk="0" hangingPunct="0"/>
            <a:r>
              <a:rPr lang="en-US" b="1" dirty="0">
                <a:solidFill>
                  <a:srgbClr val="FFFFFF"/>
                </a:solidFill>
                <a:latin typeface="Calibri" pitchFamily="34" charset="0"/>
              </a:rPr>
              <a:t>Paik S, et al: </a:t>
            </a:r>
            <a:r>
              <a:rPr lang="en-US" b="1" dirty="0" smtClean="0">
                <a:solidFill>
                  <a:srgbClr val="FFFFFF"/>
                </a:solidFill>
                <a:latin typeface="Calibri" pitchFamily="34" charset="0"/>
              </a:rPr>
              <a:t>J </a:t>
            </a:r>
            <a:r>
              <a:rPr lang="en-US" b="1" dirty="0" err="1" smtClean="0">
                <a:solidFill>
                  <a:srgbClr val="FFFFFF"/>
                </a:solidFill>
                <a:latin typeface="Calibri" pitchFamily="34" charset="0"/>
              </a:rPr>
              <a:t>Clin</a:t>
            </a:r>
            <a:r>
              <a:rPr lang="en-US" b="1" dirty="0" smtClean="0">
                <a:solidFill>
                  <a:srgbClr val="FFFFFF"/>
                </a:solidFill>
                <a:latin typeface="Calibri" pitchFamily="34" charset="0"/>
              </a:rPr>
              <a:t> </a:t>
            </a:r>
            <a:r>
              <a:rPr lang="en-US" b="1" dirty="0" err="1" smtClean="0">
                <a:solidFill>
                  <a:srgbClr val="FFFFFF"/>
                </a:solidFill>
                <a:latin typeface="Calibri" pitchFamily="34" charset="0"/>
              </a:rPr>
              <a:t>Oncol</a:t>
            </a:r>
            <a:r>
              <a:rPr lang="en-US" b="1" dirty="0" smtClean="0">
                <a:solidFill>
                  <a:srgbClr val="FFFFFF"/>
                </a:solidFill>
                <a:latin typeface="Calibri" pitchFamily="34" charset="0"/>
              </a:rPr>
              <a:t>, 2006</a:t>
            </a:r>
            <a:endParaRPr lang="en-US" b="1" dirty="0">
              <a:solidFill>
                <a:srgbClr val="FFFFFF"/>
              </a:solidFill>
              <a:latin typeface="Calibri" pitchFamily="34" charset="0"/>
            </a:endParaRPr>
          </a:p>
        </p:txBody>
      </p:sp>
      <p:sp>
        <p:nvSpPr>
          <p:cNvPr id="5" name="Text Box 17"/>
          <p:cNvSpPr txBox="1">
            <a:spLocks noChangeArrowheads="1"/>
          </p:cNvSpPr>
          <p:nvPr/>
        </p:nvSpPr>
        <p:spPr bwMode="auto">
          <a:xfrm>
            <a:off x="-762000" y="2743200"/>
            <a:ext cx="3505200" cy="707876"/>
          </a:xfrm>
          <a:prstGeom prst="rect">
            <a:avLst/>
          </a:prstGeom>
          <a:noFill/>
          <a:ln w="9525">
            <a:noFill/>
            <a:miter lim="800000"/>
            <a:headEnd/>
            <a:tailEnd/>
          </a:ln>
          <a:effectLst/>
        </p:spPr>
        <p:txBody>
          <a:bodyPr wrap="square" lIns="91429" tIns="45715" rIns="91429" bIns="45715">
            <a:spAutoFit/>
          </a:bodyPr>
          <a:lstStyle/>
          <a:p>
            <a:pPr algn="ctr" eaLnBrk="0" hangingPunct="0"/>
            <a:r>
              <a:rPr lang="en-US" sz="2000" b="1" dirty="0">
                <a:solidFill>
                  <a:schemeClr val="tx2"/>
                </a:solidFill>
                <a:latin typeface="Calibri" pitchFamily="34" charset="0"/>
              </a:rPr>
              <a:t>NSABP </a:t>
            </a:r>
            <a:r>
              <a:rPr lang="en-US" sz="2000" b="1" dirty="0" smtClean="0">
                <a:solidFill>
                  <a:schemeClr val="tx2"/>
                </a:solidFill>
                <a:latin typeface="Calibri" pitchFamily="34" charset="0"/>
              </a:rPr>
              <a:t>B-20 </a:t>
            </a:r>
            <a:endParaRPr lang="en-US" sz="2000" b="1" dirty="0">
              <a:solidFill>
                <a:schemeClr val="tx2"/>
              </a:solidFill>
              <a:latin typeface="Calibri" pitchFamily="34" charset="0"/>
            </a:endParaRPr>
          </a:p>
          <a:p>
            <a:pPr algn="ctr" eaLnBrk="0" hangingPunct="0"/>
            <a:r>
              <a:rPr lang="en-US" sz="2000" b="1" dirty="0">
                <a:solidFill>
                  <a:schemeClr val="tx2"/>
                </a:solidFill>
                <a:latin typeface="Calibri" pitchFamily="34" charset="0"/>
              </a:rPr>
              <a:t>Validation Study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457200" y="1298575"/>
            <a:ext cx="4876800" cy="5559425"/>
          </a:xfrm>
          <a:prstGeom prst="rect">
            <a:avLst/>
          </a:prstGeom>
          <a:noFill/>
          <a:ln w="9525">
            <a:noFill/>
            <a:round/>
            <a:headEnd/>
            <a:tailEnd/>
          </a:ln>
          <a:effectLst/>
        </p:spPr>
      </p:pic>
      <p:sp>
        <p:nvSpPr>
          <p:cNvPr id="4" name="Title 1"/>
          <p:cNvSpPr>
            <a:spLocks noGrp="1"/>
          </p:cNvSpPr>
          <p:nvPr>
            <p:ph type="title"/>
          </p:nvPr>
        </p:nvSpPr>
        <p:spPr>
          <a:xfrm>
            <a:off x="0" y="0"/>
            <a:ext cx="9144000" cy="1143000"/>
          </a:xfrm>
        </p:spPr>
        <p:txBody>
          <a:bodyPr/>
          <a:lstStyle/>
          <a:p>
            <a:r>
              <a:rPr lang="en-US" sz="4000" b="1" dirty="0" err="1" smtClean="0">
                <a:latin typeface="Calibri" pitchFamily="34" charset="0"/>
              </a:rPr>
              <a:t>Oncotype</a:t>
            </a:r>
            <a:r>
              <a:rPr lang="en-US" sz="4000" b="1" dirty="0" smtClean="0">
                <a:latin typeface="Calibri" pitchFamily="34" charset="0"/>
              </a:rPr>
              <a:t> </a:t>
            </a:r>
            <a:r>
              <a:rPr lang="en-US" sz="4000" b="1" dirty="0" err="1" smtClean="0">
                <a:latin typeface="Calibri" pitchFamily="34" charset="0"/>
              </a:rPr>
              <a:t>Dx</a:t>
            </a:r>
            <a:r>
              <a:rPr lang="en-US" sz="4000" b="1" dirty="0" smtClean="0">
                <a:latin typeface="Calibri" pitchFamily="34" charset="0"/>
              </a:rPr>
              <a:t>: Genomic Stratification of Luminal Breast Cancers</a:t>
            </a:r>
            <a:endParaRPr lang="en-US" sz="4000" dirty="0"/>
          </a:p>
        </p:txBody>
      </p:sp>
      <p:sp>
        <p:nvSpPr>
          <p:cNvPr id="5" name="Text Box 18"/>
          <p:cNvSpPr txBox="1">
            <a:spLocks noChangeArrowheads="1"/>
          </p:cNvSpPr>
          <p:nvPr/>
        </p:nvSpPr>
        <p:spPr bwMode="auto">
          <a:xfrm>
            <a:off x="5638800" y="6172200"/>
            <a:ext cx="3066010" cy="369322"/>
          </a:xfrm>
          <a:prstGeom prst="rect">
            <a:avLst/>
          </a:prstGeom>
          <a:noFill/>
          <a:ln w="9525">
            <a:noFill/>
            <a:miter lim="800000"/>
            <a:headEnd/>
            <a:tailEnd/>
          </a:ln>
          <a:effectLst/>
        </p:spPr>
        <p:txBody>
          <a:bodyPr wrap="none" lIns="91429" tIns="45715" rIns="91429" bIns="45715">
            <a:spAutoFit/>
          </a:bodyPr>
          <a:lstStyle/>
          <a:p>
            <a:pPr eaLnBrk="0" hangingPunct="0"/>
            <a:r>
              <a:rPr lang="en-US" b="1" dirty="0">
                <a:solidFill>
                  <a:srgbClr val="FFFFFF"/>
                </a:solidFill>
                <a:latin typeface="Calibri" pitchFamily="34" charset="0"/>
              </a:rPr>
              <a:t>Paik S, et al: </a:t>
            </a:r>
            <a:r>
              <a:rPr lang="en-US" b="1" dirty="0" smtClean="0">
                <a:solidFill>
                  <a:srgbClr val="FFFFFF"/>
                </a:solidFill>
                <a:latin typeface="Calibri" pitchFamily="34" charset="0"/>
              </a:rPr>
              <a:t>J </a:t>
            </a:r>
            <a:r>
              <a:rPr lang="en-US" b="1" dirty="0" err="1" smtClean="0">
                <a:solidFill>
                  <a:srgbClr val="FFFFFF"/>
                </a:solidFill>
                <a:latin typeface="Calibri" pitchFamily="34" charset="0"/>
              </a:rPr>
              <a:t>Clin</a:t>
            </a:r>
            <a:r>
              <a:rPr lang="en-US" b="1" dirty="0" smtClean="0">
                <a:solidFill>
                  <a:srgbClr val="FFFFFF"/>
                </a:solidFill>
                <a:latin typeface="Calibri" pitchFamily="34" charset="0"/>
              </a:rPr>
              <a:t> </a:t>
            </a:r>
            <a:r>
              <a:rPr lang="en-US" b="1" dirty="0" err="1" smtClean="0">
                <a:solidFill>
                  <a:srgbClr val="FFFFFF"/>
                </a:solidFill>
                <a:latin typeface="Calibri" pitchFamily="34" charset="0"/>
              </a:rPr>
              <a:t>Oncol</a:t>
            </a:r>
            <a:r>
              <a:rPr lang="en-US" b="1" dirty="0" smtClean="0">
                <a:solidFill>
                  <a:srgbClr val="FFFFFF"/>
                </a:solidFill>
                <a:latin typeface="Calibri" pitchFamily="34" charset="0"/>
              </a:rPr>
              <a:t>, 2006</a:t>
            </a:r>
            <a:endParaRPr lang="en-US" b="1" dirty="0">
              <a:solidFill>
                <a:srgbClr val="FFFFFF"/>
              </a:solidFill>
              <a:latin typeface="Calibri" pitchFamily="34" charset="0"/>
            </a:endParaRPr>
          </a:p>
        </p:txBody>
      </p:sp>
      <p:sp>
        <p:nvSpPr>
          <p:cNvPr id="6" name="Rectangle 16"/>
          <p:cNvSpPr>
            <a:spLocks noChangeArrowheads="1"/>
          </p:cNvSpPr>
          <p:nvPr/>
        </p:nvSpPr>
        <p:spPr bwMode="auto">
          <a:xfrm>
            <a:off x="5410200" y="1752600"/>
            <a:ext cx="3733800" cy="3000375"/>
          </a:xfrm>
          <a:prstGeom prst="rect">
            <a:avLst/>
          </a:prstGeom>
          <a:noFill/>
          <a:ln w="9525">
            <a:noFill/>
            <a:miter lim="800000"/>
            <a:headEnd/>
            <a:tailEnd/>
          </a:ln>
          <a:effectLst/>
        </p:spPr>
        <p:txBody>
          <a:bodyPr lIns="61905" tIns="30159" rIns="61905" bIns="30159"/>
          <a:lstStyle/>
          <a:p>
            <a:pPr marL="192088" indent="-192088" defTabSz="612775">
              <a:lnSpc>
                <a:spcPct val="110000"/>
              </a:lnSpc>
              <a:spcBef>
                <a:spcPct val="65000"/>
              </a:spcBef>
              <a:tabLst>
                <a:tab pos="914400" algn="l"/>
              </a:tabLst>
            </a:pPr>
            <a:r>
              <a:rPr lang="en-US" altLang="ja-JP" sz="2400" dirty="0">
                <a:latin typeface="Calibri" pitchFamily="34" charset="0"/>
                <a:ea typeface="ＭＳ Ｐゴシック" pitchFamily="34" charset="-128"/>
              </a:rPr>
              <a:t>  The RS has been shown to quantify </a:t>
            </a:r>
            <a:r>
              <a:rPr lang="en-US" altLang="ja-JP" sz="2400" dirty="0" smtClean="0">
                <a:latin typeface="Calibri" pitchFamily="34" charset="0"/>
                <a:ea typeface="ＭＳ Ｐゴシック" pitchFamily="34" charset="-128"/>
              </a:rPr>
              <a:t>the </a:t>
            </a:r>
            <a:r>
              <a:rPr lang="en-US" altLang="ja-JP" sz="2400" u="sng" dirty="0" smtClean="0">
                <a:latin typeface="Calibri" pitchFamily="34" charset="0"/>
                <a:ea typeface="ＭＳ Ｐゴシック" pitchFamily="34" charset="-128"/>
              </a:rPr>
              <a:t>benefit of chemotherapy</a:t>
            </a:r>
            <a:r>
              <a:rPr lang="en-US" altLang="ja-JP" sz="2400" dirty="0" smtClean="0">
                <a:latin typeface="Calibri" pitchFamily="34" charset="0"/>
                <a:ea typeface="ＭＳ Ｐゴシック" pitchFamily="34" charset="-128"/>
              </a:rPr>
              <a:t> in </a:t>
            </a:r>
            <a:r>
              <a:rPr lang="en-US" altLang="ja-JP" sz="2400" dirty="0">
                <a:latin typeface="Calibri" pitchFamily="34" charset="0"/>
                <a:ea typeface="ＭＳ Ｐゴシック" pitchFamily="34" charset="-128"/>
              </a:rPr>
              <a:t>node-negative, ER-positive patients</a:t>
            </a:r>
          </a:p>
          <a:p>
            <a:pPr marL="192088" indent="-192088" defTabSz="612775">
              <a:lnSpc>
                <a:spcPct val="110000"/>
              </a:lnSpc>
              <a:spcBef>
                <a:spcPct val="65000"/>
              </a:spcBef>
              <a:tabLst>
                <a:tab pos="914400" algn="l"/>
              </a:tabLst>
            </a:pPr>
            <a:r>
              <a:rPr lang="en-US" altLang="ja-JP" sz="2400" dirty="0">
                <a:latin typeface="Calibri" pitchFamily="34" charset="0"/>
                <a:ea typeface="ＭＳ Ｐゴシック" pitchFamily="34" charset="-128"/>
              </a:rPr>
              <a:t>  Validated on </a:t>
            </a:r>
            <a:r>
              <a:rPr lang="en-US" altLang="ja-JP" sz="2400" dirty="0" smtClean="0">
                <a:latin typeface="Calibri" pitchFamily="34" charset="0"/>
                <a:ea typeface="ＭＳ Ｐゴシック" pitchFamily="34" charset="-128"/>
              </a:rPr>
              <a:t>651  </a:t>
            </a:r>
            <a:r>
              <a:rPr lang="en-US" altLang="ja-JP" sz="2400" dirty="0" err="1" smtClean="0">
                <a:latin typeface="Calibri" pitchFamily="34" charset="0"/>
                <a:ea typeface="ＭＳ Ｐゴシック" pitchFamily="34" charset="-128"/>
              </a:rPr>
              <a:t>tamoxifen</a:t>
            </a:r>
            <a:r>
              <a:rPr lang="en-US" altLang="ja-JP" sz="2400" dirty="0" smtClean="0">
                <a:latin typeface="Calibri" pitchFamily="34" charset="0"/>
                <a:ea typeface="ＭＳ Ｐゴシック" pitchFamily="34" charset="-128"/>
              </a:rPr>
              <a:t>- or </a:t>
            </a:r>
            <a:r>
              <a:rPr lang="en-US" altLang="ja-JP" sz="2400" dirty="0" err="1" smtClean="0">
                <a:latin typeface="Calibri" pitchFamily="34" charset="0"/>
                <a:ea typeface="ＭＳ Ｐゴシック" pitchFamily="34" charset="-128"/>
              </a:rPr>
              <a:t>tamoxifen</a:t>
            </a:r>
            <a:r>
              <a:rPr lang="en-US" altLang="ja-JP" sz="2400" dirty="0" smtClean="0">
                <a:latin typeface="Calibri" pitchFamily="34" charset="0"/>
                <a:ea typeface="ＭＳ Ｐゴシック" pitchFamily="34" charset="-128"/>
              </a:rPr>
              <a:t> and chemotherapy treated </a:t>
            </a:r>
            <a:r>
              <a:rPr lang="en-US" altLang="ja-JP" sz="2400" dirty="0">
                <a:latin typeface="Calibri" pitchFamily="34" charset="0"/>
                <a:ea typeface="ＭＳ Ｐゴシック" pitchFamily="34" charset="-128"/>
              </a:rPr>
              <a:t>patients</a:t>
            </a:r>
            <a:r>
              <a:rPr lang="en-US" altLang="ja-JP" sz="2400" dirty="0">
                <a:solidFill>
                  <a:schemeClr val="tx2"/>
                </a:solidFill>
                <a:latin typeface="Calibri" pitchFamily="34" charset="0"/>
                <a:ea typeface="ＭＳ Ｐゴシック" pitchFamily="34" charset="-128"/>
              </a:rPr>
              <a:t> </a:t>
            </a:r>
            <a:r>
              <a:rPr lang="en-US" altLang="ja-JP" sz="2400" dirty="0">
                <a:latin typeface="Calibri" pitchFamily="34" charset="0"/>
                <a:ea typeface="ＭＳ Ｐゴシック" pitchFamily="34" charset="-128"/>
              </a:rPr>
              <a:t>from NSABP </a:t>
            </a:r>
            <a:br>
              <a:rPr lang="en-US" altLang="ja-JP" sz="2400" dirty="0">
                <a:latin typeface="Calibri" pitchFamily="34" charset="0"/>
                <a:ea typeface="ＭＳ Ｐゴシック" pitchFamily="34" charset="-128"/>
              </a:rPr>
            </a:br>
            <a:r>
              <a:rPr lang="en-US" altLang="ja-JP" sz="2400" dirty="0" smtClean="0">
                <a:latin typeface="Calibri" pitchFamily="34" charset="0"/>
                <a:ea typeface="ＭＳ Ｐゴシック" pitchFamily="34" charset="-128"/>
              </a:rPr>
              <a:t>B-20</a:t>
            </a:r>
            <a:endParaRPr lang="en-US" sz="2400" dirty="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a:xfrm>
            <a:off x="609600" y="990600"/>
            <a:ext cx="7772400" cy="1143000"/>
          </a:xfrm>
        </p:spPr>
        <p:txBody>
          <a:bodyPr/>
          <a:lstStyle/>
          <a:p>
            <a:r>
              <a:rPr lang="en-US" sz="4000" b="1" dirty="0">
                <a:latin typeface="Calibri" pitchFamily="34" charset="0"/>
              </a:rPr>
              <a:t>What About Breast Cancer Prevention for Luminal Cancers?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ChangeArrowheads="1"/>
          </p:cNvSpPr>
          <p:nvPr/>
        </p:nvSpPr>
        <p:spPr bwMode="auto">
          <a:xfrm>
            <a:off x="-152400" y="533400"/>
            <a:ext cx="9650413" cy="2613025"/>
          </a:xfrm>
          <a:prstGeom prst="rect">
            <a:avLst/>
          </a:prstGeom>
          <a:noFill/>
          <a:ln w="12700">
            <a:noFill/>
            <a:miter lim="800000"/>
            <a:headEnd/>
            <a:tailEnd/>
          </a:ln>
          <a:effectLst/>
        </p:spPr>
        <p:txBody>
          <a:bodyPr lIns="83343" tIns="40481" rIns="83343" bIns="40481" anchor="ctr"/>
          <a:lstStyle/>
          <a:p>
            <a:pPr algn="ctr">
              <a:lnSpc>
                <a:spcPct val="90000"/>
              </a:lnSpc>
            </a:pPr>
            <a:r>
              <a:rPr lang="en-US" sz="4400" b="1" dirty="0">
                <a:solidFill>
                  <a:schemeClr val="tx2"/>
                </a:solidFill>
                <a:latin typeface="Calibri" pitchFamily="34" charset="0"/>
              </a:rPr>
              <a:t>Study of </a:t>
            </a:r>
            <a:r>
              <a:rPr lang="en-US" sz="4400" b="1" dirty="0" err="1">
                <a:solidFill>
                  <a:schemeClr val="tx2"/>
                </a:solidFill>
                <a:latin typeface="Calibri" pitchFamily="34" charset="0"/>
              </a:rPr>
              <a:t>Tamoxifen</a:t>
            </a:r>
            <a:r>
              <a:rPr lang="en-US" sz="4400" b="1" dirty="0">
                <a:solidFill>
                  <a:schemeClr val="tx2"/>
                </a:solidFill>
                <a:latin typeface="Calibri" pitchFamily="34" charset="0"/>
              </a:rPr>
              <a:t> and </a:t>
            </a:r>
            <a:r>
              <a:rPr lang="en-US" sz="4400" b="1" dirty="0" err="1">
                <a:solidFill>
                  <a:schemeClr val="tx2"/>
                </a:solidFill>
                <a:latin typeface="Calibri" pitchFamily="34" charset="0"/>
              </a:rPr>
              <a:t>Raloxifene</a:t>
            </a:r>
            <a:r>
              <a:rPr lang="en-US" sz="4400" b="1" dirty="0">
                <a:solidFill>
                  <a:schemeClr val="tx2"/>
                </a:solidFill>
                <a:latin typeface="Calibri" pitchFamily="34" charset="0"/>
              </a:rPr>
              <a:t/>
            </a:r>
            <a:br>
              <a:rPr lang="en-US" sz="4400" b="1" dirty="0">
                <a:solidFill>
                  <a:schemeClr val="tx2"/>
                </a:solidFill>
                <a:latin typeface="Calibri" pitchFamily="34" charset="0"/>
              </a:rPr>
            </a:br>
            <a:r>
              <a:rPr lang="en-US" sz="4400" b="1" dirty="0">
                <a:solidFill>
                  <a:schemeClr val="tx2"/>
                </a:solidFill>
                <a:latin typeface="Calibri" pitchFamily="34" charset="0"/>
              </a:rPr>
              <a:t>(STAR):  Initial Findings from the NSABP P-2 Breast Cancer Prevention Study</a:t>
            </a:r>
          </a:p>
        </p:txBody>
      </p:sp>
      <p:sp>
        <p:nvSpPr>
          <p:cNvPr id="184325" name="Rectangle 5"/>
          <p:cNvSpPr>
            <a:spLocks noChangeArrowheads="1"/>
          </p:cNvSpPr>
          <p:nvPr/>
        </p:nvSpPr>
        <p:spPr bwMode="auto">
          <a:xfrm>
            <a:off x="0" y="3657600"/>
            <a:ext cx="9134475" cy="1309688"/>
          </a:xfrm>
          <a:prstGeom prst="rect">
            <a:avLst/>
          </a:prstGeom>
          <a:noFill/>
          <a:ln w="12700">
            <a:noFill/>
            <a:miter lim="800000"/>
            <a:headEnd/>
            <a:tailEnd/>
          </a:ln>
          <a:effectLst/>
        </p:spPr>
        <p:txBody>
          <a:bodyPr lIns="83343" tIns="40481" rIns="83343" bIns="40481"/>
          <a:lstStyle/>
          <a:p>
            <a:pPr marL="342900" indent="-342900" algn="ctr">
              <a:lnSpc>
                <a:spcPct val="90000"/>
              </a:lnSpc>
              <a:spcBef>
                <a:spcPct val="20000"/>
              </a:spcBef>
            </a:pPr>
            <a:r>
              <a:rPr lang="en-US" sz="2400" b="1" dirty="0">
                <a:latin typeface="Calibri" pitchFamily="34" charset="0"/>
              </a:rPr>
              <a:t>D.L. </a:t>
            </a:r>
            <a:r>
              <a:rPr lang="en-US" sz="2400" b="1" dirty="0" err="1">
                <a:latin typeface="Calibri" pitchFamily="34" charset="0"/>
              </a:rPr>
              <a:t>Wickerham</a:t>
            </a:r>
            <a:r>
              <a:rPr lang="en-US" sz="2400" b="1" dirty="0">
                <a:latin typeface="Calibri" pitchFamily="34" charset="0"/>
              </a:rPr>
              <a:t>, J.P. </a:t>
            </a:r>
            <a:r>
              <a:rPr lang="en-US" sz="2400" b="1" dirty="0" err="1">
                <a:latin typeface="Calibri" pitchFamily="34" charset="0"/>
              </a:rPr>
              <a:t>Costantino</a:t>
            </a:r>
            <a:r>
              <a:rPr lang="en-US" sz="2400" b="1" dirty="0">
                <a:latin typeface="Calibri" pitchFamily="34" charset="0"/>
              </a:rPr>
              <a:t>, V. Vogel,</a:t>
            </a:r>
          </a:p>
          <a:p>
            <a:pPr marL="342900" indent="-342900" algn="ctr">
              <a:lnSpc>
                <a:spcPct val="90000"/>
              </a:lnSpc>
              <a:spcBef>
                <a:spcPct val="20000"/>
              </a:spcBef>
            </a:pPr>
            <a:r>
              <a:rPr lang="en-US" sz="2400" b="1" dirty="0">
                <a:latin typeface="Calibri" pitchFamily="34" charset="0"/>
              </a:rPr>
              <a:t>W.M. Cronin, R.S. </a:t>
            </a:r>
            <a:r>
              <a:rPr lang="en-US" sz="2400" b="1" dirty="0" err="1">
                <a:latin typeface="Calibri" pitchFamily="34" charset="0"/>
              </a:rPr>
              <a:t>Cecchini</a:t>
            </a:r>
            <a:r>
              <a:rPr lang="en-US" sz="2400" b="1" dirty="0">
                <a:latin typeface="Calibri" pitchFamily="34" charset="0"/>
              </a:rPr>
              <a:t>, J. Atkins, T. </a:t>
            </a:r>
            <a:r>
              <a:rPr lang="en-US" sz="2400" b="1" dirty="0" err="1">
                <a:latin typeface="Calibri" pitchFamily="34" charset="0"/>
              </a:rPr>
              <a:t>Bevers</a:t>
            </a:r>
            <a:r>
              <a:rPr lang="en-US" sz="2400" b="1" dirty="0">
                <a:latin typeface="Calibri" pitchFamily="34" charset="0"/>
              </a:rPr>
              <a:t>,</a:t>
            </a:r>
          </a:p>
          <a:p>
            <a:pPr marL="342900" indent="-342900" algn="ctr">
              <a:lnSpc>
                <a:spcPct val="90000"/>
              </a:lnSpc>
              <a:spcBef>
                <a:spcPct val="20000"/>
              </a:spcBef>
            </a:pPr>
            <a:r>
              <a:rPr lang="en-US" sz="2400" b="1" dirty="0">
                <a:latin typeface="Calibri" pitchFamily="34" charset="0"/>
              </a:rPr>
              <a:t>L. </a:t>
            </a:r>
            <a:r>
              <a:rPr lang="en-US" sz="2400" b="1" dirty="0" err="1">
                <a:latin typeface="Calibri" pitchFamily="34" charset="0"/>
              </a:rPr>
              <a:t>Fehrenbacher</a:t>
            </a:r>
            <a:r>
              <a:rPr lang="en-US" sz="2400" b="1" dirty="0">
                <a:latin typeface="Calibri" pitchFamily="34" charset="0"/>
              </a:rPr>
              <a:t>, W. </a:t>
            </a:r>
            <a:r>
              <a:rPr lang="en-US" sz="2400" b="1" dirty="0" err="1">
                <a:latin typeface="Calibri" pitchFamily="34" charset="0"/>
              </a:rPr>
              <a:t>McCaskill</a:t>
            </a:r>
            <a:r>
              <a:rPr lang="en-US" sz="2400" b="1" dirty="0">
                <a:latin typeface="Calibri" pitchFamily="34" charset="0"/>
              </a:rPr>
              <a:t>-Stevens, N. </a:t>
            </a:r>
            <a:r>
              <a:rPr lang="en-US" sz="2400" b="1" dirty="0" err="1">
                <a:latin typeface="Calibri" pitchFamily="34" charset="0"/>
              </a:rPr>
              <a:t>Wolmark</a:t>
            </a:r>
            <a:endParaRPr lang="en-US" sz="2400" b="1" dirty="0">
              <a:latin typeface="Calibri" pitchFamily="34" charset="0"/>
            </a:endParaRPr>
          </a:p>
        </p:txBody>
      </p:sp>
      <p:sp>
        <p:nvSpPr>
          <p:cNvPr id="184326" name="Text Box 6"/>
          <p:cNvSpPr txBox="1">
            <a:spLocks noChangeArrowheads="1"/>
          </p:cNvSpPr>
          <p:nvPr/>
        </p:nvSpPr>
        <p:spPr bwMode="auto">
          <a:xfrm>
            <a:off x="228600" y="5943600"/>
            <a:ext cx="931863" cy="274638"/>
          </a:xfrm>
          <a:prstGeom prst="rect">
            <a:avLst/>
          </a:prstGeom>
          <a:noFill/>
          <a:ln w="9525">
            <a:noFill/>
            <a:miter lim="800000"/>
            <a:headEnd/>
            <a:tailEnd/>
          </a:ln>
          <a:effectLst/>
        </p:spPr>
        <p:txBody>
          <a:bodyPr wrap="none">
            <a:spAutoFit/>
          </a:bodyPr>
          <a:lstStyle/>
          <a:p>
            <a:pPr eaLnBrk="0" hangingPunct="0"/>
            <a:r>
              <a:rPr lang="en-US" sz="1200">
                <a:latin typeface="Times" pitchFamily="18" charset="0"/>
                <a:cs typeface="Arial" charset="0"/>
              </a:rPr>
              <a:t>ASCO 2006</a:t>
            </a:r>
          </a:p>
        </p:txBody>
      </p:sp>
      <p:pic>
        <p:nvPicPr>
          <p:cNvPr id="184327" name="Picture 7" descr="NSABP yellow trans 100"/>
          <p:cNvPicPr>
            <a:picLocks noChangeAspect="1" noChangeArrowheads="1"/>
          </p:cNvPicPr>
          <p:nvPr/>
        </p:nvPicPr>
        <p:blipFill>
          <a:blip r:embed="rId2" cstate="print"/>
          <a:srcRect/>
          <a:stretch>
            <a:fillRect/>
          </a:stretch>
        </p:blipFill>
        <p:spPr bwMode="auto">
          <a:xfrm>
            <a:off x="7848600" y="6324600"/>
            <a:ext cx="914400" cy="3016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ChangeArrowheads="1"/>
          </p:cNvSpPr>
          <p:nvPr/>
        </p:nvSpPr>
        <p:spPr bwMode="auto">
          <a:xfrm>
            <a:off x="5105400" y="5059363"/>
            <a:ext cx="2952750" cy="1462087"/>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25400">
            <a:solidFill>
              <a:schemeClr val="tx1"/>
            </a:solidFill>
            <a:miter lim="800000"/>
            <a:headEnd/>
            <a:tailEnd/>
          </a:ln>
          <a:effectLst/>
        </p:spPr>
        <p:txBody>
          <a:bodyPr wrap="none" anchor="ctr"/>
          <a:lstStyle/>
          <a:p>
            <a:endParaRPr lang="en-US"/>
          </a:p>
        </p:txBody>
      </p:sp>
      <p:sp>
        <p:nvSpPr>
          <p:cNvPr id="185349" name="Rectangle 5"/>
          <p:cNvSpPr>
            <a:spLocks noChangeArrowheads="1"/>
          </p:cNvSpPr>
          <p:nvPr/>
        </p:nvSpPr>
        <p:spPr bwMode="auto">
          <a:xfrm>
            <a:off x="838200" y="5054600"/>
            <a:ext cx="2952750" cy="1462088"/>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25400">
            <a:solidFill>
              <a:schemeClr val="tx1"/>
            </a:solidFill>
            <a:miter lim="800000"/>
            <a:headEnd/>
            <a:tailEnd/>
          </a:ln>
          <a:effectLst/>
        </p:spPr>
        <p:txBody>
          <a:bodyPr wrap="none" anchor="ctr"/>
          <a:lstStyle/>
          <a:p>
            <a:endParaRPr lang="en-US"/>
          </a:p>
        </p:txBody>
      </p:sp>
      <p:sp>
        <p:nvSpPr>
          <p:cNvPr id="185350" name="Rectangle 6"/>
          <p:cNvSpPr>
            <a:spLocks noChangeArrowheads="1"/>
          </p:cNvSpPr>
          <p:nvPr/>
        </p:nvSpPr>
        <p:spPr bwMode="auto">
          <a:xfrm>
            <a:off x="2362200" y="2362200"/>
            <a:ext cx="4114800" cy="2193925"/>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25400">
            <a:solidFill>
              <a:schemeClr val="tx1"/>
            </a:solidFill>
            <a:miter lim="800000"/>
            <a:headEnd/>
            <a:tailEnd/>
          </a:ln>
          <a:effectLst/>
        </p:spPr>
        <p:txBody>
          <a:bodyPr wrap="none" anchor="ctr"/>
          <a:lstStyle/>
          <a:p>
            <a:endParaRPr lang="en-US"/>
          </a:p>
        </p:txBody>
      </p:sp>
      <p:sp>
        <p:nvSpPr>
          <p:cNvPr id="185351" name="Rectangle 7"/>
          <p:cNvSpPr>
            <a:spLocks noChangeArrowheads="1"/>
          </p:cNvSpPr>
          <p:nvPr/>
        </p:nvSpPr>
        <p:spPr bwMode="auto">
          <a:xfrm>
            <a:off x="1828800" y="1066800"/>
            <a:ext cx="5181600" cy="99060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25400">
            <a:solidFill>
              <a:schemeClr val="tx1"/>
            </a:solidFill>
            <a:miter lim="800000"/>
            <a:headEnd/>
            <a:tailEnd/>
          </a:ln>
          <a:effectLst/>
        </p:spPr>
        <p:txBody>
          <a:bodyPr wrap="none" anchor="ctr"/>
          <a:lstStyle/>
          <a:p>
            <a:endParaRPr lang="en-US"/>
          </a:p>
        </p:txBody>
      </p:sp>
      <p:sp>
        <p:nvSpPr>
          <p:cNvPr id="185352" name="Rectangle 8"/>
          <p:cNvSpPr>
            <a:spLocks noChangeArrowheads="1"/>
          </p:cNvSpPr>
          <p:nvPr/>
        </p:nvSpPr>
        <p:spPr bwMode="auto">
          <a:xfrm>
            <a:off x="1879600" y="1089025"/>
            <a:ext cx="5068888" cy="914400"/>
          </a:xfrm>
          <a:prstGeom prst="rect">
            <a:avLst/>
          </a:prstGeom>
          <a:noFill/>
          <a:ln w="25400">
            <a:noFill/>
            <a:miter lim="800000"/>
            <a:headEnd/>
            <a:tailEnd/>
          </a:ln>
          <a:effectLst/>
        </p:spPr>
        <p:txBody>
          <a:bodyPr lIns="92559" tIns="45468" rIns="92559" bIns="45468"/>
          <a:lstStyle/>
          <a:p>
            <a:pPr marL="342900" indent="-342900" algn="ctr"/>
            <a:r>
              <a:rPr lang="en-US" sz="2400"/>
              <a:t>Risk-Eligible</a:t>
            </a:r>
          </a:p>
          <a:p>
            <a:pPr marL="342900" indent="-342900" algn="ctr">
              <a:lnSpc>
                <a:spcPct val="90000"/>
              </a:lnSpc>
            </a:pPr>
            <a:r>
              <a:rPr lang="en-US" sz="2400"/>
              <a:t>Postmenopausal Women</a:t>
            </a:r>
          </a:p>
        </p:txBody>
      </p:sp>
      <p:sp>
        <p:nvSpPr>
          <p:cNvPr id="185353" name="Rectangle 9"/>
          <p:cNvSpPr>
            <a:spLocks noChangeArrowheads="1"/>
          </p:cNvSpPr>
          <p:nvPr/>
        </p:nvSpPr>
        <p:spPr bwMode="auto">
          <a:xfrm>
            <a:off x="2414588" y="2362200"/>
            <a:ext cx="4010025" cy="2157413"/>
          </a:xfrm>
          <a:prstGeom prst="rect">
            <a:avLst/>
          </a:prstGeom>
          <a:noFill/>
          <a:ln w="25400">
            <a:noFill/>
            <a:miter lim="800000"/>
            <a:headEnd/>
            <a:tailEnd/>
          </a:ln>
          <a:effectLst/>
        </p:spPr>
        <p:txBody>
          <a:bodyPr lIns="92559" tIns="45468" rIns="92559" bIns="45468"/>
          <a:lstStyle/>
          <a:p>
            <a:pPr algn="ctr" defTabSz="920750" eaLnBrk="0" hangingPunct="0"/>
            <a:r>
              <a:rPr lang="en-US" sz="3000" b="1">
                <a:latin typeface="Arial" charset="0"/>
                <a:cs typeface="Arial" charset="0"/>
              </a:rPr>
              <a:t> </a:t>
            </a:r>
            <a:r>
              <a:rPr lang="en-US" sz="2800" b="1" u="sng">
                <a:latin typeface="Arial" charset="0"/>
                <a:cs typeface="Arial" charset="0"/>
              </a:rPr>
              <a:t>STRATIFICATION</a:t>
            </a:r>
          </a:p>
          <a:p>
            <a:pPr lvl="1" indent="-285750" defTabSz="920750" eaLnBrk="0" hangingPunct="0">
              <a:lnSpc>
                <a:spcPct val="90000"/>
              </a:lnSpc>
              <a:buClr>
                <a:schemeClr val="tx2"/>
              </a:buClr>
              <a:buFontTx/>
              <a:buChar char="•"/>
            </a:pPr>
            <a:r>
              <a:rPr lang="en-US" sz="2800" b="1">
                <a:latin typeface="Arial" charset="0"/>
                <a:cs typeface="Arial" charset="0"/>
              </a:rPr>
              <a:t>Age</a:t>
            </a:r>
          </a:p>
          <a:p>
            <a:pPr lvl="1" indent="-285750" defTabSz="920750" eaLnBrk="0" hangingPunct="0">
              <a:lnSpc>
                <a:spcPct val="90000"/>
              </a:lnSpc>
              <a:buClr>
                <a:schemeClr val="tx2"/>
              </a:buClr>
              <a:buFontTx/>
              <a:buChar char="•"/>
            </a:pPr>
            <a:r>
              <a:rPr lang="en-US" sz="2800" b="1">
                <a:latin typeface="Arial" charset="0"/>
                <a:cs typeface="Arial" charset="0"/>
              </a:rPr>
              <a:t>Gail Model Risk</a:t>
            </a:r>
          </a:p>
          <a:p>
            <a:pPr lvl="1" indent="-285750" defTabSz="920750" eaLnBrk="0" hangingPunct="0">
              <a:lnSpc>
                <a:spcPct val="90000"/>
              </a:lnSpc>
              <a:buClr>
                <a:schemeClr val="tx2"/>
              </a:buClr>
              <a:buFontTx/>
              <a:buChar char="•"/>
            </a:pPr>
            <a:r>
              <a:rPr lang="en-US" sz="2800" b="1">
                <a:latin typeface="Arial" charset="0"/>
                <a:cs typeface="Arial" charset="0"/>
              </a:rPr>
              <a:t>Race</a:t>
            </a:r>
          </a:p>
          <a:p>
            <a:pPr lvl="1" indent="-285750" defTabSz="920750" eaLnBrk="0" hangingPunct="0">
              <a:lnSpc>
                <a:spcPct val="90000"/>
              </a:lnSpc>
              <a:buClr>
                <a:schemeClr val="tx2"/>
              </a:buClr>
              <a:buFontTx/>
              <a:buChar char="•"/>
            </a:pPr>
            <a:r>
              <a:rPr lang="en-US" sz="2800" b="1">
                <a:latin typeface="Arial" charset="0"/>
                <a:cs typeface="Arial" charset="0"/>
              </a:rPr>
              <a:t>History of LCIS</a:t>
            </a:r>
          </a:p>
        </p:txBody>
      </p:sp>
      <p:sp>
        <p:nvSpPr>
          <p:cNvPr id="185354" name="Rectangle 10"/>
          <p:cNvSpPr>
            <a:spLocks noChangeArrowheads="1"/>
          </p:cNvSpPr>
          <p:nvPr/>
        </p:nvSpPr>
        <p:spPr bwMode="auto">
          <a:xfrm>
            <a:off x="838200" y="5100638"/>
            <a:ext cx="2951163" cy="1371600"/>
          </a:xfrm>
          <a:prstGeom prst="rect">
            <a:avLst/>
          </a:prstGeom>
          <a:noFill/>
          <a:ln w="25400">
            <a:noFill/>
            <a:miter lim="800000"/>
            <a:headEnd/>
            <a:tailEnd/>
          </a:ln>
          <a:effectLst/>
        </p:spPr>
        <p:txBody>
          <a:bodyPr lIns="92559" tIns="45468" rIns="92559" bIns="45468"/>
          <a:lstStyle/>
          <a:p>
            <a:pPr marL="346075" indent="-346075" algn="ctr" defTabSz="920750" eaLnBrk="0" hangingPunct="0">
              <a:lnSpc>
                <a:spcPct val="90000"/>
              </a:lnSpc>
            </a:pPr>
            <a:r>
              <a:rPr lang="en-US" sz="3000" b="1">
                <a:latin typeface="Arial" charset="0"/>
                <a:cs typeface="Arial" charset="0"/>
              </a:rPr>
              <a:t>TAMOXIFEN</a:t>
            </a:r>
          </a:p>
          <a:p>
            <a:pPr marL="346075" indent="-346075" algn="ctr" defTabSz="920750" eaLnBrk="0" hangingPunct="0">
              <a:lnSpc>
                <a:spcPct val="90000"/>
              </a:lnSpc>
            </a:pPr>
            <a:r>
              <a:rPr lang="en-US" sz="3000" b="1">
                <a:latin typeface="Arial" charset="0"/>
                <a:cs typeface="Arial" charset="0"/>
              </a:rPr>
              <a:t>20 mg/day</a:t>
            </a:r>
          </a:p>
          <a:p>
            <a:pPr marL="346075" indent="-346075" algn="ctr" defTabSz="920750" eaLnBrk="0" hangingPunct="0">
              <a:lnSpc>
                <a:spcPct val="90000"/>
              </a:lnSpc>
            </a:pPr>
            <a:r>
              <a:rPr lang="en-US" sz="3000" b="1">
                <a:latin typeface="Arial" charset="0"/>
                <a:cs typeface="Arial" charset="0"/>
              </a:rPr>
              <a:t>x 5 years</a:t>
            </a:r>
          </a:p>
        </p:txBody>
      </p:sp>
      <p:sp>
        <p:nvSpPr>
          <p:cNvPr id="185355" name="Rectangle 11"/>
          <p:cNvSpPr>
            <a:spLocks noChangeArrowheads="1"/>
          </p:cNvSpPr>
          <p:nvPr/>
        </p:nvSpPr>
        <p:spPr bwMode="auto">
          <a:xfrm>
            <a:off x="228600" y="228600"/>
            <a:ext cx="8382000" cy="698802"/>
          </a:xfrm>
          <a:prstGeom prst="rect">
            <a:avLst/>
          </a:prstGeom>
          <a:noFill/>
          <a:ln w="12700">
            <a:noFill/>
            <a:miter lim="800000"/>
            <a:headEnd/>
            <a:tailEnd/>
          </a:ln>
          <a:effectLst/>
        </p:spPr>
        <p:txBody>
          <a:bodyPr lIns="66577" tIns="25982" rIns="66577" bIns="25982">
            <a:spAutoFit/>
          </a:bodyPr>
          <a:lstStyle/>
          <a:p>
            <a:pPr algn="ctr"/>
            <a:r>
              <a:rPr lang="en-US" sz="4200" b="1" dirty="0">
                <a:solidFill>
                  <a:schemeClr val="tx2"/>
                </a:solidFill>
                <a:latin typeface="Calibri" pitchFamily="34" charset="0"/>
              </a:rPr>
              <a:t>NSABP STAR Schema</a:t>
            </a:r>
          </a:p>
        </p:txBody>
      </p:sp>
      <p:sp>
        <p:nvSpPr>
          <p:cNvPr id="185356" name="Line 12"/>
          <p:cNvSpPr>
            <a:spLocks noChangeShapeType="1"/>
          </p:cNvSpPr>
          <p:nvPr/>
        </p:nvSpPr>
        <p:spPr bwMode="auto">
          <a:xfrm>
            <a:off x="4414838" y="2009775"/>
            <a:ext cx="0" cy="312738"/>
          </a:xfrm>
          <a:prstGeom prst="line">
            <a:avLst/>
          </a:prstGeom>
          <a:noFill/>
          <a:ln w="25400">
            <a:solidFill>
              <a:schemeClr val="tx1"/>
            </a:solidFill>
            <a:round/>
            <a:headEnd/>
            <a:tailEnd/>
          </a:ln>
          <a:effectLst/>
        </p:spPr>
        <p:txBody>
          <a:bodyPr wrap="none" anchor="ctr"/>
          <a:lstStyle/>
          <a:p>
            <a:endParaRPr lang="en-US"/>
          </a:p>
        </p:txBody>
      </p:sp>
      <p:sp>
        <p:nvSpPr>
          <p:cNvPr id="185357" name="Line 13"/>
          <p:cNvSpPr>
            <a:spLocks noChangeShapeType="1"/>
          </p:cNvSpPr>
          <p:nvPr/>
        </p:nvSpPr>
        <p:spPr bwMode="auto">
          <a:xfrm>
            <a:off x="4414838" y="4545013"/>
            <a:ext cx="0" cy="265112"/>
          </a:xfrm>
          <a:prstGeom prst="line">
            <a:avLst/>
          </a:prstGeom>
          <a:noFill/>
          <a:ln w="25400">
            <a:solidFill>
              <a:schemeClr val="tx1"/>
            </a:solidFill>
            <a:round/>
            <a:headEnd/>
            <a:tailEnd/>
          </a:ln>
          <a:effectLst/>
        </p:spPr>
        <p:txBody>
          <a:bodyPr wrap="none" anchor="ctr"/>
          <a:lstStyle/>
          <a:p>
            <a:endParaRPr lang="en-US"/>
          </a:p>
        </p:txBody>
      </p:sp>
      <p:sp>
        <p:nvSpPr>
          <p:cNvPr id="185358" name="Line 14"/>
          <p:cNvSpPr>
            <a:spLocks noChangeShapeType="1"/>
          </p:cNvSpPr>
          <p:nvPr/>
        </p:nvSpPr>
        <p:spPr bwMode="auto">
          <a:xfrm>
            <a:off x="2314575" y="4810125"/>
            <a:ext cx="4271963" cy="0"/>
          </a:xfrm>
          <a:prstGeom prst="line">
            <a:avLst/>
          </a:prstGeom>
          <a:noFill/>
          <a:ln w="25400">
            <a:solidFill>
              <a:schemeClr val="tx1"/>
            </a:solidFill>
            <a:round/>
            <a:headEnd/>
            <a:tailEnd/>
          </a:ln>
          <a:effectLst/>
        </p:spPr>
        <p:txBody>
          <a:bodyPr wrap="none" anchor="ctr"/>
          <a:lstStyle/>
          <a:p>
            <a:endParaRPr lang="en-US"/>
          </a:p>
        </p:txBody>
      </p:sp>
      <p:sp>
        <p:nvSpPr>
          <p:cNvPr id="185359" name="Line 15"/>
          <p:cNvSpPr>
            <a:spLocks noChangeShapeType="1"/>
          </p:cNvSpPr>
          <p:nvPr/>
        </p:nvSpPr>
        <p:spPr bwMode="auto">
          <a:xfrm>
            <a:off x="2317750" y="4810125"/>
            <a:ext cx="0" cy="219075"/>
          </a:xfrm>
          <a:prstGeom prst="line">
            <a:avLst/>
          </a:prstGeom>
          <a:noFill/>
          <a:ln w="25400">
            <a:solidFill>
              <a:schemeClr val="tx1"/>
            </a:solidFill>
            <a:round/>
            <a:headEnd/>
            <a:tailEnd/>
          </a:ln>
          <a:effectLst/>
        </p:spPr>
        <p:txBody>
          <a:bodyPr wrap="none" anchor="ctr"/>
          <a:lstStyle/>
          <a:p>
            <a:endParaRPr lang="en-US"/>
          </a:p>
        </p:txBody>
      </p:sp>
      <p:sp>
        <p:nvSpPr>
          <p:cNvPr id="185360" name="Line 16"/>
          <p:cNvSpPr>
            <a:spLocks noChangeShapeType="1"/>
          </p:cNvSpPr>
          <p:nvPr/>
        </p:nvSpPr>
        <p:spPr bwMode="auto">
          <a:xfrm>
            <a:off x="6586538" y="4810125"/>
            <a:ext cx="0" cy="249238"/>
          </a:xfrm>
          <a:prstGeom prst="line">
            <a:avLst/>
          </a:prstGeom>
          <a:noFill/>
          <a:ln w="25400">
            <a:solidFill>
              <a:schemeClr val="tx1"/>
            </a:solidFill>
            <a:round/>
            <a:headEnd/>
            <a:tailEnd/>
          </a:ln>
          <a:effectLst/>
        </p:spPr>
        <p:txBody>
          <a:bodyPr wrap="none" anchor="ctr"/>
          <a:lstStyle/>
          <a:p>
            <a:endParaRPr lang="en-US"/>
          </a:p>
        </p:txBody>
      </p:sp>
      <p:sp>
        <p:nvSpPr>
          <p:cNvPr id="185361" name="Rectangle 17"/>
          <p:cNvSpPr>
            <a:spLocks noChangeArrowheads="1"/>
          </p:cNvSpPr>
          <p:nvPr/>
        </p:nvSpPr>
        <p:spPr bwMode="auto">
          <a:xfrm>
            <a:off x="5105400" y="5105400"/>
            <a:ext cx="2951163" cy="1371600"/>
          </a:xfrm>
          <a:prstGeom prst="rect">
            <a:avLst/>
          </a:prstGeom>
          <a:noFill/>
          <a:ln w="25400">
            <a:noFill/>
            <a:miter lim="800000"/>
            <a:headEnd/>
            <a:tailEnd/>
          </a:ln>
          <a:effectLst/>
        </p:spPr>
        <p:txBody>
          <a:bodyPr lIns="92559" tIns="45468" rIns="92559" bIns="45468"/>
          <a:lstStyle/>
          <a:p>
            <a:pPr marL="346075" indent="-346075" algn="ctr" defTabSz="920750" eaLnBrk="0" hangingPunct="0">
              <a:lnSpc>
                <a:spcPct val="90000"/>
              </a:lnSpc>
            </a:pPr>
            <a:r>
              <a:rPr lang="en-US" sz="3000" b="1">
                <a:latin typeface="Arial" charset="0"/>
                <a:cs typeface="Arial" charset="0"/>
              </a:rPr>
              <a:t>RALOXIFENE</a:t>
            </a:r>
          </a:p>
          <a:p>
            <a:pPr marL="346075" indent="-346075" algn="ctr" defTabSz="920750" eaLnBrk="0" hangingPunct="0">
              <a:lnSpc>
                <a:spcPct val="90000"/>
              </a:lnSpc>
            </a:pPr>
            <a:r>
              <a:rPr lang="en-US" sz="3000" b="1">
                <a:latin typeface="Arial" charset="0"/>
                <a:cs typeface="Arial" charset="0"/>
              </a:rPr>
              <a:t>60 mg/day</a:t>
            </a:r>
          </a:p>
          <a:p>
            <a:pPr marL="346075" indent="-346075" algn="ctr" defTabSz="920750" eaLnBrk="0" hangingPunct="0">
              <a:lnSpc>
                <a:spcPct val="90000"/>
              </a:lnSpc>
            </a:pPr>
            <a:r>
              <a:rPr lang="en-US" sz="3000" b="1">
                <a:latin typeface="Arial" charset="0"/>
                <a:cs typeface="Arial" charset="0"/>
              </a:rPr>
              <a:t>x 5 years</a:t>
            </a:r>
          </a:p>
        </p:txBody>
      </p:sp>
      <p:pic>
        <p:nvPicPr>
          <p:cNvPr id="185362" name="Picture 18" descr="NSABP yellow trans 100"/>
          <p:cNvPicPr>
            <a:picLocks noChangeAspect="1" noChangeArrowheads="1"/>
          </p:cNvPicPr>
          <p:nvPr/>
        </p:nvPicPr>
        <p:blipFill>
          <a:blip r:embed="rId2" cstate="print"/>
          <a:srcRect/>
          <a:stretch>
            <a:fillRect/>
          </a:stretch>
        </p:blipFill>
        <p:spPr bwMode="auto">
          <a:xfrm>
            <a:off x="8229600" y="6556375"/>
            <a:ext cx="914400" cy="3016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609600" y="381000"/>
            <a:ext cx="7772400" cy="1143000"/>
          </a:xfrm>
          <a:prstGeom prst="rect">
            <a:avLst/>
          </a:prstGeom>
          <a:noFill/>
          <a:ln w="9525">
            <a:noFill/>
            <a:miter lim="800000"/>
            <a:headEnd/>
            <a:tailEnd/>
          </a:ln>
          <a:effectLst/>
        </p:spPr>
        <p:txBody>
          <a:bodyPr anchor="ctr"/>
          <a:lstStyle/>
          <a:p>
            <a:pPr algn="ctr" eaLnBrk="0" hangingPunct="0"/>
            <a:r>
              <a:rPr lang="en-US" sz="4400" b="1" dirty="0">
                <a:solidFill>
                  <a:srgbClr val="FFFF00"/>
                </a:solidFill>
                <a:latin typeface="Calibri" pitchFamily="34" charset="0"/>
              </a:rPr>
              <a:t>Conflict of Interest Statement</a:t>
            </a:r>
          </a:p>
        </p:txBody>
      </p:sp>
      <p:sp>
        <p:nvSpPr>
          <p:cNvPr id="104453" name="Text Box 5"/>
          <p:cNvSpPr txBox="1">
            <a:spLocks noChangeArrowheads="1"/>
          </p:cNvSpPr>
          <p:nvPr/>
        </p:nvSpPr>
        <p:spPr bwMode="auto">
          <a:xfrm>
            <a:off x="609600" y="1600200"/>
            <a:ext cx="8229600" cy="4401205"/>
          </a:xfrm>
          <a:prstGeom prst="rect">
            <a:avLst/>
          </a:prstGeom>
          <a:noFill/>
          <a:ln w="9525">
            <a:noFill/>
            <a:miter lim="800000"/>
            <a:headEnd/>
            <a:tailEnd/>
          </a:ln>
          <a:effectLst/>
        </p:spPr>
        <p:txBody>
          <a:bodyPr>
            <a:spAutoFit/>
          </a:bodyPr>
          <a:lstStyle/>
          <a:p>
            <a:pPr eaLnBrk="0" hangingPunct="0"/>
            <a:r>
              <a:rPr lang="en-US" sz="2800" b="1" u="sng" dirty="0" err="1" smtClean="0">
                <a:latin typeface="Calibri" pitchFamily="34" charset="0"/>
              </a:rPr>
              <a:t>Biosante</a:t>
            </a:r>
            <a:r>
              <a:rPr lang="en-US" sz="2800" b="1" u="sng" dirty="0" smtClean="0">
                <a:latin typeface="Calibri" pitchFamily="34" charset="0"/>
              </a:rPr>
              <a:t>, </a:t>
            </a:r>
            <a:r>
              <a:rPr lang="en-US" sz="2800" b="1" u="sng" dirty="0">
                <a:latin typeface="Calibri" pitchFamily="34" charset="0"/>
              </a:rPr>
              <a:t>Incorporated:</a:t>
            </a:r>
            <a:r>
              <a:rPr lang="en-US" sz="2800" b="1" dirty="0">
                <a:latin typeface="Calibri" pitchFamily="34" charset="0"/>
              </a:rPr>
              <a:t> Under a licensing agreement between </a:t>
            </a:r>
            <a:r>
              <a:rPr lang="en-US" sz="2800" b="1" dirty="0" err="1" smtClean="0">
                <a:latin typeface="Calibri" pitchFamily="34" charset="0"/>
              </a:rPr>
              <a:t>Biosante</a:t>
            </a:r>
            <a:r>
              <a:rPr lang="en-US" sz="2800" b="1" dirty="0" smtClean="0">
                <a:latin typeface="Calibri" pitchFamily="34" charset="0"/>
              </a:rPr>
              <a:t> </a:t>
            </a:r>
            <a:r>
              <a:rPr lang="en-US" sz="2800" b="1" dirty="0">
                <a:latin typeface="Calibri" pitchFamily="34" charset="0"/>
              </a:rPr>
              <a:t>and the Johns Hopkins University, the University is entitled to milestone payments and royalty on sales of the vaccine product described in the presentation. The terms of this arrangement are being managed by the Johns Hopkins University in accordance with its conflict of interest policies.</a:t>
            </a:r>
          </a:p>
          <a:p>
            <a:pPr eaLnBrk="0" hangingPunct="0"/>
            <a:endParaRPr lang="en-US" sz="2800" b="1" dirty="0">
              <a:latin typeface="Calibri" pitchFamily="34" charset="0"/>
            </a:endParaRPr>
          </a:p>
          <a:p>
            <a:pPr eaLnBrk="0" hangingPunct="0"/>
            <a:r>
              <a:rPr lang="en-US" sz="2800" b="1" u="sng" dirty="0" smtClean="0">
                <a:latin typeface="Calibri" pitchFamily="34" charset="0"/>
              </a:rPr>
              <a:t>Roche/Genentech</a:t>
            </a:r>
            <a:r>
              <a:rPr lang="en-US" sz="2800" b="1" u="sng" dirty="0">
                <a:latin typeface="Calibri" pitchFamily="34" charset="0"/>
              </a:rPr>
              <a:t>, Incorporated:</a:t>
            </a:r>
            <a:r>
              <a:rPr lang="en-US" sz="2800" b="1" dirty="0">
                <a:latin typeface="Calibri" pitchFamily="34" charset="0"/>
              </a:rPr>
              <a:t> Advisory Board Member, Research Funding pending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372" name="Group 4"/>
          <p:cNvGrpSpPr>
            <a:grpSpLocks noChangeAspect="1"/>
          </p:cNvGrpSpPr>
          <p:nvPr/>
        </p:nvGrpSpPr>
        <p:grpSpPr bwMode="auto">
          <a:xfrm>
            <a:off x="398463" y="1474788"/>
            <a:ext cx="8262937" cy="4754562"/>
            <a:chOff x="485" y="929"/>
            <a:chExt cx="5205" cy="2995"/>
          </a:xfrm>
        </p:grpSpPr>
        <p:sp>
          <p:nvSpPr>
            <p:cNvPr id="186373" name="AutoShape 5"/>
            <p:cNvSpPr>
              <a:spLocks noChangeAspect="1" noChangeArrowheads="1" noTextEdit="1"/>
            </p:cNvSpPr>
            <p:nvPr/>
          </p:nvSpPr>
          <p:spPr bwMode="auto">
            <a:xfrm>
              <a:off x="485" y="929"/>
              <a:ext cx="5205" cy="2995"/>
            </a:xfrm>
            <a:prstGeom prst="rect">
              <a:avLst/>
            </a:prstGeom>
            <a:noFill/>
            <a:ln w="9525">
              <a:noFill/>
              <a:miter lim="800000"/>
              <a:headEnd/>
              <a:tailEnd/>
            </a:ln>
          </p:spPr>
          <p:txBody>
            <a:bodyPr/>
            <a:lstStyle/>
            <a:p>
              <a:endParaRPr lang="en-US"/>
            </a:p>
          </p:txBody>
        </p:sp>
        <p:sp>
          <p:nvSpPr>
            <p:cNvPr id="186374" name="Rectangle 6"/>
            <p:cNvSpPr>
              <a:spLocks noChangeArrowheads="1"/>
            </p:cNvSpPr>
            <p:nvPr/>
          </p:nvSpPr>
          <p:spPr bwMode="auto">
            <a:xfrm>
              <a:off x="1300" y="1175"/>
              <a:ext cx="4300" cy="1928"/>
            </a:xfrm>
            <a:prstGeom prst="rect">
              <a:avLst/>
            </a:prstGeom>
            <a:noFill/>
            <a:ln w="9525">
              <a:noFill/>
              <a:miter lim="800000"/>
              <a:headEnd/>
              <a:tailEnd/>
            </a:ln>
          </p:spPr>
          <p:txBody>
            <a:bodyPr/>
            <a:lstStyle/>
            <a:p>
              <a:endParaRPr lang="en-US"/>
            </a:p>
          </p:txBody>
        </p:sp>
        <p:sp>
          <p:nvSpPr>
            <p:cNvPr id="186375" name="Line 7"/>
            <p:cNvSpPr>
              <a:spLocks noChangeShapeType="1"/>
            </p:cNvSpPr>
            <p:nvPr/>
          </p:nvSpPr>
          <p:spPr bwMode="auto">
            <a:xfrm>
              <a:off x="1300" y="2720"/>
              <a:ext cx="4300" cy="1"/>
            </a:xfrm>
            <a:prstGeom prst="line">
              <a:avLst/>
            </a:prstGeom>
            <a:noFill/>
            <a:ln w="9525">
              <a:solidFill>
                <a:srgbClr val="FFFFFF"/>
              </a:solidFill>
              <a:round/>
              <a:headEnd/>
              <a:tailEnd/>
            </a:ln>
          </p:spPr>
          <p:txBody>
            <a:bodyPr/>
            <a:lstStyle/>
            <a:p>
              <a:endParaRPr lang="en-US"/>
            </a:p>
          </p:txBody>
        </p:sp>
        <p:sp>
          <p:nvSpPr>
            <p:cNvPr id="186376" name="Line 8"/>
            <p:cNvSpPr>
              <a:spLocks noChangeShapeType="1"/>
            </p:cNvSpPr>
            <p:nvPr/>
          </p:nvSpPr>
          <p:spPr bwMode="auto">
            <a:xfrm>
              <a:off x="1300" y="2331"/>
              <a:ext cx="4300" cy="1"/>
            </a:xfrm>
            <a:prstGeom prst="line">
              <a:avLst/>
            </a:prstGeom>
            <a:noFill/>
            <a:ln w="9525">
              <a:solidFill>
                <a:srgbClr val="FFFFFF"/>
              </a:solidFill>
              <a:round/>
              <a:headEnd/>
              <a:tailEnd/>
            </a:ln>
          </p:spPr>
          <p:txBody>
            <a:bodyPr/>
            <a:lstStyle/>
            <a:p>
              <a:endParaRPr lang="en-US"/>
            </a:p>
          </p:txBody>
        </p:sp>
        <p:sp>
          <p:nvSpPr>
            <p:cNvPr id="186377" name="Line 9"/>
            <p:cNvSpPr>
              <a:spLocks noChangeShapeType="1"/>
            </p:cNvSpPr>
            <p:nvPr/>
          </p:nvSpPr>
          <p:spPr bwMode="auto">
            <a:xfrm>
              <a:off x="1300" y="1947"/>
              <a:ext cx="4300" cy="1"/>
            </a:xfrm>
            <a:prstGeom prst="line">
              <a:avLst/>
            </a:prstGeom>
            <a:noFill/>
            <a:ln w="9525">
              <a:solidFill>
                <a:srgbClr val="FFFFFF"/>
              </a:solidFill>
              <a:round/>
              <a:headEnd/>
              <a:tailEnd/>
            </a:ln>
          </p:spPr>
          <p:txBody>
            <a:bodyPr/>
            <a:lstStyle/>
            <a:p>
              <a:endParaRPr lang="en-US"/>
            </a:p>
          </p:txBody>
        </p:sp>
        <p:sp>
          <p:nvSpPr>
            <p:cNvPr id="186378" name="Line 10"/>
            <p:cNvSpPr>
              <a:spLocks noChangeShapeType="1"/>
            </p:cNvSpPr>
            <p:nvPr/>
          </p:nvSpPr>
          <p:spPr bwMode="auto">
            <a:xfrm>
              <a:off x="1300" y="1558"/>
              <a:ext cx="4300" cy="1"/>
            </a:xfrm>
            <a:prstGeom prst="line">
              <a:avLst/>
            </a:prstGeom>
            <a:noFill/>
            <a:ln w="9525">
              <a:solidFill>
                <a:srgbClr val="FFFFFF"/>
              </a:solidFill>
              <a:round/>
              <a:headEnd/>
              <a:tailEnd/>
            </a:ln>
          </p:spPr>
          <p:txBody>
            <a:bodyPr/>
            <a:lstStyle/>
            <a:p>
              <a:endParaRPr lang="en-US"/>
            </a:p>
          </p:txBody>
        </p:sp>
        <p:sp>
          <p:nvSpPr>
            <p:cNvPr id="186379" name="Line 11"/>
            <p:cNvSpPr>
              <a:spLocks noChangeShapeType="1"/>
            </p:cNvSpPr>
            <p:nvPr/>
          </p:nvSpPr>
          <p:spPr bwMode="auto">
            <a:xfrm>
              <a:off x="1300" y="1175"/>
              <a:ext cx="4300" cy="1"/>
            </a:xfrm>
            <a:prstGeom prst="line">
              <a:avLst/>
            </a:prstGeom>
            <a:noFill/>
            <a:ln w="9525">
              <a:solidFill>
                <a:srgbClr val="FFFFFF"/>
              </a:solidFill>
              <a:round/>
              <a:headEnd/>
              <a:tailEnd/>
            </a:ln>
          </p:spPr>
          <p:txBody>
            <a:bodyPr/>
            <a:lstStyle/>
            <a:p>
              <a:endParaRPr lang="en-US"/>
            </a:p>
          </p:txBody>
        </p:sp>
        <p:sp>
          <p:nvSpPr>
            <p:cNvPr id="186380" name="Rectangle 12"/>
            <p:cNvSpPr>
              <a:spLocks noChangeArrowheads="1"/>
            </p:cNvSpPr>
            <p:nvPr/>
          </p:nvSpPr>
          <p:spPr bwMode="auto">
            <a:xfrm>
              <a:off x="1300" y="1175"/>
              <a:ext cx="4300" cy="1928"/>
            </a:xfrm>
            <a:prstGeom prst="rect">
              <a:avLst/>
            </a:prstGeom>
            <a:noFill/>
            <a:ln w="19050">
              <a:solidFill>
                <a:srgbClr val="FFFFFF"/>
              </a:solidFill>
              <a:miter lim="800000"/>
              <a:headEnd/>
              <a:tailEnd/>
            </a:ln>
          </p:spPr>
          <p:txBody>
            <a:bodyPr/>
            <a:lstStyle/>
            <a:p>
              <a:endParaRPr lang="en-US"/>
            </a:p>
          </p:txBody>
        </p:sp>
        <p:sp>
          <p:nvSpPr>
            <p:cNvPr id="186381" name="Rectangle 13"/>
            <p:cNvSpPr>
              <a:spLocks noChangeArrowheads="1"/>
            </p:cNvSpPr>
            <p:nvPr/>
          </p:nvSpPr>
          <p:spPr bwMode="auto">
            <a:xfrm>
              <a:off x="1659" y="1522"/>
              <a:ext cx="713" cy="1581"/>
            </a:xfrm>
            <a:prstGeom prst="rect">
              <a:avLst/>
            </a:prstGeom>
            <a:solidFill>
              <a:srgbClr val="00FF00"/>
            </a:solidFill>
            <a:ln w="9525">
              <a:solidFill>
                <a:srgbClr val="000080"/>
              </a:solidFill>
              <a:miter lim="800000"/>
              <a:headEnd/>
              <a:tailEnd/>
            </a:ln>
          </p:spPr>
          <p:txBody>
            <a:bodyPr/>
            <a:lstStyle/>
            <a:p>
              <a:endParaRPr lang="en-US"/>
            </a:p>
          </p:txBody>
        </p:sp>
        <p:sp>
          <p:nvSpPr>
            <p:cNvPr id="186382" name="Rectangle 14"/>
            <p:cNvSpPr>
              <a:spLocks noChangeArrowheads="1"/>
            </p:cNvSpPr>
            <p:nvPr/>
          </p:nvSpPr>
          <p:spPr bwMode="auto">
            <a:xfrm>
              <a:off x="3091" y="2277"/>
              <a:ext cx="718" cy="826"/>
            </a:xfrm>
            <a:prstGeom prst="rect">
              <a:avLst/>
            </a:prstGeom>
            <a:solidFill>
              <a:srgbClr val="00FFFF"/>
            </a:solidFill>
            <a:ln w="9525">
              <a:solidFill>
                <a:srgbClr val="000080"/>
              </a:solidFill>
              <a:miter lim="800000"/>
              <a:headEnd/>
              <a:tailEnd/>
            </a:ln>
          </p:spPr>
          <p:txBody>
            <a:bodyPr/>
            <a:lstStyle/>
            <a:p>
              <a:endParaRPr lang="en-US"/>
            </a:p>
          </p:txBody>
        </p:sp>
        <p:sp>
          <p:nvSpPr>
            <p:cNvPr id="186383" name="Rectangle 15"/>
            <p:cNvSpPr>
              <a:spLocks noChangeArrowheads="1"/>
            </p:cNvSpPr>
            <p:nvPr/>
          </p:nvSpPr>
          <p:spPr bwMode="auto">
            <a:xfrm>
              <a:off x="4528" y="2253"/>
              <a:ext cx="713" cy="850"/>
            </a:xfrm>
            <a:prstGeom prst="rect">
              <a:avLst/>
            </a:prstGeom>
            <a:solidFill>
              <a:srgbClr val="FFCC66"/>
            </a:solidFill>
            <a:ln w="9525">
              <a:solidFill>
                <a:srgbClr val="000080"/>
              </a:solidFill>
              <a:miter lim="800000"/>
              <a:headEnd/>
              <a:tailEnd/>
            </a:ln>
          </p:spPr>
          <p:txBody>
            <a:bodyPr/>
            <a:lstStyle/>
            <a:p>
              <a:endParaRPr lang="en-US"/>
            </a:p>
          </p:txBody>
        </p:sp>
        <p:sp>
          <p:nvSpPr>
            <p:cNvPr id="186384" name="Line 16"/>
            <p:cNvSpPr>
              <a:spLocks noChangeShapeType="1"/>
            </p:cNvSpPr>
            <p:nvPr/>
          </p:nvSpPr>
          <p:spPr bwMode="auto">
            <a:xfrm>
              <a:off x="1300" y="1175"/>
              <a:ext cx="1" cy="1928"/>
            </a:xfrm>
            <a:prstGeom prst="line">
              <a:avLst/>
            </a:prstGeom>
            <a:noFill/>
            <a:ln w="19050">
              <a:solidFill>
                <a:srgbClr val="FFFFFF"/>
              </a:solidFill>
              <a:round/>
              <a:headEnd/>
              <a:tailEnd/>
            </a:ln>
          </p:spPr>
          <p:txBody>
            <a:bodyPr/>
            <a:lstStyle/>
            <a:p>
              <a:endParaRPr lang="en-US"/>
            </a:p>
          </p:txBody>
        </p:sp>
        <p:sp>
          <p:nvSpPr>
            <p:cNvPr id="186385" name="Line 17"/>
            <p:cNvSpPr>
              <a:spLocks noChangeShapeType="1"/>
            </p:cNvSpPr>
            <p:nvPr/>
          </p:nvSpPr>
          <p:spPr bwMode="auto">
            <a:xfrm>
              <a:off x="1240" y="3103"/>
              <a:ext cx="60" cy="1"/>
            </a:xfrm>
            <a:prstGeom prst="line">
              <a:avLst/>
            </a:prstGeom>
            <a:noFill/>
            <a:ln w="19050">
              <a:solidFill>
                <a:srgbClr val="FFFFFF"/>
              </a:solidFill>
              <a:round/>
              <a:headEnd/>
              <a:tailEnd/>
            </a:ln>
          </p:spPr>
          <p:txBody>
            <a:bodyPr/>
            <a:lstStyle/>
            <a:p>
              <a:endParaRPr lang="en-US"/>
            </a:p>
          </p:txBody>
        </p:sp>
        <p:sp>
          <p:nvSpPr>
            <p:cNvPr id="186386" name="Line 18"/>
            <p:cNvSpPr>
              <a:spLocks noChangeShapeType="1"/>
            </p:cNvSpPr>
            <p:nvPr/>
          </p:nvSpPr>
          <p:spPr bwMode="auto">
            <a:xfrm>
              <a:off x="1240" y="2720"/>
              <a:ext cx="60" cy="1"/>
            </a:xfrm>
            <a:prstGeom prst="line">
              <a:avLst/>
            </a:prstGeom>
            <a:noFill/>
            <a:ln w="19050">
              <a:solidFill>
                <a:srgbClr val="FFFFFF"/>
              </a:solidFill>
              <a:round/>
              <a:headEnd/>
              <a:tailEnd/>
            </a:ln>
          </p:spPr>
          <p:txBody>
            <a:bodyPr/>
            <a:lstStyle/>
            <a:p>
              <a:endParaRPr lang="en-US"/>
            </a:p>
          </p:txBody>
        </p:sp>
        <p:sp>
          <p:nvSpPr>
            <p:cNvPr id="186387" name="Line 19"/>
            <p:cNvSpPr>
              <a:spLocks noChangeShapeType="1"/>
            </p:cNvSpPr>
            <p:nvPr/>
          </p:nvSpPr>
          <p:spPr bwMode="auto">
            <a:xfrm>
              <a:off x="1240" y="2331"/>
              <a:ext cx="60" cy="1"/>
            </a:xfrm>
            <a:prstGeom prst="line">
              <a:avLst/>
            </a:prstGeom>
            <a:noFill/>
            <a:ln w="19050">
              <a:solidFill>
                <a:srgbClr val="FFFFFF"/>
              </a:solidFill>
              <a:round/>
              <a:headEnd/>
              <a:tailEnd/>
            </a:ln>
          </p:spPr>
          <p:txBody>
            <a:bodyPr/>
            <a:lstStyle/>
            <a:p>
              <a:endParaRPr lang="en-US"/>
            </a:p>
          </p:txBody>
        </p:sp>
        <p:sp>
          <p:nvSpPr>
            <p:cNvPr id="186388" name="Line 20"/>
            <p:cNvSpPr>
              <a:spLocks noChangeShapeType="1"/>
            </p:cNvSpPr>
            <p:nvPr/>
          </p:nvSpPr>
          <p:spPr bwMode="auto">
            <a:xfrm>
              <a:off x="1240" y="1947"/>
              <a:ext cx="60" cy="1"/>
            </a:xfrm>
            <a:prstGeom prst="line">
              <a:avLst/>
            </a:prstGeom>
            <a:noFill/>
            <a:ln w="19050">
              <a:solidFill>
                <a:srgbClr val="FFFFFF"/>
              </a:solidFill>
              <a:round/>
              <a:headEnd/>
              <a:tailEnd/>
            </a:ln>
          </p:spPr>
          <p:txBody>
            <a:bodyPr/>
            <a:lstStyle/>
            <a:p>
              <a:endParaRPr lang="en-US"/>
            </a:p>
          </p:txBody>
        </p:sp>
        <p:sp>
          <p:nvSpPr>
            <p:cNvPr id="186389" name="Line 21"/>
            <p:cNvSpPr>
              <a:spLocks noChangeShapeType="1"/>
            </p:cNvSpPr>
            <p:nvPr/>
          </p:nvSpPr>
          <p:spPr bwMode="auto">
            <a:xfrm>
              <a:off x="1240" y="1558"/>
              <a:ext cx="60" cy="1"/>
            </a:xfrm>
            <a:prstGeom prst="line">
              <a:avLst/>
            </a:prstGeom>
            <a:noFill/>
            <a:ln w="19050">
              <a:solidFill>
                <a:srgbClr val="FFFFFF"/>
              </a:solidFill>
              <a:round/>
              <a:headEnd/>
              <a:tailEnd/>
            </a:ln>
          </p:spPr>
          <p:txBody>
            <a:bodyPr/>
            <a:lstStyle/>
            <a:p>
              <a:endParaRPr lang="en-US"/>
            </a:p>
          </p:txBody>
        </p:sp>
        <p:sp>
          <p:nvSpPr>
            <p:cNvPr id="186390" name="Line 22"/>
            <p:cNvSpPr>
              <a:spLocks noChangeShapeType="1"/>
            </p:cNvSpPr>
            <p:nvPr/>
          </p:nvSpPr>
          <p:spPr bwMode="auto">
            <a:xfrm>
              <a:off x="1240" y="1175"/>
              <a:ext cx="60" cy="1"/>
            </a:xfrm>
            <a:prstGeom prst="line">
              <a:avLst/>
            </a:prstGeom>
            <a:noFill/>
            <a:ln w="19050">
              <a:solidFill>
                <a:srgbClr val="FFFFFF"/>
              </a:solidFill>
              <a:round/>
              <a:headEnd/>
              <a:tailEnd/>
            </a:ln>
          </p:spPr>
          <p:txBody>
            <a:bodyPr/>
            <a:lstStyle/>
            <a:p>
              <a:endParaRPr lang="en-US"/>
            </a:p>
          </p:txBody>
        </p:sp>
        <p:sp>
          <p:nvSpPr>
            <p:cNvPr id="186391" name="Line 23"/>
            <p:cNvSpPr>
              <a:spLocks noChangeShapeType="1"/>
            </p:cNvSpPr>
            <p:nvPr/>
          </p:nvSpPr>
          <p:spPr bwMode="auto">
            <a:xfrm>
              <a:off x="1300" y="3103"/>
              <a:ext cx="4300" cy="1"/>
            </a:xfrm>
            <a:prstGeom prst="line">
              <a:avLst/>
            </a:prstGeom>
            <a:noFill/>
            <a:ln w="19050">
              <a:solidFill>
                <a:srgbClr val="FFFFFF"/>
              </a:solidFill>
              <a:round/>
              <a:headEnd/>
              <a:tailEnd/>
            </a:ln>
          </p:spPr>
          <p:txBody>
            <a:bodyPr/>
            <a:lstStyle/>
            <a:p>
              <a:endParaRPr lang="en-US"/>
            </a:p>
          </p:txBody>
        </p:sp>
        <p:sp>
          <p:nvSpPr>
            <p:cNvPr id="186392" name="Line 24"/>
            <p:cNvSpPr>
              <a:spLocks noChangeShapeType="1"/>
            </p:cNvSpPr>
            <p:nvPr/>
          </p:nvSpPr>
          <p:spPr bwMode="auto">
            <a:xfrm flipV="1">
              <a:off x="1300" y="3103"/>
              <a:ext cx="1" cy="72"/>
            </a:xfrm>
            <a:prstGeom prst="line">
              <a:avLst/>
            </a:prstGeom>
            <a:noFill/>
            <a:ln w="19050">
              <a:solidFill>
                <a:srgbClr val="FFFFFF"/>
              </a:solidFill>
              <a:round/>
              <a:headEnd/>
              <a:tailEnd/>
            </a:ln>
          </p:spPr>
          <p:txBody>
            <a:bodyPr/>
            <a:lstStyle/>
            <a:p>
              <a:endParaRPr lang="en-US"/>
            </a:p>
          </p:txBody>
        </p:sp>
        <p:sp>
          <p:nvSpPr>
            <p:cNvPr id="186393" name="Line 25"/>
            <p:cNvSpPr>
              <a:spLocks noChangeShapeType="1"/>
            </p:cNvSpPr>
            <p:nvPr/>
          </p:nvSpPr>
          <p:spPr bwMode="auto">
            <a:xfrm flipV="1">
              <a:off x="2731" y="3103"/>
              <a:ext cx="1" cy="72"/>
            </a:xfrm>
            <a:prstGeom prst="line">
              <a:avLst/>
            </a:prstGeom>
            <a:noFill/>
            <a:ln w="19050">
              <a:solidFill>
                <a:srgbClr val="FFFFFF"/>
              </a:solidFill>
              <a:round/>
              <a:headEnd/>
              <a:tailEnd/>
            </a:ln>
          </p:spPr>
          <p:txBody>
            <a:bodyPr/>
            <a:lstStyle/>
            <a:p>
              <a:endParaRPr lang="en-US"/>
            </a:p>
          </p:txBody>
        </p:sp>
        <p:sp>
          <p:nvSpPr>
            <p:cNvPr id="186394" name="Line 26"/>
            <p:cNvSpPr>
              <a:spLocks noChangeShapeType="1"/>
            </p:cNvSpPr>
            <p:nvPr/>
          </p:nvSpPr>
          <p:spPr bwMode="auto">
            <a:xfrm flipV="1">
              <a:off x="4169" y="3103"/>
              <a:ext cx="1" cy="72"/>
            </a:xfrm>
            <a:prstGeom prst="line">
              <a:avLst/>
            </a:prstGeom>
            <a:noFill/>
            <a:ln w="19050">
              <a:solidFill>
                <a:srgbClr val="FFFFFF"/>
              </a:solidFill>
              <a:round/>
              <a:headEnd/>
              <a:tailEnd/>
            </a:ln>
          </p:spPr>
          <p:txBody>
            <a:bodyPr/>
            <a:lstStyle/>
            <a:p>
              <a:endParaRPr lang="en-US"/>
            </a:p>
          </p:txBody>
        </p:sp>
        <p:sp>
          <p:nvSpPr>
            <p:cNvPr id="186395" name="Line 27"/>
            <p:cNvSpPr>
              <a:spLocks noChangeShapeType="1"/>
            </p:cNvSpPr>
            <p:nvPr/>
          </p:nvSpPr>
          <p:spPr bwMode="auto">
            <a:xfrm flipV="1">
              <a:off x="5600" y="3103"/>
              <a:ext cx="1" cy="72"/>
            </a:xfrm>
            <a:prstGeom prst="line">
              <a:avLst/>
            </a:prstGeom>
            <a:noFill/>
            <a:ln w="19050">
              <a:solidFill>
                <a:srgbClr val="FFFFFF"/>
              </a:solidFill>
              <a:round/>
              <a:headEnd/>
              <a:tailEnd/>
            </a:ln>
          </p:spPr>
          <p:txBody>
            <a:bodyPr/>
            <a:lstStyle/>
            <a:p>
              <a:endParaRPr lang="en-US"/>
            </a:p>
          </p:txBody>
        </p:sp>
        <p:sp>
          <p:nvSpPr>
            <p:cNvPr id="186396" name="Rectangle 28"/>
            <p:cNvSpPr>
              <a:spLocks noChangeArrowheads="1"/>
            </p:cNvSpPr>
            <p:nvPr/>
          </p:nvSpPr>
          <p:spPr bwMode="auto">
            <a:xfrm>
              <a:off x="1042" y="2996"/>
              <a:ext cx="107" cy="230"/>
            </a:xfrm>
            <a:prstGeom prst="rect">
              <a:avLst/>
            </a:prstGeom>
            <a:noFill/>
            <a:ln w="9525">
              <a:noFill/>
              <a:miter lim="800000"/>
              <a:headEnd/>
              <a:tailEnd/>
            </a:ln>
          </p:spPr>
          <p:txBody>
            <a:bodyPr wrap="none" lIns="0" tIns="0" rIns="0" bIns="0">
              <a:spAutoFit/>
            </a:bodyPr>
            <a:lstStyle/>
            <a:p>
              <a:pPr eaLnBrk="0" hangingPunct="0"/>
              <a:r>
                <a:rPr lang="en-US" sz="2400" b="1">
                  <a:solidFill>
                    <a:srgbClr val="FFFFFF"/>
                  </a:solidFill>
                  <a:latin typeface="Arial" charset="0"/>
                  <a:cs typeface="Arial" charset="0"/>
                </a:rPr>
                <a:t>0</a:t>
              </a:r>
              <a:endParaRPr lang="en-US" sz="3200">
                <a:latin typeface="Times" pitchFamily="18" charset="0"/>
                <a:cs typeface="Arial" charset="0"/>
              </a:endParaRPr>
            </a:p>
          </p:txBody>
        </p:sp>
        <p:sp>
          <p:nvSpPr>
            <p:cNvPr id="186397" name="Rectangle 29"/>
            <p:cNvSpPr>
              <a:spLocks noChangeArrowheads="1"/>
            </p:cNvSpPr>
            <p:nvPr/>
          </p:nvSpPr>
          <p:spPr bwMode="auto">
            <a:xfrm>
              <a:off x="1042" y="2612"/>
              <a:ext cx="107" cy="230"/>
            </a:xfrm>
            <a:prstGeom prst="rect">
              <a:avLst/>
            </a:prstGeom>
            <a:noFill/>
            <a:ln w="9525">
              <a:noFill/>
              <a:miter lim="800000"/>
              <a:headEnd/>
              <a:tailEnd/>
            </a:ln>
          </p:spPr>
          <p:txBody>
            <a:bodyPr wrap="none" lIns="0" tIns="0" rIns="0" bIns="0">
              <a:spAutoFit/>
            </a:bodyPr>
            <a:lstStyle/>
            <a:p>
              <a:pPr eaLnBrk="0" hangingPunct="0"/>
              <a:r>
                <a:rPr lang="en-US" sz="2400" b="1">
                  <a:solidFill>
                    <a:srgbClr val="FFFFFF"/>
                  </a:solidFill>
                  <a:latin typeface="Arial" charset="0"/>
                  <a:cs typeface="Arial" charset="0"/>
                </a:rPr>
                <a:t>2</a:t>
              </a:r>
              <a:endParaRPr lang="en-US" sz="3200">
                <a:latin typeface="Times" pitchFamily="18" charset="0"/>
                <a:cs typeface="Arial" charset="0"/>
              </a:endParaRPr>
            </a:p>
          </p:txBody>
        </p:sp>
        <p:sp>
          <p:nvSpPr>
            <p:cNvPr id="186398" name="Rectangle 30"/>
            <p:cNvSpPr>
              <a:spLocks noChangeArrowheads="1"/>
            </p:cNvSpPr>
            <p:nvPr/>
          </p:nvSpPr>
          <p:spPr bwMode="auto">
            <a:xfrm>
              <a:off x="1042" y="2223"/>
              <a:ext cx="107" cy="230"/>
            </a:xfrm>
            <a:prstGeom prst="rect">
              <a:avLst/>
            </a:prstGeom>
            <a:noFill/>
            <a:ln w="9525">
              <a:noFill/>
              <a:miter lim="800000"/>
              <a:headEnd/>
              <a:tailEnd/>
            </a:ln>
          </p:spPr>
          <p:txBody>
            <a:bodyPr wrap="none" lIns="0" tIns="0" rIns="0" bIns="0">
              <a:spAutoFit/>
            </a:bodyPr>
            <a:lstStyle/>
            <a:p>
              <a:pPr eaLnBrk="0" hangingPunct="0"/>
              <a:r>
                <a:rPr lang="en-US" sz="2400" b="1">
                  <a:solidFill>
                    <a:srgbClr val="FFFFFF"/>
                  </a:solidFill>
                  <a:latin typeface="Arial" charset="0"/>
                  <a:cs typeface="Arial" charset="0"/>
                </a:rPr>
                <a:t>4</a:t>
              </a:r>
              <a:endParaRPr lang="en-US" sz="3200">
                <a:latin typeface="Times" pitchFamily="18" charset="0"/>
                <a:cs typeface="Arial" charset="0"/>
              </a:endParaRPr>
            </a:p>
          </p:txBody>
        </p:sp>
        <p:sp>
          <p:nvSpPr>
            <p:cNvPr id="186399" name="Rectangle 31"/>
            <p:cNvSpPr>
              <a:spLocks noChangeArrowheads="1"/>
            </p:cNvSpPr>
            <p:nvPr/>
          </p:nvSpPr>
          <p:spPr bwMode="auto">
            <a:xfrm>
              <a:off x="1042" y="1840"/>
              <a:ext cx="107" cy="230"/>
            </a:xfrm>
            <a:prstGeom prst="rect">
              <a:avLst/>
            </a:prstGeom>
            <a:noFill/>
            <a:ln w="9525">
              <a:noFill/>
              <a:miter lim="800000"/>
              <a:headEnd/>
              <a:tailEnd/>
            </a:ln>
          </p:spPr>
          <p:txBody>
            <a:bodyPr wrap="none" lIns="0" tIns="0" rIns="0" bIns="0">
              <a:spAutoFit/>
            </a:bodyPr>
            <a:lstStyle/>
            <a:p>
              <a:pPr eaLnBrk="0" hangingPunct="0"/>
              <a:r>
                <a:rPr lang="en-US" sz="2400" b="1">
                  <a:solidFill>
                    <a:srgbClr val="FFFFFF"/>
                  </a:solidFill>
                  <a:latin typeface="Arial" charset="0"/>
                  <a:cs typeface="Arial" charset="0"/>
                </a:rPr>
                <a:t>6</a:t>
              </a:r>
              <a:endParaRPr lang="en-US" sz="3200">
                <a:latin typeface="Times" pitchFamily="18" charset="0"/>
                <a:cs typeface="Arial" charset="0"/>
              </a:endParaRPr>
            </a:p>
          </p:txBody>
        </p:sp>
        <p:sp>
          <p:nvSpPr>
            <p:cNvPr id="186400" name="Rectangle 32"/>
            <p:cNvSpPr>
              <a:spLocks noChangeArrowheads="1"/>
            </p:cNvSpPr>
            <p:nvPr/>
          </p:nvSpPr>
          <p:spPr bwMode="auto">
            <a:xfrm>
              <a:off x="1042" y="1450"/>
              <a:ext cx="107" cy="230"/>
            </a:xfrm>
            <a:prstGeom prst="rect">
              <a:avLst/>
            </a:prstGeom>
            <a:noFill/>
            <a:ln w="9525">
              <a:noFill/>
              <a:miter lim="800000"/>
              <a:headEnd/>
              <a:tailEnd/>
            </a:ln>
          </p:spPr>
          <p:txBody>
            <a:bodyPr wrap="none" lIns="0" tIns="0" rIns="0" bIns="0">
              <a:spAutoFit/>
            </a:bodyPr>
            <a:lstStyle/>
            <a:p>
              <a:pPr eaLnBrk="0" hangingPunct="0"/>
              <a:r>
                <a:rPr lang="en-US" sz="2400" b="1">
                  <a:solidFill>
                    <a:srgbClr val="FFFFFF"/>
                  </a:solidFill>
                  <a:latin typeface="Arial" charset="0"/>
                  <a:cs typeface="Arial" charset="0"/>
                </a:rPr>
                <a:t>8</a:t>
              </a:r>
              <a:endParaRPr lang="en-US" sz="3200">
                <a:latin typeface="Times" pitchFamily="18" charset="0"/>
                <a:cs typeface="Arial" charset="0"/>
              </a:endParaRPr>
            </a:p>
          </p:txBody>
        </p:sp>
        <p:sp>
          <p:nvSpPr>
            <p:cNvPr id="186401" name="Rectangle 33"/>
            <p:cNvSpPr>
              <a:spLocks noChangeArrowheads="1"/>
            </p:cNvSpPr>
            <p:nvPr/>
          </p:nvSpPr>
          <p:spPr bwMode="auto">
            <a:xfrm>
              <a:off x="934" y="1067"/>
              <a:ext cx="214" cy="230"/>
            </a:xfrm>
            <a:prstGeom prst="rect">
              <a:avLst/>
            </a:prstGeom>
            <a:noFill/>
            <a:ln w="9525">
              <a:noFill/>
              <a:miter lim="800000"/>
              <a:headEnd/>
              <a:tailEnd/>
            </a:ln>
          </p:spPr>
          <p:txBody>
            <a:bodyPr wrap="none" lIns="0" tIns="0" rIns="0" bIns="0">
              <a:spAutoFit/>
            </a:bodyPr>
            <a:lstStyle/>
            <a:p>
              <a:pPr eaLnBrk="0" hangingPunct="0"/>
              <a:r>
                <a:rPr lang="en-US" sz="2400" b="1">
                  <a:solidFill>
                    <a:srgbClr val="FFFFFF"/>
                  </a:solidFill>
                  <a:latin typeface="Arial" charset="0"/>
                  <a:cs typeface="Arial" charset="0"/>
                </a:rPr>
                <a:t>10</a:t>
              </a:r>
              <a:endParaRPr lang="en-US" sz="3200">
                <a:latin typeface="Times" pitchFamily="18" charset="0"/>
                <a:cs typeface="Arial" charset="0"/>
              </a:endParaRPr>
            </a:p>
          </p:txBody>
        </p:sp>
        <p:sp>
          <p:nvSpPr>
            <p:cNvPr id="186402" name="Rectangle 34"/>
            <p:cNvSpPr>
              <a:spLocks noChangeArrowheads="1"/>
            </p:cNvSpPr>
            <p:nvPr/>
          </p:nvSpPr>
          <p:spPr bwMode="auto">
            <a:xfrm>
              <a:off x="1455" y="3235"/>
              <a:ext cx="1133" cy="269"/>
            </a:xfrm>
            <a:prstGeom prst="rect">
              <a:avLst/>
            </a:prstGeom>
            <a:noFill/>
            <a:ln w="9525">
              <a:noFill/>
              <a:miter lim="800000"/>
              <a:headEnd/>
              <a:tailEnd/>
            </a:ln>
          </p:spPr>
          <p:txBody>
            <a:bodyPr wrap="none" lIns="0" tIns="0" rIns="0" bIns="0">
              <a:spAutoFit/>
            </a:bodyPr>
            <a:lstStyle/>
            <a:p>
              <a:pPr eaLnBrk="0" hangingPunct="0"/>
              <a:r>
                <a:rPr lang="en-US" sz="2800" b="1">
                  <a:solidFill>
                    <a:srgbClr val="FFFFFF"/>
                  </a:solidFill>
                  <a:latin typeface="Arial" charset="0"/>
                  <a:cs typeface="Arial" charset="0"/>
                </a:rPr>
                <a:t>Gail Model</a:t>
              </a:r>
              <a:endParaRPr lang="en-US" sz="3200">
                <a:latin typeface="Times" pitchFamily="18" charset="0"/>
                <a:cs typeface="Arial" charset="0"/>
              </a:endParaRPr>
            </a:p>
          </p:txBody>
        </p:sp>
        <p:sp>
          <p:nvSpPr>
            <p:cNvPr id="186403" name="Rectangle 35"/>
            <p:cNvSpPr>
              <a:spLocks noChangeArrowheads="1"/>
            </p:cNvSpPr>
            <p:nvPr/>
          </p:nvSpPr>
          <p:spPr bwMode="auto">
            <a:xfrm>
              <a:off x="1473" y="3511"/>
              <a:ext cx="1096" cy="269"/>
            </a:xfrm>
            <a:prstGeom prst="rect">
              <a:avLst/>
            </a:prstGeom>
            <a:noFill/>
            <a:ln w="9525">
              <a:noFill/>
              <a:miter lim="800000"/>
              <a:headEnd/>
              <a:tailEnd/>
            </a:ln>
          </p:spPr>
          <p:txBody>
            <a:bodyPr wrap="none" lIns="0" tIns="0" rIns="0" bIns="0">
              <a:spAutoFit/>
            </a:bodyPr>
            <a:lstStyle/>
            <a:p>
              <a:pPr eaLnBrk="0" hangingPunct="0"/>
              <a:r>
                <a:rPr lang="en-US" sz="2800" b="1">
                  <a:solidFill>
                    <a:srgbClr val="FFFFFF"/>
                  </a:solidFill>
                  <a:latin typeface="Arial" charset="0"/>
                  <a:cs typeface="Arial" charset="0"/>
                </a:rPr>
                <a:t>Projection</a:t>
              </a:r>
              <a:endParaRPr lang="en-US" sz="3200">
                <a:latin typeface="Times" pitchFamily="18" charset="0"/>
                <a:cs typeface="Arial" charset="0"/>
              </a:endParaRPr>
            </a:p>
          </p:txBody>
        </p:sp>
        <p:sp>
          <p:nvSpPr>
            <p:cNvPr id="186404" name="Rectangle 36"/>
            <p:cNvSpPr>
              <a:spLocks noChangeArrowheads="1"/>
            </p:cNvSpPr>
            <p:nvPr/>
          </p:nvSpPr>
          <p:spPr bwMode="auto">
            <a:xfrm>
              <a:off x="3210" y="3235"/>
              <a:ext cx="486" cy="269"/>
            </a:xfrm>
            <a:prstGeom prst="rect">
              <a:avLst/>
            </a:prstGeom>
            <a:noFill/>
            <a:ln w="9525">
              <a:noFill/>
              <a:miter lim="800000"/>
              <a:headEnd/>
              <a:tailEnd/>
            </a:ln>
          </p:spPr>
          <p:txBody>
            <a:bodyPr wrap="none" lIns="0" tIns="0" rIns="0" bIns="0">
              <a:spAutoFit/>
            </a:bodyPr>
            <a:lstStyle/>
            <a:p>
              <a:pPr eaLnBrk="0" hangingPunct="0"/>
              <a:r>
                <a:rPr lang="en-US" sz="2800" b="1">
                  <a:solidFill>
                    <a:srgbClr val="FFFFFF"/>
                  </a:solidFill>
                  <a:latin typeface="Arial" charset="0"/>
                  <a:cs typeface="Arial" charset="0"/>
                </a:rPr>
                <a:t>TAM</a:t>
              </a:r>
              <a:endParaRPr lang="en-US" sz="3200">
                <a:latin typeface="Times" pitchFamily="18" charset="0"/>
                <a:cs typeface="Arial" charset="0"/>
              </a:endParaRPr>
            </a:p>
          </p:txBody>
        </p:sp>
        <p:sp>
          <p:nvSpPr>
            <p:cNvPr id="186405" name="Rectangle 37"/>
            <p:cNvSpPr>
              <a:spLocks noChangeArrowheads="1"/>
            </p:cNvSpPr>
            <p:nvPr/>
          </p:nvSpPr>
          <p:spPr bwMode="auto">
            <a:xfrm>
              <a:off x="4318" y="3235"/>
              <a:ext cx="1135" cy="269"/>
            </a:xfrm>
            <a:prstGeom prst="rect">
              <a:avLst/>
            </a:prstGeom>
            <a:noFill/>
            <a:ln w="9525">
              <a:noFill/>
              <a:miter lim="800000"/>
              <a:headEnd/>
              <a:tailEnd/>
            </a:ln>
          </p:spPr>
          <p:txBody>
            <a:bodyPr wrap="none" lIns="0" tIns="0" rIns="0" bIns="0">
              <a:spAutoFit/>
            </a:bodyPr>
            <a:lstStyle/>
            <a:p>
              <a:pPr eaLnBrk="0" hangingPunct="0"/>
              <a:r>
                <a:rPr lang="en-US" sz="2800" b="1">
                  <a:solidFill>
                    <a:srgbClr val="FFFFFF"/>
                  </a:solidFill>
                  <a:latin typeface="Arial" charset="0"/>
                  <a:cs typeface="Arial" charset="0"/>
                </a:rPr>
                <a:t>Raloxifene</a:t>
              </a:r>
              <a:endParaRPr lang="en-US" sz="3200">
                <a:latin typeface="Times" pitchFamily="18" charset="0"/>
                <a:cs typeface="Arial" charset="0"/>
              </a:endParaRPr>
            </a:p>
          </p:txBody>
        </p:sp>
        <p:sp>
          <p:nvSpPr>
            <p:cNvPr id="186406" name="Rectangle 38"/>
            <p:cNvSpPr>
              <a:spLocks noChangeArrowheads="1"/>
            </p:cNvSpPr>
            <p:nvPr/>
          </p:nvSpPr>
          <p:spPr bwMode="auto">
            <a:xfrm rot="16200000">
              <a:off x="-245" y="2019"/>
              <a:ext cx="1975" cy="230"/>
            </a:xfrm>
            <a:prstGeom prst="rect">
              <a:avLst/>
            </a:prstGeom>
            <a:noFill/>
            <a:ln w="9525">
              <a:noFill/>
              <a:miter lim="800000"/>
              <a:headEnd/>
              <a:tailEnd/>
            </a:ln>
          </p:spPr>
          <p:txBody>
            <a:bodyPr wrap="none" lIns="0" tIns="0" rIns="0" bIns="0">
              <a:spAutoFit/>
            </a:bodyPr>
            <a:lstStyle/>
            <a:p>
              <a:pPr eaLnBrk="0" hangingPunct="0"/>
              <a:r>
                <a:rPr lang="en-US" sz="2400" b="1">
                  <a:solidFill>
                    <a:srgbClr val="FFFFFF"/>
                  </a:solidFill>
                  <a:latin typeface="Arial" charset="0"/>
                  <a:cs typeface="Arial" charset="0"/>
                </a:rPr>
                <a:t>Av Ann Rate per 1000</a:t>
              </a:r>
              <a:endParaRPr lang="en-US" sz="3200">
                <a:latin typeface="Times" pitchFamily="18" charset="0"/>
                <a:cs typeface="Arial" charset="0"/>
              </a:endParaRPr>
            </a:p>
          </p:txBody>
        </p:sp>
      </p:grpSp>
      <p:sp>
        <p:nvSpPr>
          <p:cNvPr id="186407" name="Rectangle 39"/>
          <p:cNvSpPr>
            <a:spLocks noChangeArrowheads="1"/>
          </p:cNvSpPr>
          <p:nvPr/>
        </p:nvSpPr>
        <p:spPr bwMode="auto">
          <a:xfrm>
            <a:off x="0" y="228600"/>
            <a:ext cx="9544050" cy="1526699"/>
          </a:xfrm>
          <a:prstGeom prst="rect">
            <a:avLst/>
          </a:prstGeom>
          <a:noFill/>
          <a:ln w="12700">
            <a:noFill/>
            <a:miter lim="800000"/>
            <a:headEnd/>
            <a:tailEnd/>
          </a:ln>
          <a:effectLst/>
        </p:spPr>
        <p:txBody>
          <a:bodyPr lIns="62230" tIns="24447" rIns="62230" bIns="24447">
            <a:spAutoFit/>
          </a:bodyPr>
          <a:lstStyle/>
          <a:p>
            <a:pPr algn="ctr" defTabSz="895350"/>
            <a:r>
              <a:rPr lang="en-US" sz="3200" b="1" dirty="0">
                <a:latin typeface="Calibri" pitchFamily="34" charset="0"/>
              </a:rPr>
              <a:t>P-2 STAR</a:t>
            </a:r>
            <a:br>
              <a:rPr lang="en-US" sz="3200" b="1" dirty="0">
                <a:latin typeface="Calibri" pitchFamily="34" charset="0"/>
              </a:rPr>
            </a:br>
            <a:r>
              <a:rPr lang="en-US" sz="3200" b="1" dirty="0">
                <a:solidFill>
                  <a:schemeClr val="tx2"/>
                </a:solidFill>
                <a:latin typeface="Calibri" pitchFamily="34" charset="0"/>
              </a:rPr>
              <a:t>Average Annual Rate and</a:t>
            </a:r>
            <a:br>
              <a:rPr lang="en-US" sz="3200" b="1" dirty="0">
                <a:solidFill>
                  <a:schemeClr val="tx2"/>
                </a:solidFill>
                <a:latin typeface="Calibri" pitchFamily="34" charset="0"/>
              </a:rPr>
            </a:br>
            <a:r>
              <a:rPr lang="en-US" sz="3200" b="1" dirty="0">
                <a:solidFill>
                  <a:schemeClr val="tx2"/>
                </a:solidFill>
                <a:latin typeface="Calibri" pitchFamily="34" charset="0"/>
              </a:rPr>
              <a:t>Number of Invasive Breast Cancers</a:t>
            </a:r>
          </a:p>
        </p:txBody>
      </p:sp>
      <p:sp>
        <p:nvSpPr>
          <p:cNvPr id="186408" name="Text Box 40"/>
          <p:cNvSpPr txBox="1">
            <a:spLocks noChangeArrowheads="1"/>
          </p:cNvSpPr>
          <p:nvPr/>
        </p:nvSpPr>
        <p:spPr bwMode="auto">
          <a:xfrm>
            <a:off x="4695825" y="4038600"/>
            <a:ext cx="779463" cy="519113"/>
          </a:xfrm>
          <a:prstGeom prst="rect">
            <a:avLst/>
          </a:prstGeom>
          <a:noFill/>
          <a:ln w="12700">
            <a:noFill/>
            <a:miter lim="800000"/>
            <a:headEnd/>
            <a:tailEnd/>
          </a:ln>
          <a:effectLst/>
        </p:spPr>
        <p:txBody>
          <a:bodyPr wrap="none">
            <a:spAutoFit/>
          </a:bodyPr>
          <a:lstStyle/>
          <a:p>
            <a:pPr algn="ctr" eaLnBrk="0" hangingPunct="0"/>
            <a:r>
              <a:rPr lang="en-US" sz="2800" b="1">
                <a:solidFill>
                  <a:srgbClr val="00007D"/>
                </a:solidFill>
                <a:latin typeface="Arial" charset="0"/>
                <a:cs typeface="Arial" charset="0"/>
              </a:rPr>
              <a:t>163</a:t>
            </a:r>
          </a:p>
        </p:txBody>
      </p:sp>
      <p:sp>
        <p:nvSpPr>
          <p:cNvPr id="186409" name="Text Box 41"/>
          <p:cNvSpPr txBox="1">
            <a:spLocks noChangeArrowheads="1"/>
          </p:cNvSpPr>
          <p:nvPr/>
        </p:nvSpPr>
        <p:spPr bwMode="auto">
          <a:xfrm>
            <a:off x="6986588" y="4081463"/>
            <a:ext cx="779462" cy="519112"/>
          </a:xfrm>
          <a:prstGeom prst="rect">
            <a:avLst/>
          </a:prstGeom>
          <a:noFill/>
          <a:ln w="12700">
            <a:noFill/>
            <a:miter lim="800000"/>
            <a:headEnd/>
            <a:tailEnd/>
          </a:ln>
          <a:effectLst/>
        </p:spPr>
        <p:txBody>
          <a:bodyPr wrap="none">
            <a:spAutoFit/>
          </a:bodyPr>
          <a:lstStyle/>
          <a:p>
            <a:pPr algn="ctr" eaLnBrk="0" hangingPunct="0"/>
            <a:r>
              <a:rPr lang="en-US" sz="2800" b="1">
                <a:solidFill>
                  <a:srgbClr val="00007D"/>
                </a:solidFill>
                <a:latin typeface="Arial" charset="0"/>
                <a:cs typeface="Arial" charset="0"/>
              </a:rPr>
              <a:t>168</a:t>
            </a:r>
          </a:p>
        </p:txBody>
      </p:sp>
      <p:sp>
        <p:nvSpPr>
          <p:cNvPr id="186410" name="Text Box 42"/>
          <p:cNvSpPr txBox="1">
            <a:spLocks noChangeArrowheads="1"/>
          </p:cNvSpPr>
          <p:nvPr/>
        </p:nvSpPr>
        <p:spPr bwMode="auto">
          <a:xfrm>
            <a:off x="350838" y="6072188"/>
            <a:ext cx="1997075" cy="519112"/>
          </a:xfrm>
          <a:prstGeom prst="rect">
            <a:avLst/>
          </a:prstGeom>
          <a:noFill/>
          <a:ln w="12700">
            <a:noFill/>
            <a:miter lim="800000"/>
            <a:headEnd/>
            <a:tailEnd/>
          </a:ln>
          <a:effectLst/>
        </p:spPr>
        <p:txBody>
          <a:bodyPr wrap="none">
            <a:spAutoFit/>
          </a:bodyPr>
          <a:lstStyle/>
          <a:p>
            <a:pPr algn="ctr" eaLnBrk="0" hangingPunct="0"/>
            <a:r>
              <a:rPr lang="en-US" sz="2800" b="1">
                <a:latin typeface="Arial" charset="0"/>
                <a:cs typeface="Arial" charset="0"/>
              </a:rPr>
              <a:t>*</a:t>
            </a:r>
            <a:r>
              <a:rPr lang="en-US" sz="2400" b="1">
                <a:latin typeface="Arial" charset="0"/>
                <a:cs typeface="Arial" charset="0"/>
              </a:rPr>
              <a:t> # of events</a:t>
            </a:r>
          </a:p>
        </p:txBody>
      </p:sp>
      <p:sp>
        <p:nvSpPr>
          <p:cNvPr id="186411" name="Text Box 43"/>
          <p:cNvSpPr txBox="1">
            <a:spLocks noChangeArrowheads="1"/>
          </p:cNvSpPr>
          <p:nvPr/>
        </p:nvSpPr>
        <p:spPr bwMode="auto">
          <a:xfrm>
            <a:off x="2333625" y="2743200"/>
            <a:ext cx="917575" cy="519113"/>
          </a:xfrm>
          <a:prstGeom prst="rect">
            <a:avLst/>
          </a:prstGeom>
          <a:noFill/>
          <a:ln w="12700">
            <a:noFill/>
            <a:miter lim="800000"/>
            <a:headEnd/>
            <a:tailEnd/>
          </a:ln>
          <a:effectLst/>
        </p:spPr>
        <p:txBody>
          <a:bodyPr wrap="none">
            <a:spAutoFit/>
          </a:bodyPr>
          <a:lstStyle/>
          <a:p>
            <a:pPr algn="ctr" eaLnBrk="0" hangingPunct="0"/>
            <a:r>
              <a:rPr lang="en-US" sz="2800" b="1">
                <a:solidFill>
                  <a:srgbClr val="000066"/>
                </a:solidFill>
                <a:latin typeface="Arial" charset="0"/>
                <a:cs typeface="Arial" charset="0"/>
              </a:rPr>
              <a:t>312*</a:t>
            </a:r>
          </a:p>
        </p:txBody>
      </p:sp>
      <p:pic>
        <p:nvPicPr>
          <p:cNvPr id="186412" name="Picture 44" descr="NSABP yellow trans 100"/>
          <p:cNvPicPr>
            <a:picLocks noChangeAspect="1" noChangeArrowheads="1"/>
          </p:cNvPicPr>
          <p:nvPr/>
        </p:nvPicPr>
        <p:blipFill>
          <a:blip r:embed="rId2" cstate="print"/>
          <a:srcRect/>
          <a:stretch>
            <a:fillRect/>
          </a:stretch>
        </p:blipFill>
        <p:spPr bwMode="auto">
          <a:xfrm>
            <a:off x="7848600" y="6324600"/>
            <a:ext cx="914400" cy="3016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ctrTitle"/>
          </p:nvPr>
        </p:nvSpPr>
        <p:spPr>
          <a:xfrm>
            <a:off x="685800" y="1447800"/>
            <a:ext cx="7772400" cy="1470025"/>
          </a:xfrm>
        </p:spPr>
        <p:txBody>
          <a:bodyPr/>
          <a:lstStyle/>
          <a:p>
            <a:r>
              <a:rPr lang="en-US" b="1" dirty="0">
                <a:latin typeface="Calibri" pitchFamily="34" charset="0"/>
              </a:rPr>
              <a:t>What About HER-2+ Breast Cancers?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34" name="Group 238"/>
          <p:cNvGrpSpPr>
            <a:grpSpLocks/>
          </p:cNvGrpSpPr>
          <p:nvPr/>
        </p:nvGrpSpPr>
        <p:grpSpPr bwMode="auto">
          <a:xfrm>
            <a:off x="0" y="417513"/>
            <a:ext cx="9331325" cy="6280150"/>
            <a:chOff x="0" y="263"/>
            <a:chExt cx="5878" cy="3433"/>
          </a:xfrm>
        </p:grpSpPr>
        <p:sp>
          <p:nvSpPr>
            <p:cNvPr id="3704" name="Rectangle 632"/>
            <p:cNvSpPr>
              <a:spLocks noChangeArrowheads="1"/>
            </p:cNvSpPr>
            <p:nvPr/>
          </p:nvSpPr>
          <p:spPr bwMode="auto">
            <a:xfrm>
              <a:off x="358" y="263"/>
              <a:ext cx="5184" cy="628"/>
            </a:xfrm>
            <a:prstGeom prst="rect">
              <a:avLst/>
            </a:prstGeom>
            <a:noFill/>
            <a:ln w="9525">
              <a:noFill/>
              <a:miter lim="800000"/>
              <a:headEnd/>
              <a:tailEnd/>
            </a:ln>
            <a:effectLst/>
          </p:spPr>
          <p:txBody>
            <a:bodyPr lIns="0" tIns="0" rIns="0" bIns="0" anchor="b"/>
            <a:lstStyle/>
            <a:p>
              <a:pPr algn="ctr"/>
              <a:r>
                <a:rPr lang="en-US" sz="3600" b="1" dirty="0">
                  <a:solidFill>
                    <a:schemeClr val="tx2"/>
                  </a:solidFill>
                  <a:latin typeface="Calibri" pitchFamily="34" charset="0"/>
                </a:rPr>
                <a:t>The HERs Are a Dysfunctional Family of Receptors Implicated in Cancer</a:t>
              </a:r>
            </a:p>
          </p:txBody>
        </p:sp>
        <p:grpSp>
          <p:nvGrpSpPr>
            <p:cNvPr id="3705" name="Group 633"/>
            <p:cNvGrpSpPr>
              <a:grpSpLocks/>
            </p:cNvGrpSpPr>
            <p:nvPr/>
          </p:nvGrpSpPr>
          <p:grpSpPr bwMode="auto">
            <a:xfrm>
              <a:off x="0" y="2338"/>
              <a:ext cx="5878" cy="827"/>
              <a:chOff x="22" y="2512"/>
              <a:chExt cx="5710" cy="937"/>
            </a:xfrm>
          </p:grpSpPr>
          <p:grpSp>
            <p:nvGrpSpPr>
              <p:cNvPr id="3706" name="Group 634"/>
              <p:cNvGrpSpPr>
                <a:grpSpLocks/>
              </p:cNvGrpSpPr>
              <p:nvPr/>
            </p:nvGrpSpPr>
            <p:grpSpPr bwMode="auto">
              <a:xfrm>
                <a:off x="22" y="2512"/>
                <a:ext cx="3919" cy="827"/>
                <a:chOff x="-792" y="1557"/>
                <a:chExt cx="5039" cy="1063"/>
              </a:xfrm>
            </p:grpSpPr>
            <p:sp>
              <p:nvSpPr>
                <p:cNvPr id="3707" name="Freeform 635"/>
                <p:cNvSpPr>
                  <a:spLocks/>
                </p:cNvSpPr>
                <p:nvPr/>
              </p:nvSpPr>
              <p:spPr bwMode="auto">
                <a:xfrm>
                  <a:off x="2851" y="1777"/>
                  <a:ext cx="64" cy="64"/>
                </a:xfrm>
                <a:custGeom>
                  <a:avLst/>
                  <a:gdLst/>
                  <a:ahLst/>
                  <a:cxnLst>
                    <a:cxn ang="0">
                      <a:pos x="27" y="13"/>
                    </a:cxn>
                    <a:cxn ang="0">
                      <a:pos x="14" y="27"/>
                    </a:cxn>
                    <a:cxn ang="0">
                      <a:pos x="0" y="14"/>
                    </a:cxn>
                    <a:cxn ang="0">
                      <a:pos x="14" y="0"/>
                    </a:cxn>
                    <a:cxn ang="0">
                      <a:pos x="27" y="13"/>
                    </a:cxn>
                  </a:cxnLst>
                  <a:rect l="0" t="0" r="r" b="b"/>
                  <a:pathLst>
                    <a:path w="27" h="27">
                      <a:moveTo>
                        <a:pt x="27" y="13"/>
                      </a:moveTo>
                      <a:cubicBezTo>
                        <a:pt x="27" y="21"/>
                        <a:pt x="21" y="27"/>
                        <a:pt x="14" y="27"/>
                      </a:cubicBezTo>
                      <a:cubicBezTo>
                        <a:pt x="6" y="27"/>
                        <a:pt x="0" y="21"/>
                        <a:pt x="0" y="14"/>
                      </a:cubicBezTo>
                      <a:cubicBezTo>
                        <a:pt x="0" y="6"/>
                        <a:pt x="6" y="0"/>
                        <a:pt x="14" y="0"/>
                      </a:cubicBezTo>
                      <a:cubicBezTo>
                        <a:pt x="21" y="0"/>
                        <a:pt x="27" y="6"/>
                        <a:pt x="27" y="13"/>
                      </a:cubicBezTo>
                      <a:close/>
                    </a:path>
                  </a:pathLst>
                </a:custGeom>
                <a:noFill/>
                <a:ln w="22225" cap="flat">
                  <a:solidFill>
                    <a:srgbClr val="46B9C8"/>
                  </a:solidFill>
                  <a:prstDash val="solid"/>
                  <a:miter lim="800000"/>
                  <a:headEnd/>
                  <a:tailEnd/>
                </a:ln>
              </p:spPr>
              <p:txBody>
                <a:bodyPr/>
                <a:lstStyle/>
                <a:p>
                  <a:endParaRPr lang="en-US"/>
                </a:p>
              </p:txBody>
            </p:sp>
            <p:sp>
              <p:nvSpPr>
                <p:cNvPr id="3708" name="Line 636"/>
                <p:cNvSpPr>
                  <a:spLocks noChangeShapeType="1"/>
                </p:cNvSpPr>
                <p:nvPr/>
              </p:nvSpPr>
              <p:spPr bwMode="auto">
                <a:xfrm flipV="1">
                  <a:off x="2872" y="1699"/>
                  <a:ext cx="7" cy="78"/>
                </a:xfrm>
                <a:prstGeom prst="line">
                  <a:avLst/>
                </a:prstGeom>
                <a:noFill/>
                <a:ln w="22225">
                  <a:solidFill>
                    <a:srgbClr val="46B9C8"/>
                  </a:solidFill>
                  <a:miter lim="800000"/>
                  <a:headEnd/>
                  <a:tailEnd/>
                </a:ln>
              </p:spPr>
              <p:txBody>
                <a:bodyPr/>
                <a:lstStyle/>
                <a:p>
                  <a:endParaRPr lang="en-US"/>
                </a:p>
              </p:txBody>
            </p:sp>
            <p:sp>
              <p:nvSpPr>
                <p:cNvPr id="3709" name="Line 637"/>
                <p:cNvSpPr>
                  <a:spLocks noChangeShapeType="1"/>
                </p:cNvSpPr>
                <p:nvPr/>
              </p:nvSpPr>
              <p:spPr bwMode="auto">
                <a:xfrm flipV="1">
                  <a:off x="2896" y="1699"/>
                  <a:ext cx="7" cy="78"/>
                </a:xfrm>
                <a:prstGeom prst="line">
                  <a:avLst/>
                </a:prstGeom>
                <a:noFill/>
                <a:ln w="22225">
                  <a:solidFill>
                    <a:srgbClr val="46B9C8"/>
                  </a:solidFill>
                  <a:miter lim="800000"/>
                  <a:headEnd/>
                  <a:tailEnd/>
                </a:ln>
              </p:spPr>
              <p:txBody>
                <a:bodyPr/>
                <a:lstStyle/>
                <a:p>
                  <a:endParaRPr lang="en-US"/>
                </a:p>
              </p:txBody>
            </p:sp>
            <p:sp>
              <p:nvSpPr>
                <p:cNvPr id="3710" name="Oval 638"/>
                <p:cNvSpPr>
                  <a:spLocks noChangeArrowheads="1"/>
                </p:cNvSpPr>
                <p:nvPr/>
              </p:nvSpPr>
              <p:spPr bwMode="auto">
                <a:xfrm>
                  <a:off x="2851" y="1557"/>
                  <a:ext cx="64" cy="64"/>
                </a:xfrm>
                <a:prstGeom prst="ellipse">
                  <a:avLst/>
                </a:prstGeom>
                <a:noFill/>
                <a:ln w="22225">
                  <a:solidFill>
                    <a:srgbClr val="46B9C8"/>
                  </a:solidFill>
                  <a:miter lim="800000"/>
                  <a:headEnd/>
                  <a:tailEnd/>
                </a:ln>
              </p:spPr>
              <p:txBody>
                <a:bodyPr/>
                <a:lstStyle/>
                <a:p>
                  <a:endParaRPr lang="en-US"/>
                </a:p>
              </p:txBody>
            </p:sp>
            <p:sp>
              <p:nvSpPr>
                <p:cNvPr id="3711" name="Line 639"/>
                <p:cNvSpPr>
                  <a:spLocks noChangeShapeType="1"/>
                </p:cNvSpPr>
                <p:nvPr/>
              </p:nvSpPr>
              <p:spPr bwMode="auto">
                <a:xfrm>
                  <a:off x="2872" y="1621"/>
                  <a:ext cx="7" cy="78"/>
                </a:xfrm>
                <a:prstGeom prst="line">
                  <a:avLst/>
                </a:prstGeom>
                <a:noFill/>
                <a:ln w="22225">
                  <a:solidFill>
                    <a:srgbClr val="46B9C8"/>
                  </a:solidFill>
                  <a:miter lim="800000"/>
                  <a:headEnd/>
                  <a:tailEnd/>
                </a:ln>
              </p:spPr>
              <p:txBody>
                <a:bodyPr/>
                <a:lstStyle/>
                <a:p>
                  <a:endParaRPr lang="en-US"/>
                </a:p>
              </p:txBody>
            </p:sp>
            <p:sp>
              <p:nvSpPr>
                <p:cNvPr id="3712" name="Line 640"/>
                <p:cNvSpPr>
                  <a:spLocks noChangeShapeType="1"/>
                </p:cNvSpPr>
                <p:nvPr/>
              </p:nvSpPr>
              <p:spPr bwMode="auto">
                <a:xfrm>
                  <a:off x="2896" y="1621"/>
                  <a:ext cx="7" cy="78"/>
                </a:xfrm>
                <a:prstGeom prst="line">
                  <a:avLst/>
                </a:prstGeom>
                <a:noFill/>
                <a:ln w="22225">
                  <a:solidFill>
                    <a:srgbClr val="46B9C8"/>
                  </a:solidFill>
                  <a:miter lim="800000"/>
                  <a:headEnd/>
                  <a:tailEnd/>
                </a:ln>
              </p:spPr>
              <p:txBody>
                <a:bodyPr/>
                <a:lstStyle/>
                <a:p>
                  <a:endParaRPr lang="en-US"/>
                </a:p>
              </p:txBody>
            </p:sp>
            <p:sp>
              <p:nvSpPr>
                <p:cNvPr id="3713" name="Freeform 641"/>
                <p:cNvSpPr>
                  <a:spLocks/>
                </p:cNvSpPr>
                <p:nvPr/>
              </p:nvSpPr>
              <p:spPr bwMode="auto">
                <a:xfrm>
                  <a:off x="2773" y="1557"/>
                  <a:ext cx="64" cy="64"/>
                </a:xfrm>
                <a:custGeom>
                  <a:avLst/>
                  <a:gdLst/>
                  <a:ahLst/>
                  <a:cxnLst>
                    <a:cxn ang="0">
                      <a:pos x="27" y="14"/>
                    </a:cxn>
                    <a:cxn ang="0">
                      <a:pos x="13" y="0"/>
                    </a:cxn>
                    <a:cxn ang="0">
                      <a:pos x="0" y="14"/>
                    </a:cxn>
                    <a:cxn ang="0">
                      <a:pos x="13" y="27"/>
                    </a:cxn>
                    <a:cxn ang="0">
                      <a:pos x="27" y="14"/>
                    </a:cxn>
                  </a:cxnLst>
                  <a:rect l="0" t="0" r="r" b="b"/>
                  <a:pathLst>
                    <a:path w="27" h="27">
                      <a:moveTo>
                        <a:pt x="27" y="14"/>
                      </a:moveTo>
                      <a:cubicBezTo>
                        <a:pt x="27" y="6"/>
                        <a:pt x="21" y="0"/>
                        <a:pt x="13" y="0"/>
                      </a:cubicBezTo>
                      <a:cubicBezTo>
                        <a:pt x="6" y="1"/>
                        <a:pt x="0" y="7"/>
                        <a:pt x="0" y="14"/>
                      </a:cubicBezTo>
                      <a:cubicBezTo>
                        <a:pt x="0" y="21"/>
                        <a:pt x="6" y="27"/>
                        <a:pt x="13" y="27"/>
                      </a:cubicBezTo>
                      <a:cubicBezTo>
                        <a:pt x="21" y="27"/>
                        <a:pt x="27" y="21"/>
                        <a:pt x="27" y="14"/>
                      </a:cubicBezTo>
                      <a:close/>
                    </a:path>
                  </a:pathLst>
                </a:custGeom>
                <a:noFill/>
                <a:ln w="22225" cap="flat">
                  <a:solidFill>
                    <a:srgbClr val="46B9C8"/>
                  </a:solidFill>
                  <a:prstDash val="solid"/>
                  <a:miter lim="800000"/>
                  <a:headEnd/>
                  <a:tailEnd/>
                </a:ln>
              </p:spPr>
              <p:txBody>
                <a:bodyPr/>
                <a:lstStyle/>
                <a:p>
                  <a:endParaRPr lang="en-US"/>
                </a:p>
              </p:txBody>
            </p:sp>
            <p:sp>
              <p:nvSpPr>
                <p:cNvPr id="3714" name="Line 642"/>
                <p:cNvSpPr>
                  <a:spLocks noChangeShapeType="1"/>
                </p:cNvSpPr>
                <p:nvPr/>
              </p:nvSpPr>
              <p:spPr bwMode="auto">
                <a:xfrm>
                  <a:off x="2794" y="1621"/>
                  <a:ext cx="7" cy="78"/>
                </a:xfrm>
                <a:prstGeom prst="line">
                  <a:avLst/>
                </a:prstGeom>
                <a:noFill/>
                <a:ln w="22225">
                  <a:solidFill>
                    <a:srgbClr val="46B9C8"/>
                  </a:solidFill>
                  <a:miter lim="800000"/>
                  <a:headEnd/>
                  <a:tailEnd/>
                </a:ln>
              </p:spPr>
              <p:txBody>
                <a:bodyPr/>
                <a:lstStyle/>
                <a:p>
                  <a:endParaRPr lang="en-US"/>
                </a:p>
              </p:txBody>
            </p:sp>
            <p:sp>
              <p:nvSpPr>
                <p:cNvPr id="3715" name="Line 643"/>
                <p:cNvSpPr>
                  <a:spLocks noChangeShapeType="1"/>
                </p:cNvSpPr>
                <p:nvPr/>
              </p:nvSpPr>
              <p:spPr bwMode="auto">
                <a:xfrm>
                  <a:off x="2818" y="1621"/>
                  <a:ext cx="7" cy="78"/>
                </a:xfrm>
                <a:prstGeom prst="line">
                  <a:avLst/>
                </a:prstGeom>
                <a:noFill/>
                <a:ln w="22225">
                  <a:solidFill>
                    <a:srgbClr val="46B9C8"/>
                  </a:solidFill>
                  <a:miter lim="800000"/>
                  <a:headEnd/>
                  <a:tailEnd/>
                </a:ln>
              </p:spPr>
              <p:txBody>
                <a:bodyPr/>
                <a:lstStyle/>
                <a:p>
                  <a:endParaRPr lang="en-US"/>
                </a:p>
              </p:txBody>
            </p:sp>
            <p:sp>
              <p:nvSpPr>
                <p:cNvPr id="3716" name="Freeform 644"/>
                <p:cNvSpPr>
                  <a:spLocks/>
                </p:cNvSpPr>
                <p:nvPr/>
              </p:nvSpPr>
              <p:spPr bwMode="auto">
                <a:xfrm>
                  <a:off x="2693" y="1560"/>
                  <a:ext cx="63" cy="63"/>
                </a:xfrm>
                <a:custGeom>
                  <a:avLst/>
                  <a:gdLst/>
                  <a:ahLst/>
                  <a:cxnLst>
                    <a:cxn ang="0">
                      <a:pos x="27" y="13"/>
                    </a:cxn>
                    <a:cxn ang="0">
                      <a:pos x="14" y="0"/>
                    </a:cxn>
                    <a:cxn ang="0">
                      <a:pos x="0" y="14"/>
                    </a:cxn>
                    <a:cxn ang="0">
                      <a:pos x="14" y="27"/>
                    </a:cxn>
                    <a:cxn ang="0">
                      <a:pos x="27" y="13"/>
                    </a:cxn>
                  </a:cxnLst>
                  <a:rect l="0" t="0" r="r" b="b"/>
                  <a:pathLst>
                    <a:path w="27" h="27">
                      <a:moveTo>
                        <a:pt x="27" y="13"/>
                      </a:moveTo>
                      <a:cubicBezTo>
                        <a:pt x="27" y="6"/>
                        <a:pt x="21" y="0"/>
                        <a:pt x="14" y="0"/>
                      </a:cubicBezTo>
                      <a:cubicBezTo>
                        <a:pt x="6" y="0"/>
                        <a:pt x="0" y="6"/>
                        <a:pt x="0" y="14"/>
                      </a:cubicBezTo>
                      <a:cubicBezTo>
                        <a:pt x="1" y="21"/>
                        <a:pt x="7" y="27"/>
                        <a:pt x="14" y="27"/>
                      </a:cubicBezTo>
                      <a:cubicBezTo>
                        <a:pt x="22" y="27"/>
                        <a:pt x="27" y="21"/>
                        <a:pt x="27" y="13"/>
                      </a:cubicBezTo>
                      <a:close/>
                    </a:path>
                  </a:pathLst>
                </a:custGeom>
                <a:noFill/>
                <a:ln w="22225" cap="flat">
                  <a:solidFill>
                    <a:srgbClr val="46B9C8"/>
                  </a:solidFill>
                  <a:prstDash val="solid"/>
                  <a:miter lim="800000"/>
                  <a:headEnd/>
                  <a:tailEnd/>
                </a:ln>
              </p:spPr>
              <p:txBody>
                <a:bodyPr/>
                <a:lstStyle/>
                <a:p>
                  <a:endParaRPr lang="en-US"/>
                </a:p>
              </p:txBody>
            </p:sp>
            <p:sp>
              <p:nvSpPr>
                <p:cNvPr id="3717" name="Line 645"/>
                <p:cNvSpPr>
                  <a:spLocks noChangeShapeType="1"/>
                </p:cNvSpPr>
                <p:nvPr/>
              </p:nvSpPr>
              <p:spPr bwMode="auto">
                <a:xfrm>
                  <a:off x="2716" y="1623"/>
                  <a:ext cx="7" cy="78"/>
                </a:xfrm>
                <a:prstGeom prst="line">
                  <a:avLst/>
                </a:prstGeom>
                <a:noFill/>
                <a:ln w="22225">
                  <a:solidFill>
                    <a:srgbClr val="46B9C8"/>
                  </a:solidFill>
                  <a:miter lim="800000"/>
                  <a:headEnd/>
                  <a:tailEnd/>
                </a:ln>
              </p:spPr>
              <p:txBody>
                <a:bodyPr/>
                <a:lstStyle/>
                <a:p>
                  <a:endParaRPr lang="en-US"/>
                </a:p>
              </p:txBody>
            </p:sp>
            <p:sp>
              <p:nvSpPr>
                <p:cNvPr id="3718" name="Line 646"/>
                <p:cNvSpPr>
                  <a:spLocks noChangeShapeType="1"/>
                </p:cNvSpPr>
                <p:nvPr/>
              </p:nvSpPr>
              <p:spPr bwMode="auto">
                <a:xfrm>
                  <a:off x="2740" y="1623"/>
                  <a:ext cx="7" cy="76"/>
                </a:xfrm>
                <a:prstGeom prst="line">
                  <a:avLst/>
                </a:prstGeom>
                <a:noFill/>
                <a:ln w="22225">
                  <a:solidFill>
                    <a:srgbClr val="46B9C8"/>
                  </a:solidFill>
                  <a:miter lim="800000"/>
                  <a:headEnd/>
                  <a:tailEnd/>
                </a:ln>
              </p:spPr>
              <p:txBody>
                <a:bodyPr/>
                <a:lstStyle/>
                <a:p>
                  <a:endParaRPr lang="en-US"/>
                </a:p>
              </p:txBody>
            </p:sp>
            <p:sp>
              <p:nvSpPr>
                <p:cNvPr id="3719" name="Freeform 647"/>
                <p:cNvSpPr>
                  <a:spLocks/>
                </p:cNvSpPr>
                <p:nvPr/>
              </p:nvSpPr>
              <p:spPr bwMode="auto">
                <a:xfrm>
                  <a:off x="2615" y="1562"/>
                  <a:ext cx="63" cy="64"/>
                </a:xfrm>
                <a:custGeom>
                  <a:avLst/>
                  <a:gdLst/>
                  <a:ahLst/>
                  <a:cxnLst>
                    <a:cxn ang="0">
                      <a:pos x="27" y="13"/>
                    </a:cxn>
                    <a:cxn ang="0">
                      <a:pos x="13" y="0"/>
                    </a:cxn>
                    <a:cxn ang="0">
                      <a:pos x="0" y="14"/>
                    </a:cxn>
                    <a:cxn ang="0">
                      <a:pos x="14" y="27"/>
                    </a:cxn>
                    <a:cxn ang="0">
                      <a:pos x="27" y="13"/>
                    </a:cxn>
                  </a:cxnLst>
                  <a:rect l="0" t="0" r="r" b="b"/>
                  <a:pathLst>
                    <a:path w="27" h="27">
                      <a:moveTo>
                        <a:pt x="27" y="13"/>
                      </a:moveTo>
                      <a:cubicBezTo>
                        <a:pt x="27" y="5"/>
                        <a:pt x="20" y="0"/>
                        <a:pt x="13" y="0"/>
                      </a:cubicBezTo>
                      <a:cubicBezTo>
                        <a:pt x="6" y="0"/>
                        <a:pt x="0" y="6"/>
                        <a:pt x="0" y="14"/>
                      </a:cubicBezTo>
                      <a:cubicBezTo>
                        <a:pt x="0" y="21"/>
                        <a:pt x="6" y="27"/>
                        <a:pt x="14" y="27"/>
                      </a:cubicBezTo>
                      <a:cubicBezTo>
                        <a:pt x="21" y="26"/>
                        <a:pt x="27" y="20"/>
                        <a:pt x="27" y="13"/>
                      </a:cubicBezTo>
                      <a:close/>
                    </a:path>
                  </a:pathLst>
                </a:custGeom>
                <a:noFill/>
                <a:ln w="22225" cap="flat">
                  <a:solidFill>
                    <a:srgbClr val="46B9C8"/>
                  </a:solidFill>
                  <a:prstDash val="solid"/>
                  <a:miter lim="800000"/>
                  <a:headEnd/>
                  <a:tailEnd/>
                </a:ln>
              </p:spPr>
              <p:txBody>
                <a:bodyPr/>
                <a:lstStyle/>
                <a:p>
                  <a:endParaRPr lang="en-US"/>
                </a:p>
              </p:txBody>
            </p:sp>
            <p:sp>
              <p:nvSpPr>
                <p:cNvPr id="3720" name="Line 648"/>
                <p:cNvSpPr>
                  <a:spLocks noChangeShapeType="1"/>
                </p:cNvSpPr>
                <p:nvPr/>
              </p:nvSpPr>
              <p:spPr bwMode="auto">
                <a:xfrm>
                  <a:off x="2636" y="1626"/>
                  <a:ext cx="9" cy="75"/>
                </a:xfrm>
                <a:prstGeom prst="line">
                  <a:avLst/>
                </a:prstGeom>
                <a:noFill/>
                <a:ln w="22225">
                  <a:solidFill>
                    <a:srgbClr val="46B9C8"/>
                  </a:solidFill>
                  <a:miter lim="800000"/>
                  <a:headEnd/>
                  <a:tailEnd/>
                </a:ln>
              </p:spPr>
              <p:txBody>
                <a:bodyPr/>
                <a:lstStyle/>
                <a:p>
                  <a:endParaRPr lang="en-US"/>
                </a:p>
              </p:txBody>
            </p:sp>
            <p:sp>
              <p:nvSpPr>
                <p:cNvPr id="3721" name="Line 649"/>
                <p:cNvSpPr>
                  <a:spLocks noChangeShapeType="1"/>
                </p:cNvSpPr>
                <p:nvPr/>
              </p:nvSpPr>
              <p:spPr bwMode="auto">
                <a:xfrm>
                  <a:off x="2660" y="1623"/>
                  <a:ext cx="9" cy="78"/>
                </a:xfrm>
                <a:prstGeom prst="line">
                  <a:avLst/>
                </a:prstGeom>
                <a:noFill/>
                <a:ln w="22225">
                  <a:solidFill>
                    <a:srgbClr val="46B9C8"/>
                  </a:solidFill>
                  <a:miter lim="800000"/>
                  <a:headEnd/>
                  <a:tailEnd/>
                </a:ln>
              </p:spPr>
              <p:txBody>
                <a:bodyPr/>
                <a:lstStyle/>
                <a:p>
                  <a:endParaRPr lang="en-US"/>
                </a:p>
              </p:txBody>
            </p:sp>
            <p:sp>
              <p:nvSpPr>
                <p:cNvPr id="3722" name="Freeform 650"/>
                <p:cNvSpPr>
                  <a:spLocks/>
                </p:cNvSpPr>
                <p:nvPr/>
              </p:nvSpPr>
              <p:spPr bwMode="auto">
                <a:xfrm>
                  <a:off x="2534" y="1564"/>
                  <a:ext cx="67" cy="64"/>
                </a:xfrm>
                <a:custGeom>
                  <a:avLst/>
                  <a:gdLst/>
                  <a:ahLst/>
                  <a:cxnLst>
                    <a:cxn ang="0">
                      <a:pos x="27" y="13"/>
                    </a:cxn>
                    <a:cxn ang="0">
                      <a:pos x="13" y="0"/>
                    </a:cxn>
                    <a:cxn ang="0">
                      <a:pos x="1" y="14"/>
                    </a:cxn>
                    <a:cxn ang="0">
                      <a:pos x="15" y="27"/>
                    </a:cxn>
                    <a:cxn ang="0">
                      <a:pos x="27" y="13"/>
                    </a:cxn>
                  </a:cxnLst>
                  <a:rect l="0" t="0" r="r" b="b"/>
                  <a:pathLst>
                    <a:path w="28" h="27">
                      <a:moveTo>
                        <a:pt x="27" y="13"/>
                      </a:moveTo>
                      <a:cubicBezTo>
                        <a:pt x="27" y="6"/>
                        <a:pt x="21" y="0"/>
                        <a:pt x="13" y="0"/>
                      </a:cubicBezTo>
                      <a:cubicBezTo>
                        <a:pt x="6" y="0"/>
                        <a:pt x="0" y="7"/>
                        <a:pt x="1" y="14"/>
                      </a:cubicBezTo>
                      <a:cubicBezTo>
                        <a:pt x="1" y="21"/>
                        <a:pt x="7" y="27"/>
                        <a:pt x="15" y="27"/>
                      </a:cubicBezTo>
                      <a:cubicBezTo>
                        <a:pt x="22" y="27"/>
                        <a:pt x="28" y="20"/>
                        <a:pt x="27" y="13"/>
                      </a:cubicBezTo>
                      <a:close/>
                    </a:path>
                  </a:pathLst>
                </a:custGeom>
                <a:noFill/>
                <a:ln w="22225" cap="flat">
                  <a:solidFill>
                    <a:srgbClr val="46B9C8"/>
                  </a:solidFill>
                  <a:prstDash val="solid"/>
                  <a:miter lim="800000"/>
                  <a:headEnd/>
                  <a:tailEnd/>
                </a:ln>
              </p:spPr>
              <p:txBody>
                <a:bodyPr/>
                <a:lstStyle/>
                <a:p>
                  <a:endParaRPr lang="en-US"/>
                </a:p>
              </p:txBody>
            </p:sp>
            <p:sp>
              <p:nvSpPr>
                <p:cNvPr id="3723" name="Line 651"/>
                <p:cNvSpPr>
                  <a:spLocks noChangeShapeType="1"/>
                </p:cNvSpPr>
                <p:nvPr/>
              </p:nvSpPr>
              <p:spPr bwMode="auto">
                <a:xfrm>
                  <a:off x="2558" y="1628"/>
                  <a:ext cx="9" cy="78"/>
                </a:xfrm>
                <a:prstGeom prst="line">
                  <a:avLst/>
                </a:prstGeom>
                <a:noFill/>
                <a:ln w="22225">
                  <a:solidFill>
                    <a:srgbClr val="46B9C8"/>
                  </a:solidFill>
                  <a:miter lim="800000"/>
                  <a:headEnd/>
                  <a:tailEnd/>
                </a:ln>
              </p:spPr>
              <p:txBody>
                <a:bodyPr/>
                <a:lstStyle/>
                <a:p>
                  <a:endParaRPr lang="en-US"/>
                </a:p>
              </p:txBody>
            </p:sp>
            <p:sp>
              <p:nvSpPr>
                <p:cNvPr id="3724" name="Line 652"/>
                <p:cNvSpPr>
                  <a:spLocks noChangeShapeType="1"/>
                </p:cNvSpPr>
                <p:nvPr/>
              </p:nvSpPr>
              <p:spPr bwMode="auto">
                <a:xfrm>
                  <a:off x="2582" y="1628"/>
                  <a:ext cx="9" cy="76"/>
                </a:xfrm>
                <a:prstGeom prst="line">
                  <a:avLst/>
                </a:prstGeom>
                <a:noFill/>
                <a:ln w="22225">
                  <a:solidFill>
                    <a:srgbClr val="46B9C8"/>
                  </a:solidFill>
                  <a:miter lim="800000"/>
                  <a:headEnd/>
                  <a:tailEnd/>
                </a:ln>
              </p:spPr>
              <p:txBody>
                <a:bodyPr/>
                <a:lstStyle/>
                <a:p>
                  <a:endParaRPr lang="en-US"/>
                </a:p>
              </p:txBody>
            </p:sp>
            <p:sp>
              <p:nvSpPr>
                <p:cNvPr id="3725" name="Freeform 653"/>
                <p:cNvSpPr>
                  <a:spLocks/>
                </p:cNvSpPr>
                <p:nvPr/>
              </p:nvSpPr>
              <p:spPr bwMode="auto">
                <a:xfrm>
                  <a:off x="2456" y="1567"/>
                  <a:ext cx="64" cy="66"/>
                </a:xfrm>
                <a:custGeom>
                  <a:avLst/>
                  <a:gdLst/>
                  <a:ahLst/>
                  <a:cxnLst>
                    <a:cxn ang="0">
                      <a:pos x="27" y="13"/>
                    </a:cxn>
                    <a:cxn ang="0">
                      <a:pos x="13" y="1"/>
                    </a:cxn>
                    <a:cxn ang="0">
                      <a:pos x="0" y="15"/>
                    </a:cxn>
                    <a:cxn ang="0">
                      <a:pos x="14" y="27"/>
                    </a:cxn>
                    <a:cxn ang="0">
                      <a:pos x="27" y="13"/>
                    </a:cxn>
                  </a:cxnLst>
                  <a:rect l="0" t="0" r="r" b="b"/>
                  <a:pathLst>
                    <a:path w="27" h="28">
                      <a:moveTo>
                        <a:pt x="27" y="13"/>
                      </a:moveTo>
                      <a:cubicBezTo>
                        <a:pt x="27" y="6"/>
                        <a:pt x="20" y="0"/>
                        <a:pt x="13" y="1"/>
                      </a:cubicBezTo>
                      <a:cubicBezTo>
                        <a:pt x="5" y="1"/>
                        <a:pt x="0" y="7"/>
                        <a:pt x="0" y="15"/>
                      </a:cubicBezTo>
                      <a:cubicBezTo>
                        <a:pt x="1" y="22"/>
                        <a:pt x="7" y="28"/>
                        <a:pt x="14" y="27"/>
                      </a:cubicBezTo>
                      <a:cubicBezTo>
                        <a:pt x="22" y="27"/>
                        <a:pt x="27" y="21"/>
                        <a:pt x="27" y="13"/>
                      </a:cubicBezTo>
                      <a:close/>
                    </a:path>
                  </a:pathLst>
                </a:custGeom>
                <a:noFill/>
                <a:ln w="22225" cap="flat">
                  <a:solidFill>
                    <a:srgbClr val="46B9C8"/>
                  </a:solidFill>
                  <a:prstDash val="solid"/>
                  <a:miter lim="800000"/>
                  <a:headEnd/>
                  <a:tailEnd/>
                </a:ln>
              </p:spPr>
              <p:txBody>
                <a:bodyPr/>
                <a:lstStyle/>
                <a:p>
                  <a:endParaRPr lang="en-US"/>
                </a:p>
              </p:txBody>
            </p:sp>
            <p:sp>
              <p:nvSpPr>
                <p:cNvPr id="3726" name="Line 654"/>
                <p:cNvSpPr>
                  <a:spLocks noChangeShapeType="1"/>
                </p:cNvSpPr>
                <p:nvPr/>
              </p:nvSpPr>
              <p:spPr bwMode="auto">
                <a:xfrm>
                  <a:off x="2480" y="1633"/>
                  <a:ext cx="10" cy="75"/>
                </a:xfrm>
                <a:prstGeom prst="line">
                  <a:avLst/>
                </a:prstGeom>
                <a:noFill/>
                <a:ln w="22225">
                  <a:solidFill>
                    <a:srgbClr val="46B9C8"/>
                  </a:solidFill>
                  <a:miter lim="800000"/>
                  <a:headEnd/>
                  <a:tailEnd/>
                </a:ln>
              </p:spPr>
              <p:txBody>
                <a:bodyPr/>
                <a:lstStyle/>
                <a:p>
                  <a:endParaRPr lang="en-US"/>
                </a:p>
              </p:txBody>
            </p:sp>
            <p:sp>
              <p:nvSpPr>
                <p:cNvPr id="3727" name="Line 655"/>
                <p:cNvSpPr>
                  <a:spLocks noChangeShapeType="1"/>
                </p:cNvSpPr>
                <p:nvPr/>
              </p:nvSpPr>
              <p:spPr bwMode="auto">
                <a:xfrm>
                  <a:off x="2504" y="1630"/>
                  <a:ext cx="9" cy="78"/>
                </a:xfrm>
                <a:prstGeom prst="line">
                  <a:avLst/>
                </a:prstGeom>
                <a:noFill/>
                <a:ln w="22225">
                  <a:solidFill>
                    <a:srgbClr val="46B9C8"/>
                  </a:solidFill>
                  <a:miter lim="800000"/>
                  <a:headEnd/>
                  <a:tailEnd/>
                </a:ln>
              </p:spPr>
              <p:txBody>
                <a:bodyPr/>
                <a:lstStyle/>
                <a:p>
                  <a:endParaRPr lang="en-US"/>
                </a:p>
              </p:txBody>
            </p:sp>
            <p:sp>
              <p:nvSpPr>
                <p:cNvPr id="3728" name="Freeform 656"/>
                <p:cNvSpPr>
                  <a:spLocks/>
                </p:cNvSpPr>
                <p:nvPr/>
              </p:nvSpPr>
              <p:spPr bwMode="auto">
                <a:xfrm>
                  <a:off x="2376" y="1571"/>
                  <a:ext cx="66" cy="66"/>
                </a:xfrm>
                <a:custGeom>
                  <a:avLst/>
                  <a:gdLst/>
                  <a:ahLst/>
                  <a:cxnLst>
                    <a:cxn ang="0">
                      <a:pos x="28" y="13"/>
                    </a:cxn>
                    <a:cxn ang="0">
                      <a:pos x="13" y="1"/>
                    </a:cxn>
                    <a:cxn ang="0">
                      <a:pos x="1" y="15"/>
                    </a:cxn>
                    <a:cxn ang="0">
                      <a:pos x="15" y="27"/>
                    </a:cxn>
                    <a:cxn ang="0">
                      <a:pos x="28" y="13"/>
                    </a:cxn>
                  </a:cxnLst>
                  <a:rect l="0" t="0" r="r" b="b"/>
                  <a:pathLst>
                    <a:path w="28" h="28">
                      <a:moveTo>
                        <a:pt x="28" y="13"/>
                      </a:moveTo>
                      <a:cubicBezTo>
                        <a:pt x="27" y="6"/>
                        <a:pt x="21" y="0"/>
                        <a:pt x="13" y="1"/>
                      </a:cubicBezTo>
                      <a:cubicBezTo>
                        <a:pt x="6" y="1"/>
                        <a:pt x="0" y="7"/>
                        <a:pt x="1" y="15"/>
                      </a:cubicBezTo>
                      <a:cubicBezTo>
                        <a:pt x="1" y="22"/>
                        <a:pt x="8" y="28"/>
                        <a:pt x="15" y="27"/>
                      </a:cubicBezTo>
                      <a:cubicBezTo>
                        <a:pt x="22" y="27"/>
                        <a:pt x="28" y="20"/>
                        <a:pt x="28" y="13"/>
                      </a:cubicBezTo>
                      <a:close/>
                    </a:path>
                  </a:pathLst>
                </a:custGeom>
                <a:noFill/>
                <a:ln w="22225" cap="flat">
                  <a:solidFill>
                    <a:srgbClr val="46B9C8"/>
                  </a:solidFill>
                  <a:prstDash val="solid"/>
                  <a:miter lim="800000"/>
                  <a:headEnd/>
                  <a:tailEnd/>
                </a:ln>
              </p:spPr>
              <p:txBody>
                <a:bodyPr/>
                <a:lstStyle/>
                <a:p>
                  <a:endParaRPr lang="en-US"/>
                </a:p>
              </p:txBody>
            </p:sp>
            <p:sp>
              <p:nvSpPr>
                <p:cNvPr id="3729" name="Line 657"/>
                <p:cNvSpPr>
                  <a:spLocks noChangeShapeType="1"/>
                </p:cNvSpPr>
                <p:nvPr/>
              </p:nvSpPr>
              <p:spPr bwMode="auto">
                <a:xfrm>
                  <a:off x="2402" y="1637"/>
                  <a:ext cx="10" cy="76"/>
                </a:xfrm>
                <a:prstGeom prst="line">
                  <a:avLst/>
                </a:prstGeom>
                <a:noFill/>
                <a:ln w="22225">
                  <a:solidFill>
                    <a:srgbClr val="46B9C8"/>
                  </a:solidFill>
                  <a:miter lim="800000"/>
                  <a:headEnd/>
                  <a:tailEnd/>
                </a:ln>
              </p:spPr>
              <p:txBody>
                <a:bodyPr/>
                <a:lstStyle/>
                <a:p>
                  <a:endParaRPr lang="en-US"/>
                </a:p>
              </p:txBody>
            </p:sp>
            <p:sp>
              <p:nvSpPr>
                <p:cNvPr id="3730" name="Line 658"/>
                <p:cNvSpPr>
                  <a:spLocks noChangeShapeType="1"/>
                </p:cNvSpPr>
                <p:nvPr/>
              </p:nvSpPr>
              <p:spPr bwMode="auto">
                <a:xfrm>
                  <a:off x="2423" y="1635"/>
                  <a:ext cx="12" cy="78"/>
                </a:xfrm>
                <a:prstGeom prst="line">
                  <a:avLst/>
                </a:prstGeom>
                <a:noFill/>
                <a:ln w="22225">
                  <a:solidFill>
                    <a:srgbClr val="46B9C8"/>
                  </a:solidFill>
                  <a:miter lim="800000"/>
                  <a:headEnd/>
                  <a:tailEnd/>
                </a:ln>
              </p:spPr>
              <p:txBody>
                <a:bodyPr/>
                <a:lstStyle/>
                <a:p>
                  <a:endParaRPr lang="en-US"/>
                </a:p>
              </p:txBody>
            </p:sp>
            <p:sp>
              <p:nvSpPr>
                <p:cNvPr id="3731" name="Freeform 659"/>
                <p:cNvSpPr>
                  <a:spLocks/>
                </p:cNvSpPr>
                <p:nvPr/>
              </p:nvSpPr>
              <p:spPr bwMode="auto">
                <a:xfrm>
                  <a:off x="2298" y="1576"/>
                  <a:ext cx="66" cy="66"/>
                </a:xfrm>
                <a:custGeom>
                  <a:avLst/>
                  <a:gdLst/>
                  <a:ahLst/>
                  <a:cxnLst>
                    <a:cxn ang="0">
                      <a:pos x="27" y="13"/>
                    </a:cxn>
                    <a:cxn ang="0">
                      <a:pos x="13" y="1"/>
                    </a:cxn>
                    <a:cxn ang="0">
                      <a:pos x="0" y="15"/>
                    </a:cxn>
                    <a:cxn ang="0">
                      <a:pos x="15" y="28"/>
                    </a:cxn>
                    <a:cxn ang="0">
                      <a:pos x="27" y="13"/>
                    </a:cxn>
                  </a:cxnLst>
                  <a:rect l="0" t="0" r="r" b="b"/>
                  <a:pathLst>
                    <a:path w="28" h="28">
                      <a:moveTo>
                        <a:pt x="27" y="13"/>
                      </a:moveTo>
                      <a:cubicBezTo>
                        <a:pt x="27" y="6"/>
                        <a:pt x="20" y="0"/>
                        <a:pt x="13" y="1"/>
                      </a:cubicBezTo>
                      <a:cubicBezTo>
                        <a:pt x="5" y="1"/>
                        <a:pt x="0" y="8"/>
                        <a:pt x="0" y="15"/>
                      </a:cubicBezTo>
                      <a:cubicBezTo>
                        <a:pt x="1" y="23"/>
                        <a:pt x="7" y="28"/>
                        <a:pt x="15" y="28"/>
                      </a:cubicBezTo>
                      <a:cubicBezTo>
                        <a:pt x="22" y="27"/>
                        <a:pt x="28" y="21"/>
                        <a:pt x="27" y="13"/>
                      </a:cubicBezTo>
                      <a:close/>
                    </a:path>
                  </a:pathLst>
                </a:custGeom>
                <a:noFill/>
                <a:ln w="22225" cap="flat">
                  <a:solidFill>
                    <a:srgbClr val="46B9C8"/>
                  </a:solidFill>
                  <a:prstDash val="solid"/>
                  <a:miter lim="800000"/>
                  <a:headEnd/>
                  <a:tailEnd/>
                </a:ln>
              </p:spPr>
              <p:txBody>
                <a:bodyPr/>
                <a:lstStyle/>
                <a:p>
                  <a:endParaRPr lang="en-US"/>
                </a:p>
              </p:txBody>
            </p:sp>
            <p:sp>
              <p:nvSpPr>
                <p:cNvPr id="3732" name="Line 660"/>
                <p:cNvSpPr>
                  <a:spLocks noChangeShapeType="1"/>
                </p:cNvSpPr>
                <p:nvPr/>
              </p:nvSpPr>
              <p:spPr bwMode="auto">
                <a:xfrm>
                  <a:off x="2322" y="1642"/>
                  <a:ext cx="12" cy="76"/>
                </a:xfrm>
                <a:prstGeom prst="line">
                  <a:avLst/>
                </a:prstGeom>
                <a:noFill/>
                <a:ln w="22225">
                  <a:solidFill>
                    <a:srgbClr val="46B9C8"/>
                  </a:solidFill>
                  <a:miter lim="800000"/>
                  <a:headEnd/>
                  <a:tailEnd/>
                </a:ln>
              </p:spPr>
              <p:txBody>
                <a:bodyPr/>
                <a:lstStyle/>
                <a:p>
                  <a:endParaRPr lang="en-US"/>
                </a:p>
              </p:txBody>
            </p:sp>
            <p:sp>
              <p:nvSpPr>
                <p:cNvPr id="3733" name="Line 661"/>
                <p:cNvSpPr>
                  <a:spLocks noChangeShapeType="1"/>
                </p:cNvSpPr>
                <p:nvPr/>
              </p:nvSpPr>
              <p:spPr bwMode="auto">
                <a:xfrm>
                  <a:off x="2345" y="1640"/>
                  <a:ext cx="12" cy="78"/>
                </a:xfrm>
                <a:prstGeom prst="line">
                  <a:avLst/>
                </a:prstGeom>
                <a:noFill/>
                <a:ln w="22225">
                  <a:solidFill>
                    <a:srgbClr val="46B9C8"/>
                  </a:solidFill>
                  <a:miter lim="800000"/>
                  <a:headEnd/>
                  <a:tailEnd/>
                </a:ln>
              </p:spPr>
              <p:txBody>
                <a:bodyPr/>
                <a:lstStyle/>
                <a:p>
                  <a:endParaRPr lang="en-US"/>
                </a:p>
              </p:txBody>
            </p:sp>
            <p:sp>
              <p:nvSpPr>
                <p:cNvPr id="3734" name="Freeform 662"/>
                <p:cNvSpPr>
                  <a:spLocks/>
                </p:cNvSpPr>
                <p:nvPr/>
              </p:nvSpPr>
              <p:spPr bwMode="auto">
                <a:xfrm>
                  <a:off x="2218" y="1583"/>
                  <a:ext cx="66" cy="66"/>
                </a:xfrm>
                <a:custGeom>
                  <a:avLst/>
                  <a:gdLst/>
                  <a:ahLst/>
                  <a:cxnLst>
                    <a:cxn ang="0">
                      <a:pos x="28" y="13"/>
                    </a:cxn>
                    <a:cxn ang="0">
                      <a:pos x="13" y="0"/>
                    </a:cxn>
                    <a:cxn ang="0">
                      <a:pos x="1" y="15"/>
                    </a:cxn>
                    <a:cxn ang="0">
                      <a:pos x="15" y="27"/>
                    </a:cxn>
                    <a:cxn ang="0">
                      <a:pos x="28" y="13"/>
                    </a:cxn>
                  </a:cxnLst>
                  <a:rect l="0" t="0" r="r" b="b"/>
                  <a:pathLst>
                    <a:path w="28" h="28">
                      <a:moveTo>
                        <a:pt x="28" y="13"/>
                      </a:moveTo>
                      <a:cubicBezTo>
                        <a:pt x="27" y="5"/>
                        <a:pt x="21" y="0"/>
                        <a:pt x="13" y="0"/>
                      </a:cubicBezTo>
                      <a:cubicBezTo>
                        <a:pt x="6" y="1"/>
                        <a:pt x="0" y="8"/>
                        <a:pt x="1" y="15"/>
                      </a:cubicBezTo>
                      <a:cubicBezTo>
                        <a:pt x="2" y="22"/>
                        <a:pt x="8" y="28"/>
                        <a:pt x="15" y="27"/>
                      </a:cubicBezTo>
                      <a:cubicBezTo>
                        <a:pt x="23" y="27"/>
                        <a:pt x="28" y="20"/>
                        <a:pt x="28" y="13"/>
                      </a:cubicBezTo>
                      <a:close/>
                    </a:path>
                  </a:pathLst>
                </a:custGeom>
                <a:noFill/>
                <a:ln w="22225" cap="flat">
                  <a:solidFill>
                    <a:srgbClr val="46B9C8"/>
                  </a:solidFill>
                  <a:prstDash val="solid"/>
                  <a:miter lim="800000"/>
                  <a:headEnd/>
                  <a:tailEnd/>
                </a:ln>
              </p:spPr>
              <p:txBody>
                <a:bodyPr/>
                <a:lstStyle/>
                <a:p>
                  <a:endParaRPr lang="en-US"/>
                </a:p>
              </p:txBody>
            </p:sp>
            <p:sp>
              <p:nvSpPr>
                <p:cNvPr id="3735" name="Line 663"/>
                <p:cNvSpPr>
                  <a:spLocks noChangeShapeType="1"/>
                </p:cNvSpPr>
                <p:nvPr/>
              </p:nvSpPr>
              <p:spPr bwMode="auto">
                <a:xfrm>
                  <a:off x="2244" y="1647"/>
                  <a:ext cx="12" cy="78"/>
                </a:xfrm>
                <a:prstGeom prst="line">
                  <a:avLst/>
                </a:prstGeom>
                <a:noFill/>
                <a:ln w="22225">
                  <a:solidFill>
                    <a:srgbClr val="46B9C8"/>
                  </a:solidFill>
                  <a:miter lim="800000"/>
                  <a:headEnd/>
                  <a:tailEnd/>
                </a:ln>
              </p:spPr>
              <p:txBody>
                <a:bodyPr/>
                <a:lstStyle/>
                <a:p>
                  <a:endParaRPr lang="en-US"/>
                </a:p>
              </p:txBody>
            </p:sp>
            <p:sp>
              <p:nvSpPr>
                <p:cNvPr id="3736" name="Line 664"/>
                <p:cNvSpPr>
                  <a:spLocks noChangeShapeType="1"/>
                </p:cNvSpPr>
                <p:nvPr/>
              </p:nvSpPr>
              <p:spPr bwMode="auto">
                <a:xfrm>
                  <a:off x="2267" y="1647"/>
                  <a:ext cx="12" cy="76"/>
                </a:xfrm>
                <a:prstGeom prst="line">
                  <a:avLst/>
                </a:prstGeom>
                <a:noFill/>
                <a:ln w="22225">
                  <a:solidFill>
                    <a:srgbClr val="46B9C8"/>
                  </a:solidFill>
                  <a:miter lim="800000"/>
                  <a:headEnd/>
                  <a:tailEnd/>
                </a:ln>
              </p:spPr>
              <p:txBody>
                <a:bodyPr/>
                <a:lstStyle/>
                <a:p>
                  <a:endParaRPr lang="en-US"/>
                </a:p>
              </p:txBody>
            </p:sp>
            <p:sp>
              <p:nvSpPr>
                <p:cNvPr id="3737" name="Freeform 665"/>
                <p:cNvSpPr>
                  <a:spLocks/>
                </p:cNvSpPr>
                <p:nvPr/>
              </p:nvSpPr>
              <p:spPr bwMode="auto">
                <a:xfrm>
                  <a:off x="2140" y="1590"/>
                  <a:ext cx="66" cy="66"/>
                </a:xfrm>
                <a:custGeom>
                  <a:avLst/>
                  <a:gdLst/>
                  <a:ahLst/>
                  <a:cxnLst>
                    <a:cxn ang="0">
                      <a:pos x="27" y="12"/>
                    </a:cxn>
                    <a:cxn ang="0">
                      <a:pos x="13" y="0"/>
                    </a:cxn>
                    <a:cxn ang="0">
                      <a:pos x="1" y="15"/>
                    </a:cxn>
                    <a:cxn ang="0">
                      <a:pos x="15" y="27"/>
                    </a:cxn>
                    <a:cxn ang="0">
                      <a:pos x="27" y="12"/>
                    </a:cxn>
                  </a:cxnLst>
                  <a:rect l="0" t="0" r="r" b="b"/>
                  <a:pathLst>
                    <a:path w="28" h="28">
                      <a:moveTo>
                        <a:pt x="27" y="12"/>
                      </a:moveTo>
                      <a:cubicBezTo>
                        <a:pt x="27" y="5"/>
                        <a:pt x="20" y="0"/>
                        <a:pt x="13" y="0"/>
                      </a:cubicBezTo>
                      <a:cubicBezTo>
                        <a:pt x="5" y="1"/>
                        <a:pt x="0" y="8"/>
                        <a:pt x="1" y="15"/>
                      </a:cubicBezTo>
                      <a:cubicBezTo>
                        <a:pt x="1" y="22"/>
                        <a:pt x="8" y="28"/>
                        <a:pt x="15" y="27"/>
                      </a:cubicBezTo>
                      <a:cubicBezTo>
                        <a:pt x="23" y="26"/>
                        <a:pt x="28" y="20"/>
                        <a:pt x="27" y="12"/>
                      </a:cubicBezTo>
                      <a:close/>
                    </a:path>
                  </a:pathLst>
                </a:custGeom>
                <a:noFill/>
                <a:ln w="22225" cap="flat">
                  <a:solidFill>
                    <a:srgbClr val="46B9C8"/>
                  </a:solidFill>
                  <a:prstDash val="solid"/>
                  <a:miter lim="800000"/>
                  <a:headEnd/>
                  <a:tailEnd/>
                </a:ln>
              </p:spPr>
              <p:txBody>
                <a:bodyPr/>
                <a:lstStyle/>
                <a:p>
                  <a:endParaRPr lang="en-US"/>
                </a:p>
              </p:txBody>
            </p:sp>
            <p:sp>
              <p:nvSpPr>
                <p:cNvPr id="3738" name="Line 666"/>
                <p:cNvSpPr>
                  <a:spLocks noChangeShapeType="1"/>
                </p:cNvSpPr>
                <p:nvPr/>
              </p:nvSpPr>
              <p:spPr bwMode="auto">
                <a:xfrm>
                  <a:off x="2166" y="1654"/>
                  <a:ext cx="12" cy="78"/>
                </a:xfrm>
                <a:prstGeom prst="line">
                  <a:avLst/>
                </a:prstGeom>
                <a:noFill/>
                <a:ln w="22225">
                  <a:solidFill>
                    <a:srgbClr val="46B9C8"/>
                  </a:solidFill>
                  <a:miter lim="800000"/>
                  <a:headEnd/>
                  <a:tailEnd/>
                </a:ln>
              </p:spPr>
              <p:txBody>
                <a:bodyPr/>
                <a:lstStyle/>
                <a:p>
                  <a:endParaRPr lang="en-US"/>
                </a:p>
              </p:txBody>
            </p:sp>
            <p:sp>
              <p:nvSpPr>
                <p:cNvPr id="3739" name="Line 667"/>
                <p:cNvSpPr>
                  <a:spLocks noChangeShapeType="1"/>
                </p:cNvSpPr>
                <p:nvPr/>
              </p:nvSpPr>
              <p:spPr bwMode="auto">
                <a:xfrm>
                  <a:off x="2190" y="1652"/>
                  <a:ext cx="11" cy="78"/>
                </a:xfrm>
                <a:prstGeom prst="line">
                  <a:avLst/>
                </a:prstGeom>
                <a:noFill/>
                <a:ln w="22225">
                  <a:solidFill>
                    <a:srgbClr val="46B9C8"/>
                  </a:solidFill>
                  <a:miter lim="800000"/>
                  <a:headEnd/>
                  <a:tailEnd/>
                </a:ln>
              </p:spPr>
              <p:txBody>
                <a:bodyPr/>
                <a:lstStyle/>
                <a:p>
                  <a:endParaRPr lang="en-US"/>
                </a:p>
              </p:txBody>
            </p:sp>
            <p:sp>
              <p:nvSpPr>
                <p:cNvPr id="3740" name="Freeform 668"/>
                <p:cNvSpPr>
                  <a:spLocks/>
                </p:cNvSpPr>
                <p:nvPr/>
              </p:nvSpPr>
              <p:spPr bwMode="auto">
                <a:xfrm>
                  <a:off x="2062" y="1597"/>
                  <a:ext cx="66" cy="66"/>
                </a:xfrm>
                <a:custGeom>
                  <a:avLst/>
                  <a:gdLst/>
                  <a:ahLst/>
                  <a:cxnLst>
                    <a:cxn ang="0">
                      <a:pos x="27" y="13"/>
                    </a:cxn>
                    <a:cxn ang="0">
                      <a:pos x="12" y="1"/>
                    </a:cxn>
                    <a:cxn ang="0">
                      <a:pos x="0" y="15"/>
                    </a:cxn>
                    <a:cxn ang="0">
                      <a:pos x="15" y="27"/>
                    </a:cxn>
                    <a:cxn ang="0">
                      <a:pos x="27" y="13"/>
                    </a:cxn>
                  </a:cxnLst>
                  <a:rect l="0" t="0" r="r" b="b"/>
                  <a:pathLst>
                    <a:path w="28" h="28">
                      <a:moveTo>
                        <a:pt x="27" y="13"/>
                      </a:moveTo>
                      <a:cubicBezTo>
                        <a:pt x="26" y="5"/>
                        <a:pt x="20" y="0"/>
                        <a:pt x="12" y="1"/>
                      </a:cubicBezTo>
                      <a:cubicBezTo>
                        <a:pt x="5" y="1"/>
                        <a:pt x="0" y="8"/>
                        <a:pt x="0" y="15"/>
                      </a:cubicBezTo>
                      <a:cubicBezTo>
                        <a:pt x="1" y="23"/>
                        <a:pt x="8" y="28"/>
                        <a:pt x="15" y="27"/>
                      </a:cubicBezTo>
                      <a:cubicBezTo>
                        <a:pt x="22" y="27"/>
                        <a:pt x="28" y="20"/>
                        <a:pt x="27" y="13"/>
                      </a:cubicBezTo>
                      <a:close/>
                    </a:path>
                  </a:pathLst>
                </a:custGeom>
                <a:noFill/>
                <a:ln w="22225" cap="flat">
                  <a:solidFill>
                    <a:srgbClr val="46B9C8"/>
                  </a:solidFill>
                  <a:prstDash val="solid"/>
                  <a:miter lim="800000"/>
                  <a:headEnd/>
                  <a:tailEnd/>
                </a:ln>
              </p:spPr>
              <p:txBody>
                <a:bodyPr/>
                <a:lstStyle/>
                <a:p>
                  <a:endParaRPr lang="en-US"/>
                </a:p>
              </p:txBody>
            </p:sp>
            <p:sp>
              <p:nvSpPr>
                <p:cNvPr id="3741" name="Line 669"/>
                <p:cNvSpPr>
                  <a:spLocks noChangeShapeType="1"/>
                </p:cNvSpPr>
                <p:nvPr/>
              </p:nvSpPr>
              <p:spPr bwMode="auto">
                <a:xfrm>
                  <a:off x="2088" y="1663"/>
                  <a:ext cx="12" cy="76"/>
                </a:xfrm>
                <a:prstGeom prst="line">
                  <a:avLst/>
                </a:prstGeom>
                <a:noFill/>
                <a:ln w="22225">
                  <a:solidFill>
                    <a:srgbClr val="46B9C8"/>
                  </a:solidFill>
                  <a:miter lim="800000"/>
                  <a:headEnd/>
                  <a:tailEnd/>
                </a:ln>
              </p:spPr>
              <p:txBody>
                <a:bodyPr/>
                <a:lstStyle/>
                <a:p>
                  <a:endParaRPr lang="en-US"/>
                </a:p>
              </p:txBody>
            </p:sp>
            <p:sp>
              <p:nvSpPr>
                <p:cNvPr id="3742" name="Line 670"/>
                <p:cNvSpPr>
                  <a:spLocks noChangeShapeType="1"/>
                </p:cNvSpPr>
                <p:nvPr/>
              </p:nvSpPr>
              <p:spPr bwMode="auto">
                <a:xfrm>
                  <a:off x="2112" y="1661"/>
                  <a:ext cx="11" cy="76"/>
                </a:xfrm>
                <a:prstGeom prst="line">
                  <a:avLst/>
                </a:prstGeom>
                <a:noFill/>
                <a:ln w="22225">
                  <a:solidFill>
                    <a:srgbClr val="46B9C8"/>
                  </a:solidFill>
                  <a:miter lim="800000"/>
                  <a:headEnd/>
                  <a:tailEnd/>
                </a:ln>
              </p:spPr>
              <p:txBody>
                <a:bodyPr/>
                <a:lstStyle/>
                <a:p>
                  <a:endParaRPr lang="en-US"/>
                </a:p>
              </p:txBody>
            </p:sp>
            <p:sp>
              <p:nvSpPr>
                <p:cNvPr id="3743" name="Freeform 671"/>
                <p:cNvSpPr>
                  <a:spLocks/>
                </p:cNvSpPr>
                <p:nvPr/>
              </p:nvSpPr>
              <p:spPr bwMode="auto">
                <a:xfrm>
                  <a:off x="1982" y="1604"/>
                  <a:ext cx="68" cy="69"/>
                </a:xfrm>
                <a:custGeom>
                  <a:avLst/>
                  <a:gdLst/>
                  <a:ahLst/>
                  <a:cxnLst>
                    <a:cxn ang="0">
                      <a:pos x="28" y="13"/>
                    </a:cxn>
                    <a:cxn ang="0">
                      <a:pos x="13" y="1"/>
                    </a:cxn>
                    <a:cxn ang="0">
                      <a:pos x="1" y="16"/>
                    </a:cxn>
                    <a:cxn ang="0">
                      <a:pos x="16" y="28"/>
                    </a:cxn>
                    <a:cxn ang="0">
                      <a:pos x="28" y="13"/>
                    </a:cxn>
                  </a:cxnLst>
                  <a:rect l="0" t="0" r="r" b="b"/>
                  <a:pathLst>
                    <a:path w="29" h="29">
                      <a:moveTo>
                        <a:pt x="28" y="13"/>
                      </a:moveTo>
                      <a:cubicBezTo>
                        <a:pt x="27" y="6"/>
                        <a:pt x="20" y="0"/>
                        <a:pt x="13" y="1"/>
                      </a:cubicBezTo>
                      <a:cubicBezTo>
                        <a:pt x="6" y="2"/>
                        <a:pt x="0" y="9"/>
                        <a:pt x="1" y="16"/>
                      </a:cubicBezTo>
                      <a:cubicBezTo>
                        <a:pt x="2" y="24"/>
                        <a:pt x="9" y="29"/>
                        <a:pt x="16" y="28"/>
                      </a:cubicBezTo>
                      <a:cubicBezTo>
                        <a:pt x="23" y="27"/>
                        <a:pt x="29" y="21"/>
                        <a:pt x="28" y="13"/>
                      </a:cubicBezTo>
                      <a:close/>
                    </a:path>
                  </a:pathLst>
                </a:custGeom>
                <a:noFill/>
                <a:ln w="22225" cap="flat">
                  <a:solidFill>
                    <a:srgbClr val="46B9C8"/>
                  </a:solidFill>
                  <a:prstDash val="solid"/>
                  <a:miter lim="800000"/>
                  <a:headEnd/>
                  <a:tailEnd/>
                </a:ln>
              </p:spPr>
              <p:txBody>
                <a:bodyPr/>
                <a:lstStyle/>
                <a:p>
                  <a:endParaRPr lang="en-US"/>
                </a:p>
              </p:txBody>
            </p:sp>
            <p:sp>
              <p:nvSpPr>
                <p:cNvPr id="3744" name="Line 672"/>
                <p:cNvSpPr>
                  <a:spLocks noChangeShapeType="1"/>
                </p:cNvSpPr>
                <p:nvPr/>
              </p:nvSpPr>
              <p:spPr bwMode="auto">
                <a:xfrm>
                  <a:off x="2010" y="1671"/>
                  <a:ext cx="14" cy="77"/>
                </a:xfrm>
                <a:prstGeom prst="line">
                  <a:avLst/>
                </a:prstGeom>
                <a:noFill/>
                <a:ln w="22225">
                  <a:solidFill>
                    <a:srgbClr val="46B9C8"/>
                  </a:solidFill>
                  <a:miter lim="800000"/>
                  <a:headEnd/>
                  <a:tailEnd/>
                </a:ln>
              </p:spPr>
              <p:txBody>
                <a:bodyPr/>
                <a:lstStyle/>
                <a:p>
                  <a:endParaRPr lang="en-US"/>
                </a:p>
              </p:txBody>
            </p:sp>
            <p:sp>
              <p:nvSpPr>
                <p:cNvPr id="3745" name="Line 673"/>
                <p:cNvSpPr>
                  <a:spLocks noChangeShapeType="1"/>
                </p:cNvSpPr>
                <p:nvPr/>
              </p:nvSpPr>
              <p:spPr bwMode="auto">
                <a:xfrm>
                  <a:off x="2031" y="1668"/>
                  <a:ext cx="17" cy="78"/>
                </a:xfrm>
                <a:prstGeom prst="line">
                  <a:avLst/>
                </a:prstGeom>
                <a:noFill/>
                <a:ln w="22225">
                  <a:solidFill>
                    <a:srgbClr val="46B9C8"/>
                  </a:solidFill>
                  <a:miter lim="800000"/>
                  <a:headEnd/>
                  <a:tailEnd/>
                </a:ln>
              </p:spPr>
              <p:txBody>
                <a:bodyPr/>
                <a:lstStyle/>
                <a:p>
                  <a:endParaRPr lang="en-US"/>
                </a:p>
              </p:txBody>
            </p:sp>
            <p:sp>
              <p:nvSpPr>
                <p:cNvPr id="3746" name="Freeform 674"/>
                <p:cNvSpPr>
                  <a:spLocks/>
                </p:cNvSpPr>
                <p:nvPr/>
              </p:nvSpPr>
              <p:spPr bwMode="auto">
                <a:xfrm>
                  <a:off x="1904" y="1614"/>
                  <a:ext cx="66" cy="68"/>
                </a:xfrm>
                <a:custGeom>
                  <a:avLst/>
                  <a:gdLst/>
                  <a:ahLst/>
                  <a:cxnLst>
                    <a:cxn ang="0">
                      <a:pos x="28" y="13"/>
                    </a:cxn>
                    <a:cxn ang="0">
                      <a:pos x="13" y="1"/>
                    </a:cxn>
                    <a:cxn ang="0">
                      <a:pos x="1" y="16"/>
                    </a:cxn>
                    <a:cxn ang="0">
                      <a:pos x="16" y="28"/>
                    </a:cxn>
                    <a:cxn ang="0">
                      <a:pos x="28" y="13"/>
                    </a:cxn>
                  </a:cxnLst>
                  <a:rect l="0" t="0" r="r" b="b"/>
                  <a:pathLst>
                    <a:path w="28" h="29">
                      <a:moveTo>
                        <a:pt x="28" y="13"/>
                      </a:moveTo>
                      <a:cubicBezTo>
                        <a:pt x="27" y="6"/>
                        <a:pt x="20" y="0"/>
                        <a:pt x="13" y="1"/>
                      </a:cubicBezTo>
                      <a:cubicBezTo>
                        <a:pt x="5" y="2"/>
                        <a:pt x="0" y="9"/>
                        <a:pt x="1" y="16"/>
                      </a:cubicBezTo>
                      <a:cubicBezTo>
                        <a:pt x="2" y="24"/>
                        <a:pt x="9" y="29"/>
                        <a:pt x="16" y="28"/>
                      </a:cubicBezTo>
                      <a:cubicBezTo>
                        <a:pt x="23" y="27"/>
                        <a:pt x="28" y="20"/>
                        <a:pt x="28" y="13"/>
                      </a:cubicBezTo>
                      <a:close/>
                    </a:path>
                  </a:pathLst>
                </a:custGeom>
                <a:noFill/>
                <a:ln w="22225" cap="flat">
                  <a:solidFill>
                    <a:srgbClr val="46B9C8"/>
                  </a:solidFill>
                  <a:prstDash val="solid"/>
                  <a:miter lim="800000"/>
                  <a:headEnd/>
                  <a:tailEnd/>
                </a:ln>
              </p:spPr>
              <p:txBody>
                <a:bodyPr/>
                <a:lstStyle/>
                <a:p>
                  <a:endParaRPr lang="en-US"/>
                </a:p>
              </p:txBody>
            </p:sp>
            <p:sp>
              <p:nvSpPr>
                <p:cNvPr id="3747" name="Line 675"/>
                <p:cNvSpPr>
                  <a:spLocks noChangeShapeType="1"/>
                </p:cNvSpPr>
                <p:nvPr/>
              </p:nvSpPr>
              <p:spPr bwMode="auto">
                <a:xfrm>
                  <a:off x="1930" y="1680"/>
                  <a:ext cx="16" cy="78"/>
                </a:xfrm>
                <a:prstGeom prst="line">
                  <a:avLst/>
                </a:prstGeom>
                <a:noFill/>
                <a:ln w="22225">
                  <a:solidFill>
                    <a:srgbClr val="46B9C8"/>
                  </a:solidFill>
                  <a:miter lim="800000"/>
                  <a:headEnd/>
                  <a:tailEnd/>
                </a:ln>
              </p:spPr>
              <p:txBody>
                <a:bodyPr/>
                <a:lstStyle/>
                <a:p>
                  <a:endParaRPr lang="en-US"/>
                </a:p>
              </p:txBody>
            </p:sp>
            <p:sp>
              <p:nvSpPr>
                <p:cNvPr id="3748" name="Line 676"/>
                <p:cNvSpPr>
                  <a:spLocks noChangeShapeType="1"/>
                </p:cNvSpPr>
                <p:nvPr/>
              </p:nvSpPr>
              <p:spPr bwMode="auto">
                <a:xfrm>
                  <a:off x="1953" y="1678"/>
                  <a:ext cx="17" cy="78"/>
                </a:xfrm>
                <a:prstGeom prst="line">
                  <a:avLst/>
                </a:prstGeom>
                <a:noFill/>
                <a:ln w="22225">
                  <a:solidFill>
                    <a:srgbClr val="46B9C8"/>
                  </a:solidFill>
                  <a:miter lim="800000"/>
                  <a:headEnd/>
                  <a:tailEnd/>
                </a:ln>
              </p:spPr>
              <p:txBody>
                <a:bodyPr/>
                <a:lstStyle/>
                <a:p>
                  <a:endParaRPr lang="en-US"/>
                </a:p>
              </p:txBody>
            </p:sp>
            <p:sp>
              <p:nvSpPr>
                <p:cNvPr id="3749" name="Freeform 677"/>
                <p:cNvSpPr>
                  <a:spLocks/>
                </p:cNvSpPr>
                <p:nvPr/>
              </p:nvSpPr>
              <p:spPr bwMode="auto">
                <a:xfrm>
                  <a:off x="1826" y="1626"/>
                  <a:ext cx="66" cy="66"/>
                </a:xfrm>
                <a:custGeom>
                  <a:avLst/>
                  <a:gdLst/>
                  <a:ahLst/>
                  <a:cxnLst>
                    <a:cxn ang="0">
                      <a:pos x="27" y="12"/>
                    </a:cxn>
                    <a:cxn ang="0">
                      <a:pos x="12" y="1"/>
                    </a:cxn>
                    <a:cxn ang="0">
                      <a:pos x="1" y="16"/>
                    </a:cxn>
                    <a:cxn ang="0">
                      <a:pos x="16" y="27"/>
                    </a:cxn>
                    <a:cxn ang="0">
                      <a:pos x="27" y="12"/>
                    </a:cxn>
                  </a:cxnLst>
                  <a:rect l="0" t="0" r="r" b="b"/>
                  <a:pathLst>
                    <a:path w="28" h="28">
                      <a:moveTo>
                        <a:pt x="27" y="12"/>
                      </a:moveTo>
                      <a:cubicBezTo>
                        <a:pt x="26" y="5"/>
                        <a:pt x="20" y="0"/>
                        <a:pt x="12" y="1"/>
                      </a:cubicBezTo>
                      <a:cubicBezTo>
                        <a:pt x="5" y="2"/>
                        <a:pt x="0" y="9"/>
                        <a:pt x="1" y="16"/>
                      </a:cubicBezTo>
                      <a:cubicBezTo>
                        <a:pt x="2" y="23"/>
                        <a:pt x="8" y="28"/>
                        <a:pt x="16" y="27"/>
                      </a:cubicBezTo>
                      <a:cubicBezTo>
                        <a:pt x="23" y="26"/>
                        <a:pt x="28" y="20"/>
                        <a:pt x="27" y="12"/>
                      </a:cubicBezTo>
                      <a:close/>
                    </a:path>
                  </a:pathLst>
                </a:custGeom>
                <a:noFill/>
                <a:ln w="22225" cap="flat">
                  <a:solidFill>
                    <a:srgbClr val="46B9C8"/>
                  </a:solidFill>
                  <a:prstDash val="solid"/>
                  <a:miter lim="800000"/>
                  <a:headEnd/>
                  <a:tailEnd/>
                </a:ln>
              </p:spPr>
              <p:txBody>
                <a:bodyPr/>
                <a:lstStyle/>
                <a:p>
                  <a:endParaRPr lang="en-US"/>
                </a:p>
              </p:txBody>
            </p:sp>
            <p:sp>
              <p:nvSpPr>
                <p:cNvPr id="3750" name="Line 678"/>
                <p:cNvSpPr>
                  <a:spLocks noChangeShapeType="1"/>
                </p:cNvSpPr>
                <p:nvPr/>
              </p:nvSpPr>
              <p:spPr bwMode="auto">
                <a:xfrm>
                  <a:off x="1852" y="1692"/>
                  <a:ext cx="16" cy="75"/>
                </a:xfrm>
                <a:prstGeom prst="line">
                  <a:avLst/>
                </a:prstGeom>
                <a:noFill/>
                <a:ln w="22225">
                  <a:solidFill>
                    <a:srgbClr val="46B9C8"/>
                  </a:solidFill>
                  <a:miter lim="800000"/>
                  <a:headEnd/>
                  <a:tailEnd/>
                </a:ln>
              </p:spPr>
              <p:txBody>
                <a:bodyPr/>
                <a:lstStyle/>
                <a:p>
                  <a:endParaRPr lang="en-US"/>
                </a:p>
              </p:txBody>
            </p:sp>
            <p:sp>
              <p:nvSpPr>
                <p:cNvPr id="3751" name="Line 679"/>
                <p:cNvSpPr>
                  <a:spLocks noChangeShapeType="1"/>
                </p:cNvSpPr>
                <p:nvPr/>
              </p:nvSpPr>
              <p:spPr bwMode="auto">
                <a:xfrm>
                  <a:off x="1875" y="1687"/>
                  <a:ext cx="17" cy="78"/>
                </a:xfrm>
                <a:prstGeom prst="line">
                  <a:avLst/>
                </a:prstGeom>
                <a:noFill/>
                <a:ln w="22225">
                  <a:solidFill>
                    <a:srgbClr val="46B9C8"/>
                  </a:solidFill>
                  <a:miter lim="800000"/>
                  <a:headEnd/>
                  <a:tailEnd/>
                </a:ln>
              </p:spPr>
              <p:txBody>
                <a:bodyPr/>
                <a:lstStyle/>
                <a:p>
                  <a:endParaRPr lang="en-US"/>
                </a:p>
              </p:txBody>
            </p:sp>
            <p:sp>
              <p:nvSpPr>
                <p:cNvPr id="3752" name="Freeform 680"/>
                <p:cNvSpPr>
                  <a:spLocks/>
                </p:cNvSpPr>
                <p:nvPr/>
              </p:nvSpPr>
              <p:spPr bwMode="auto">
                <a:xfrm>
                  <a:off x="1748" y="1635"/>
                  <a:ext cx="66" cy="69"/>
                </a:xfrm>
                <a:custGeom>
                  <a:avLst/>
                  <a:gdLst/>
                  <a:ahLst/>
                  <a:cxnLst>
                    <a:cxn ang="0">
                      <a:pos x="27" y="13"/>
                    </a:cxn>
                    <a:cxn ang="0">
                      <a:pos x="12" y="1"/>
                    </a:cxn>
                    <a:cxn ang="0">
                      <a:pos x="1" y="17"/>
                    </a:cxn>
                    <a:cxn ang="0">
                      <a:pos x="16" y="28"/>
                    </a:cxn>
                    <a:cxn ang="0">
                      <a:pos x="27" y="13"/>
                    </a:cxn>
                  </a:cxnLst>
                  <a:rect l="0" t="0" r="r" b="b"/>
                  <a:pathLst>
                    <a:path w="28" h="29">
                      <a:moveTo>
                        <a:pt x="27" y="13"/>
                      </a:moveTo>
                      <a:cubicBezTo>
                        <a:pt x="26" y="5"/>
                        <a:pt x="19" y="0"/>
                        <a:pt x="12" y="1"/>
                      </a:cubicBezTo>
                      <a:cubicBezTo>
                        <a:pt x="5" y="3"/>
                        <a:pt x="0" y="9"/>
                        <a:pt x="1" y="17"/>
                      </a:cubicBezTo>
                      <a:cubicBezTo>
                        <a:pt x="2" y="24"/>
                        <a:pt x="9" y="29"/>
                        <a:pt x="16" y="28"/>
                      </a:cubicBezTo>
                      <a:cubicBezTo>
                        <a:pt x="23" y="27"/>
                        <a:pt x="28" y="20"/>
                        <a:pt x="27" y="13"/>
                      </a:cubicBezTo>
                      <a:close/>
                    </a:path>
                  </a:pathLst>
                </a:custGeom>
                <a:noFill/>
                <a:ln w="22225" cap="flat">
                  <a:solidFill>
                    <a:srgbClr val="46B9C8"/>
                  </a:solidFill>
                  <a:prstDash val="solid"/>
                  <a:miter lim="800000"/>
                  <a:headEnd/>
                  <a:tailEnd/>
                </a:ln>
              </p:spPr>
              <p:txBody>
                <a:bodyPr/>
                <a:lstStyle/>
                <a:p>
                  <a:endParaRPr lang="en-US"/>
                </a:p>
              </p:txBody>
            </p:sp>
            <p:sp>
              <p:nvSpPr>
                <p:cNvPr id="3753" name="Line 681"/>
                <p:cNvSpPr>
                  <a:spLocks noChangeShapeType="1"/>
                </p:cNvSpPr>
                <p:nvPr/>
              </p:nvSpPr>
              <p:spPr bwMode="auto">
                <a:xfrm>
                  <a:off x="1774" y="1704"/>
                  <a:ext cx="16" cy="75"/>
                </a:xfrm>
                <a:prstGeom prst="line">
                  <a:avLst/>
                </a:prstGeom>
                <a:noFill/>
                <a:ln w="22225">
                  <a:solidFill>
                    <a:srgbClr val="46B9C8"/>
                  </a:solidFill>
                  <a:miter lim="800000"/>
                  <a:headEnd/>
                  <a:tailEnd/>
                </a:ln>
              </p:spPr>
              <p:txBody>
                <a:bodyPr/>
                <a:lstStyle/>
                <a:p>
                  <a:endParaRPr lang="en-US"/>
                </a:p>
              </p:txBody>
            </p:sp>
            <p:sp>
              <p:nvSpPr>
                <p:cNvPr id="3754" name="Line 682"/>
                <p:cNvSpPr>
                  <a:spLocks noChangeShapeType="1"/>
                </p:cNvSpPr>
                <p:nvPr/>
              </p:nvSpPr>
              <p:spPr bwMode="auto">
                <a:xfrm>
                  <a:off x="1797" y="1699"/>
                  <a:ext cx="17" cy="75"/>
                </a:xfrm>
                <a:prstGeom prst="line">
                  <a:avLst/>
                </a:prstGeom>
                <a:noFill/>
                <a:ln w="22225">
                  <a:solidFill>
                    <a:srgbClr val="46B9C8"/>
                  </a:solidFill>
                  <a:miter lim="800000"/>
                  <a:headEnd/>
                  <a:tailEnd/>
                </a:ln>
              </p:spPr>
              <p:txBody>
                <a:bodyPr/>
                <a:lstStyle/>
                <a:p>
                  <a:endParaRPr lang="en-US"/>
                </a:p>
              </p:txBody>
            </p:sp>
            <p:sp>
              <p:nvSpPr>
                <p:cNvPr id="3755" name="Freeform 683"/>
                <p:cNvSpPr>
                  <a:spLocks/>
                </p:cNvSpPr>
                <p:nvPr/>
              </p:nvSpPr>
              <p:spPr bwMode="auto">
                <a:xfrm>
                  <a:off x="1667" y="1647"/>
                  <a:ext cx="69" cy="68"/>
                </a:xfrm>
                <a:custGeom>
                  <a:avLst/>
                  <a:gdLst/>
                  <a:ahLst/>
                  <a:cxnLst>
                    <a:cxn ang="0">
                      <a:pos x="28" y="13"/>
                    </a:cxn>
                    <a:cxn ang="0">
                      <a:pos x="13" y="2"/>
                    </a:cxn>
                    <a:cxn ang="0">
                      <a:pos x="2" y="17"/>
                    </a:cxn>
                    <a:cxn ang="0">
                      <a:pos x="17" y="28"/>
                    </a:cxn>
                    <a:cxn ang="0">
                      <a:pos x="28" y="13"/>
                    </a:cxn>
                  </a:cxnLst>
                  <a:rect l="0" t="0" r="r" b="b"/>
                  <a:pathLst>
                    <a:path w="29" h="29">
                      <a:moveTo>
                        <a:pt x="28" y="13"/>
                      </a:moveTo>
                      <a:cubicBezTo>
                        <a:pt x="27" y="5"/>
                        <a:pt x="20" y="0"/>
                        <a:pt x="13" y="2"/>
                      </a:cubicBezTo>
                      <a:cubicBezTo>
                        <a:pt x="5" y="3"/>
                        <a:pt x="0" y="10"/>
                        <a:pt x="2" y="17"/>
                      </a:cubicBezTo>
                      <a:cubicBezTo>
                        <a:pt x="3" y="24"/>
                        <a:pt x="10" y="29"/>
                        <a:pt x="17" y="28"/>
                      </a:cubicBezTo>
                      <a:cubicBezTo>
                        <a:pt x="24" y="27"/>
                        <a:pt x="29" y="20"/>
                        <a:pt x="28" y="13"/>
                      </a:cubicBezTo>
                      <a:close/>
                    </a:path>
                  </a:pathLst>
                </a:custGeom>
                <a:noFill/>
                <a:ln w="22225" cap="flat">
                  <a:solidFill>
                    <a:srgbClr val="46B9C8"/>
                  </a:solidFill>
                  <a:prstDash val="solid"/>
                  <a:miter lim="800000"/>
                  <a:headEnd/>
                  <a:tailEnd/>
                </a:ln>
              </p:spPr>
              <p:txBody>
                <a:bodyPr/>
                <a:lstStyle/>
                <a:p>
                  <a:endParaRPr lang="en-US"/>
                </a:p>
              </p:txBody>
            </p:sp>
            <p:sp>
              <p:nvSpPr>
                <p:cNvPr id="3756" name="Line 684"/>
                <p:cNvSpPr>
                  <a:spLocks noChangeShapeType="1"/>
                </p:cNvSpPr>
                <p:nvPr/>
              </p:nvSpPr>
              <p:spPr bwMode="auto">
                <a:xfrm>
                  <a:off x="1696" y="1715"/>
                  <a:ext cx="19" cy="76"/>
                </a:xfrm>
                <a:prstGeom prst="line">
                  <a:avLst/>
                </a:prstGeom>
                <a:noFill/>
                <a:ln w="22225">
                  <a:solidFill>
                    <a:srgbClr val="46B9C8"/>
                  </a:solidFill>
                  <a:miter lim="800000"/>
                  <a:headEnd/>
                  <a:tailEnd/>
                </a:ln>
              </p:spPr>
              <p:txBody>
                <a:bodyPr/>
                <a:lstStyle/>
                <a:p>
                  <a:endParaRPr lang="en-US"/>
                </a:p>
              </p:txBody>
            </p:sp>
            <p:sp>
              <p:nvSpPr>
                <p:cNvPr id="3757" name="Line 685"/>
                <p:cNvSpPr>
                  <a:spLocks noChangeShapeType="1"/>
                </p:cNvSpPr>
                <p:nvPr/>
              </p:nvSpPr>
              <p:spPr bwMode="auto">
                <a:xfrm>
                  <a:off x="1719" y="1711"/>
                  <a:ext cx="19" cy="75"/>
                </a:xfrm>
                <a:prstGeom prst="line">
                  <a:avLst/>
                </a:prstGeom>
                <a:noFill/>
                <a:ln w="22225">
                  <a:solidFill>
                    <a:srgbClr val="46B9C8"/>
                  </a:solidFill>
                  <a:miter lim="800000"/>
                  <a:headEnd/>
                  <a:tailEnd/>
                </a:ln>
              </p:spPr>
              <p:txBody>
                <a:bodyPr/>
                <a:lstStyle/>
                <a:p>
                  <a:endParaRPr lang="en-US"/>
                </a:p>
              </p:txBody>
            </p:sp>
            <p:sp>
              <p:nvSpPr>
                <p:cNvPr id="3758" name="Freeform 686"/>
                <p:cNvSpPr>
                  <a:spLocks/>
                </p:cNvSpPr>
                <p:nvPr/>
              </p:nvSpPr>
              <p:spPr bwMode="auto">
                <a:xfrm>
                  <a:off x="1590" y="1661"/>
                  <a:ext cx="68" cy="69"/>
                </a:xfrm>
                <a:custGeom>
                  <a:avLst/>
                  <a:gdLst/>
                  <a:ahLst/>
                  <a:cxnLst>
                    <a:cxn ang="0">
                      <a:pos x="28" y="12"/>
                    </a:cxn>
                    <a:cxn ang="0">
                      <a:pos x="13" y="1"/>
                    </a:cxn>
                    <a:cxn ang="0">
                      <a:pos x="2" y="16"/>
                    </a:cxn>
                    <a:cxn ang="0">
                      <a:pos x="17" y="27"/>
                    </a:cxn>
                    <a:cxn ang="0">
                      <a:pos x="28" y="12"/>
                    </a:cxn>
                  </a:cxnLst>
                  <a:rect l="0" t="0" r="r" b="b"/>
                  <a:pathLst>
                    <a:path w="29" h="29">
                      <a:moveTo>
                        <a:pt x="28" y="12"/>
                      </a:moveTo>
                      <a:cubicBezTo>
                        <a:pt x="27" y="5"/>
                        <a:pt x="20" y="0"/>
                        <a:pt x="13" y="1"/>
                      </a:cubicBezTo>
                      <a:cubicBezTo>
                        <a:pt x="5" y="2"/>
                        <a:pt x="0" y="9"/>
                        <a:pt x="2" y="16"/>
                      </a:cubicBezTo>
                      <a:cubicBezTo>
                        <a:pt x="3" y="24"/>
                        <a:pt x="10" y="29"/>
                        <a:pt x="17" y="27"/>
                      </a:cubicBezTo>
                      <a:cubicBezTo>
                        <a:pt x="24" y="26"/>
                        <a:pt x="29" y="19"/>
                        <a:pt x="28" y="12"/>
                      </a:cubicBezTo>
                      <a:close/>
                    </a:path>
                  </a:pathLst>
                </a:custGeom>
                <a:noFill/>
                <a:ln w="22225" cap="flat">
                  <a:solidFill>
                    <a:srgbClr val="46B9C8"/>
                  </a:solidFill>
                  <a:prstDash val="solid"/>
                  <a:miter lim="800000"/>
                  <a:headEnd/>
                  <a:tailEnd/>
                </a:ln>
              </p:spPr>
              <p:txBody>
                <a:bodyPr/>
                <a:lstStyle/>
                <a:p>
                  <a:endParaRPr lang="en-US"/>
                </a:p>
              </p:txBody>
            </p:sp>
            <p:sp>
              <p:nvSpPr>
                <p:cNvPr id="3759" name="Line 687"/>
                <p:cNvSpPr>
                  <a:spLocks noChangeShapeType="1"/>
                </p:cNvSpPr>
                <p:nvPr/>
              </p:nvSpPr>
              <p:spPr bwMode="auto">
                <a:xfrm>
                  <a:off x="1620" y="1727"/>
                  <a:ext cx="17" cy="76"/>
                </a:xfrm>
                <a:prstGeom prst="line">
                  <a:avLst/>
                </a:prstGeom>
                <a:noFill/>
                <a:ln w="22225">
                  <a:solidFill>
                    <a:srgbClr val="46B9C8"/>
                  </a:solidFill>
                  <a:miter lim="800000"/>
                  <a:headEnd/>
                  <a:tailEnd/>
                </a:ln>
              </p:spPr>
              <p:txBody>
                <a:bodyPr/>
                <a:lstStyle/>
                <a:p>
                  <a:endParaRPr lang="en-US"/>
                </a:p>
              </p:txBody>
            </p:sp>
            <p:sp>
              <p:nvSpPr>
                <p:cNvPr id="3760" name="Line 688"/>
                <p:cNvSpPr>
                  <a:spLocks noChangeShapeType="1"/>
                </p:cNvSpPr>
                <p:nvPr/>
              </p:nvSpPr>
              <p:spPr bwMode="auto">
                <a:xfrm>
                  <a:off x="1641" y="1723"/>
                  <a:ext cx="19" cy="75"/>
                </a:xfrm>
                <a:prstGeom prst="line">
                  <a:avLst/>
                </a:prstGeom>
                <a:noFill/>
                <a:ln w="22225">
                  <a:solidFill>
                    <a:srgbClr val="46B9C8"/>
                  </a:solidFill>
                  <a:miter lim="800000"/>
                  <a:headEnd/>
                  <a:tailEnd/>
                </a:ln>
              </p:spPr>
              <p:txBody>
                <a:bodyPr/>
                <a:lstStyle/>
                <a:p>
                  <a:endParaRPr lang="en-US"/>
                </a:p>
              </p:txBody>
            </p:sp>
            <p:sp>
              <p:nvSpPr>
                <p:cNvPr id="3761" name="Freeform 689"/>
                <p:cNvSpPr>
                  <a:spLocks/>
                </p:cNvSpPr>
                <p:nvPr/>
              </p:nvSpPr>
              <p:spPr bwMode="auto">
                <a:xfrm>
                  <a:off x="1512" y="1673"/>
                  <a:ext cx="68" cy="68"/>
                </a:xfrm>
                <a:custGeom>
                  <a:avLst/>
                  <a:gdLst/>
                  <a:ahLst/>
                  <a:cxnLst>
                    <a:cxn ang="0">
                      <a:pos x="28" y="13"/>
                    </a:cxn>
                    <a:cxn ang="0">
                      <a:pos x="12" y="2"/>
                    </a:cxn>
                    <a:cxn ang="0">
                      <a:pos x="2" y="17"/>
                    </a:cxn>
                    <a:cxn ang="0">
                      <a:pos x="17" y="28"/>
                    </a:cxn>
                    <a:cxn ang="0">
                      <a:pos x="28" y="13"/>
                    </a:cxn>
                  </a:cxnLst>
                  <a:rect l="0" t="0" r="r" b="b"/>
                  <a:pathLst>
                    <a:path w="29" h="29">
                      <a:moveTo>
                        <a:pt x="28" y="13"/>
                      </a:moveTo>
                      <a:cubicBezTo>
                        <a:pt x="27" y="5"/>
                        <a:pt x="20" y="0"/>
                        <a:pt x="12" y="2"/>
                      </a:cubicBezTo>
                      <a:cubicBezTo>
                        <a:pt x="5" y="3"/>
                        <a:pt x="0" y="10"/>
                        <a:pt x="2" y="17"/>
                      </a:cubicBezTo>
                      <a:cubicBezTo>
                        <a:pt x="3" y="25"/>
                        <a:pt x="10" y="29"/>
                        <a:pt x="17" y="28"/>
                      </a:cubicBezTo>
                      <a:cubicBezTo>
                        <a:pt x="24" y="27"/>
                        <a:pt x="29" y="20"/>
                        <a:pt x="28" y="13"/>
                      </a:cubicBezTo>
                      <a:close/>
                    </a:path>
                  </a:pathLst>
                </a:custGeom>
                <a:noFill/>
                <a:ln w="22225" cap="flat">
                  <a:solidFill>
                    <a:srgbClr val="46B9C8"/>
                  </a:solidFill>
                  <a:prstDash val="solid"/>
                  <a:miter lim="800000"/>
                  <a:headEnd/>
                  <a:tailEnd/>
                </a:ln>
              </p:spPr>
              <p:txBody>
                <a:bodyPr/>
                <a:lstStyle/>
                <a:p>
                  <a:endParaRPr lang="en-US"/>
                </a:p>
              </p:txBody>
            </p:sp>
            <p:sp>
              <p:nvSpPr>
                <p:cNvPr id="3762" name="Line 690"/>
                <p:cNvSpPr>
                  <a:spLocks noChangeShapeType="1"/>
                </p:cNvSpPr>
                <p:nvPr/>
              </p:nvSpPr>
              <p:spPr bwMode="auto">
                <a:xfrm>
                  <a:off x="1542" y="1741"/>
                  <a:ext cx="19" cy="76"/>
                </a:xfrm>
                <a:prstGeom prst="line">
                  <a:avLst/>
                </a:prstGeom>
                <a:noFill/>
                <a:ln w="22225">
                  <a:solidFill>
                    <a:srgbClr val="46B9C8"/>
                  </a:solidFill>
                  <a:miter lim="800000"/>
                  <a:headEnd/>
                  <a:tailEnd/>
                </a:ln>
              </p:spPr>
              <p:txBody>
                <a:bodyPr/>
                <a:lstStyle/>
                <a:p>
                  <a:endParaRPr lang="en-US"/>
                </a:p>
              </p:txBody>
            </p:sp>
            <p:sp>
              <p:nvSpPr>
                <p:cNvPr id="3763" name="Line 691"/>
                <p:cNvSpPr>
                  <a:spLocks noChangeShapeType="1"/>
                </p:cNvSpPr>
                <p:nvPr/>
              </p:nvSpPr>
              <p:spPr bwMode="auto">
                <a:xfrm>
                  <a:off x="1566" y="1737"/>
                  <a:ext cx="19" cy="75"/>
                </a:xfrm>
                <a:prstGeom prst="line">
                  <a:avLst/>
                </a:prstGeom>
                <a:noFill/>
                <a:ln w="22225">
                  <a:solidFill>
                    <a:srgbClr val="46B9C8"/>
                  </a:solidFill>
                  <a:miter lim="800000"/>
                  <a:headEnd/>
                  <a:tailEnd/>
                </a:ln>
              </p:spPr>
              <p:txBody>
                <a:bodyPr/>
                <a:lstStyle/>
                <a:p>
                  <a:endParaRPr lang="en-US"/>
                </a:p>
              </p:txBody>
            </p:sp>
            <p:sp>
              <p:nvSpPr>
                <p:cNvPr id="3764" name="Freeform 692"/>
                <p:cNvSpPr>
                  <a:spLocks/>
                </p:cNvSpPr>
                <p:nvPr/>
              </p:nvSpPr>
              <p:spPr bwMode="auto">
                <a:xfrm>
                  <a:off x="1434" y="1687"/>
                  <a:ext cx="68" cy="71"/>
                </a:xfrm>
                <a:custGeom>
                  <a:avLst/>
                  <a:gdLst/>
                  <a:ahLst/>
                  <a:cxnLst>
                    <a:cxn ang="0">
                      <a:pos x="28" y="12"/>
                    </a:cxn>
                    <a:cxn ang="0">
                      <a:pos x="12" y="2"/>
                    </a:cxn>
                    <a:cxn ang="0">
                      <a:pos x="2" y="17"/>
                    </a:cxn>
                    <a:cxn ang="0">
                      <a:pos x="17" y="28"/>
                    </a:cxn>
                    <a:cxn ang="0">
                      <a:pos x="28" y="12"/>
                    </a:cxn>
                  </a:cxnLst>
                  <a:rect l="0" t="0" r="r" b="b"/>
                  <a:pathLst>
                    <a:path w="29" h="30">
                      <a:moveTo>
                        <a:pt x="28" y="12"/>
                      </a:moveTo>
                      <a:cubicBezTo>
                        <a:pt x="27" y="5"/>
                        <a:pt x="20" y="0"/>
                        <a:pt x="12" y="2"/>
                      </a:cubicBezTo>
                      <a:cubicBezTo>
                        <a:pt x="5" y="3"/>
                        <a:pt x="0" y="10"/>
                        <a:pt x="2" y="17"/>
                      </a:cubicBezTo>
                      <a:cubicBezTo>
                        <a:pt x="3" y="25"/>
                        <a:pt x="10" y="30"/>
                        <a:pt x="17" y="28"/>
                      </a:cubicBezTo>
                      <a:cubicBezTo>
                        <a:pt x="25" y="27"/>
                        <a:pt x="29" y="20"/>
                        <a:pt x="28" y="12"/>
                      </a:cubicBezTo>
                      <a:close/>
                    </a:path>
                  </a:pathLst>
                </a:custGeom>
                <a:noFill/>
                <a:ln w="22225" cap="flat">
                  <a:solidFill>
                    <a:srgbClr val="46B9C8"/>
                  </a:solidFill>
                  <a:prstDash val="solid"/>
                  <a:miter lim="800000"/>
                  <a:headEnd/>
                  <a:tailEnd/>
                </a:ln>
              </p:spPr>
              <p:txBody>
                <a:bodyPr/>
                <a:lstStyle/>
                <a:p>
                  <a:endParaRPr lang="en-US"/>
                </a:p>
              </p:txBody>
            </p:sp>
            <p:sp>
              <p:nvSpPr>
                <p:cNvPr id="3765" name="Line 693"/>
                <p:cNvSpPr>
                  <a:spLocks noChangeShapeType="1"/>
                </p:cNvSpPr>
                <p:nvPr/>
              </p:nvSpPr>
              <p:spPr bwMode="auto">
                <a:xfrm>
                  <a:off x="1464" y="1756"/>
                  <a:ext cx="19" cy="75"/>
                </a:xfrm>
                <a:prstGeom prst="line">
                  <a:avLst/>
                </a:prstGeom>
                <a:noFill/>
                <a:ln w="22225">
                  <a:solidFill>
                    <a:srgbClr val="46B9C8"/>
                  </a:solidFill>
                  <a:miter lim="800000"/>
                  <a:headEnd/>
                  <a:tailEnd/>
                </a:ln>
              </p:spPr>
              <p:txBody>
                <a:bodyPr/>
                <a:lstStyle/>
                <a:p>
                  <a:endParaRPr lang="en-US"/>
                </a:p>
              </p:txBody>
            </p:sp>
            <p:sp>
              <p:nvSpPr>
                <p:cNvPr id="3766" name="Line 694"/>
                <p:cNvSpPr>
                  <a:spLocks noChangeShapeType="1"/>
                </p:cNvSpPr>
                <p:nvPr/>
              </p:nvSpPr>
              <p:spPr bwMode="auto">
                <a:xfrm>
                  <a:off x="1488" y="1751"/>
                  <a:ext cx="19" cy="75"/>
                </a:xfrm>
                <a:prstGeom prst="line">
                  <a:avLst/>
                </a:prstGeom>
                <a:noFill/>
                <a:ln w="22225">
                  <a:solidFill>
                    <a:srgbClr val="46B9C8"/>
                  </a:solidFill>
                  <a:miter lim="800000"/>
                  <a:headEnd/>
                  <a:tailEnd/>
                </a:ln>
              </p:spPr>
              <p:txBody>
                <a:bodyPr/>
                <a:lstStyle/>
                <a:p>
                  <a:endParaRPr lang="en-US"/>
                </a:p>
              </p:txBody>
            </p:sp>
            <p:sp>
              <p:nvSpPr>
                <p:cNvPr id="3767" name="Freeform 695"/>
                <p:cNvSpPr>
                  <a:spLocks/>
                </p:cNvSpPr>
                <p:nvPr/>
              </p:nvSpPr>
              <p:spPr bwMode="auto">
                <a:xfrm>
                  <a:off x="1356" y="1704"/>
                  <a:ext cx="71" cy="68"/>
                </a:xfrm>
                <a:custGeom>
                  <a:avLst/>
                  <a:gdLst/>
                  <a:ahLst/>
                  <a:cxnLst>
                    <a:cxn ang="0">
                      <a:pos x="28" y="12"/>
                    </a:cxn>
                    <a:cxn ang="0">
                      <a:pos x="12" y="1"/>
                    </a:cxn>
                    <a:cxn ang="0">
                      <a:pos x="2" y="17"/>
                    </a:cxn>
                    <a:cxn ang="0">
                      <a:pos x="18" y="28"/>
                    </a:cxn>
                    <a:cxn ang="0">
                      <a:pos x="28" y="12"/>
                    </a:cxn>
                  </a:cxnLst>
                  <a:rect l="0" t="0" r="r" b="b"/>
                  <a:pathLst>
                    <a:path w="30" h="29">
                      <a:moveTo>
                        <a:pt x="28" y="12"/>
                      </a:moveTo>
                      <a:cubicBezTo>
                        <a:pt x="27" y="4"/>
                        <a:pt x="20" y="0"/>
                        <a:pt x="12" y="1"/>
                      </a:cubicBezTo>
                      <a:cubicBezTo>
                        <a:pt x="5" y="3"/>
                        <a:pt x="0" y="10"/>
                        <a:pt x="2" y="17"/>
                      </a:cubicBezTo>
                      <a:cubicBezTo>
                        <a:pt x="3" y="24"/>
                        <a:pt x="10" y="29"/>
                        <a:pt x="18" y="28"/>
                      </a:cubicBezTo>
                      <a:cubicBezTo>
                        <a:pt x="25" y="26"/>
                        <a:pt x="30" y="19"/>
                        <a:pt x="28" y="12"/>
                      </a:cubicBezTo>
                      <a:close/>
                    </a:path>
                  </a:pathLst>
                </a:custGeom>
                <a:noFill/>
                <a:ln w="22225" cap="flat">
                  <a:solidFill>
                    <a:srgbClr val="46B9C8"/>
                  </a:solidFill>
                  <a:prstDash val="solid"/>
                  <a:miter lim="800000"/>
                  <a:headEnd/>
                  <a:tailEnd/>
                </a:ln>
              </p:spPr>
              <p:txBody>
                <a:bodyPr/>
                <a:lstStyle/>
                <a:p>
                  <a:endParaRPr lang="en-US"/>
                </a:p>
              </p:txBody>
            </p:sp>
            <p:sp>
              <p:nvSpPr>
                <p:cNvPr id="3768" name="Line 696"/>
                <p:cNvSpPr>
                  <a:spLocks noChangeShapeType="1"/>
                </p:cNvSpPr>
                <p:nvPr/>
              </p:nvSpPr>
              <p:spPr bwMode="auto">
                <a:xfrm>
                  <a:off x="1386" y="1770"/>
                  <a:ext cx="22" cy="75"/>
                </a:xfrm>
                <a:prstGeom prst="line">
                  <a:avLst/>
                </a:prstGeom>
                <a:noFill/>
                <a:ln w="22225">
                  <a:solidFill>
                    <a:srgbClr val="46B9C8"/>
                  </a:solidFill>
                  <a:miter lim="800000"/>
                  <a:headEnd/>
                  <a:tailEnd/>
                </a:ln>
              </p:spPr>
              <p:txBody>
                <a:bodyPr/>
                <a:lstStyle/>
                <a:p>
                  <a:endParaRPr lang="en-US"/>
                </a:p>
              </p:txBody>
            </p:sp>
            <p:sp>
              <p:nvSpPr>
                <p:cNvPr id="3769" name="Line 697"/>
                <p:cNvSpPr>
                  <a:spLocks noChangeShapeType="1"/>
                </p:cNvSpPr>
                <p:nvPr/>
              </p:nvSpPr>
              <p:spPr bwMode="auto">
                <a:xfrm>
                  <a:off x="1410" y="1765"/>
                  <a:ext cx="21" cy="76"/>
                </a:xfrm>
                <a:prstGeom prst="line">
                  <a:avLst/>
                </a:prstGeom>
                <a:noFill/>
                <a:ln w="22225">
                  <a:solidFill>
                    <a:srgbClr val="46B9C8"/>
                  </a:solidFill>
                  <a:miter lim="800000"/>
                  <a:headEnd/>
                  <a:tailEnd/>
                </a:ln>
              </p:spPr>
              <p:txBody>
                <a:bodyPr/>
                <a:lstStyle/>
                <a:p>
                  <a:endParaRPr lang="en-US"/>
                </a:p>
              </p:txBody>
            </p:sp>
            <p:sp>
              <p:nvSpPr>
                <p:cNvPr id="3770" name="Freeform 698"/>
                <p:cNvSpPr>
                  <a:spLocks/>
                </p:cNvSpPr>
                <p:nvPr/>
              </p:nvSpPr>
              <p:spPr bwMode="auto">
                <a:xfrm>
                  <a:off x="1280" y="1718"/>
                  <a:ext cx="69" cy="71"/>
                </a:xfrm>
                <a:custGeom>
                  <a:avLst/>
                  <a:gdLst/>
                  <a:ahLst/>
                  <a:cxnLst>
                    <a:cxn ang="0">
                      <a:pos x="27" y="12"/>
                    </a:cxn>
                    <a:cxn ang="0">
                      <a:pos x="11" y="2"/>
                    </a:cxn>
                    <a:cxn ang="0">
                      <a:pos x="1" y="18"/>
                    </a:cxn>
                    <a:cxn ang="0">
                      <a:pos x="17" y="28"/>
                    </a:cxn>
                    <a:cxn ang="0">
                      <a:pos x="27" y="12"/>
                    </a:cxn>
                  </a:cxnLst>
                  <a:rect l="0" t="0" r="r" b="b"/>
                  <a:pathLst>
                    <a:path w="29" h="30">
                      <a:moveTo>
                        <a:pt x="27" y="12"/>
                      </a:moveTo>
                      <a:cubicBezTo>
                        <a:pt x="26" y="5"/>
                        <a:pt x="19" y="0"/>
                        <a:pt x="11" y="2"/>
                      </a:cubicBezTo>
                      <a:cubicBezTo>
                        <a:pt x="4" y="4"/>
                        <a:pt x="0" y="11"/>
                        <a:pt x="1" y="18"/>
                      </a:cubicBezTo>
                      <a:cubicBezTo>
                        <a:pt x="3" y="25"/>
                        <a:pt x="10" y="30"/>
                        <a:pt x="17" y="28"/>
                      </a:cubicBezTo>
                      <a:cubicBezTo>
                        <a:pt x="24" y="27"/>
                        <a:pt x="29" y="20"/>
                        <a:pt x="27" y="12"/>
                      </a:cubicBezTo>
                      <a:close/>
                    </a:path>
                  </a:pathLst>
                </a:custGeom>
                <a:noFill/>
                <a:ln w="22225" cap="flat">
                  <a:solidFill>
                    <a:srgbClr val="46B9C8"/>
                  </a:solidFill>
                  <a:prstDash val="solid"/>
                  <a:miter lim="800000"/>
                  <a:headEnd/>
                  <a:tailEnd/>
                </a:ln>
              </p:spPr>
              <p:txBody>
                <a:bodyPr/>
                <a:lstStyle/>
                <a:p>
                  <a:endParaRPr lang="en-US"/>
                </a:p>
              </p:txBody>
            </p:sp>
            <p:sp>
              <p:nvSpPr>
                <p:cNvPr id="3771" name="Line 699"/>
                <p:cNvSpPr>
                  <a:spLocks noChangeShapeType="1"/>
                </p:cNvSpPr>
                <p:nvPr/>
              </p:nvSpPr>
              <p:spPr bwMode="auto">
                <a:xfrm>
                  <a:off x="1311" y="1786"/>
                  <a:ext cx="21" cy="76"/>
                </a:xfrm>
                <a:prstGeom prst="line">
                  <a:avLst/>
                </a:prstGeom>
                <a:noFill/>
                <a:ln w="22225">
                  <a:solidFill>
                    <a:srgbClr val="46B9C8"/>
                  </a:solidFill>
                  <a:miter lim="800000"/>
                  <a:headEnd/>
                  <a:tailEnd/>
                </a:ln>
              </p:spPr>
              <p:txBody>
                <a:bodyPr/>
                <a:lstStyle/>
                <a:p>
                  <a:endParaRPr lang="en-US"/>
                </a:p>
              </p:txBody>
            </p:sp>
            <p:sp>
              <p:nvSpPr>
                <p:cNvPr id="3772" name="Line 700"/>
                <p:cNvSpPr>
                  <a:spLocks noChangeShapeType="1"/>
                </p:cNvSpPr>
                <p:nvPr/>
              </p:nvSpPr>
              <p:spPr bwMode="auto">
                <a:xfrm>
                  <a:off x="1332" y="1782"/>
                  <a:ext cx="24" cy="75"/>
                </a:xfrm>
                <a:prstGeom prst="line">
                  <a:avLst/>
                </a:prstGeom>
                <a:noFill/>
                <a:ln w="22225">
                  <a:solidFill>
                    <a:srgbClr val="46B9C8"/>
                  </a:solidFill>
                  <a:miter lim="800000"/>
                  <a:headEnd/>
                  <a:tailEnd/>
                </a:ln>
              </p:spPr>
              <p:txBody>
                <a:bodyPr/>
                <a:lstStyle/>
                <a:p>
                  <a:endParaRPr lang="en-US"/>
                </a:p>
              </p:txBody>
            </p:sp>
            <p:sp>
              <p:nvSpPr>
                <p:cNvPr id="3773" name="Freeform 701"/>
                <p:cNvSpPr>
                  <a:spLocks/>
                </p:cNvSpPr>
                <p:nvPr/>
              </p:nvSpPr>
              <p:spPr bwMode="auto">
                <a:xfrm>
                  <a:off x="1202" y="1737"/>
                  <a:ext cx="69" cy="68"/>
                </a:xfrm>
                <a:custGeom>
                  <a:avLst/>
                  <a:gdLst/>
                  <a:ahLst/>
                  <a:cxnLst>
                    <a:cxn ang="0">
                      <a:pos x="28" y="11"/>
                    </a:cxn>
                    <a:cxn ang="0">
                      <a:pos x="12" y="1"/>
                    </a:cxn>
                    <a:cxn ang="0">
                      <a:pos x="1" y="17"/>
                    </a:cxn>
                    <a:cxn ang="0">
                      <a:pos x="17" y="27"/>
                    </a:cxn>
                    <a:cxn ang="0">
                      <a:pos x="28" y="11"/>
                    </a:cxn>
                  </a:cxnLst>
                  <a:rect l="0" t="0" r="r" b="b"/>
                  <a:pathLst>
                    <a:path w="29" h="29">
                      <a:moveTo>
                        <a:pt x="28" y="11"/>
                      </a:moveTo>
                      <a:cubicBezTo>
                        <a:pt x="26" y="4"/>
                        <a:pt x="19" y="0"/>
                        <a:pt x="12" y="1"/>
                      </a:cubicBezTo>
                      <a:cubicBezTo>
                        <a:pt x="4" y="3"/>
                        <a:pt x="0" y="10"/>
                        <a:pt x="1" y="17"/>
                      </a:cubicBezTo>
                      <a:cubicBezTo>
                        <a:pt x="3" y="24"/>
                        <a:pt x="10" y="29"/>
                        <a:pt x="17" y="27"/>
                      </a:cubicBezTo>
                      <a:cubicBezTo>
                        <a:pt x="25" y="26"/>
                        <a:pt x="29" y="19"/>
                        <a:pt x="28" y="11"/>
                      </a:cubicBezTo>
                      <a:close/>
                    </a:path>
                  </a:pathLst>
                </a:custGeom>
                <a:noFill/>
                <a:ln w="22225" cap="flat">
                  <a:solidFill>
                    <a:srgbClr val="46B9C8"/>
                  </a:solidFill>
                  <a:prstDash val="solid"/>
                  <a:miter lim="800000"/>
                  <a:headEnd/>
                  <a:tailEnd/>
                </a:ln>
              </p:spPr>
              <p:txBody>
                <a:bodyPr/>
                <a:lstStyle/>
                <a:p>
                  <a:endParaRPr lang="en-US"/>
                </a:p>
              </p:txBody>
            </p:sp>
            <p:sp>
              <p:nvSpPr>
                <p:cNvPr id="3774" name="Line 702"/>
                <p:cNvSpPr>
                  <a:spLocks noChangeShapeType="1"/>
                </p:cNvSpPr>
                <p:nvPr/>
              </p:nvSpPr>
              <p:spPr bwMode="auto">
                <a:xfrm>
                  <a:off x="1233" y="1803"/>
                  <a:ext cx="23" cy="75"/>
                </a:xfrm>
                <a:prstGeom prst="line">
                  <a:avLst/>
                </a:prstGeom>
                <a:noFill/>
                <a:ln w="22225">
                  <a:solidFill>
                    <a:srgbClr val="46B9C8"/>
                  </a:solidFill>
                  <a:miter lim="800000"/>
                  <a:headEnd/>
                  <a:tailEnd/>
                </a:ln>
              </p:spPr>
              <p:txBody>
                <a:bodyPr/>
                <a:lstStyle/>
                <a:p>
                  <a:endParaRPr lang="en-US"/>
                </a:p>
              </p:txBody>
            </p:sp>
            <p:sp>
              <p:nvSpPr>
                <p:cNvPr id="3775" name="Line 703"/>
                <p:cNvSpPr>
                  <a:spLocks noChangeShapeType="1"/>
                </p:cNvSpPr>
                <p:nvPr/>
              </p:nvSpPr>
              <p:spPr bwMode="auto">
                <a:xfrm>
                  <a:off x="1256" y="1798"/>
                  <a:ext cx="22" cy="76"/>
                </a:xfrm>
                <a:prstGeom prst="line">
                  <a:avLst/>
                </a:prstGeom>
                <a:noFill/>
                <a:ln w="22225">
                  <a:solidFill>
                    <a:srgbClr val="46B9C8"/>
                  </a:solidFill>
                  <a:miter lim="800000"/>
                  <a:headEnd/>
                  <a:tailEnd/>
                </a:ln>
              </p:spPr>
              <p:txBody>
                <a:bodyPr/>
                <a:lstStyle/>
                <a:p>
                  <a:endParaRPr lang="en-US"/>
                </a:p>
              </p:txBody>
            </p:sp>
            <p:sp>
              <p:nvSpPr>
                <p:cNvPr id="3776" name="Freeform 704"/>
                <p:cNvSpPr>
                  <a:spLocks/>
                </p:cNvSpPr>
                <p:nvPr/>
              </p:nvSpPr>
              <p:spPr bwMode="auto">
                <a:xfrm>
                  <a:off x="1124" y="1753"/>
                  <a:ext cx="71" cy="69"/>
                </a:xfrm>
                <a:custGeom>
                  <a:avLst/>
                  <a:gdLst/>
                  <a:ahLst/>
                  <a:cxnLst>
                    <a:cxn ang="0">
                      <a:pos x="28" y="12"/>
                    </a:cxn>
                    <a:cxn ang="0">
                      <a:pos x="12" y="2"/>
                    </a:cxn>
                    <a:cxn ang="0">
                      <a:pos x="2" y="18"/>
                    </a:cxn>
                    <a:cxn ang="0">
                      <a:pos x="18" y="28"/>
                    </a:cxn>
                    <a:cxn ang="0">
                      <a:pos x="28" y="12"/>
                    </a:cxn>
                  </a:cxnLst>
                  <a:rect l="0" t="0" r="r" b="b"/>
                  <a:pathLst>
                    <a:path w="30" h="29">
                      <a:moveTo>
                        <a:pt x="28" y="12"/>
                      </a:moveTo>
                      <a:cubicBezTo>
                        <a:pt x="26" y="4"/>
                        <a:pt x="19" y="0"/>
                        <a:pt x="12" y="2"/>
                      </a:cubicBezTo>
                      <a:cubicBezTo>
                        <a:pt x="5" y="3"/>
                        <a:pt x="0" y="11"/>
                        <a:pt x="2" y="18"/>
                      </a:cubicBezTo>
                      <a:cubicBezTo>
                        <a:pt x="4" y="25"/>
                        <a:pt x="11" y="29"/>
                        <a:pt x="18" y="28"/>
                      </a:cubicBezTo>
                      <a:cubicBezTo>
                        <a:pt x="25" y="26"/>
                        <a:pt x="30" y="19"/>
                        <a:pt x="28" y="12"/>
                      </a:cubicBezTo>
                      <a:close/>
                    </a:path>
                  </a:pathLst>
                </a:custGeom>
                <a:noFill/>
                <a:ln w="22225" cap="flat">
                  <a:solidFill>
                    <a:srgbClr val="46B9C8"/>
                  </a:solidFill>
                  <a:prstDash val="solid"/>
                  <a:miter lim="800000"/>
                  <a:headEnd/>
                  <a:tailEnd/>
                </a:ln>
              </p:spPr>
              <p:txBody>
                <a:bodyPr/>
                <a:lstStyle/>
                <a:p>
                  <a:endParaRPr lang="en-US"/>
                </a:p>
              </p:txBody>
            </p:sp>
            <p:sp>
              <p:nvSpPr>
                <p:cNvPr id="3777" name="Line 705"/>
                <p:cNvSpPr>
                  <a:spLocks noChangeShapeType="1"/>
                </p:cNvSpPr>
                <p:nvPr/>
              </p:nvSpPr>
              <p:spPr bwMode="auto">
                <a:xfrm>
                  <a:off x="1157" y="1822"/>
                  <a:ext cx="21" cy="73"/>
                </a:xfrm>
                <a:prstGeom prst="line">
                  <a:avLst/>
                </a:prstGeom>
                <a:noFill/>
                <a:ln w="22225">
                  <a:solidFill>
                    <a:srgbClr val="46B9C8"/>
                  </a:solidFill>
                  <a:miter lim="800000"/>
                  <a:headEnd/>
                  <a:tailEnd/>
                </a:ln>
              </p:spPr>
              <p:txBody>
                <a:bodyPr/>
                <a:lstStyle/>
                <a:p>
                  <a:endParaRPr lang="en-US"/>
                </a:p>
              </p:txBody>
            </p:sp>
            <p:sp>
              <p:nvSpPr>
                <p:cNvPr id="3778" name="Line 706"/>
                <p:cNvSpPr>
                  <a:spLocks noChangeShapeType="1"/>
                </p:cNvSpPr>
                <p:nvPr/>
              </p:nvSpPr>
              <p:spPr bwMode="auto">
                <a:xfrm>
                  <a:off x="1178" y="1815"/>
                  <a:ext cx="24" cy="75"/>
                </a:xfrm>
                <a:prstGeom prst="line">
                  <a:avLst/>
                </a:prstGeom>
                <a:noFill/>
                <a:ln w="22225">
                  <a:solidFill>
                    <a:srgbClr val="46B9C8"/>
                  </a:solidFill>
                  <a:miter lim="800000"/>
                  <a:headEnd/>
                  <a:tailEnd/>
                </a:ln>
              </p:spPr>
              <p:txBody>
                <a:bodyPr/>
                <a:lstStyle/>
                <a:p>
                  <a:endParaRPr lang="en-US"/>
                </a:p>
              </p:txBody>
            </p:sp>
            <p:sp>
              <p:nvSpPr>
                <p:cNvPr id="3779" name="Freeform 707"/>
                <p:cNvSpPr>
                  <a:spLocks/>
                </p:cNvSpPr>
                <p:nvPr/>
              </p:nvSpPr>
              <p:spPr bwMode="auto">
                <a:xfrm>
                  <a:off x="1049" y="1772"/>
                  <a:ext cx="68" cy="69"/>
                </a:xfrm>
                <a:custGeom>
                  <a:avLst/>
                  <a:gdLst/>
                  <a:ahLst/>
                  <a:cxnLst>
                    <a:cxn ang="0">
                      <a:pos x="27" y="11"/>
                    </a:cxn>
                    <a:cxn ang="0">
                      <a:pos x="11" y="1"/>
                    </a:cxn>
                    <a:cxn ang="0">
                      <a:pos x="1" y="18"/>
                    </a:cxn>
                    <a:cxn ang="0">
                      <a:pos x="18" y="28"/>
                    </a:cxn>
                    <a:cxn ang="0">
                      <a:pos x="27" y="11"/>
                    </a:cxn>
                  </a:cxnLst>
                  <a:rect l="0" t="0" r="r" b="b"/>
                  <a:pathLst>
                    <a:path w="29" h="29">
                      <a:moveTo>
                        <a:pt x="27" y="11"/>
                      </a:moveTo>
                      <a:cubicBezTo>
                        <a:pt x="26" y="4"/>
                        <a:pt x="18" y="0"/>
                        <a:pt x="11" y="1"/>
                      </a:cubicBezTo>
                      <a:cubicBezTo>
                        <a:pt x="4" y="3"/>
                        <a:pt x="0" y="11"/>
                        <a:pt x="1" y="18"/>
                      </a:cubicBezTo>
                      <a:cubicBezTo>
                        <a:pt x="3" y="25"/>
                        <a:pt x="10" y="29"/>
                        <a:pt x="18" y="28"/>
                      </a:cubicBezTo>
                      <a:cubicBezTo>
                        <a:pt x="25" y="26"/>
                        <a:pt x="29" y="19"/>
                        <a:pt x="27" y="11"/>
                      </a:cubicBezTo>
                      <a:close/>
                    </a:path>
                  </a:pathLst>
                </a:custGeom>
                <a:noFill/>
                <a:ln w="22225" cap="flat">
                  <a:solidFill>
                    <a:srgbClr val="46B9C8"/>
                  </a:solidFill>
                  <a:prstDash val="solid"/>
                  <a:miter lim="800000"/>
                  <a:headEnd/>
                  <a:tailEnd/>
                </a:ln>
              </p:spPr>
              <p:txBody>
                <a:bodyPr/>
                <a:lstStyle/>
                <a:p>
                  <a:endParaRPr lang="en-US"/>
                </a:p>
              </p:txBody>
            </p:sp>
            <p:sp>
              <p:nvSpPr>
                <p:cNvPr id="3780" name="Line 708"/>
                <p:cNvSpPr>
                  <a:spLocks noChangeShapeType="1"/>
                </p:cNvSpPr>
                <p:nvPr/>
              </p:nvSpPr>
              <p:spPr bwMode="auto">
                <a:xfrm>
                  <a:off x="1079" y="1841"/>
                  <a:ext cx="24" cy="73"/>
                </a:xfrm>
                <a:prstGeom prst="line">
                  <a:avLst/>
                </a:prstGeom>
                <a:noFill/>
                <a:ln w="22225">
                  <a:solidFill>
                    <a:srgbClr val="46B9C8"/>
                  </a:solidFill>
                  <a:miter lim="800000"/>
                  <a:headEnd/>
                  <a:tailEnd/>
                </a:ln>
              </p:spPr>
              <p:txBody>
                <a:bodyPr/>
                <a:lstStyle/>
                <a:p>
                  <a:endParaRPr lang="en-US"/>
                </a:p>
              </p:txBody>
            </p:sp>
            <p:sp>
              <p:nvSpPr>
                <p:cNvPr id="3781" name="Line 709"/>
                <p:cNvSpPr>
                  <a:spLocks noChangeShapeType="1"/>
                </p:cNvSpPr>
                <p:nvPr/>
              </p:nvSpPr>
              <p:spPr bwMode="auto">
                <a:xfrm>
                  <a:off x="1103" y="1834"/>
                  <a:ext cx="24" cy="73"/>
                </a:xfrm>
                <a:prstGeom prst="line">
                  <a:avLst/>
                </a:prstGeom>
                <a:noFill/>
                <a:ln w="22225">
                  <a:solidFill>
                    <a:srgbClr val="46B9C8"/>
                  </a:solidFill>
                  <a:miter lim="800000"/>
                  <a:headEnd/>
                  <a:tailEnd/>
                </a:ln>
              </p:spPr>
              <p:txBody>
                <a:bodyPr/>
                <a:lstStyle/>
                <a:p>
                  <a:endParaRPr lang="en-US"/>
                </a:p>
              </p:txBody>
            </p:sp>
            <p:sp>
              <p:nvSpPr>
                <p:cNvPr id="3782" name="Freeform 710"/>
                <p:cNvSpPr>
                  <a:spLocks/>
                </p:cNvSpPr>
                <p:nvPr/>
              </p:nvSpPr>
              <p:spPr bwMode="auto">
                <a:xfrm>
                  <a:off x="971" y="1791"/>
                  <a:ext cx="70" cy="69"/>
                </a:xfrm>
                <a:custGeom>
                  <a:avLst/>
                  <a:gdLst/>
                  <a:ahLst/>
                  <a:cxnLst>
                    <a:cxn ang="0">
                      <a:pos x="28" y="11"/>
                    </a:cxn>
                    <a:cxn ang="0">
                      <a:pos x="12" y="2"/>
                    </a:cxn>
                    <a:cxn ang="0">
                      <a:pos x="2" y="18"/>
                    </a:cxn>
                    <a:cxn ang="0">
                      <a:pos x="18" y="28"/>
                    </a:cxn>
                    <a:cxn ang="0">
                      <a:pos x="28" y="11"/>
                    </a:cxn>
                  </a:cxnLst>
                  <a:rect l="0" t="0" r="r" b="b"/>
                  <a:pathLst>
                    <a:path w="30" h="29">
                      <a:moveTo>
                        <a:pt x="28" y="11"/>
                      </a:moveTo>
                      <a:cubicBezTo>
                        <a:pt x="26" y="4"/>
                        <a:pt x="19" y="0"/>
                        <a:pt x="12" y="2"/>
                      </a:cubicBezTo>
                      <a:cubicBezTo>
                        <a:pt x="4" y="3"/>
                        <a:pt x="0" y="11"/>
                        <a:pt x="2" y="18"/>
                      </a:cubicBezTo>
                      <a:cubicBezTo>
                        <a:pt x="4" y="25"/>
                        <a:pt x="11" y="29"/>
                        <a:pt x="18" y="28"/>
                      </a:cubicBezTo>
                      <a:cubicBezTo>
                        <a:pt x="25" y="26"/>
                        <a:pt x="30" y="18"/>
                        <a:pt x="28" y="11"/>
                      </a:cubicBezTo>
                      <a:close/>
                    </a:path>
                  </a:pathLst>
                </a:custGeom>
                <a:noFill/>
                <a:ln w="22225" cap="flat">
                  <a:solidFill>
                    <a:srgbClr val="46B9C8"/>
                  </a:solidFill>
                  <a:prstDash val="solid"/>
                  <a:miter lim="800000"/>
                  <a:headEnd/>
                  <a:tailEnd/>
                </a:ln>
              </p:spPr>
              <p:txBody>
                <a:bodyPr/>
                <a:lstStyle/>
                <a:p>
                  <a:endParaRPr lang="en-US"/>
                </a:p>
              </p:txBody>
            </p:sp>
            <p:sp>
              <p:nvSpPr>
                <p:cNvPr id="3783" name="Line 711"/>
                <p:cNvSpPr>
                  <a:spLocks noChangeShapeType="1"/>
                </p:cNvSpPr>
                <p:nvPr/>
              </p:nvSpPr>
              <p:spPr bwMode="auto">
                <a:xfrm>
                  <a:off x="1004" y="1860"/>
                  <a:ext cx="23" cy="73"/>
                </a:xfrm>
                <a:prstGeom prst="line">
                  <a:avLst/>
                </a:prstGeom>
                <a:noFill/>
                <a:ln w="22225">
                  <a:solidFill>
                    <a:srgbClr val="46B9C8"/>
                  </a:solidFill>
                  <a:miter lim="800000"/>
                  <a:headEnd/>
                  <a:tailEnd/>
                </a:ln>
              </p:spPr>
              <p:txBody>
                <a:bodyPr/>
                <a:lstStyle/>
                <a:p>
                  <a:endParaRPr lang="en-US"/>
                </a:p>
              </p:txBody>
            </p:sp>
            <p:sp>
              <p:nvSpPr>
                <p:cNvPr id="3784" name="Line 712"/>
                <p:cNvSpPr>
                  <a:spLocks noChangeShapeType="1"/>
                </p:cNvSpPr>
                <p:nvPr/>
              </p:nvSpPr>
              <p:spPr bwMode="auto">
                <a:xfrm>
                  <a:off x="1027" y="1852"/>
                  <a:ext cx="24" cy="74"/>
                </a:xfrm>
                <a:prstGeom prst="line">
                  <a:avLst/>
                </a:prstGeom>
                <a:noFill/>
                <a:ln w="22225">
                  <a:solidFill>
                    <a:srgbClr val="46B9C8"/>
                  </a:solidFill>
                  <a:miter lim="800000"/>
                  <a:headEnd/>
                  <a:tailEnd/>
                </a:ln>
              </p:spPr>
              <p:txBody>
                <a:bodyPr/>
                <a:lstStyle/>
                <a:p>
                  <a:endParaRPr lang="en-US"/>
                </a:p>
              </p:txBody>
            </p:sp>
            <p:sp>
              <p:nvSpPr>
                <p:cNvPr id="3785" name="Freeform 713"/>
                <p:cNvSpPr>
                  <a:spLocks/>
                </p:cNvSpPr>
                <p:nvPr/>
              </p:nvSpPr>
              <p:spPr bwMode="auto">
                <a:xfrm>
                  <a:off x="895" y="1810"/>
                  <a:ext cx="69" cy="71"/>
                </a:xfrm>
                <a:custGeom>
                  <a:avLst/>
                  <a:gdLst/>
                  <a:ahLst/>
                  <a:cxnLst>
                    <a:cxn ang="0">
                      <a:pos x="27" y="12"/>
                    </a:cxn>
                    <a:cxn ang="0">
                      <a:pos x="11" y="2"/>
                    </a:cxn>
                    <a:cxn ang="0">
                      <a:pos x="2" y="19"/>
                    </a:cxn>
                    <a:cxn ang="0">
                      <a:pos x="18" y="28"/>
                    </a:cxn>
                    <a:cxn ang="0">
                      <a:pos x="27" y="12"/>
                    </a:cxn>
                  </a:cxnLst>
                  <a:rect l="0" t="0" r="r" b="b"/>
                  <a:pathLst>
                    <a:path w="29" h="30">
                      <a:moveTo>
                        <a:pt x="27" y="12"/>
                      </a:moveTo>
                      <a:cubicBezTo>
                        <a:pt x="26" y="4"/>
                        <a:pt x="18" y="0"/>
                        <a:pt x="11" y="2"/>
                      </a:cubicBezTo>
                      <a:cubicBezTo>
                        <a:pt x="4" y="4"/>
                        <a:pt x="0" y="11"/>
                        <a:pt x="2" y="19"/>
                      </a:cubicBezTo>
                      <a:cubicBezTo>
                        <a:pt x="3" y="26"/>
                        <a:pt x="11" y="30"/>
                        <a:pt x="18" y="28"/>
                      </a:cubicBezTo>
                      <a:cubicBezTo>
                        <a:pt x="25" y="26"/>
                        <a:pt x="29" y="19"/>
                        <a:pt x="27" y="12"/>
                      </a:cubicBezTo>
                      <a:close/>
                    </a:path>
                  </a:pathLst>
                </a:custGeom>
                <a:noFill/>
                <a:ln w="22225" cap="flat">
                  <a:solidFill>
                    <a:srgbClr val="46B9C8"/>
                  </a:solidFill>
                  <a:prstDash val="solid"/>
                  <a:miter lim="800000"/>
                  <a:headEnd/>
                  <a:tailEnd/>
                </a:ln>
              </p:spPr>
              <p:txBody>
                <a:bodyPr/>
                <a:lstStyle/>
                <a:p>
                  <a:endParaRPr lang="en-US"/>
                </a:p>
              </p:txBody>
            </p:sp>
            <p:sp>
              <p:nvSpPr>
                <p:cNvPr id="3786" name="Line 714"/>
                <p:cNvSpPr>
                  <a:spLocks noChangeShapeType="1"/>
                </p:cNvSpPr>
                <p:nvPr/>
              </p:nvSpPr>
              <p:spPr bwMode="auto">
                <a:xfrm>
                  <a:off x="928" y="1878"/>
                  <a:ext cx="24" cy="74"/>
                </a:xfrm>
                <a:prstGeom prst="line">
                  <a:avLst/>
                </a:prstGeom>
                <a:noFill/>
                <a:ln w="22225">
                  <a:solidFill>
                    <a:srgbClr val="46B9C8"/>
                  </a:solidFill>
                  <a:miter lim="800000"/>
                  <a:headEnd/>
                  <a:tailEnd/>
                </a:ln>
              </p:spPr>
              <p:txBody>
                <a:bodyPr/>
                <a:lstStyle/>
                <a:p>
                  <a:endParaRPr lang="en-US"/>
                </a:p>
              </p:txBody>
            </p:sp>
            <p:sp>
              <p:nvSpPr>
                <p:cNvPr id="3787" name="Line 715"/>
                <p:cNvSpPr>
                  <a:spLocks noChangeShapeType="1"/>
                </p:cNvSpPr>
                <p:nvPr/>
              </p:nvSpPr>
              <p:spPr bwMode="auto">
                <a:xfrm>
                  <a:off x="949" y="1874"/>
                  <a:ext cx="26" cy="73"/>
                </a:xfrm>
                <a:prstGeom prst="line">
                  <a:avLst/>
                </a:prstGeom>
                <a:noFill/>
                <a:ln w="22225">
                  <a:solidFill>
                    <a:srgbClr val="46B9C8"/>
                  </a:solidFill>
                  <a:miter lim="800000"/>
                  <a:headEnd/>
                  <a:tailEnd/>
                </a:ln>
              </p:spPr>
              <p:txBody>
                <a:bodyPr/>
                <a:lstStyle/>
                <a:p>
                  <a:endParaRPr lang="en-US"/>
                </a:p>
              </p:txBody>
            </p:sp>
            <p:sp>
              <p:nvSpPr>
                <p:cNvPr id="3788" name="Freeform 716"/>
                <p:cNvSpPr>
                  <a:spLocks/>
                </p:cNvSpPr>
                <p:nvPr/>
              </p:nvSpPr>
              <p:spPr bwMode="auto">
                <a:xfrm>
                  <a:off x="817" y="1831"/>
                  <a:ext cx="71" cy="71"/>
                </a:xfrm>
                <a:custGeom>
                  <a:avLst/>
                  <a:gdLst/>
                  <a:ahLst/>
                  <a:cxnLst>
                    <a:cxn ang="0">
                      <a:pos x="28" y="11"/>
                    </a:cxn>
                    <a:cxn ang="0">
                      <a:pos x="12" y="2"/>
                    </a:cxn>
                    <a:cxn ang="0">
                      <a:pos x="2" y="19"/>
                    </a:cxn>
                    <a:cxn ang="0">
                      <a:pos x="19" y="28"/>
                    </a:cxn>
                    <a:cxn ang="0">
                      <a:pos x="28" y="11"/>
                    </a:cxn>
                  </a:cxnLst>
                  <a:rect l="0" t="0" r="r" b="b"/>
                  <a:pathLst>
                    <a:path w="30" h="30">
                      <a:moveTo>
                        <a:pt x="28" y="11"/>
                      </a:moveTo>
                      <a:cubicBezTo>
                        <a:pt x="26" y="4"/>
                        <a:pt x="19" y="0"/>
                        <a:pt x="12" y="2"/>
                      </a:cubicBezTo>
                      <a:cubicBezTo>
                        <a:pt x="4" y="4"/>
                        <a:pt x="0" y="11"/>
                        <a:pt x="2" y="19"/>
                      </a:cubicBezTo>
                      <a:cubicBezTo>
                        <a:pt x="4" y="26"/>
                        <a:pt x="12" y="30"/>
                        <a:pt x="19" y="28"/>
                      </a:cubicBezTo>
                      <a:cubicBezTo>
                        <a:pt x="26" y="26"/>
                        <a:pt x="30" y="18"/>
                        <a:pt x="28" y="11"/>
                      </a:cubicBezTo>
                      <a:close/>
                    </a:path>
                  </a:pathLst>
                </a:custGeom>
                <a:noFill/>
                <a:ln w="22225" cap="flat">
                  <a:solidFill>
                    <a:srgbClr val="46B9C8"/>
                  </a:solidFill>
                  <a:prstDash val="solid"/>
                  <a:miter lim="800000"/>
                  <a:headEnd/>
                  <a:tailEnd/>
                </a:ln>
              </p:spPr>
              <p:txBody>
                <a:bodyPr/>
                <a:lstStyle/>
                <a:p>
                  <a:endParaRPr lang="en-US"/>
                </a:p>
              </p:txBody>
            </p:sp>
            <p:sp>
              <p:nvSpPr>
                <p:cNvPr id="3789" name="Line 717"/>
                <p:cNvSpPr>
                  <a:spLocks noChangeShapeType="1"/>
                </p:cNvSpPr>
                <p:nvPr/>
              </p:nvSpPr>
              <p:spPr bwMode="auto">
                <a:xfrm>
                  <a:off x="850" y="1900"/>
                  <a:ext cx="29" cy="73"/>
                </a:xfrm>
                <a:prstGeom prst="line">
                  <a:avLst/>
                </a:prstGeom>
                <a:noFill/>
                <a:ln w="22225">
                  <a:solidFill>
                    <a:srgbClr val="46B9C8"/>
                  </a:solidFill>
                  <a:miter lim="800000"/>
                  <a:headEnd/>
                  <a:tailEnd/>
                </a:ln>
              </p:spPr>
              <p:txBody>
                <a:bodyPr/>
                <a:lstStyle/>
                <a:p>
                  <a:endParaRPr lang="en-US"/>
                </a:p>
              </p:txBody>
            </p:sp>
            <p:sp>
              <p:nvSpPr>
                <p:cNvPr id="3790" name="Line 718"/>
                <p:cNvSpPr>
                  <a:spLocks noChangeShapeType="1"/>
                </p:cNvSpPr>
                <p:nvPr/>
              </p:nvSpPr>
              <p:spPr bwMode="auto">
                <a:xfrm>
                  <a:off x="874" y="1893"/>
                  <a:ext cx="26" cy="73"/>
                </a:xfrm>
                <a:prstGeom prst="line">
                  <a:avLst/>
                </a:prstGeom>
                <a:noFill/>
                <a:ln w="22225">
                  <a:solidFill>
                    <a:srgbClr val="46B9C8"/>
                  </a:solidFill>
                  <a:miter lim="800000"/>
                  <a:headEnd/>
                  <a:tailEnd/>
                </a:ln>
              </p:spPr>
              <p:txBody>
                <a:bodyPr/>
                <a:lstStyle/>
                <a:p>
                  <a:endParaRPr lang="en-US"/>
                </a:p>
              </p:txBody>
            </p:sp>
            <p:sp>
              <p:nvSpPr>
                <p:cNvPr id="3791" name="Freeform 719"/>
                <p:cNvSpPr>
                  <a:spLocks/>
                </p:cNvSpPr>
                <p:nvPr/>
              </p:nvSpPr>
              <p:spPr bwMode="auto">
                <a:xfrm>
                  <a:off x="741" y="1852"/>
                  <a:ext cx="71" cy="71"/>
                </a:xfrm>
                <a:custGeom>
                  <a:avLst/>
                  <a:gdLst/>
                  <a:ahLst/>
                  <a:cxnLst>
                    <a:cxn ang="0">
                      <a:pos x="28" y="11"/>
                    </a:cxn>
                    <a:cxn ang="0">
                      <a:pos x="11" y="2"/>
                    </a:cxn>
                    <a:cxn ang="0">
                      <a:pos x="2" y="19"/>
                    </a:cxn>
                    <a:cxn ang="0">
                      <a:pos x="19" y="28"/>
                    </a:cxn>
                    <a:cxn ang="0">
                      <a:pos x="28" y="11"/>
                    </a:cxn>
                  </a:cxnLst>
                  <a:rect l="0" t="0" r="r" b="b"/>
                  <a:pathLst>
                    <a:path w="30" h="30">
                      <a:moveTo>
                        <a:pt x="28" y="11"/>
                      </a:moveTo>
                      <a:cubicBezTo>
                        <a:pt x="26" y="4"/>
                        <a:pt x="18" y="0"/>
                        <a:pt x="11" y="2"/>
                      </a:cubicBezTo>
                      <a:cubicBezTo>
                        <a:pt x="4" y="4"/>
                        <a:pt x="0" y="12"/>
                        <a:pt x="2" y="19"/>
                      </a:cubicBezTo>
                      <a:cubicBezTo>
                        <a:pt x="4" y="26"/>
                        <a:pt x="12" y="30"/>
                        <a:pt x="19" y="28"/>
                      </a:cubicBezTo>
                      <a:cubicBezTo>
                        <a:pt x="26" y="26"/>
                        <a:pt x="30" y="18"/>
                        <a:pt x="28" y="11"/>
                      </a:cubicBezTo>
                      <a:close/>
                    </a:path>
                  </a:pathLst>
                </a:custGeom>
                <a:noFill/>
                <a:ln w="22225" cap="flat">
                  <a:solidFill>
                    <a:srgbClr val="46B9C8"/>
                  </a:solidFill>
                  <a:prstDash val="solid"/>
                  <a:miter lim="800000"/>
                  <a:headEnd/>
                  <a:tailEnd/>
                </a:ln>
              </p:spPr>
              <p:txBody>
                <a:bodyPr/>
                <a:lstStyle/>
                <a:p>
                  <a:endParaRPr lang="en-US"/>
                </a:p>
              </p:txBody>
            </p:sp>
            <p:sp>
              <p:nvSpPr>
                <p:cNvPr id="3792" name="Line 720"/>
                <p:cNvSpPr>
                  <a:spLocks noChangeShapeType="1"/>
                </p:cNvSpPr>
                <p:nvPr/>
              </p:nvSpPr>
              <p:spPr bwMode="auto">
                <a:xfrm>
                  <a:off x="775" y="1921"/>
                  <a:ext cx="28" cy="73"/>
                </a:xfrm>
                <a:prstGeom prst="line">
                  <a:avLst/>
                </a:prstGeom>
                <a:noFill/>
                <a:ln w="22225">
                  <a:solidFill>
                    <a:srgbClr val="46B9C8"/>
                  </a:solidFill>
                  <a:miter lim="800000"/>
                  <a:headEnd/>
                  <a:tailEnd/>
                </a:ln>
              </p:spPr>
              <p:txBody>
                <a:bodyPr/>
                <a:lstStyle/>
                <a:p>
                  <a:endParaRPr lang="en-US"/>
                </a:p>
              </p:txBody>
            </p:sp>
            <p:sp>
              <p:nvSpPr>
                <p:cNvPr id="3793" name="Line 721"/>
                <p:cNvSpPr>
                  <a:spLocks noChangeShapeType="1"/>
                </p:cNvSpPr>
                <p:nvPr/>
              </p:nvSpPr>
              <p:spPr bwMode="auto">
                <a:xfrm>
                  <a:off x="798" y="1914"/>
                  <a:ext cx="26" cy="73"/>
                </a:xfrm>
                <a:prstGeom prst="line">
                  <a:avLst/>
                </a:prstGeom>
                <a:noFill/>
                <a:ln w="22225">
                  <a:solidFill>
                    <a:srgbClr val="46B9C8"/>
                  </a:solidFill>
                  <a:miter lim="800000"/>
                  <a:headEnd/>
                  <a:tailEnd/>
                </a:ln>
              </p:spPr>
              <p:txBody>
                <a:bodyPr/>
                <a:lstStyle/>
                <a:p>
                  <a:endParaRPr lang="en-US"/>
                </a:p>
              </p:txBody>
            </p:sp>
            <p:sp>
              <p:nvSpPr>
                <p:cNvPr id="3794" name="Freeform 722"/>
                <p:cNvSpPr>
                  <a:spLocks/>
                </p:cNvSpPr>
                <p:nvPr/>
              </p:nvSpPr>
              <p:spPr bwMode="auto">
                <a:xfrm>
                  <a:off x="666" y="1876"/>
                  <a:ext cx="71" cy="71"/>
                </a:xfrm>
                <a:custGeom>
                  <a:avLst/>
                  <a:gdLst/>
                  <a:ahLst/>
                  <a:cxnLst>
                    <a:cxn ang="0">
                      <a:pos x="28" y="11"/>
                    </a:cxn>
                    <a:cxn ang="0">
                      <a:pos x="11" y="2"/>
                    </a:cxn>
                    <a:cxn ang="0">
                      <a:pos x="2" y="18"/>
                    </a:cxn>
                    <a:cxn ang="0">
                      <a:pos x="19" y="27"/>
                    </a:cxn>
                    <a:cxn ang="0">
                      <a:pos x="28" y="11"/>
                    </a:cxn>
                  </a:cxnLst>
                  <a:rect l="0" t="0" r="r" b="b"/>
                  <a:pathLst>
                    <a:path w="30" h="30">
                      <a:moveTo>
                        <a:pt x="28" y="11"/>
                      </a:moveTo>
                      <a:cubicBezTo>
                        <a:pt x="26" y="4"/>
                        <a:pt x="18" y="0"/>
                        <a:pt x="11" y="2"/>
                      </a:cubicBezTo>
                      <a:cubicBezTo>
                        <a:pt x="4" y="4"/>
                        <a:pt x="0" y="11"/>
                        <a:pt x="2" y="18"/>
                      </a:cubicBezTo>
                      <a:cubicBezTo>
                        <a:pt x="4" y="26"/>
                        <a:pt x="12" y="30"/>
                        <a:pt x="19" y="27"/>
                      </a:cubicBezTo>
                      <a:cubicBezTo>
                        <a:pt x="26" y="25"/>
                        <a:pt x="30" y="18"/>
                        <a:pt x="28" y="11"/>
                      </a:cubicBezTo>
                      <a:close/>
                    </a:path>
                  </a:pathLst>
                </a:custGeom>
                <a:noFill/>
                <a:ln w="22225" cap="flat">
                  <a:solidFill>
                    <a:srgbClr val="46B9C8"/>
                  </a:solidFill>
                  <a:prstDash val="solid"/>
                  <a:miter lim="800000"/>
                  <a:headEnd/>
                  <a:tailEnd/>
                </a:ln>
              </p:spPr>
              <p:txBody>
                <a:bodyPr/>
                <a:lstStyle/>
                <a:p>
                  <a:endParaRPr lang="en-US"/>
                </a:p>
              </p:txBody>
            </p:sp>
            <p:sp>
              <p:nvSpPr>
                <p:cNvPr id="3795" name="Line 723"/>
                <p:cNvSpPr>
                  <a:spLocks noChangeShapeType="1"/>
                </p:cNvSpPr>
                <p:nvPr/>
              </p:nvSpPr>
              <p:spPr bwMode="auto">
                <a:xfrm>
                  <a:off x="699" y="1945"/>
                  <a:ext cx="28" cy="70"/>
                </a:xfrm>
                <a:prstGeom prst="line">
                  <a:avLst/>
                </a:prstGeom>
                <a:noFill/>
                <a:ln w="22225">
                  <a:solidFill>
                    <a:srgbClr val="46B9C8"/>
                  </a:solidFill>
                  <a:miter lim="800000"/>
                  <a:headEnd/>
                  <a:tailEnd/>
                </a:ln>
              </p:spPr>
              <p:txBody>
                <a:bodyPr/>
                <a:lstStyle/>
                <a:p>
                  <a:endParaRPr lang="en-US"/>
                </a:p>
              </p:txBody>
            </p:sp>
            <p:sp>
              <p:nvSpPr>
                <p:cNvPr id="3796" name="Line 724"/>
                <p:cNvSpPr>
                  <a:spLocks noChangeShapeType="1"/>
                </p:cNvSpPr>
                <p:nvPr/>
              </p:nvSpPr>
              <p:spPr bwMode="auto">
                <a:xfrm>
                  <a:off x="723" y="1937"/>
                  <a:ext cx="28" cy="71"/>
                </a:xfrm>
                <a:prstGeom prst="line">
                  <a:avLst/>
                </a:prstGeom>
                <a:noFill/>
                <a:ln w="22225">
                  <a:solidFill>
                    <a:srgbClr val="46B9C8"/>
                  </a:solidFill>
                  <a:miter lim="800000"/>
                  <a:headEnd/>
                  <a:tailEnd/>
                </a:ln>
              </p:spPr>
              <p:txBody>
                <a:bodyPr/>
                <a:lstStyle/>
                <a:p>
                  <a:endParaRPr lang="en-US"/>
                </a:p>
              </p:txBody>
            </p:sp>
            <p:sp>
              <p:nvSpPr>
                <p:cNvPr id="3797" name="Freeform 725"/>
                <p:cNvSpPr>
                  <a:spLocks/>
                </p:cNvSpPr>
                <p:nvPr/>
              </p:nvSpPr>
              <p:spPr bwMode="auto">
                <a:xfrm>
                  <a:off x="590" y="1897"/>
                  <a:ext cx="71" cy="71"/>
                </a:xfrm>
                <a:custGeom>
                  <a:avLst/>
                  <a:gdLst/>
                  <a:ahLst/>
                  <a:cxnLst>
                    <a:cxn ang="0">
                      <a:pos x="28" y="11"/>
                    </a:cxn>
                    <a:cxn ang="0">
                      <a:pos x="11" y="3"/>
                    </a:cxn>
                    <a:cxn ang="0">
                      <a:pos x="2" y="19"/>
                    </a:cxn>
                    <a:cxn ang="0">
                      <a:pos x="19" y="28"/>
                    </a:cxn>
                    <a:cxn ang="0">
                      <a:pos x="28" y="11"/>
                    </a:cxn>
                  </a:cxnLst>
                  <a:rect l="0" t="0" r="r" b="b"/>
                  <a:pathLst>
                    <a:path w="30" h="30">
                      <a:moveTo>
                        <a:pt x="28" y="11"/>
                      </a:moveTo>
                      <a:cubicBezTo>
                        <a:pt x="26" y="4"/>
                        <a:pt x="18" y="0"/>
                        <a:pt x="11" y="3"/>
                      </a:cubicBezTo>
                      <a:cubicBezTo>
                        <a:pt x="4" y="5"/>
                        <a:pt x="0" y="12"/>
                        <a:pt x="2" y="19"/>
                      </a:cubicBezTo>
                      <a:cubicBezTo>
                        <a:pt x="4" y="26"/>
                        <a:pt x="12" y="30"/>
                        <a:pt x="19" y="28"/>
                      </a:cubicBezTo>
                      <a:cubicBezTo>
                        <a:pt x="26" y="26"/>
                        <a:pt x="30" y="18"/>
                        <a:pt x="28" y="11"/>
                      </a:cubicBezTo>
                      <a:close/>
                    </a:path>
                  </a:pathLst>
                </a:custGeom>
                <a:noFill/>
                <a:ln w="22225" cap="flat">
                  <a:solidFill>
                    <a:srgbClr val="46B9C8"/>
                  </a:solidFill>
                  <a:prstDash val="solid"/>
                  <a:miter lim="800000"/>
                  <a:headEnd/>
                  <a:tailEnd/>
                </a:ln>
              </p:spPr>
              <p:txBody>
                <a:bodyPr/>
                <a:lstStyle/>
                <a:p>
                  <a:endParaRPr lang="en-US"/>
                </a:p>
              </p:txBody>
            </p:sp>
            <p:sp>
              <p:nvSpPr>
                <p:cNvPr id="3798" name="Line 726"/>
                <p:cNvSpPr>
                  <a:spLocks noChangeShapeType="1"/>
                </p:cNvSpPr>
                <p:nvPr/>
              </p:nvSpPr>
              <p:spPr bwMode="auto">
                <a:xfrm>
                  <a:off x="626" y="1966"/>
                  <a:ext cx="28" cy="73"/>
                </a:xfrm>
                <a:prstGeom prst="line">
                  <a:avLst/>
                </a:prstGeom>
                <a:noFill/>
                <a:ln w="22225">
                  <a:solidFill>
                    <a:srgbClr val="46B9C8"/>
                  </a:solidFill>
                  <a:miter lim="800000"/>
                  <a:headEnd/>
                  <a:tailEnd/>
                </a:ln>
              </p:spPr>
              <p:txBody>
                <a:bodyPr/>
                <a:lstStyle/>
                <a:p>
                  <a:endParaRPr lang="en-US"/>
                </a:p>
              </p:txBody>
            </p:sp>
            <p:sp>
              <p:nvSpPr>
                <p:cNvPr id="3799" name="Line 727"/>
                <p:cNvSpPr>
                  <a:spLocks noChangeShapeType="1"/>
                </p:cNvSpPr>
                <p:nvPr/>
              </p:nvSpPr>
              <p:spPr bwMode="auto">
                <a:xfrm>
                  <a:off x="647" y="1959"/>
                  <a:ext cx="28" cy="73"/>
                </a:xfrm>
                <a:prstGeom prst="line">
                  <a:avLst/>
                </a:prstGeom>
                <a:noFill/>
                <a:ln w="22225">
                  <a:solidFill>
                    <a:srgbClr val="46B9C8"/>
                  </a:solidFill>
                  <a:miter lim="800000"/>
                  <a:headEnd/>
                  <a:tailEnd/>
                </a:ln>
              </p:spPr>
              <p:txBody>
                <a:bodyPr/>
                <a:lstStyle/>
                <a:p>
                  <a:endParaRPr lang="en-US"/>
                </a:p>
              </p:txBody>
            </p:sp>
            <p:sp>
              <p:nvSpPr>
                <p:cNvPr id="3800" name="Freeform 728"/>
                <p:cNvSpPr>
                  <a:spLocks/>
                </p:cNvSpPr>
                <p:nvPr/>
              </p:nvSpPr>
              <p:spPr bwMode="auto">
                <a:xfrm>
                  <a:off x="515" y="1921"/>
                  <a:ext cx="71" cy="73"/>
                </a:xfrm>
                <a:custGeom>
                  <a:avLst/>
                  <a:gdLst/>
                  <a:ahLst/>
                  <a:cxnLst>
                    <a:cxn ang="0">
                      <a:pos x="28" y="11"/>
                    </a:cxn>
                    <a:cxn ang="0">
                      <a:pos x="11" y="3"/>
                    </a:cxn>
                    <a:cxn ang="0">
                      <a:pos x="2" y="20"/>
                    </a:cxn>
                    <a:cxn ang="0">
                      <a:pos x="19" y="28"/>
                    </a:cxn>
                    <a:cxn ang="0">
                      <a:pos x="28" y="11"/>
                    </a:cxn>
                  </a:cxnLst>
                  <a:rect l="0" t="0" r="r" b="b"/>
                  <a:pathLst>
                    <a:path w="30" h="31">
                      <a:moveTo>
                        <a:pt x="28" y="11"/>
                      </a:moveTo>
                      <a:cubicBezTo>
                        <a:pt x="26" y="4"/>
                        <a:pt x="18" y="0"/>
                        <a:pt x="11" y="3"/>
                      </a:cubicBezTo>
                      <a:cubicBezTo>
                        <a:pt x="4" y="5"/>
                        <a:pt x="0" y="13"/>
                        <a:pt x="2" y="20"/>
                      </a:cubicBezTo>
                      <a:cubicBezTo>
                        <a:pt x="5" y="27"/>
                        <a:pt x="12" y="31"/>
                        <a:pt x="19" y="28"/>
                      </a:cubicBezTo>
                      <a:cubicBezTo>
                        <a:pt x="26" y="26"/>
                        <a:pt x="30" y="18"/>
                        <a:pt x="28" y="11"/>
                      </a:cubicBezTo>
                      <a:close/>
                    </a:path>
                  </a:pathLst>
                </a:custGeom>
                <a:noFill/>
                <a:ln w="22225" cap="flat">
                  <a:solidFill>
                    <a:srgbClr val="46B9C8"/>
                  </a:solidFill>
                  <a:prstDash val="solid"/>
                  <a:miter lim="800000"/>
                  <a:headEnd/>
                  <a:tailEnd/>
                </a:ln>
              </p:spPr>
              <p:txBody>
                <a:bodyPr/>
                <a:lstStyle/>
                <a:p>
                  <a:endParaRPr lang="en-US"/>
                </a:p>
              </p:txBody>
            </p:sp>
            <p:sp>
              <p:nvSpPr>
                <p:cNvPr id="3801" name="Line 729"/>
                <p:cNvSpPr>
                  <a:spLocks noChangeShapeType="1"/>
                </p:cNvSpPr>
                <p:nvPr/>
              </p:nvSpPr>
              <p:spPr bwMode="auto">
                <a:xfrm>
                  <a:off x="550" y="1992"/>
                  <a:ext cx="29" cy="71"/>
                </a:xfrm>
                <a:prstGeom prst="line">
                  <a:avLst/>
                </a:prstGeom>
                <a:noFill/>
                <a:ln w="22225">
                  <a:solidFill>
                    <a:srgbClr val="46B9C8"/>
                  </a:solidFill>
                  <a:miter lim="800000"/>
                  <a:headEnd/>
                  <a:tailEnd/>
                </a:ln>
              </p:spPr>
              <p:txBody>
                <a:bodyPr/>
                <a:lstStyle/>
                <a:p>
                  <a:endParaRPr lang="en-US"/>
                </a:p>
              </p:txBody>
            </p:sp>
            <p:sp>
              <p:nvSpPr>
                <p:cNvPr id="3802" name="Line 730"/>
                <p:cNvSpPr>
                  <a:spLocks noChangeShapeType="1"/>
                </p:cNvSpPr>
                <p:nvPr/>
              </p:nvSpPr>
              <p:spPr bwMode="auto">
                <a:xfrm>
                  <a:off x="571" y="1985"/>
                  <a:ext cx="31" cy="71"/>
                </a:xfrm>
                <a:prstGeom prst="line">
                  <a:avLst/>
                </a:prstGeom>
                <a:noFill/>
                <a:ln w="22225">
                  <a:solidFill>
                    <a:srgbClr val="46B9C8"/>
                  </a:solidFill>
                  <a:miter lim="800000"/>
                  <a:headEnd/>
                  <a:tailEnd/>
                </a:ln>
              </p:spPr>
              <p:txBody>
                <a:bodyPr/>
                <a:lstStyle/>
                <a:p>
                  <a:endParaRPr lang="en-US"/>
                </a:p>
              </p:txBody>
            </p:sp>
            <p:sp>
              <p:nvSpPr>
                <p:cNvPr id="3803" name="Freeform 731"/>
                <p:cNvSpPr>
                  <a:spLocks/>
                </p:cNvSpPr>
                <p:nvPr/>
              </p:nvSpPr>
              <p:spPr bwMode="auto">
                <a:xfrm>
                  <a:off x="439" y="1947"/>
                  <a:ext cx="71" cy="71"/>
                </a:xfrm>
                <a:custGeom>
                  <a:avLst/>
                  <a:gdLst/>
                  <a:ahLst/>
                  <a:cxnLst>
                    <a:cxn ang="0">
                      <a:pos x="28" y="11"/>
                    </a:cxn>
                    <a:cxn ang="0">
                      <a:pos x="11" y="2"/>
                    </a:cxn>
                    <a:cxn ang="0">
                      <a:pos x="3" y="19"/>
                    </a:cxn>
                    <a:cxn ang="0">
                      <a:pos x="20" y="28"/>
                    </a:cxn>
                    <a:cxn ang="0">
                      <a:pos x="28" y="11"/>
                    </a:cxn>
                  </a:cxnLst>
                  <a:rect l="0" t="0" r="r" b="b"/>
                  <a:pathLst>
                    <a:path w="30" h="30">
                      <a:moveTo>
                        <a:pt x="28" y="11"/>
                      </a:moveTo>
                      <a:cubicBezTo>
                        <a:pt x="26" y="4"/>
                        <a:pt x="18" y="0"/>
                        <a:pt x="11" y="2"/>
                      </a:cubicBezTo>
                      <a:cubicBezTo>
                        <a:pt x="4" y="5"/>
                        <a:pt x="0" y="12"/>
                        <a:pt x="3" y="19"/>
                      </a:cubicBezTo>
                      <a:cubicBezTo>
                        <a:pt x="5" y="26"/>
                        <a:pt x="12" y="30"/>
                        <a:pt x="20" y="28"/>
                      </a:cubicBezTo>
                      <a:cubicBezTo>
                        <a:pt x="27" y="25"/>
                        <a:pt x="30" y="18"/>
                        <a:pt x="28" y="11"/>
                      </a:cubicBezTo>
                      <a:close/>
                    </a:path>
                  </a:pathLst>
                </a:custGeom>
                <a:noFill/>
                <a:ln w="22225" cap="flat">
                  <a:solidFill>
                    <a:srgbClr val="46B9C8"/>
                  </a:solidFill>
                  <a:prstDash val="solid"/>
                  <a:miter lim="800000"/>
                  <a:headEnd/>
                  <a:tailEnd/>
                </a:ln>
              </p:spPr>
              <p:txBody>
                <a:bodyPr/>
                <a:lstStyle/>
                <a:p>
                  <a:endParaRPr lang="en-US"/>
                </a:p>
              </p:txBody>
            </p:sp>
            <p:sp>
              <p:nvSpPr>
                <p:cNvPr id="3804" name="Line 732"/>
                <p:cNvSpPr>
                  <a:spLocks noChangeShapeType="1"/>
                </p:cNvSpPr>
                <p:nvPr/>
              </p:nvSpPr>
              <p:spPr bwMode="auto">
                <a:xfrm>
                  <a:off x="475" y="2015"/>
                  <a:ext cx="30" cy="71"/>
                </a:xfrm>
                <a:prstGeom prst="line">
                  <a:avLst/>
                </a:prstGeom>
                <a:noFill/>
                <a:ln w="22225">
                  <a:solidFill>
                    <a:srgbClr val="46B9C8"/>
                  </a:solidFill>
                  <a:miter lim="800000"/>
                  <a:headEnd/>
                  <a:tailEnd/>
                </a:ln>
              </p:spPr>
              <p:txBody>
                <a:bodyPr/>
                <a:lstStyle/>
                <a:p>
                  <a:endParaRPr lang="en-US"/>
                </a:p>
              </p:txBody>
            </p:sp>
            <p:sp>
              <p:nvSpPr>
                <p:cNvPr id="3805" name="Line 733"/>
                <p:cNvSpPr>
                  <a:spLocks noChangeShapeType="1"/>
                </p:cNvSpPr>
                <p:nvPr/>
              </p:nvSpPr>
              <p:spPr bwMode="auto">
                <a:xfrm>
                  <a:off x="498" y="2008"/>
                  <a:ext cx="29" cy="71"/>
                </a:xfrm>
                <a:prstGeom prst="line">
                  <a:avLst/>
                </a:prstGeom>
                <a:noFill/>
                <a:ln w="22225">
                  <a:solidFill>
                    <a:srgbClr val="46B9C8"/>
                  </a:solidFill>
                  <a:miter lim="800000"/>
                  <a:headEnd/>
                  <a:tailEnd/>
                </a:ln>
              </p:spPr>
              <p:txBody>
                <a:bodyPr/>
                <a:lstStyle/>
                <a:p>
                  <a:endParaRPr lang="en-US"/>
                </a:p>
              </p:txBody>
            </p:sp>
            <p:sp>
              <p:nvSpPr>
                <p:cNvPr id="3806" name="Freeform 734"/>
                <p:cNvSpPr>
                  <a:spLocks/>
                </p:cNvSpPr>
                <p:nvPr/>
              </p:nvSpPr>
              <p:spPr bwMode="auto">
                <a:xfrm>
                  <a:off x="364" y="1973"/>
                  <a:ext cx="73" cy="71"/>
                </a:xfrm>
                <a:custGeom>
                  <a:avLst/>
                  <a:gdLst/>
                  <a:ahLst/>
                  <a:cxnLst>
                    <a:cxn ang="0">
                      <a:pos x="28" y="10"/>
                    </a:cxn>
                    <a:cxn ang="0">
                      <a:pos x="11" y="2"/>
                    </a:cxn>
                    <a:cxn ang="0">
                      <a:pos x="3" y="19"/>
                    </a:cxn>
                    <a:cxn ang="0">
                      <a:pos x="20" y="28"/>
                    </a:cxn>
                    <a:cxn ang="0">
                      <a:pos x="28" y="10"/>
                    </a:cxn>
                  </a:cxnLst>
                  <a:rect l="0" t="0" r="r" b="b"/>
                  <a:pathLst>
                    <a:path w="31" h="30">
                      <a:moveTo>
                        <a:pt x="28" y="10"/>
                      </a:moveTo>
                      <a:cubicBezTo>
                        <a:pt x="26" y="3"/>
                        <a:pt x="18" y="0"/>
                        <a:pt x="11" y="2"/>
                      </a:cubicBezTo>
                      <a:cubicBezTo>
                        <a:pt x="4" y="5"/>
                        <a:pt x="0" y="12"/>
                        <a:pt x="3" y="19"/>
                      </a:cubicBezTo>
                      <a:cubicBezTo>
                        <a:pt x="5" y="26"/>
                        <a:pt x="13" y="30"/>
                        <a:pt x="20" y="28"/>
                      </a:cubicBezTo>
                      <a:cubicBezTo>
                        <a:pt x="27" y="25"/>
                        <a:pt x="31" y="17"/>
                        <a:pt x="28" y="10"/>
                      </a:cubicBezTo>
                      <a:close/>
                    </a:path>
                  </a:pathLst>
                </a:custGeom>
                <a:noFill/>
                <a:ln w="22225" cap="flat">
                  <a:solidFill>
                    <a:srgbClr val="46B9C8"/>
                  </a:solidFill>
                  <a:prstDash val="solid"/>
                  <a:miter lim="800000"/>
                  <a:headEnd/>
                  <a:tailEnd/>
                </a:ln>
              </p:spPr>
              <p:txBody>
                <a:bodyPr/>
                <a:lstStyle/>
                <a:p>
                  <a:endParaRPr lang="en-US"/>
                </a:p>
              </p:txBody>
            </p:sp>
            <p:sp>
              <p:nvSpPr>
                <p:cNvPr id="3807" name="Line 735"/>
                <p:cNvSpPr>
                  <a:spLocks noChangeShapeType="1"/>
                </p:cNvSpPr>
                <p:nvPr/>
              </p:nvSpPr>
              <p:spPr bwMode="auto">
                <a:xfrm>
                  <a:off x="401" y="2041"/>
                  <a:ext cx="31" cy="71"/>
                </a:xfrm>
                <a:prstGeom prst="line">
                  <a:avLst/>
                </a:prstGeom>
                <a:noFill/>
                <a:ln w="22225">
                  <a:solidFill>
                    <a:srgbClr val="46B9C8"/>
                  </a:solidFill>
                  <a:miter lim="800000"/>
                  <a:headEnd/>
                  <a:tailEnd/>
                </a:ln>
              </p:spPr>
              <p:txBody>
                <a:bodyPr/>
                <a:lstStyle/>
                <a:p>
                  <a:endParaRPr lang="en-US"/>
                </a:p>
              </p:txBody>
            </p:sp>
            <p:sp>
              <p:nvSpPr>
                <p:cNvPr id="3808" name="Line 736"/>
                <p:cNvSpPr>
                  <a:spLocks noChangeShapeType="1"/>
                </p:cNvSpPr>
                <p:nvPr/>
              </p:nvSpPr>
              <p:spPr bwMode="auto">
                <a:xfrm>
                  <a:off x="423" y="2034"/>
                  <a:ext cx="30" cy="71"/>
                </a:xfrm>
                <a:prstGeom prst="line">
                  <a:avLst/>
                </a:prstGeom>
                <a:noFill/>
                <a:ln w="22225">
                  <a:solidFill>
                    <a:srgbClr val="46B9C8"/>
                  </a:solidFill>
                  <a:miter lim="800000"/>
                  <a:headEnd/>
                  <a:tailEnd/>
                </a:ln>
              </p:spPr>
              <p:txBody>
                <a:bodyPr/>
                <a:lstStyle/>
                <a:p>
                  <a:endParaRPr lang="en-US"/>
                </a:p>
              </p:txBody>
            </p:sp>
            <p:sp>
              <p:nvSpPr>
                <p:cNvPr id="3809" name="Freeform 737"/>
                <p:cNvSpPr>
                  <a:spLocks/>
                </p:cNvSpPr>
                <p:nvPr/>
              </p:nvSpPr>
              <p:spPr bwMode="auto">
                <a:xfrm>
                  <a:off x="290" y="1999"/>
                  <a:ext cx="71" cy="71"/>
                </a:xfrm>
                <a:custGeom>
                  <a:avLst/>
                  <a:gdLst/>
                  <a:ahLst/>
                  <a:cxnLst>
                    <a:cxn ang="0">
                      <a:pos x="28" y="10"/>
                    </a:cxn>
                    <a:cxn ang="0">
                      <a:pos x="10" y="2"/>
                    </a:cxn>
                    <a:cxn ang="0">
                      <a:pos x="2" y="20"/>
                    </a:cxn>
                    <a:cxn ang="0">
                      <a:pos x="20" y="28"/>
                    </a:cxn>
                    <a:cxn ang="0">
                      <a:pos x="28" y="10"/>
                    </a:cxn>
                  </a:cxnLst>
                  <a:rect l="0" t="0" r="r" b="b"/>
                  <a:pathLst>
                    <a:path w="30" h="30">
                      <a:moveTo>
                        <a:pt x="28" y="10"/>
                      </a:moveTo>
                      <a:cubicBezTo>
                        <a:pt x="25" y="3"/>
                        <a:pt x="17" y="0"/>
                        <a:pt x="10" y="2"/>
                      </a:cubicBezTo>
                      <a:cubicBezTo>
                        <a:pt x="3" y="5"/>
                        <a:pt x="0" y="13"/>
                        <a:pt x="2" y="20"/>
                      </a:cubicBezTo>
                      <a:cubicBezTo>
                        <a:pt x="5" y="27"/>
                        <a:pt x="13" y="30"/>
                        <a:pt x="20" y="28"/>
                      </a:cubicBezTo>
                      <a:cubicBezTo>
                        <a:pt x="27" y="25"/>
                        <a:pt x="30" y="17"/>
                        <a:pt x="28" y="10"/>
                      </a:cubicBezTo>
                      <a:close/>
                    </a:path>
                  </a:pathLst>
                </a:custGeom>
                <a:noFill/>
                <a:ln w="22225" cap="flat">
                  <a:solidFill>
                    <a:srgbClr val="46B9C8"/>
                  </a:solidFill>
                  <a:prstDash val="solid"/>
                  <a:miter lim="800000"/>
                  <a:headEnd/>
                  <a:tailEnd/>
                </a:ln>
              </p:spPr>
              <p:txBody>
                <a:bodyPr/>
                <a:lstStyle/>
                <a:p>
                  <a:endParaRPr lang="en-US"/>
                </a:p>
              </p:txBody>
            </p:sp>
            <p:sp>
              <p:nvSpPr>
                <p:cNvPr id="3810" name="Line 738"/>
                <p:cNvSpPr>
                  <a:spLocks noChangeShapeType="1"/>
                </p:cNvSpPr>
                <p:nvPr/>
              </p:nvSpPr>
              <p:spPr bwMode="auto">
                <a:xfrm>
                  <a:off x="326" y="2067"/>
                  <a:ext cx="33" cy="71"/>
                </a:xfrm>
                <a:prstGeom prst="line">
                  <a:avLst/>
                </a:prstGeom>
                <a:noFill/>
                <a:ln w="22225">
                  <a:solidFill>
                    <a:srgbClr val="46B9C8"/>
                  </a:solidFill>
                  <a:miter lim="800000"/>
                  <a:headEnd/>
                  <a:tailEnd/>
                </a:ln>
              </p:spPr>
              <p:txBody>
                <a:bodyPr/>
                <a:lstStyle/>
                <a:p>
                  <a:endParaRPr lang="en-US"/>
                </a:p>
              </p:txBody>
            </p:sp>
            <p:sp>
              <p:nvSpPr>
                <p:cNvPr id="3811" name="Line 739"/>
                <p:cNvSpPr>
                  <a:spLocks noChangeShapeType="1"/>
                </p:cNvSpPr>
                <p:nvPr/>
              </p:nvSpPr>
              <p:spPr bwMode="auto">
                <a:xfrm>
                  <a:off x="349" y="2060"/>
                  <a:ext cx="31" cy="71"/>
                </a:xfrm>
                <a:prstGeom prst="line">
                  <a:avLst/>
                </a:prstGeom>
                <a:noFill/>
                <a:ln w="22225">
                  <a:solidFill>
                    <a:srgbClr val="46B9C8"/>
                  </a:solidFill>
                  <a:miter lim="800000"/>
                  <a:headEnd/>
                  <a:tailEnd/>
                </a:ln>
              </p:spPr>
              <p:txBody>
                <a:bodyPr/>
                <a:lstStyle/>
                <a:p>
                  <a:endParaRPr lang="en-US"/>
                </a:p>
              </p:txBody>
            </p:sp>
            <p:sp>
              <p:nvSpPr>
                <p:cNvPr id="3812" name="Freeform 740"/>
                <p:cNvSpPr>
                  <a:spLocks/>
                </p:cNvSpPr>
                <p:nvPr/>
              </p:nvSpPr>
              <p:spPr bwMode="auto">
                <a:xfrm>
                  <a:off x="215" y="2025"/>
                  <a:ext cx="73" cy="73"/>
                </a:xfrm>
                <a:custGeom>
                  <a:avLst/>
                  <a:gdLst/>
                  <a:ahLst/>
                  <a:cxnLst>
                    <a:cxn ang="0">
                      <a:pos x="28" y="11"/>
                    </a:cxn>
                    <a:cxn ang="0">
                      <a:pos x="11" y="3"/>
                    </a:cxn>
                    <a:cxn ang="0">
                      <a:pos x="3" y="20"/>
                    </a:cxn>
                    <a:cxn ang="0">
                      <a:pos x="20" y="28"/>
                    </a:cxn>
                    <a:cxn ang="0">
                      <a:pos x="28" y="11"/>
                    </a:cxn>
                  </a:cxnLst>
                  <a:rect l="0" t="0" r="r" b="b"/>
                  <a:pathLst>
                    <a:path w="31" h="31">
                      <a:moveTo>
                        <a:pt x="28" y="11"/>
                      </a:moveTo>
                      <a:cubicBezTo>
                        <a:pt x="26" y="4"/>
                        <a:pt x="18" y="0"/>
                        <a:pt x="11" y="3"/>
                      </a:cubicBezTo>
                      <a:cubicBezTo>
                        <a:pt x="4" y="5"/>
                        <a:pt x="0" y="13"/>
                        <a:pt x="3" y="20"/>
                      </a:cubicBezTo>
                      <a:cubicBezTo>
                        <a:pt x="6" y="27"/>
                        <a:pt x="13" y="31"/>
                        <a:pt x="20" y="28"/>
                      </a:cubicBezTo>
                      <a:cubicBezTo>
                        <a:pt x="27" y="25"/>
                        <a:pt x="31" y="18"/>
                        <a:pt x="28" y="11"/>
                      </a:cubicBezTo>
                      <a:close/>
                    </a:path>
                  </a:pathLst>
                </a:custGeom>
                <a:noFill/>
                <a:ln w="22225" cap="flat">
                  <a:solidFill>
                    <a:srgbClr val="46B9C8"/>
                  </a:solidFill>
                  <a:prstDash val="solid"/>
                  <a:miter lim="800000"/>
                  <a:headEnd/>
                  <a:tailEnd/>
                </a:ln>
              </p:spPr>
              <p:txBody>
                <a:bodyPr/>
                <a:lstStyle/>
                <a:p>
                  <a:endParaRPr lang="en-US"/>
                </a:p>
              </p:txBody>
            </p:sp>
            <p:sp>
              <p:nvSpPr>
                <p:cNvPr id="3813" name="Line 741"/>
                <p:cNvSpPr>
                  <a:spLocks noChangeShapeType="1"/>
                </p:cNvSpPr>
                <p:nvPr/>
              </p:nvSpPr>
              <p:spPr bwMode="auto">
                <a:xfrm>
                  <a:off x="253" y="2096"/>
                  <a:ext cx="33" cy="68"/>
                </a:xfrm>
                <a:prstGeom prst="line">
                  <a:avLst/>
                </a:prstGeom>
                <a:noFill/>
                <a:ln w="22225">
                  <a:solidFill>
                    <a:srgbClr val="46B9C8"/>
                  </a:solidFill>
                  <a:miter lim="800000"/>
                  <a:headEnd/>
                  <a:tailEnd/>
                </a:ln>
              </p:spPr>
              <p:txBody>
                <a:bodyPr/>
                <a:lstStyle/>
                <a:p>
                  <a:endParaRPr lang="en-US"/>
                </a:p>
              </p:txBody>
            </p:sp>
            <p:sp>
              <p:nvSpPr>
                <p:cNvPr id="3814" name="Line 742"/>
                <p:cNvSpPr>
                  <a:spLocks noChangeShapeType="1"/>
                </p:cNvSpPr>
                <p:nvPr/>
              </p:nvSpPr>
              <p:spPr bwMode="auto">
                <a:xfrm>
                  <a:off x="274" y="2086"/>
                  <a:ext cx="33" cy="71"/>
                </a:xfrm>
                <a:prstGeom prst="line">
                  <a:avLst/>
                </a:prstGeom>
                <a:noFill/>
                <a:ln w="22225">
                  <a:solidFill>
                    <a:srgbClr val="46B9C8"/>
                  </a:solidFill>
                  <a:miter lim="800000"/>
                  <a:headEnd/>
                  <a:tailEnd/>
                </a:ln>
              </p:spPr>
              <p:txBody>
                <a:bodyPr/>
                <a:lstStyle/>
                <a:p>
                  <a:endParaRPr lang="en-US"/>
                </a:p>
              </p:txBody>
            </p:sp>
            <p:sp>
              <p:nvSpPr>
                <p:cNvPr id="3815" name="Freeform 743"/>
                <p:cNvSpPr>
                  <a:spLocks/>
                </p:cNvSpPr>
                <p:nvPr/>
              </p:nvSpPr>
              <p:spPr bwMode="auto">
                <a:xfrm>
                  <a:off x="141" y="2053"/>
                  <a:ext cx="71" cy="71"/>
                </a:xfrm>
                <a:custGeom>
                  <a:avLst/>
                  <a:gdLst/>
                  <a:ahLst/>
                  <a:cxnLst>
                    <a:cxn ang="0">
                      <a:pos x="28" y="10"/>
                    </a:cxn>
                    <a:cxn ang="0">
                      <a:pos x="10" y="3"/>
                    </a:cxn>
                    <a:cxn ang="0">
                      <a:pos x="3" y="20"/>
                    </a:cxn>
                    <a:cxn ang="0">
                      <a:pos x="20" y="28"/>
                    </a:cxn>
                    <a:cxn ang="0">
                      <a:pos x="28" y="10"/>
                    </a:cxn>
                  </a:cxnLst>
                  <a:rect l="0" t="0" r="r" b="b"/>
                  <a:pathLst>
                    <a:path w="30" h="30">
                      <a:moveTo>
                        <a:pt x="28" y="10"/>
                      </a:moveTo>
                      <a:cubicBezTo>
                        <a:pt x="25" y="4"/>
                        <a:pt x="17" y="0"/>
                        <a:pt x="10" y="3"/>
                      </a:cubicBezTo>
                      <a:cubicBezTo>
                        <a:pt x="4" y="5"/>
                        <a:pt x="0" y="13"/>
                        <a:pt x="3" y="20"/>
                      </a:cubicBezTo>
                      <a:cubicBezTo>
                        <a:pt x="5" y="27"/>
                        <a:pt x="13" y="30"/>
                        <a:pt x="20" y="28"/>
                      </a:cubicBezTo>
                      <a:cubicBezTo>
                        <a:pt x="27" y="25"/>
                        <a:pt x="30" y="17"/>
                        <a:pt x="28" y="10"/>
                      </a:cubicBezTo>
                      <a:close/>
                    </a:path>
                  </a:pathLst>
                </a:custGeom>
                <a:noFill/>
                <a:ln w="22225" cap="flat">
                  <a:solidFill>
                    <a:srgbClr val="46B9C8"/>
                  </a:solidFill>
                  <a:prstDash val="solid"/>
                  <a:miter lim="800000"/>
                  <a:headEnd/>
                  <a:tailEnd/>
                </a:ln>
              </p:spPr>
              <p:txBody>
                <a:bodyPr/>
                <a:lstStyle/>
                <a:p>
                  <a:endParaRPr lang="en-US"/>
                </a:p>
              </p:txBody>
            </p:sp>
            <p:sp>
              <p:nvSpPr>
                <p:cNvPr id="3816" name="Line 744"/>
                <p:cNvSpPr>
                  <a:spLocks noChangeShapeType="1"/>
                </p:cNvSpPr>
                <p:nvPr/>
              </p:nvSpPr>
              <p:spPr bwMode="auto">
                <a:xfrm>
                  <a:off x="179" y="2122"/>
                  <a:ext cx="33" cy="71"/>
                </a:xfrm>
                <a:prstGeom prst="line">
                  <a:avLst/>
                </a:prstGeom>
                <a:noFill/>
                <a:ln w="22225">
                  <a:solidFill>
                    <a:srgbClr val="46B9C8"/>
                  </a:solidFill>
                  <a:miter lim="800000"/>
                  <a:headEnd/>
                  <a:tailEnd/>
                </a:ln>
              </p:spPr>
              <p:txBody>
                <a:bodyPr/>
                <a:lstStyle/>
                <a:p>
                  <a:endParaRPr lang="en-US"/>
                </a:p>
              </p:txBody>
            </p:sp>
            <p:sp>
              <p:nvSpPr>
                <p:cNvPr id="3817" name="Line 745"/>
                <p:cNvSpPr>
                  <a:spLocks noChangeShapeType="1"/>
                </p:cNvSpPr>
                <p:nvPr/>
              </p:nvSpPr>
              <p:spPr bwMode="auto">
                <a:xfrm>
                  <a:off x="201" y="2115"/>
                  <a:ext cx="33" cy="71"/>
                </a:xfrm>
                <a:prstGeom prst="line">
                  <a:avLst/>
                </a:prstGeom>
                <a:noFill/>
                <a:ln w="22225">
                  <a:solidFill>
                    <a:srgbClr val="46B9C8"/>
                  </a:solidFill>
                  <a:miter lim="800000"/>
                  <a:headEnd/>
                  <a:tailEnd/>
                </a:ln>
              </p:spPr>
              <p:txBody>
                <a:bodyPr/>
                <a:lstStyle/>
                <a:p>
                  <a:endParaRPr lang="en-US"/>
                </a:p>
              </p:txBody>
            </p:sp>
            <p:sp>
              <p:nvSpPr>
                <p:cNvPr id="3818" name="Freeform 746"/>
                <p:cNvSpPr>
                  <a:spLocks/>
                </p:cNvSpPr>
                <p:nvPr/>
              </p:nvSpPr>
              <p:spPr bwMode="auto">
                <a:xfrm>
                  <a:off x="68" y="2082"/>
                  <a:ext cx="71" cy="73"/>
                </a:xfrm>
                <a:custGeom>
                  <a:avLst/>
                  <a:gdLst/>
                  <a:ahLst/>
                  <a:cxnLst>
                    <a:cxn ang="0">
                      <a:pos x="28" y="10"/>
                    </a:cxn>
                    <a:cxn ang="0">
                      <a:pos x="10" y="3"/>
                    </a:cxn>
                    <a:cxn ang="0">
                      <a:pos x="3" y="20"/>
                    </a:cxn>
                    <a:cxn ang="0">
                      <a:pos x="20" y="28"/>
                    </a:cxn>
                    <a:cxn ang="0">
                      <a:pos x="28" y="10"/>
                    </a:cxn>
                  </a:cxnLst>
                  <a:rect l="0" t="0" r="r" b="b"/>
                  <a:pathLst>
                    <a:path w="30" h="31">
                      <a:moveTo>
                        <a:pt x="28" y="10"/>
                      </a:moveTo>
                      <a:cubicBezTo>
                        <a:pt x="25" y="4"/>
                        <a:pt x="17" y="0"/>
                        <a:pt x="10" y="3"/>
                      </a:cubicBezTo>
                      <a:cubicBezTo>
                        <a:pt x="3" y="6"/>
                        <a:pt x="0" y="13"/>
                        <a:pt x="3" y="20"/>
                      </a:cubicBezTo>
                      <a:cubicBezTo>
                        <a:pt x="5" y="27"/>
                        <a:pt x="13" y="31"/>
                        <a:pt x="20" y="28"/>
                      </a:cubicBezTo>
                      <a:cubicBezTo>
                        <a:pt x="27" y="25"/>
                        <a:pt x="30" y="17"/>
                        <a:pt x="28" y="10"/>
                      </a:cubicBezTo>
                      <a:close/>
                    </a:path>
                  </a:pathLst>
                </a:custGeom>
                <a:noFill/>
                <a:ln w="22225" cap="flat">
                  <a:solidFill>
                    <a:srgbClr val="46B9C8"/>
                  </a:solidFill>
                  <a:prstDash val="solid"/>
                  <a:miter lim="800000"/>
                  <a:headEnd/>
                  <a:tailEnd/>
                </a:ln>
              </p:spPr>
              <p:txBody>
                <a:bodyPr/>
                <a:lstStyle/>
                <a:p>
                  <a:endParaRPr lang="en-US"/>
                </a:p>
              </p:txBody>
            </p:sp>
            <p:sp>
              <p:nvSpPr>
                <p:cNvPr id="3819" name="Line 747"/>
                <p:cNvSpPr>
                  <a:spLocks noChangeShapeType="1"/>
                </p:cNvSpPr>
                <p:nvPr/>
              </p:nvSpPr>
              <p:spPr bwMode="auto">
                <a:xfrm>
                  <a:off x="106" y="2150"/>
                  <a:ext cx="33" cy="71"/>
                </a:xfrm>
                <a:prstGeom prst="line">
                  <a:avLst/>
                </a:prstGeom>
                <a:noFill/>
                <a:ln w="22225">
                  <a:solidFill>
                    <a:srgbClr val="46B9C8"/>
                  </a:solidFill>
                  <a:miter lim="800000"/>
                  <a:headEnd/>
                  <a:tailEnd/>
                </a:ln>
              </p:spPr>
              <p:txBody>
                <a:bodyPr/>
                <a:lstStyle/>
                <a:p>
                  <a:endParaRPr lang="en-US"/>
                </a:p>
              </p:txBody>
            </p:sp>
            <p:sp>
              <p:nvSpPr>
                <p:cNvPr id="3820" name="Line 748"/>
                <p:cNvSpPr>
                  <a:spLocks noChangeShapeType="1"/>
                </p:cNvSpPr>
                <p:nvPr/>
              </p:nvSpPr>
              <p:spPr bwMode="auto">
                <a:xfrm>
                  <a:off x="127" y="2143"/>
                  <a:ext cx="33" cy="68"/>
                </a:xfrm>
                <a:prstGeom prst="line">
                  <a:avLst/>
                </a:prstGeom>
                <a:noFill/>
                <a:ln w="22225">
                  <a:solidFill>
                    <a:srgbClr val="46B9C8"/>
                  </a:solidFill>
                  <a:miter lim="800000"/>
                  <a:headEnd/>
                  <a:tailEnd/>
                </a:ln>
              </p:spPr>
              <p:txBody>
                <a:bodyPr/>
                <a:lstStyle/>
                <a:p>
                  <a:endParaRPr lang="en-US"/>
                </a:p>
              </p:txBody>
            </p:sp>
            <p:sp>
              <p:nvSpPr>
                <p:cNvPr id="3821" name="Freeform 749"/>
                <p:cNvSpPr>
                  <a:spLocks/>
                </p:cNvSpPr>
                <p:nvPr/>
              </p:nvSpPr>
              <p:spPr bwMode="auto">
                <a:xfrm>
                  <a:off x="-5" y="2112"/>
                  <a:ext cx="71" cy="71"/>
                </a:xfrm>
                <a:custGeom>
                  <a:avLst/>
                  <a:gdLst/>
                  <a:ahLst/>
                  <a:cxnLst>
                    <a:cxn ang="0">
                      <a:pos x="27" y="10"/>
                    </a:cxn>
                    <a:cxn ang="0">
                      <a:pos x="10" y="2"/>
                    </a:cxn>
                    <a:cxn ang="0">
                      <a:pos x="3" y="20"/>
                    </a:cxn>
                    <a:cxn ang="0">
                      <a:pos x="20" y="27"/>
                    </a:cxn>
                    <a:cxn ang="0">
                      <a:pos x="27" y="10"/>
                    </a:cxn>
                  </a:cxnLst>
                  <a:rect l="0" t="0" r="r" b="b"/>
                  <a:pathLst>
                    <a:path w="30" h="30">
                      <a:moveTo>
                        <a:pt x="27" y="10"/>
                      </a:moveTo>
                      <a:cubicBezTo>
                        <a:pt x="25" y="3"/>
                        <a:pt x="17" y="0"/>
                        <a:pt x="10" y="2"/>
                      </a:cubicBezTo>
                      <a:cubicBezTo>
                        <a:pt x="3" y="5"/>
                        <a:pt x="0" y="13"/>
                        <a:pt x="3" y="20"/>
                      </a:cubicBezTo>
                      <a:cubicBezTo>
                        <a:pt x="5" y="27"/>
                        <a:pt x="13" y="30"/>
                        <a:pt x="20" y="27"/>
                      </a:cubicBezTo>
                      <a:cubicBezTo>
                        <a:pt x="27" y="25"/>
                        <a:pt x="30" y="17"/>
                        <a:pt x="27" y="10"/>
                      </a:cubicBezTo>
                      <a:close/>
                    </a:path>
                  </a:pathLst>
                </a:custGeom>
                <a:noFill/>
                <a:ln w="22225" cap="flat">
                  <a:solidFill>
                    <a:srgbClr val="46B9C8"/>
                  </a:solidFill>
                  <a:prstDash val="solid"/>
                  <a:miter lim="800000"/>
                  <a:headEnd/>
                  <a:tailEnd/>
                </a:ln>
              </p:spPr>
              <p:txBody>
                <a:bodyPr/>
                <a:lstStyle/>
                <a:p>
                  <a:endParaRPr lang="en-US"/>
                </a:p>
              </p:txBody>
            </p:sp>
            <p:sp>
              <p:nvSpPr>
                <p:cNvPr id="3822" name="Line 750"/>
                <p:cNvSpPr>
                  <a:spLocks noChangeShapeType="1"/>
                </p:cNvSpPr>
                <p:nvPr/>
              </p:nvSpPr>
              <p:spPr bwMode="auto">
                <a:xfrm>
                  <a:off x="33" y="2181"/>
                  <a:ext cx="33" cy="68"/>
                </a:xfrm>
                <a:prstGeom prst="line">
                  <a:avLst/>
                </a:prstGeom>
                <a:noFill/>
                <a:ln w="22225">
                  <a:solidFill>
                    <a:srgbClr val="46B9C8"/>
                  </a:solidFill>
                  <a:miter lim="800000"/>
                  <a:headEnd/>
                  <a:tailEnd/>
                </a:ln>
              </p:spPr>
              <p:txBody>
                <a:bodyPr/>
                <a:lstStyle/>
                <a:p>
                  <a:endParaRPr lang="en-US"/>
                </a:p>
              </p:txBody>
            </p:sp>
            <p:sp>
              <p:nvSpPr>
                <p:cNvPr id="3823" name="Line 751"/>
                <p:cNvSpPr>
                  <a:spLocks noChangeShapeType="1"/>
                </p:cNvSpPr>
                <p:nvPr/>
              </p:nvSpPr>
              <p:spPr bwMode="auto">
                <a:xfrm>
                  <a:off x="54" y="2171"/>
                  <a:ext cx="36" cy="71"/>
                </a:xfrm>
                <a:prstGeom prst="line">
                  <a:avLst/>
                </a:prstGeom>
                <a:noFill/>
                <a:ln w="22225">
                  <a:solidFill>
                    <a:srgbClr val="46B9C8"/>
                  </a:solidFill>
                  <a:miter lim="800000"/>
                  <a:headEnd/>
                  <a:tailEnd/>
                </a:ln>
              </p:spPr>
              <p:txBody>
                <a:bodyPr/>
                <a:lstStyle/>
                <a:p>
                  <a:endParaRPr lang="en-US"/>
                </a:p>
              </p:txBody>
            </p:sp>
            <p:sp>
              <p:nvSpPr>
                <p:cNvPr id="3824" name="Freeform 752"/>
                <p:cNvSpPr>
                  <a:spLocks/>
                </p:cNvSpPr>
                <p:nvPr/>
              </p:nvSpPr>
              <p:spPr bwMode="auto">
                <a:xfrm>
                  <a:off x="-78" y="2141"/>
                  <a:ext cx="71" cy="73"/>
                </a:xfrm>
                <a:custGeom>
                  <a:avLst/>
                  <a:gdLst/>
                  <a:ahLst/>
                  <a:cxnLst>
                    <a:cxn ang="0">
                      <a:pos x="27" y="10"/>
                    </a:cxn>
                    <a:cxn ang="0">
                      <a:pos x="10" y="3"/>
                    </a:cxn>
                    <a:cxn ang="0">
                      <a:pos x="3" y="21"/>
                    </a:cxn>
                    <a:cxn ang="0">
                      <a:pos x="20" y="28"/>
                    </a:cxn>
                    <a:cxn ang="0">
                      <a:pos x="27" y="10"/>
                    </a:cxn>
                  </a:cxnLst>
                  <a:rect l="0" t="0" r="r" b="b"/>
                  <a:pathLst>
                    <a:path w="30" h="31">
                      <a:moveTo>
                        <a:pt x="27" y="10"/>
                      </a:moveTo>
                      <a:cubicBezTo>
                        <a:pt x="25" y="4"/>
                        <a:pt x="17" y="0"/>
                        <a:pt x="10" y="3"/>
                      </a:cubicBezTo>
                      <a:cubicBezTo>
                        <a:pt x="3" y="6"/>
                        <a:pt x="0" y="14"/>
                        <a:pt x="3" y="21"/>
                      </a:cubicBezTo>
                      <a:cubicBezTo>
                        <a:pt x="6" y="28"/>
                        <a:pt x="13" y="31"/>
                        <a:pt x="20" y="28"/>
                      </a:cubicBezTo>
                      <a:cubicBezTo>
                        <a:pt x="27" y="25"/>
                        <a:pt x="30" y="17"/>
                        <a:pt x="27" y="10"/>
                      </a:cubicBezTo>
                      <a:close/>
                    </a:path>
                  </a:pathLst>
                </a:custGeom>
                <a:noFill/>
                <a:ln w="22225" cap="flat">
                  <a:solidFill>
                    <a:srgbClr val="46B9C8"/>
                  </a:solidFill>
                  <a:prstDash val="solid"/>
                  <a:miter lim="800000"/>
                  <a:headEnd/>
                  <a:tailEnd/>
                </a:ln>
              </p:spPr>
              <p:txBody>
                <a:bodyPr/>
                <a:lstStyle/>
                <a:p>
                  <a:endParaRPr lang="en-US"/>
                </a:p>
              </p:txBody>
            </p:sp>
            <p:sp>
              <p:nvSpPr>
                <p:cNvPr id="3825" name="Line 753"/>
                <p:cNvSpPr>
                  <a:spLocks noChangeShapeType="1"/>
                </p:cNvSpPr>
                <p:nvPr/>
              </p:nvSpPr>
              <p:spPr bwMode="auto">
                <a:xfrm>
                  <a:off x="-40" y="2211"/>
                  <a:ext cx="35" cy="69"/>
                </a:xfrm>
                <a:prstGeom prst="line">
                  <a:avLst/>
                </a:prstGeom>
                <a:noFill/>
                <a:ln w="22225">
                  <a:solidFill>
                    <a:srgbClr val="46B9C8"/>
                  </a:solidFill>
                  <a:miter lim="800000"/>
                  <a:headEnd/>
                  <a:tailEnd/>
                </a:ln>
              </p:spPr>
              <p:txBody>
                <a:bodyPr/>
                <a:lstStyle/>
                <a:p>
                  <a:endParaRPr lang="en-US"/>
                </a:p>
              </p:txBody>
            </p:sp>
            <p:sp>
              <p:nvSpPr>
                <p:cNvPr id="3826" name="Line 754"/>
                <p:cNvSpPr>
                  <a:spLocks noChangeShapeType="1"/>
                </p:cNvSpPr>
                <p:nvPr/>
              </p:nvSpPr>
              <p:spPr bwMode="auto">
                <a:xfrm>
                  <a:off x="-19" y="2202"/>
                  <a:ext cx="35" cy="69"/>
                </a:xfrm>
                <a:prstGeom prst="line">
                  <a:avLst/>
                </a:prstGeom>
                <a:noFill/>
                <a:ln w="22225">
                  <a:solidFill>
                    <a:srgbClr val="46B9C8"/>
                  </a:solidFill>
                  <a:miter lim="800000"/>
                  <a:headEnd/>
                  <a:tailEnd/>
                </a:ln>
              </p:spPr>
              <p:txBody>
                <a:bodyPr/>
                <a:lstStyle/>
                <a:p>
                  <a:endParaRPr lang="en-US"/>
                </a:p>
              </p:txBody>
            </p:sp>
            <p:sp>
              <p:nvSpPr>
                <p:cNvPr id="3827" name="Freeform 755"/>
                <p:cNvSpPr>
                  <a:spLocks/>
                </p:cNvSpPr>
                <p:nvPr/>
              </p:nvSpPr>
              <p:spPr bwMode="auto">
                <a:xfrm>
                  <a:off x="-151" y="2174"/>
                  <a:ext cx="73" cy="71"/>
                </a:xfrm>
                <a:custGeom>
                  <a:avLst/>
                  <a:gdLst/>
                  <a:ahLst/>
                  <a:cxnLst>
                    <a:cxn ang="0">
                      <a:pos x="28" y="9"/>
                    </a:cxn>
                    <a:cxn ang="0">
                      <a:pos x="10" y="2"/>
                    </a:cxn>
                    <a:cxn ang="0">
                      <a:pos x="3" y="20"/>
                    </a:cxn>
                    <a:cxn ang="0">
                      <a:pos x="21" y="27"/>
                    </a:cxn>
                    <a:cxn ang="0">
                      <a:pos x="28" y="9"/>
                    </a:cxn>
                  </a:cxnLst>
                  <a:rect l="0" t="0" r="r" b="b"/>
                  <a:pathLst>
                    <a:path w="31" h="30">
                      <a:moveTo>
                        <a:pt x="28" y="9"/>
                      </a:moveTo>
                      <a:cubicBezTo>
                        <a:pt x="25" y="3"/>
                        <a:pt x="17" y="0"/>
                        <a:pt x="10" y="2"/>
                      </a:cubicBezTo>
                      <a:cubicBezTo>
                        <a:pt x="3" y="5"/>
                        <a:pt x="0" y="13"/>
                        <a:pt x="3" y="20"/>
                      </a:cubicBezTo>
                      <a:cubicBezTo>
                        <a:pt x="6" y="27"/>
                        <a:pt x="14" y="30"/>
                        <a:pt x="21" y="27"/>
                      </a:cubicBezTo>
                      <a:cubicBezTo>
                        <a:pt x="27" y="24"/>
                        <a:pt x="31" y="16"/>
                        <a:pt x="28" y="9"/>
                      </a:cubicBezTo>
                      <a:close/>
                    </a:path>
                  </a:pathLst>
                </a:custGeom>
                <a:noFill/>
                <a:ln w="22225" cap="flat">
                  <a:solidFill>
                    <a:srgbClr val="46B9C8"/>
                  </a:solidFill>
                  <a:prstDash val="solid"/>
                  <a:miter lim="800000"/>
                  <a:headEnd/>
                  <a:tailEnd/>
                </a:ln>
              </p:spPr>
              <p:txBody>
                <a:bodyPr/>
                <a:lstStyle/>
                <a:p>
                  <a:endParaRPr lang="en-US"/>
                </a:p>
              </p:txBody>
            </p:sp>
            <p:sp>
              <p:nvSpPr>
                <p:cNvPr id="3828" name="Line 756"/>
                <p:cNvSpPr>
                  <a:spLocks noChangeShapeType="1"/>
                </p:cNvSpPr>
                <p:nvPr/>
              </p:nvSpPr>
              <p:spPr bwMode="auto">
                <a:xfrm>
                  <a:off x="-114" y="2242"/>
                  <a:ext cx="38" cy="69"/>
                </a:xfrm>
                <a:prstGeom prst="line">
                  <a:avLst/>
                </a:prstGeom>
                <a:noFill/>
                <a:ln w="22225">
                  <a:solidFill>
                    <a:srgbClr val="46B9C8"/>
                  </a:solidFill>
                  <a:miter lim="800000"/>
                  <a:headEnd/>
                  <a:tailEnd/>
                </a:ln>
              </p:spPr>
              <p:txBody>
                <a:bodyPr/>
                <a:lstStyle/>
                <a:p>
                  <a:endParaRPr lang="en-US"/>
                </a:p>
              </p:txBody>
            </p:sp>
            <p:sp>
              <p:nvSpPr>
                <p:cNvPr id="3829" name="Line 757"/>
                <p:cNvSpPr>
                  <a:spLocks noChangeShapeType="1"/>
                </p:cNvSpPr>
                <p:nvPr/>
              </p:nvSpPr>
              <p:spPr bwMode="auto">
                <a:xfrm>
                  <a:off x="-90" y="2233"/>
                  <a:ext cx="35" cy="68"/>
                </a:xfrm>
                <a:prstGeom prst="line">
                  <a:avLst/>
                </a:prstGeom>
                <a:noFill/>
                <a:ln w="22225">
                  <a:solidFill>
                    <a:srgbClr val="46B9C8"/>
                  </a:solidFill>
                  <a:miter lim="800000"/>
                  <a:headEnd/>
                  <a:tailEnd/>
                </a:ln>
              </p:spPr>
              <p:txBody>
                <a:bodyPr/>
                <a:lstStyle/>
                <a:p>
                  <a:endParaRPr lang="en-US"/>
                </a:p>
              </p:txBody>
            </p:sp>
            <p:sp>
              <p:nvSpPr>
                <p:cNvPr id="3830" name="Freeform 758"/>
                <p:cNvSpPr>
                  <a:spLocks/>
                </p:cNvSpPr>
                <p:nvPr/>
              </p:nvSpPr>
              <p:spPr bwMode="auto">
                <a:xfrm>
                  <a:off x="-225" y="2204"/>
                  <a:ext cx="74" cy="74"/>
                </a:xfrm>
                <a:custGeom>
                  <a:avLst/>
                  <a:gdLst/>
                  <a:ahLst/>
                  <a:cxnLst>
                    <a:cxn ang="0">
                      <a:pos x="28" y="10"/>
                    </a:cxn>
                    <a:cxn ang="0">
                      <a:pos x="10" y="3"/>
                    </a:cxn>
                    <a:cxn ang="0">
                      <a:pos x="3" y="21"/>
                    </a:cxn>
                    <a:cxn ang="0">
                      <a:pos x="21" y="27"/>
                    </a:cxn>
                    <a:cxn ang="0">
                      <a:pos x="28" y="10"/>
                    </a:cxn>
                  </a:cxnLst>
                  <a:rect l="0" t="0" r="r" b="b"/>
                  <a:pathLst>
                    <a:path w="31" h="31">
                      <a:moveTo>
                        <a:pt x="28" y="10"/>
                      </a:moveTo>
                      <a:cubicBezTo>
                        <a:pt x="25" y="3"/>
                        <a:pt x="17" y="0"/>
                        <a:pt x="10" y="3"/>
                      </a:cubicBezTo>
                      <a:cubicBezTo>
                        <a:pt x="3" y="6"/>
                        <a:pt x="0" y="14"/>
                        <a:pt x="3" y="21"/>
                      </a:cubicBezTo>
                      <a:cubicBezTo>
                        <a:pt x="6" y="27"/>
                        <a:pt x="14" y="31"/>
                        <a:pt x="21" y="27"/>
                      </a:cubicBezTo>
                      <a:cubicBezTo>
                        <a:pt x="28" y="24"/>
                        <a:pt x="31" y="17"/>
                        <a:pt x="28" y="10"/>
                      </a:cubicBezTo>
                      <a:close/>
                    </a:path>
                  </a:pathLst>
                </a:custGeom>
                <a:noFill/>
                <a:ln w="22225" cap="flat">
                  <a:solidFill>
                    <a:srgbClr val="46B9C8"/>
                  </a:solidFill>
                  <a:prstDash val="solid"/>
                  <a:miter lim="800000"/>
                  <a:headEnd/>
                  <a:tailEnd/>
                </a:ln>
              </p:spPr>
              <p:txBody>
                <a:bodyPr/>
                <a:lstStyle/>
                <a:p>
                  <a:endParaRPr lang="en-US"/>
                </a:p>
              </p:txBody>
            </p:sp>
            <p:sp>
              <p:nvSpPr>
                <p:cNvPr id="3831" name="Line 759"/>
                <p:cNvSpPr>
                  <a:spLocks noChangeShapeType="1"/>
                </p:cNvSpPr>
                <p:nvPr/>
              </p:nvSpPr>
              <p:spPr bwMode="auto">
                <a:xfrm>
                  <a:off x="-184" y="2273"/>
                  <a:ext cx="35" cy="68"/>
                </a:xfrm>
                <a:prstGeom prst="line">
                  <a:avLst/>
                </a:prstGeom>
                <a:noFill/>
                <a:ln w="22225">
                  <a:solidFill>
                    <a:srgbClr val="46B9C8"/>
                  </a:solidFill>
                  <a:miter lim="800000"/>
                  <a:headEnd/>
                  <a:tailEnd/>
                </a:ln>
              </p:spPr>
              <p:txBody>
                <a:bodyPr/>
                <a:lstStyle/>
                <a:p>
                  <a:endParaRPr lang="en-US"/>
                </a:p>
              </p:txBody>
            </p:sp>
            <p:sp>
              <p:nvSpPr>
                <p:cNvPr id="3832" name="Line 760"/>
                <p:cNvSpPr>
                  <a:spLocks noChangeShapeType="1"/>
                </p:cNvSpPr>
                <p:nvPr/>
              </p:nvSpPr>
              <p:spPr bwMode="auto">
                <a:xfrm>
                  <a:off x="-163" y="2263"/>
                  <a:ext cx="38" cy="69"/>
                </a:xfrm>
                <a:prstGeom prst="line">
                  <a:avLst/>
                </a:prstGeom>
                <a:noFill/>
                <a:ln w="22225">
                  <a:solidFill>
                    <a:srgbClr val="46B9C8"/>
                  </a:solidFill>
                  <a:miter lim="800000"/>
                  <a:headEnd/>
                  <a:tailEnd/>
                </a:ln>
              </p:spPr>
              <p:txBody>
                <a:bodyPr/>
                <a:lstStyle/>
                <a:p>
                  <a:endParaRPr lang="en-US"/>
                </a:p>
              </p:txBody>
            </p:sp>
            <p:sp>
              <p:nvSpPr>
                <p:cNvPr id="3833" name="Freeform 761"/>
                <p:cNvSpPr>
                  <a:spLocks/>
                </p:cNvSpPr>
                <p:nvPr/>
              </p:nvSpPr>
              <p:spPr bwMode="auto">
                <a:xfrm>
                  <a:off x="-296" y="2237"/>
                  <a:ext cx="71" cy="71"/>
                </a:xfrm>
                <a:custGeom>
                  <a:avLst/>
                  <a:gdLst/>
                  <a:ahLst/>
                  <a:cxnLst>
                    <a:cxn ang="0">
                      <a:pos x="27" y="9"/>
                    </a:cxn>
                    <a:cxn ang="0">
                      <a:pos x="10" y="3"/>
                    </a:cxn>
                    <a:cxn ang="0">
                      <a:pos x="3" y="21"/>
                    </a:cxn>
                    <a:cxn ang="0">
                      <a:pos x="21" y="27"/>
                    </a:cxn>
                    <a:cxn ang="0">
                      <a:pos x="27" y="9"/>
                    </a:cxn>
                  </a:cxnLst>
                  <a:rect l="0" t="0" r="r" b="b"/>
                  <a:pathLst>
                    <a:path w="30" h="30">
                      <a:moveTo>
                        <a:pt x="27" y="9"/>
                      </a:moveTo>
                      <a:cubicBezTo>
                        <a:pt x="24" y="3"/>
                        <a:pt x="16" y="0"/>
                        <a:pt x="10" y="3"/>
                      </a:cubicBezTo>
                      <a:cubicBezTo>
                        <a:pt x="3" y="6"/>
                        <a:pt x="0" y="14"/>
                        <a:pt x="3" y="21"/>
                      </a:cubicBezTo>
                      <a:cubicBezTo>
                        <a:pt x="6" y="27"/>
                        <a:pt x="14" y="30"/>
                        <a:pt x="21" y="27"/>
                      </a:cubicBezTo>
                      <a:cubicBezTo>
                        <a:pt x="27" y="24"/>
                        <a:pt x="30" y="16"/>
                        <a:pt x="27" y="9"/>
                      </a:cubicBezTo>
                      <a:close/>
                    </a:path>
                  </a:pathLst>
                </a:custGeom>
                <a:noFill/>
                <a:ln w="22225" cap="flat">
                  <a:solidFill>
                    <a:srgbClr val="46B9C8"/>
                  </a:solidFill>
                  <a:prstDash val="solid"/>
                  <a:miter lim="800000"/>
                  <a:headEnd/>
                  <a:tailEnd/>
                </a:ln>
              </p:spPr>
              <p:txBody>
                <a:bodyPr/>
                <a:lstStyle/>
                <a:p>
                  <a:endParaRPr lang="en-US"/>
                </a:p>
              </p:txBody>
            </p:sp>
            <p:sp>
              <p:nvSpPr>
                <p:cNvPr id="3834" name="Line 762"/>
                <p:cNvSpPr>
                  <a:spLocks noChangeShapeType="1"/>
                </p:cNvSpPr>
                <p:nvPr/>
              </p:nvSpPr>
              <p:spPr bwMode="auto">
                <a:xfrm>
                  <a:off x="-255" y="2306"/>
                  <a:ext cx="35" cy="68"/>
                </a:xfrm>
                <a:prstGeom prst="line">
                  <a:avLst/>
                </a:prstGeom>
                <a:noFill/>
                <a:ln w="22225">
                  <a:solidFill>
                    <a:srgbClr val="46B9C8"/>
                  </a:solidFill>
                  <a:miter lim="800000"/>
                  <a:headEnd/>
                  <a:tailEnd/>
                </a:ln>
              </p:spPr>
              <p:txBody>
                <a:bodyPr/>
                <a:lstStyle/>
                <a:p>
                  <a:endParaRPr lang="en-US"/>
                </a:p>
              </p:txBody>
            </p:sp>
            <p:sp>
              <p:nvSpPr>
                <p:cNvPr id="3835" name="Line 763"/>
                <p:cNvSpPr>
                  <a:spLocks noChangeShapeType="1"/>
                </p:cNvSpPr>
                <p:nvPr/>
              </p:nvSpPr>
              <p:spPr bwMode="auto">
                <a:xfrm>
                  <a:off x="-234" y="2297"/>
                  <a:ext cx="35" cy="68"/>
                </a:xfrm>
                <a:prstGeom prst="line">
                  <a:avLst/>
                </a:prstGeom>
                <a:noFill/>
                <a:ln w="22225">
                  <a:solidFill>
                    <a:srgbClr val="46B9C8"/>
                  </a:solidFill>
                  <a:miter lim="800000"/>
                  <a:headEnd/>
                  <a:tailEnd/>
                </a:ln>
              </p:spPr>
              <p:txBody>
                <a:bodyPr/>
                <a:lstStyle/>
                <a:p>
                  <a:endParaRPr lang="en-US"/>
                </a:p>
              </p:txBody>
            </p:sp>
            <p:sp>
              <p:nvSpPr>
                <p:cNvPr id="3836" name="Freeform 764"/>
                <p:cNvSpPr>
                  <a:spLocks/>
                </p:cNvSpPr>
                <p:nvPr/>
              </p:nvSpPr>
              <p:spPr bwMode="auto">
                <a:xfrm>
                  <a:off x="-369" y="2271"/>
                  <a:ext cx="73" cy="70"/>
                </a:xfrm>
                <a:custGeom>
                  <a:avLst/>
                  <a:gdLst/>
                  <a:ahLst/>
                  <a:cxnLst>
                    <a:cxn ang="0">
                      <a:pos x="28" y="9"/>
                    </a:cxn>
                    <a:cxn ang="0">
                      <a:pos x="10" y="3"/>
                    </a:cxn>
                    <a:cxn ang="0">
                      <a:pos x="4" y="21"/>
                    </a:cxn>
                    <a:cxn ang="0">
                      <a:pos x="21" y="27"/>
                    </a:cxn>
                    <a:cxn ang="0">
                      <a:pos x="28" y="9"/>
                    </a:cxn>
                  </a:cxnLst>
                  <a:rect l="0" t="0" r="r" b="b"/>
                  <a:pathLst>
                    <a:path w="31" h="30">
                      <a:moveTo>
                        <a:pt x="28" y="9"/>
                      </a:moveTo>
                      <a:cubicBezTo>
                        <a:pt x="25" y="3"/>
                        <a:pt x="17" y="0"/>
                        <a:pt x="10" y="3"/>
                      </a:cubicBezTo>
                      <a:cubicBezTo>
                        <a:pt x="3" y="6"/>
                        <a:pt x="0" y="14"/>
                        <a:pt x="4" y="21"/>
                      </a:cubicBezTo>
                      <a:cubicBezTo>
                        <a:pt x="7" y="27"/>
                        <a:pt x="15" y="30"/>
                        <a:pt x="21" y="27"/>
                      </a:cubicBezTo>
                      <a:cubicBezTo>
                        <a:pt x="28" y="24"/>
                        <a:pt x="31" y="16"/>
                        <a:pt x="28" y="9"/>
                      </a:cubicBezTo>
                      <a:close/>
                    </a:path>
                  </a:pathLst>
                </a:custGeom>
                <a:noFill/>
                <a:ln w="22225" cap="flat">
                  <a:solidFill>
                    <a:srgbClr val="46B9C8"/>
                  </a:solidFill>
                  <a:prstDash val="solid"/>
                  <a:miter lim="800000"/>
                  <a:headEnd/>
                  <a:tailEnd/>
                </a:ln>
              </p:spPr>
              <p:txBody>
                <a:bodyPr/>
                <a:lstStyle/>
                <a:p>
                  <a:endParaRPr lang="en-US"/>
                </a:p>
              </p:txBody>
            </p:sp>
            <p:sp>
              <p:nvSpPr>
                <p:cNvPr id="3837" name="Line 765"/>
                <p:cNvSpPr>
                  <a:spLocks noChangeShapeType="1"/>
                </p:cNvSpPr>
                <p:nvPr/>
              </p:nvSpPr>
              <p:spPr bwMode="auto">
                <a:xfrm>
                  <a:off x="-329" y="2339"/>
                  <a:ext cx="38" cy="69"/>
                </a:xfrm>
                <a:prstGeom prst="line">
                  <a:avLst/>
                </a:prstGeom>
                <a:noFill/>
                <a:ln w="22225">
                  <a:solidFill>
                    <a:srgbClr val="46B9C8"/>
                  </a:solidFill>
                  <a:miter lim="800000"/>
                  <a:headEnd/>
                  <a:tailEnd/>
                </a:ln>
              </p:spPr>
              <p:txBody>
                <a:bodyPr/>
                <a:lstStyle/>
                <a:p>
                  <a:endParaRPr lang="en-US"/>
                </a:p>
              </p:txBody>
            </p:sp>
            <p:sp>
              <p:nvSpPr>
                <p:cNvPr id="3838" name="Line 766"/>
                <p:cNvSpPr>
                  <a:spLocks noChangeShapeType="1"/>
                </p:cNvSpPr>
                <p:nvPr/>
              </p:nvSpPr>
              <p:spPr bwMode="auto">
                <a:xfrm>
                  <a:off x="-307" y="2330"/>
                  <a:ext cx="37" cy="66"/>
                </a:xfrm>
                <a:prstGeom prst="line">
                  <a:avLst/>
                </a:prstGeom>
                <a:noFill/>
                <a:ln w="22225">
                  <a:solidFill>
                    <a:srgbClr val="46B9C8"/>
                  </a:solidFill>
                  <a:miter lim="800000"/>
                  <a:headEnd/>
                  <a:tailEnd/>
                </a:ln>
              </p:spPr>
              <p:txBody>
                <a:bodyPr/>
                <a:lstStyle/>
                <a:p>
                  <a:endParaRPr lang="en-US"/>
                </a:p>
              </p:txBody>
            </p:sp>
            <p:sp>
              <p:nvSpPr>
                <p:cNvPr id="3839" name="Freeform 767"/>
                <p:cNvSpPr>
                  <a:spLocks/>
                </p:cNvSpPr>
                <p:nvPr/>
              </p:nvSpPr>
              <p:spPr bwMode="auto">
                <a:xfrm>
                  <a:off x="-440" y="2304"/>
                  <a:ext cx="74" cy="73"/>
                </a:xfrm>
                <a:custGeom>
                  <a:avLst/>
                  <a:gdLst/>
                  <a:ahLst/>
                  <a:cxnLst>
                    <a:cxn ang="0">
                      <a:pos x="28" y="10"/>
                    </a:cxn>
                    <a:cxn ang="0">
                      <a:pos x="10" y="3"/>
                    </a:cxn>
                    <a:cxn ang="0">
                      <a:pos x="3" y="21"/>
                    </a:cxn>
                    <a:cxn ang="0">
                      <a:pos x="21" y="28"/>
                    </a:cxn>
                    <a:cxn ang="0">
                      <a:pos x="28" y="10"/>
                    </a:cxn>
                  </a:cxnLst>
                  <a:rect l="0" t="0" r="r" b="b"/>
                  <a:pathLst>
                    <a:path w="31" h="31">
                      <a:moveTo>
                        <a:pt x="28" y="10"/>
                      </a:moveTo>
                      <a:cubicBezTo>
                        <a:pt x="24" y="3"/>
                        <a:pt x="16" y="0"/>
                        <a:pt x="10" y="3"/>
                      </a:cubicBezTo>
                      <a:cubicBezTo>
                        <a:pt x="3" y="7"/>
                        <a:pt x="0" y="15"/>
                        <a:pt x="3" y="21"/>
                      </a:cubicBezTo>
                      <a:cubicBezTo>
                        <a:pt x="7" y="28"/>
                        <a:pt x="15" y="31"/>
                        <a:pt x="21" y="28"/>
                      </a:cubicBezTo>
                      <a:cubicBezTo>
                        <a:pt x="28" y="24"/>
                        <a:pt x="31" y="16"/>
                        <a:pt x="28" y="10"/>
                      </a:cubicBezTo>
                      <a:close/>
                    </a:path>
                  </a:pathLst>
                </a:custGeom>
                <a:noFill/>
                <a:ln w="22225" cap="flat">
                  <a:solidFill>
                    <a:srgbClr val="46B9C8"/>
                  </a:solidFill>
                  <a:prstDash val="solid"/>
                  <a:miter lim="800000"/>
                  <a:headEnd/>
                  <a:tailEnd/>
                </a:ln>
              </p:spPr>
              <p:txBody>
                <a:bodyPr/>
                <a:lstStyle/>
                <a:p>
                  <a:endParaRPr lang="en-US"/>
                </a:p>
              </p:txBody>
            </p:sp>
            <p:sp>
              <p:nvSpPr>
                <p:cNvPr id="3840" name="Line 768"/>
                <p:cNvSpPr>
                  <a:spLocks noChangeShapeType="1"/>
                </p:cNvSpPr>
                <p:nvPr/>
              </p:nvSpPr>
              <p:spPr bwMode="auto">
                <a:xfrm>
                  <a:off x="-399" y="2372"/>
                  <a:ext cx="40" cy="69"/>
                </a:xfrm>
                <a:prstGeom prst="line">
                  <a:avLst/>
                </a:prstGeom>
                <a:noFill/>
                <a:ln w="22225">
                  <a:solidFill>
                    <a:srgbClr val="46B9C8"/>
                  </a:solidFill>
                  <a:miter lim="800000"/>
                  <a:headEnd/>
                  <a:tailEnd/>
                </a:ln>
              </p:spPr>
              <p:txBody>
                <a:bodyPr/>
                <a:lstStyle/>
                <a:p>
                  <a:endParaRPr lang="en-US"/>
                </a:p>
              </p:txBody>
            </p:sp>
            <p:sp>
              <p:nvSpPr>
                <p:cNvPr id="3841" name="Line 769"/>
                <p:cNvSpPr>
                  <a:spLocks noChangeShapeType="1"/>
                </p:cNvSpPr>
                <p:nvPr/>
              </p:nvSpPr>
              <p:spPr bwMode="auto">
                <a:xfrm>
                  <a:off x="-378" y="2363"/>
                  <a:ext cx="40" cy="68"/>
                </a:xfrm>
                <a:prstGeom prst="line">
                  <a:avLst/>
                </a:prstGeom>
                <a:noFill/>
                <a:ln w="22225">
                  <a:solidFill>
                    <a:srgbClr val="46B9C8"/>
                  </a:solidFill>
                  <a:miter lim="800000"/>
                  <a:headEnd/>
                  <a:tailEnd/>
                </a:ln>
              </p:spPr>
              <p:txBody>
                <a:bodyPr/>
                <a:lstStyle/>
                <a:p>
                  <a:endParaRPr lang="en-US"/>
                </a:p>
              </p:txBody>
            </p:sp>
            <p:sp>
              <p:nvSpPr>
                <p:cNvPr id="3842" name="Freeform 770"/>
                <p:cNvSpPr>
                  <a:spLocks/>
                </p:cNvSpPr>
                <p:nvPr/>
              </p:nvSpPr>
              <p:spPr bwMode="auto">
                <a:xfrm>
                  <a:off x="-510" y="2339"/>
                  <a:ext cx="73" cy="71"/>
                </a:xfrm>
                <a:custGeom>
                  <a:avLst/>
                  <a:gdLst/>
                  <a:ahLst/>
                  <a:cxnLst>
                    <a:cxn ang="0">
                      <a:pos x="27" y="9"/>
                    </a:cxn>
                    <a:cxn ang="0">
                      <a:pos x="9" y="3"/>
                    </a:cxn>
                    <a:cxn ang="0">
                      <a:pos x="3" y="21"/>
                    </a:cxn>
                    <a:cxn ang="0">
                      <a:pos x="21" y="27"/>
                    </a:cxn>
                    <a:cxn ang="0">
                      <a:pos x="27" y="9"/>
                    </a:cxn>
                  </a:cxnLst>
                  <a:rect l="0" t="0" r="r" b="b"/>
                  <a:pathLst>
                    <a:path w="31" h="30">
                      <a:moveTo>
                        <a:pt x="27" y="9"/>
                      </a:moveTo>
                      <a:cubicBezTo>
                        <a:pt x="24" y="3"/>
                        <a:pt x="16" y="0"/>
                        <a:pt x="9" y="3"/>
                      </a:cubicBezTo>
                      <a:cubicBezTo>
                        <a:pt x="3" y="6"/>
                        <a:pt x="0" y="14"/>
                        <a:pt x="3" y="21"/>
                      </a:cubicBezTo>
                      <a:cubicBezTo>
                        <a:pt x="7" y="28"/>
                        <a:pt x="15" y="30"/>
                        <a:pt x="21" y="27"/>
                      </a:cubicBezTo>
                      <a:cubicBezTo>
                        <a:pt x="28" y="24"/>
                        <a:pt x="31" y="16"/>
                        <a:pt x="27" y="9"/>
                      </a:cubicBezTo>
                      <a:close/>
                    </a:path>
                  </a:pathLst>
                </a:custGeom>
                <a:noFill/>
                <a:ln w="22225" cap="flat">
                  <a:solidFill>
                    <a:srgbClr val="46B9C8"/>
                  </a:solidFill>
                  <a:prstDash val="solid"/>
                  <a:miter lim="800000"/>
                  <a:headEnd/>
                  <a:tailEnd/>
                </a:ln>
              </p:spPr>
              <p:txBody>
                <a:bodyPr/>
                <a:lstStyle/>
                <a:p>
                  <a:endParaRPr lang="en-US"/>
                </a:p>
              </p:txBody>
            </p:sp>
            <p:sp>
              <p:nvSpPr>
                <p:cNvPr id="3843" name="Line 771"/>
                <p:cNvSpPr>
                  <a:spLocks noChangeShapeType="1"/>
                </p:cNvSpPr>
                <p:nvPr/>
              </p:nvSpPr>
              <p:spPr bwMode="auto">
                <a:xfrm>
                  <a:off x="-470" y="2408"/>
                  <a:ext cx="40" cy="66"/>
                </a:xfrm>
                <a:prstGeom prst="line">
                  <a:avLst/>
                </a:prstGeom>
                <a:noFill/>
                <a:ln w="22225">
                  <a:solidFill>
                    <a:srgbClr val="46B9C8"/>
                  </a:solidFill>
                  <a:miter lim="800000"/>
                  <a:headEnd/>
                  <a:tailEnd/>
                </a:ln>
              </p:spPr>
              <p:txBody>
                <a:bodyPr/>
                <a:lstStyle/>
                <a:p>
                  <a:endParaRPr lang="en-US"/>
                </a:p>
              </p:txBody>
            </p:sp>
            <p:sp>
              <p:nvSpPr>
                <p:cNvPr id="3844" name="Line 772"/>
                <p:cNvSpPr>
                  <a:spLocks noChangeShapeType="1"/>
                </p:cNvSpPr>
                <p:nvPr/>
              </p:nvSpPr>
              <p:spPr bwMode="auto">
                <a:xfrm>
                  <a:off x="-449" y="2398"/>
                  <a:ext cx="40" cy="66"/>
                </a:xfrm>
                <a:prstGeom prst="line">
                  <a:avLst/>
                </a:prstGeom>
                <a:noFill/>
                <a:ln w="22225">
                  <a:solidFill>
                    <a:srgbClr val="46B9C8"/>
                  </a:solidFill>
                  <a:miter lim="800000"/>
                  <a:headEnd/>
                  <a:tailEnd/>
                </a:ln>
              </p:spPr>
              <p:txBody>
                <a:bodyPr/>
                <a:lstStyle/>
                <a:p>
                  <a:endParaRPr lang="en-US"/>
                </a:p>
              </p:txBody>
            </p:sp>
            <p:sp>
              <p:nvSpPr>
                <p:cNvPr id="3845" name="Freeform 773"/>
                <p:cNvSpPr>
                  <a:spLocks/>
                </p:cNvSpPr>
                <p:nvPr/>
              </p:nvSpPr>
              <p:spPr bwMode="auto">
                <a:xfrm>
                  <a:off x="-581" y="2374"/>
                  <a:ext cx="73" cy="71"/>
                </a:xfrm>
                <a:custGeom>
                  <a:avLst/>
                  <a:gdLst/>
                  <a:ahLst/>
                  <a:cxnLst>
                    <a:cxn ang="0">
                      <a:pos x="28" y="9"/>
                    </a:cxn>
                    <a:cxn ang="0">
                      <a:pos x="9" y="3"/>
                    </a:cxn>
                    <a:cxn ang="0">
                      <a:pos x="4" y="21"/>
                    </a:cxn>
                    <a:cxn ang="0">
                      <a:pos x="22" y="27"/>
                    </a:cxn>
                    <a:cxn ang="0">
                      <a:pos x="28" y="9"/>
                    </a:cxn>
                  </a:cxnLst>
                  <a:rect l="0" t="0" r="r" b="b"/>
                  <a:pathLst>
                    <a:path w="31" h="30">
                      <a:moveTo>
                        <a:pt x="28" y="9"/>
                      </a:moveTo>
                      <a:cubicBezTo>
                        <a:pt x="24" y="2"/>
                        <a:pt x="16" y="0"/>
                        <a:pt x="9" y="3"/>
                      </a:cubicBezTo>
                      <a:cubicBezTo>
                        <a:pt x="3" y="7"/>
                        <a:pt x="0" y="15"/>
                        <a:pt x="4" y="21"/>
                      </a:cubicBezTo>
                      <a:cubicBezTo>
                        <a:pt x="7" y="28"/>
                        <a:pt x="15" y="30"/>
                        <a:pt x="22" y="27"/>
                      </a:cubicBezTo>
                      <a:cubicBezTo>
                        <a:pt x="28" y="24"/>
                        <a:pt x="31" y="16"/>
                        <a:pt x="28" y="9"/>
                      </a:cubicBezTo>
                      <a:close/>
                    </a:path>
                  </a:pathLst>
                </a:custGeom>
                <a:noFill/>
                <a:ln w="22225" cap="flat">
                  <a:solidFill>
                    <a:srgbClr val="46B9C8"/>
                  </a:solidFill>
                  <a:prstDash val="solid"/>
                  <a:miter lim="800000"/>
                  <a:headEnd/>
                  <a:tailEnd/>
                </a:ln>
              </p:spPr>
              <p:txBody>
                <a:bodyPr/>
                <a:lstStyle/>
                <a:p>
                  <a:endParaRPr lang="en-US"/>
                </a:p>
              </p:txBody>
            </p:sp>
            <p:sp>
              <p:nvSpPr>
                <p:cNvPr id="3846" name="Line 774"/>
                <p:cNvSpPr>
                  <a:spLocks noChangeShapeType="1"/>
                </p:cNvSpPr>
                <p:nvPr/>
              </p:nvSpPr>
              <p:spPr bwMode="auto">
                <a:xfrm>
                  <a:off x="-539" y="2443"/>
                  <a:ext cx="40" cy="66"/>
                </a:xfrm>
                <a:prstGeom prst="line">
                  <a:avLst/>
                </a:prstGeom>
                <a:noFill/>
                <a:ln w="22225">
                  <a:solidFill>
                    <a:srgbClr val="46B9C8"/>
                  </a:solidFill>
                  <a:miter lim="800000"/>
                  <a:headEnd/>
                  <a:tailEnd/>
                </a:ln>
              </p:spPr>
              <p:txBody>
                <a:bodyPr/>
                <a:lstStyle/>
                <a:p>
                  <a:endParaRPr lang="en-US"/>
                </a:p>
              </p:txBody>
            </p:sp>
            <p:sp>
              <p:nvSpPr>
                <p:cNvPr id="3847" name="Line 775"/>
                <p:cNvSpPr>
                  <a:spLocks noChangeShapeType="1"/>
                </p:cNvSpPr>
                <p:nvPr/>
              </p:nvSpPr>
              <p:spPr bwMode="auto">
                <a:xfrm>
                  <a:off x="-518" y="2434"/>
                  <a:ext cx="38" cy="66"/>
                </a:xfrm>
                <a:prstGeom prst="line">
                  <a:avLst/>
                </a:prstGeom>
                <a:noFill/>
                <a:ln w="22225">
                  <a:solidFill>
                    <a:srgbClr val="46B9C8"/>
                  </a:solidFill>
                  <a:miter lim="800000"/>
                  <a:headEnd/>
                  <a:tailEnd/>
                </a:ln>
              </p:spPr>
              <p:txBody>
                <a:bodyPr/>
                <a:lstStyle/>
                <a:p>
                  <a:endParaRPr lang="en-US"/>
                </a:p>
              </p:txBody>
            </p:sp>
            <p:sp>
              <p:nvSpPr>
                <p:cNvPr id="3848" name="Freeform 776"/>
                <p:cNvSpPr>
                  <a:spLocks/>
                </p:cNvSpPr>
                <p:nvPr/>
              </p:nvSpPr>
              <p:spPr bwMode="auto">
                <a:xfrm>
                  <a:off x="-652" y="2410"/>
                  <a:ext cx="73" cy="73"/>
                </a:xfrm>
                <a:custGeom>
                  <a:avLst/>
                  <a:gdLst/>
                  <a:ahLst/>
                  <a:cxnLst>
                    <a:cxn ang="0">
                      <a:pos x="28" y="9"/>
                    </a:cxn>
                    <a:cxn ang="0">
                      <a:pos x="10" y="4"/>
                    </a:cxn>
                    <a:cxn ang="0">
                      <a:pos x="4" y="22"/>
                    </a:cxn>
                    <a:cxn ang="0">
                      <a:pos x="22" y="27"/>
                    </a:cxn>
                    <a:cxn ang="0">
                      <a:pos x="28" y="9"/>
                    </a:cxn>
                  </a:cxnLst>
                  <a:rect l="0" t="0" r="r" b="b"/>
                  <a:pathLst>
                    <a:path w="31" h="31">
                      <a:moveTo>
                        <a:pt x="28" y="9"/>
                      </a:moveTo>
                      <a:cubicBezTo>
                        <a:pt x="24" y="3"/>
                        <a:pt x="16" y="0"/>
                        <a:pt x="10" y="4"/>
                      </a:cubicBezTo>
                      <a:cubicBezTo>
                        <a:pt x="3" y="7"/>
                        <a:pt x="0" y="15"/>
                        <a:pt x="4" y="22"/>
                      </a:cubicBezTo>
                      <a:cubicBezTo>
                        <a:pt x="7" y="28"/>
                        <a:pt x="15" y="31"/>
                        <a:pt x="22" y="27"/>
                      </a:cubicBezTo>
                      <a:cubicBezTo>
                        <a:pt x="29" y="24"/>
                        <a:pt x="31" y="16"/>
                        <a:pt x="28" y="9"/>
                      </a:cubicBezTo>
                      <a:close/>
                    </a:path>
                  </a:pathLst>
                </a:custGeom>
                <a:noFill/>
                <a:ln w="22225" cap="flat">
                  <a:solidFill>
                    <a:srgbClr val="46B9C8"/>
                  </a:solidFill>
                  <a:prstDash val="solid"/>
                  <a:miter lim="800000"/>
                  <a:headEnd/>
                  <a:tailEnd/>
                </a:ln>
              </p:spPr>
              <p:txBody>
                <a:bodyPr/>
                <a:lstStyle/>
                <a:p>
                  <a:endParaRPr lang="en-US"/>
                </a:p>
              </p:txBody>
            </p:sp>
            <p:sp>
              <p:nvSpPr>
                <p:cNvPr id="3849" name="Line 777"/>
                <p:cNvSpPr>
                  <a:spLocks noChangeShapeType="1"/>
                </p:cNvSpPr>
                <p:nvPr/>
              </p:nvSpPr>
              <p:spPr bwMode="auto">
                <a:xfrm>
                  <a:off x="-610" y="2478"/>
                  <a:ext cx="40" cy="67"/>
                </a:xfrm>
                <a:prstGeom prst="line">
                  <a:avLst/>
                </a:prstGeom>
                <a:noFill/>
                <a:ln w="22225">
                  <a:solidFill>
                    <a:srgbClr val="46B9C8"/>
                  </a:solidFill>
                  <a:miter lim="800000"/>
                  <a:headEnd/>
                  <a:tailEnd/>
                </a:ln>
              </p:spPr>
              <p:txBody>
                <a:bodyPr/>
                <a:lstStyle/>
                <a:p>
                  <a:endParaRPr lang="en-US"/>
                </a:p>
              </p:txBody>
            </p:sp>
            <p:sp>
              <p:nvSpPr>
                <p:cNvPr id="3850" name="Line 778"/>
                <p:cNvSpPr>
                  <a:spLocks noChangeShapeType="1"/>
                </p:cNvSpPr>
                <p:nvPr/>
              </p:nvSpPr>
              <p:spPr bwMode="auto">
                <a:xfrm>
                  <a:off x="-588" y="2469"/>
                  <a:ext cx="40" cy="66"/>
                </a:xfrm>
                <a:prstGeom prst="line">
                  <a:avLst/>
                </a:prstGeom>
                <a:noFill/>
                <a:ln w="22225">
                  <a:solidFill>
                    <a:srgbClr val="46B9C8"/>
                  </a:solidFill>
                  <a:miter lim="800000"/>
                  <a:headEnd/>
                  <a:tailEnd/>
                </a:ln>
              </p:spPr>
              <p:txBody>
                <a:bodyPr/>
                <a:lstStyle/>
                <a:p>
                  <a:endParaRPr lang="en-US"/>
                </a:p>
              </p:txBody>
            </p:sp>
            <p:sp>
              <p:nvSpPr>
                <p:cNvPr id="3851" name="Freeform 779"/>
                <p:cNvSpPr>
                  <a:spLocks/>
                </p:cNvSpPr>
                <p:nvPr/>
              </p:nvSpPr>
              <p:spPr bwMode="auto">
                <a:xfrm>
                  <a:off x="-721" y="2448"/>
                  <a:ext cx="74" cy="71"/>
                </a:xfrm>
                <a:custGeom>
                  <a:avLst/>
                  <a:gdLst/>
                  <a:ahLst/>
                  <a:cxnLst>
                    <a:cxn ang="0">
                      <a:pos x="27" y="9"/>
                    </a:cxn>
                    <a:cxn ang="0">
                      <a:pos x="9" y="3"/>
                    </a:cxn>
                    <a:cxn ang="0">
                      <a:pos x="3" y="21"/>
                    </a:cxn>
                    <a:cxn ang="0">
                      <a:pos x="22" y="27"/>
                    </a:cxn>
                    <a:cxn ang="0">
                      <a:pos x="27" y="9"/>
                    </a:cxn>
                  </a:cxnLst>
                  <a:rect l="0" t="0" r="r" b="b"/>
                  <a:pathLst>
                    <a:path w="31" h="30">
                      <a:moveTo>
                        <a:pt x="27" y="9"/>
                      </a:moveTo>
                      <a:cubicBezTo>
                        <a:pt x="24" y="2"/>
                        <a:pt x="15" y="0"/>
                        <a:pt x="9" y="3"/>
                      </a:cubicBezTo>
                      <a:cubicBezTo>
                        <a:pt x="2" y="7"/>
                        <a:pt x="0" y="15"/>
                        <a:pt x="3" y="21"/>
                      </a:cubicBezTo>
                      <a:cubicBezTo>
                        <a:pt x="7" y="28"/>
                        <a:pt x="15" y="30"/>
                        <a:pt x="22" y="27"/>
                      </a:cubicBezTo>
                      <a:cubicBezTo>
                        <a:pt x="28" y="23"/>
                        <a:pt x="31" y="15"/>
                        <a:pt x="27" y="9"/>
                      </a:cubicBezTo>
                      <a:close/>
                    </a:path>
                  </a:pathLst>
                </a:custGeom>
                <a:noFill/>
                <a:ln w="22225" cap="flat">
                  <a:solidFill>
                    <a:srgbClr val="46B9C8"/>
                  </a:solidFill>
                  <a:prstDash val="solid"/>
                  <a:miter lim="800000"/>
                  <a:headEnd/>
                  <a:tailEnd/>
                </a:ln>
              </p:spPr>
              <p:txBody>
                <a:bodyPr/>
                <a:lstStyle/>
                <a:p>
                  <a:endParaRPr lang="en-US"/>
                </a:p>
              </p:txBody>
            </p:sp>
            <p:sp>
              <p:nvSpPr>
                <p:cNvPr id="3852" name="Line 780"/>
                <p:cNvSpPr>
                  <a:spLocks noChangeShapeType="1"/>
                </p:cNvSpPr>
                <p:nvPr/>
              </p:nvSpPr>
              <p:spPr bwMode="auto">
                <a:xfrm>
                  <a:off x="-678" y="2516"/>
                  <a:ext cx="40" cy="66"/>
                </a:xfrm>
                <a:prstGeom prst="line">
                  <a:avLst/>
                </a:prstGeom>
                <a:noFill/>
                <a:ln w="22225">
                  <a:solidFill>
                    <a:srgbClr val="46B9C8"/>
                  </a:solidFill>
                  <a:miter lim="800000"/>
                  <a:headEnd/>
                  <a:tailEnd/>
                </a:ln>
              </p:spPr>
              <p:txBody>
                <a:bodyPr/>
                <a:lstStyle/>
                <a:p>
                  <a:endParaRPr lang="en-US"/>
                </a:p>
              </p:txBody>
            </p:sp>
            <p:sp>
              <p:nvSpPr>
                <p:cNvPr id="3853" name="Line 781"/>
                <p:cNvSpPr>
                  <a:spLocks noChangeShapeType="1"/>
                </p:cNvSpPr>
                <p:nvPr/>
              </p:nvSpPr>
              <p:spPr bwMode="auto">
                <a:xfrm>
                  <a:off x="-659" y="2504"/>
                  <a:ext cx="42" cy="67"/>
                </a:xfrm>
                <a:prstGeom prst="line">
                  <a:avLst/>
                </a:prstGeom>
                <a:noFill/>
                <a:ln w="22225">
                  <a:solidFill>
                    <a:srgbClr val="46B9C8"/>
                  </a:solidFill>
                  <a:miter lim="800000"/>
                  <a:headEnd/>
                  <a:tailEnd/>
                </a:ln>
              </p:spPr>
              <p:txBody>
                <a:bodyPr/>
                <a:lstStyle/>
                <a:p>
                  <a:endParaRPr lang="en-US"/>
                </a:p>
              </p:txBody>
            </p:sp>
            <p:sp>
              <p:nvSpPr>
                <p:cNvPr id="3854" name="Freeform 782"/>
                <p:cNvSpPr>
                  <a:spLocks/>
                </p:cNvSpPr>
                <p:nvPr/>
              </p:nvSpPr>
              <p:spPr bwMode="auto">
                <a:xfrm>
                  <a:off x="-792" y="2486"/>
                  <a:ext cx="74" cy="70"/>
                </a:xfrm>
                <a:custGeom>
                  <a:avLst/>
                  <a:gdLst/>
                  <a:ahLst/>
                  <a:cxnLst>
                    <a:cxn ang="0">
                      <a:pos x="28" y="9"/>
                    </a:cxn>
                    <a:cxn ang="0">
                      <a:pos x="9" y="3"/>
                    </a:cxn>
                    <a:cxn ang="0">
                      <a:pos x="4" y="22"/>
                    </a:cxn>
                    <a:cxn ang="0">
                      <a:pos x="22" y="27"/>
                    </a:cxn>
                    <a:cxn ang="0">
                      <a:pos x="28" y="9"/>
                    </a:cxn>
                  </a:cxnLst>
                  <a:rect l="0" t="0" r="r" b="b"/>
                  <a:pathLst>
                    <a:path w="31" h="30">
                      <a:moveTo>
                        <a:pt x="28" y="9"/>
                      </a:moveTo>
                      <a:cubicBezTo>
                        <a:pt x="24" y="2"/>
                        <a:pt x="16" y="0"/>
                        <a:pt x="9" y="3"/>
                      </a:cubicBezTo>
                      <a:cubicBezTo>
                        <a:pt x="3" y="7"/>
                        <a:pt x="0" y="15"/>
                        <a:pt x="4" y="22"/>
                      </a:cubicBezTo>
                      <a:cubicBezTo>
                        <a:pt x="8" y="28"/>
                        <a:pt x="16" y="30"/>
                        <a:pt x="22" y="27"/>
                      </a:cubicBezTo>
                      <a:cubicBezTo>
                        <a:pt x="29" y="23"/>
                        <a:pt x="31" y="15"/>
                        <a:pt x="28" y="9"/>
                      </a:cubicBezTo>
                      <a:close/>
                    </a:path>
                  </a:pathLst>
                </a:custGeom>
                <a:noFill/>
                <a:ln w="22225" cap="flat">
                  <a:solidFill>
                    <a:srgbClr val="46B9C8"/>
                  </a:solidFill>
                  <a:prstDash val="solid"/>
                  <a:miter lim="800000"/>
                  <a:headEnd/>
                  <a:tailEnd/>
                </a:ln>
              </p:spPr>
              <p:txBody>
                <a:bodyPr/>
                <a:lstStyle/>
                <a:p>
                  <a:endParaRPr lang="en-US"/>
                </a:p>
              </p:txBody>
            </p:sp>
            <p:sp>
              <p:nvSpPr>
                <p:cNvPr id="3855" name="Line 783"/>
                <p:cNvSpPr>
                  <a:spLocks noChangeShapeType="1"/>
                </p:cNvSpPr>
                <p:nvPr/>
              </p:nvSpPr>
              <p:spPr bwMode="auto">
                <a:xfrm>
                  <a:off x="-749" y="2554"/>
                  <a:ext cx="42" cy="66"/>
                </a:xfrm>
                <a:prstGeom prst="line">
                  <a:avLst/>
                </a:prstGeom>
                <a:noFill/>
                <a:ln w="22225">
                  <a:solidFill>
                    <a:srgbClr val="46B9C8"/>
                  </a:solidFill>
                  <a:miter lim="800000"/>
                  <a:headEnd/>
                  <a:tailEnd/>
                </a:ln>
              </p:spPr>
              <p:txBody>
                <a:bodyPr/>
                <a:lstStyle/>
                <a:p>
                  <a:endParaRPr lang="en-US"/>
                </a:p>
              </p:txBody>
            </p:sp>
            <p:sp>
              <p:nvSpPr>
                <p:cNvPr id="3856" name="Line 784"/>
                <p:cNvSpPr>
                  <a:spLocks noChangeShapeType="1"/>
                </p:cNvSpPr>
                <p:nvPr/>
              </p:nvSpPr>
              <p:spPr bwMode="auto">
                <a:xfrm>
                  <a:off x="-728" y="2542"/>
                  <a:ext cx="43" cy="66"/>
                </a:xfrm>
                <a:prstGeom prst="line">
                  <a:avLst/>
                </a:prstGeom>
                <a:noFill/>
                <a:ln w="22225">
                  <a:solidFill>
                    <a:srgbClr val="46B9C8"/>
                  </a:solidFill>
                  <a:miter lim="800000"/>
                  <a:headEnd/>
                  <a:tailEnd/>
                </a:ln>
              </p:spPr>
              <p:txBody>
                <a:bodyPr/>
                <a:lstStyle/>
                <a:p>
                  <a:endParaRPr lang="en-US"/>
                </a:p>
              </p:txBody>
            </p:sp>
            <p:sp>
              <p:nvSpPr>
                <p:cNvPr id="3857" name="Freeform 785"/>
                <p:cNvSpPr>
                  <a:spLocks/>
                </p:cNvSpPr>
                <p:nvPr/>
              </p:nvSpPr>
              <p:spPr bwMode="auto">
                <a:xfrm>
                  <a:off x="2922" y="1557"/>
                  <a:ext cx="64" cy="64"/>
                </a:xfrm>
                <a:custGeom>
                  <a:avLst/>
                  <a:gdLst/>
                  <a:ahLst/>
                  <a:cxnLst>
                    <a:cxn ang="0">
                      <a:pos x="0" y="14"/>
                    </a:cxn>
                    <a:cxn ang="0">
                      <a:pos x="14" y="0"/>
                    </a:cxn>
                    <a:cxn ang="0">
                      <a:pos x="27" y="14"/>
                    </a:cxn>
                    <a:cxn ang="0">
                      <a:pos x="13" y="27"/>
                    </a:cxn>
                    <a:cxn ang="0">
                      <a:pos x="0" y="14"/>
                    </a:cxn>
                  </a:cxnLst>
                  <a:rect l="0" t="0" r="r" b="b"/>
                  <a:pathLst>
                    <a:path w="27" h="27">
                      <a:moveTo>
                        <a:pt x="0" y="14"/>
                      </a:moveTo>
                      <a:cubicBezTo>
                        <a:pt x="0" y="6"/>
                        <a:pt x="6" y="0"/>
                        <a:pt x="14" y="0"/>
                      </a:cubicBezTo>
                      <a:cubicBezTo>
                        <a:pt x="21" y="1"/>
                        <a:pt x="27" y="7"/>
                        <a:pt x="27" y="14"/>
                      </a:cubicBezTo>
                      <a:cubicBezTo>
                        <a:pt x="27" y="21"/>
                        <a:pt x="21" y="27"/>
                        <a:pt x="13" y="27"/>
                      </a:cubicBezTo>
                      <a:cubicBezTo>
                        <a:pt x="6" y="27"/>
                        <a:pt x="0" y="21"/>
                        <a:pt x="0" y="14"/>
                      </a:cubicBezTo>
                      <a:close/>
                    </a:path>
                  </a:pathLst>
                </a:custGeom>
                <a:noFill/>
                <a:ln w="22225" cap="flat">
                  <a:solidFill>
                    <a:srgbClr val="46B9C8"/>
                  </a:solidFill>
                  <a:prstDash val="solid"/>
                  <a:miter lim="800000"/>
                  <a:headEnd/>
                  <a:tailEnd/>
                </a:ln>
              </p:spPr>
              <p:txBody>
                <a:bodyPr/>
                <a:lstStyle/>
                <a:p>
                  <a:endParaRPr lang="en-US"/>
                </a:p>
              </p:txBody>
            </p:sp>
            <p:sp>
              <p:nvSpPr>
                <p:cNvPr id="3858" name="Line 786"/>
                <p:cNvSpPr>
                  <a:spLocks noChangeShapeType="1"/>
                </p:cNvSpPr>
                <p:nvPr/>
              </p:nvSpPr>
              <p:spPr bwMode="auto">
                <a:xfrm flipH="1">
                  <a:off x="2957" y="1621"/>
                  <a:ext cx="7" cy="78"/>
                </a:xfrm>
                <a:prstGeom prst="line">
                  <a:avLst/>
                </a:prstGeom>
                <a:noFill/>
                <a:ln w="22225">
                  <a:solidFill>
                    <a:srgbClr val="46B9C8"/>
                  </a:solidFill>
                  <a:miter lim="800000"/>
                  <a:headEnd/>
                  <a:tailEnd/>
                </a:ln>
              </p:spPr>
              <p:txBody>
                <a:bodyPr/>
                <a:lstStyle/>
                <a:p>
                  <a:endParaRPr lang="en-US"/>
                </a:p>
              </p:txBody>
            </p:sp>
            <p:sp>
              <p:nvSpPr>
                <p:cNvPr id="3859" name="Line 787"/>
                <p:cNvSpPr>
                  <a:spLocks noChangeShapeType="1"/>
                </p:cNvSpPr>
                <p:nvPr/>
              </p:nvSpPr>
              <p:spPr bwMode="auto">
                <a:xfrm flipH="1">
                  <a:off x="2934" y="1621"/>
                  <a:ext cx="7" cy="78"/>
                </a:xfrm>
                <a:prstGeom prst="line">
                  <a:avLst/>
                </a:prstGeom>
                <a:noFill/>
                <a:ln w="22225">
                  <a:solidFill>
                    <a:srgbClr val="46B9C8"/>
                  </a:solidFill>
                  <a:miter lim="800000"/>
                  <a:headEnd/>
                  <a:tailEnd/>
                </a:ln>
              </p:spPr>
              <p:txBody>
                <a:bodyPr/>
                <a:lstStyle/>
                <a:p>
                  <a:endParaRPr lang="en-US"/>
                </a:p>
              </p:txBody>
            </p:sp>
            <p:sp>
              <p:nvSpPr>
                <p:cNvPr id="3860" name="Freeform 788"/>
                <p:cNvSpPr>
                  <a:spLocks/>
                </p:cNvSpPr>
                <p:nvPr/>
              </p:nvSpPr>
              <p:spPr bwMode="auto">
                <a:xfrm>
                  <a:off x="3002" y="1560"/>
                  <a:ext cx="64" cy="63"/>
                </a:xfrm>
                <a:custGeom>
                  <a:avLst/>
                  <a:gdLst/>
                  <a:ahLst/>
                  <a:cxnLst>
                    <a:cxn ang="0">
                      <a:pos x="0" y="13"/>
                    </a:cxn>
                    <a:cxn ang="0">
                      <a:pos x="13" y="0"/>
                    </a:cxn>
                    <a:cxn ang="0">
                      <a:pos x="27" y="14"/>
                    </a:cxn>
                    <a:cxn ang="0">
                      <a:pos x="13" y="27"/>
                    </a:cxn>
                    <a:cxn ang="0">
                      <a:pos x="0" y="13"/>
                    </a:cxn>
                  </a:cxnLst>
                  <a:rect l="0" t="0" r="r" b="b"/>
                  <a:pathLst>
                    <a:path w="27" h="27">
                      <a:moveTo>
                        <a:pt x="0" y="13"/>
                      </a:moveTo>
                      <a:cubicBezTo>
                        <a:pt x="0" y="6"/>
                        <a:pt x="6" y="0"/>
                        <a:pt x="13" y="0"/>
                      </a:cubicBezTo>
                      <a:cubicBezTo>
                        <a:pt x="21" y="0"/>
                        <a:pt x="27" y="6"/>
                        <a:pt x="27" y="14"/>
                      </a:cubicBezTo>
                      <a:cubicBezTo>
                        <a:pt x="26" y="21"/>
                        <a:pt x="20" y="27"/>
                        <a:pt x="13" y="27"/>
                      </a:cubicBezTo>
                      <a:cubicBezTo>
                        <a:pt x="5" y="27"/>
                        <a:pt x="0" y="21"/>
                        <a:pt x="0" y="13"/>
                      </a:cubicBezTo>
                      <a:close/>
                    </a:path>
                  </a:pathLst>
                </a:custGeom>
                <a:noFill/>
                <a:ln w="22225" cap="flat">
                  <a:solidFill>
                    <a:srgbClr val="46B9C8"/>
                  </a:solidFill>
                  <a:prstDash val="solid"/>
                  <a:miter lim="800000"/>
                  <a:headEnd/>
                  <a:tailEnd/>
                </a:ln>
              </p:spPr>
              <p:txBody>
                <a:bodyPr/>
                <a:lstStyle/>
                <a:p>
                  <a:endParaRPr lang="en-US"/>
                </a:p>
              </p:txBody>
            </p:sp>
            <p:sp>
              <p:nvSpPr>
                <p:cNvPr id="3861" name="Line 789"/>
                <p:cNvSpPr>
                  <a:spLocks noChangeShapeType="1"/>
                </p:cNvSpPr>
                <p:nvPr/>
              </p:nvSpPr>
              <p:spPr bwMode="auto">
                <a:xfrm flipH="1">
                  <a:off x="3035" y="1623"/>
                  <a:ext cx="7" cy="78"/>
                </a:xfrm>
                <a:prstGeom prst="line">
                  <a:avLst/>
                </a:prstGeom>
                <a:noFill/>
                <a:ln w="22225">
                  <a:solidFill>
                    <a:srgbClr val="46B9C8"/>
                  </a:solidFill>
                  <a:miter lim="800000"/>
                  <a:headEnd/>
                  <a:tailEnd/>
                </a:ln>
              </p:spPr>
              <p:txBody>
                <a:bodyPr/>
                <a:lstStyle/>
                <a:p>
                  <a:endParaRPr lang="en-US"/>
                </a:p>
              </p:txBody>
            </p:sp>
            <p:sp>
              <p:nvSpPr>
                <p:cNvPr id="3862" name="Line 790"/>
                <p:cNvSpPr>
                  <a:spLocks noChangeShapeType="1"/>
                </p:cNvSpPr>
                <p:nvPr/>
              </p:nvSpPr>
              <p:spPr bwMode="auto">
                <a:xfrm flipH="1">
                  <a:off x="3012" y="1623"/>
                  <a:ext cx="7" cy="76"/>
                </a:xfrm>
                <a:prstGeom prst="line">
                  <a:avLst/>
                </a:prstGeom>
                <a:noFill/>
                <a:ln w="22225">
                  <a:solidFill>
                    <a:srgbClr val="46B9C8"/>
                  </a:solidFill>
                  <a:miter lim="800000"/>
                  <a:headEnd/>
                  <a:tailEnd/>
                </a:ln>
              </p:spPr>
              <p:txBody>
                <a:bodyPr/>
                <a:lstStyle/>
                <a:p>
                  <a:endParaRPr lang="en-US"/>
                </a:p>
              </p:txBody>
            </p:sp>
            <p:sp>
              <p:nvSpPr>
                <p:cNvPr id="3863" name="Freeform 791"/>
                <p:cNvSpPr>
                  <a:spLocks/>
                </p:cNvSpPr>
                <p:nvPr/>
              </p:nvSpPr>
              <p:spPr bwMode="auto">
                <a:xfrm>
                  <a:off x="3080" y="1562"/>
                  <a:ext cx="64" cy="64"/>
                </a:xfrm>
                <a:custGeom>
                  <a:avLst/>
                  <a:gdLst/>
                  <a:ahLst/>
                  <a:cxnLst>
                    <a:cxn ang="0">
                      <a:pos x="0" y="13"/>
                    </a:cxn>
                    <a:cxn ang="0">
                      <a:pos x="14" y="0"/>
                    </a:cxn>
                    <a:cxn ang="0">
                      <a:pos x="27" y="14"/>
                    </a:cxn>
                    <a:cxn ang="0">
                      <a:pos x="13" y="27"/>
                    </a:cxn>
                    <a:cxn ang="0">
                      <a:pos x="0" y="13"/>
                    </a:cxn>
                  </a:cxnLst>
                  <a:rect l="0" t="0" r="r" b="b"/>
                  <a:pathLst>
                    <a:path w="27" h="27">
                      <a:moveTo>
                        <a:pt x="0" y="13"/>
                      </a:moveTo>
                      <a:cubicBezTo>
                        <a:pt x="0" y="5"/>
                        <a:pt x="7" y="0"/>
                        <a:pt x="14" y="0"/>
                      </a:cubicBezTo>
                      <a:cubicBezTo>
                        <a:pt x="21" y="0"/>
                        <a:pt x="27" y="6"/>
                        <a:pt x="27" y="14"/>
                      </a:cubicBezTo>
                      <a:cubicBezTo>
                        <a:pt x="27" y="21"/>
                        <a:pt x="21" y="27"/>
                        <a:pt x="13" y="27"/>
                      </a:cubicBezTo>
                      <a:cubicBezTo>
                        <a:pt x="6" y="26"/>
                        <a:pt x="0" y="20"/>
                        <a:pt x="0" y="13"/>
                      </a:cubicBezTo>
                      <a:close/>
                    </a:path>
                  </a:pathLst>
                </a:custGeom>
                <a:noFill/>
                <a:ln w="22225" cap="flat">
                  <a:solidFill>
                    <a:srgbClr val="46B9C8"/>
                  </a:solidFill>
                  <a:prstDash val="solid"/>
                  <a:miter lim="800000"/>
                  <a:headEnd/>
                  <a:tailEnd/>
                </a:ln>
              </p:spPr>
              <p:txBody>
                <a:bodyPr/>
                <a:lstStyle/>
                <a:p>
                  <a:endParaRPr lang="en-US"/>
                </a:p>
              </p:txBody>
            </p:sp>
            <p:sp>
              <p:nvSpPr>
                <p:cNvPr id="3864" name="Line 792"/>
                <p:cNvSpPr>
                  <a:spLocks noChangeShapeType="1"/>
                </p:cNvSpPr>
                <p:nvPr/>
              </p:nvSpPr>
              <p:spPr bwMode="auto">
                <a:xfrm flipH="1">
                  <a:off x="3113" y="1626"/>
                  <a:ext cx="10" cy="75"/>
                </a:xfrm>
                <a:prstGeom prst="line">
                  <a:avLst/>
                </a:prstGeom>
                <a:noFill/>
                <a:ln w="22225">
                  <a:solidFill>
                    <a:srgbClr val="46B9C8"/>
                  </a:solidFill>
                  <a:miter lim="800000"/>
                  <a:headEnd/>
                  <a:tailEnd/>
                </a:ln>
              </p:spPr>
              <p:txBody>
                <a:bodyPr/>
                <a:lstStyle/>
                <a:p>
                  <a:endParaRPr lang="en-US"/>
                </a:p>
              </p:txBody>
            </p:sp>
            <p:sp>
              <p:nvSpPr>
                <p:cNvPr id="3865" name="Line 793"/>
                <p:cNvSpPr>
                  <a:spLocks noChangeShapeType="1"/>
                </p:cNvSpPr>
                <p:nvPr/>
              </p:nvSpPr>
              <p:spPr bwMode="auto">
                <a:xfrm flipH="1">
                  <a:off x="3090" y="1623"/>
                  <a:ext cx="9" cy="78"/>
                </a:xfrm>
                <a:prstGeom prst="line">
                  <a:avLst/>
                </a:prstGeom>
                <a:noFill/>
                <a:ln w="22225">
                  <a:solidFill>
                    <a:srgbClr val="46B9C8"/>
                  </a:solidFill>
                  <a:miter lim="800000"/>
                  <a:headEnd/>
                  <a:tailEnd/>
                </a:ln>
              </p:spPr>
              <p:txBody>
                <a:bodyPr/>
                <a:lstStyle/>
                <a:p>
                  <a:endParaRPr lang="en-US"/>
                </a:p>
              </p:txBody>
            </p:sp>
            <p:sp>
              <p:nvSpPr>
                <p:cNvPr id="3866" name="Freeform 794"/>
                <p:cNvSpPr>
                  <a:spLocks/>
                </p:cNvSpPr>
                <p:nvPr/>
              </p:nvSpPr>
              <p:spPr bwMode="auto">
                <a:xfrm>
                  <a:off x="3158" y="1564"/>
                  <a:ext cx="66" cy="64"/>
                </a:xfrm>
                <a:custGeom>
                  <a:avLst/>
                  <a:gdLst/>
                  <a:ahLst/>
                  <a:cxnLst>
                    <a:cxn ang="0">
                      <a:pos x="1" y="13"/>
                    </a:cxn>
                    <a:cxn ang="0">
                      <a:pos x="15" y="0"/>
                    </a:cxn>
                    <a:cxn ang="0">
                      <a:pos x="27" y="14"/>
                    </a:cxn>
                    <a:cxn ang="0">
                      <a:pos x="13" y="27"/>
                    </a:cxn>
                    <a:cxn ang="0">
                      <a:pos x="1" y="13"/>
                    </a:cxn>
                  </a:cxnLst>
                  <a:rect l="0" t="0" r="r" b="b"/>
                  <a:pathLst>
                    <a:path w="28" h="27">
                      <a:moveTo>
                        <a:pt x="1" y="13"/>
                      </a:moveTo>
                      <a:cubicBezTo>
                        <a:pt x="1" y="6"/>
                        <a:pt x="7" y="0"/>
                        <a:pt x="15" y="0"/>
                      </a:cubicBezTo>
                      <a:cubicBezTo>
                        <a:pt x="22" y="0"/>
                        <a:pt x="28" y="7"/>
                        <a:pt x="27" y="14"/>
                      </a:cubicBezTo>
                      <a:cubicBezTo>
                        <a:pt x="27" y="21"/>
                        <a:pt x="21" y="27"/>
                        <a:pt x="13" y="27"/>
                      </a:cubicBezTo>
                      <a:cubicBezTo>
                        <a:pt x="6" y="27"/>
                        <a:pt x="0" y="20"/>
                        <a:pt x="1" y="13"/>
                      </a:cubicBezTo>
                      <a:close/>
                    </a:path>
                  </a:pathLst>
                </a:custGeom>
                <a:noFill/>
                <a:ln w="22225" cap="flat">
                  <a:solidFill>
                    <a:srgbClr val="46B9C8"/>
                  </a:solidFill>
                  <a:prstDash val="solid"/>
                  <a:miter lim="800000"/>
                  <a:headEnd/>
                  <a:tailEnd/>
                </a:ln>
              </p:spPr>
              <p:txBody>
                <a:bodyPr/>
                <a:lstStyle/>
                <a:p>
                  <a:endParaRPr lang="en-US"/>
                </a:p>
              </p:txBody>
            </p:sp>
            <p:sp>
              <p:nvSpPr>
                <p:cNvPr id="3867" name="Line 795"/>
                <p:cNvSpPr>
                  <a:spLocks noChangeShapeType="1"/>
                </p:cNvSpPr>
                <p:nvPr/>
              </p:nvSpPr>
              <p:spPr bwMode="auto">
                <a:xfrm flipH="1">
                  <a:off x="3191" y="1628"/>
                  <a:ext cx="10" cy="78"/>
                </a:xfrm>
                <a:prstGeom prst="line">
                  <a:avLst/>
                </a:prstGeom>
                <a:noFill/>
                <a:ln w="22225">
                  <a:solidFill>
                    <a:srgbClr val="46B9C8"/>
                  </a:solidFill>
                  <a:miter lim="800000"/>
                  <a:headEnd/>
                  <a:tailEnd/>
                </a:ln>
              </p:spPr>
              <p:txBody>
                <a:bodyPr/>
                <a:lstStyle/>
                <a:p>
                  <a:endParaRPr lang="en-US"/>
                </a:p>
              </p:txBody>
            </p:sp>
            <p:sp>
              <p:nvSpPr>
                <p:cNvPr id="3868" name="Line 796"/>
                <p:cNvSpPr>
                  <a:spLocks noChangeShapeType="1"/>
                </p:cNvSpPr>
                <p:nvPr/>
              </p:nvSpPr>
              <p:spPr bwMode="auto">
                <a:xfrm flipH="1">
                  <a:off x="3167" y="1628"/>
                  <a:ext cx="10" cy="76"/>
                </a:xfrm>
                <a:prstGeom prst="line">
                  <a:avLst/>
                </a:prstGeom>
                <a:noFill/>
                <a:ln w="22225">
                  <a:solidFill>
                    <a:srgbClr val="46B9C8"/>
                  </a:solidFill>
                  <a:miter lim="800000"/>
                  <a:headEnd/>
                  <a:tailEnd/>
                </a:ln>
              </p:spPr>
              <p:txBody>
                <a:bodyPr/>
                <a:lstStyle/>
                <a:p>
                  <a:endParaRPr lang="en-US"/>
                </a:p>
              </p:txBody>
            </p:sp>
            <p:sp>
              <p:nvSpPr>
                <p:cNvPr id="3869" name="Freeform 797"/>
                <p:cNvSpPr>
                  <a:spLocks/>
                </p:cNvSpPr>
                <p:nvPr/>
              </p:nvSpPr>
              <p:spPr bwMode="auto">
                <a:xfrm>
                  <a:off x="3238" y="1567"/>
                  <a:ext cx="64" cy="66"/>
                </a:xfrm>
                <a:custGeom>
                  <a:avLst/>
                  <a:gdLst/>
                  <a:ahLst/>
                  <a:cxnLst>
                    <a:cxn ang="0">
                      <a:pos x="0" y="13"/>
                    </a:cxn>
                    <a:cxn ang="0">
                      <a:pos x="14" y="1"/>
                    </a:cxn>
                    <a:cxn ang="0">
                      <a:pos x="27" y="15"/>
                    </a:cxn>
                    <a:cxn ang="0">
                      <a:pos x="13" y="27"/>
                    </a:cxn>
                    <a:cxn ang="0">
                      <a:pos x="0" y="13"/>
                    </a:cxn>
                  </a:cxnLst>
                  <a:rect l="0" t="0" r="r" b="b"/>
                  <a:pathLst>
                    <a:path w="27" h="28">
                      <a:moveTo>
                        <a:pt x="0" y="13"/>
                      </a:moveTo>
                      <a:cubicBezTo>
                        <a:pt x="0" y="6"/>
                        <a:pt x="7" y="0"/>
                        <a:pt x="14" y="1"/>
                      </a:cubicBezTo>
                      <a:cubicBezTo>
                        <a:pt x="22" y="1"/>
                        <a:pt x="27" y="7"/>
                        <a:pt x="27" y="15"/>
                      </a:cubicBezTo>
                      <a:cubicBezTo>
                        <a:pt x="26" y="22"/>
                        <a:pt x="20" y="28"/>
                        <a:pt x="13" y="27"/>
                      </a:cubicBezTo>
                      <a:cubicBezTo>
                        <a:pt x="5" y="27"/>
                        <a:pt x="0" y="21"/>
                        <a:pt x="0" y="13"/>
                      </a:cubicBezTo>
                      <a:close/>
                    </a:path>
                  </a:pathLst>
                </a:custGeom>
                <a:noFill/>
                <a:ln w="22225" cap="flat">
                  <a:solidFill>
                    <a:srgbClr val="46B9C8"/>
                  </a:solidFill>
                  <a:prstDash val="solid"/>
                  <a:miter lim="800000"/>
                  <a:headEnd/>
                  <a:tailEnd/>
                </a:ln>
              </p:spPr>
              <p:txBody>
                <a:bodyPr/>
                <a:lstStyle/>
                <a:p>
                  <a:endParaRPr lang="en-US"/>
                </a:p>
              </p:txBody>
            </p:sp>
            <p:sp>
              <p:nvSpPr>
                <p:cNvPr id="3870" name="Line 798"/>
                <p:cNvSpPr>
                  <a:spLocks noChangeShapeType="1"/>
                </p:cNvSpPr>
                <p:nvPr/>
              </p:nvSpPr>
              <p:spPr bwMode="auto">
                <a:xfrm flipH="1">
                  <a:off x="3269" y="1633"/>
                  <a:ext cx="9" cy="75"/>
                </a:xfrm>
                <a:prstGeom prst="line">
                  <a:avLst/>
                </a:prstGeom>
                <a:noFill/>
                <a:ln w="22225">
                  <a:solidFill>
                    <a:srgbClr val="46B9C8"/>
                  </a:solidFill>
                  <a:miter lim="800000"/>
                  <a:headEnd/>
                  <a:tailEnd/>
                </a:ln>
              </p:spPr>
              <p:txBody>
                <a:bodyPr/>
                <a:lstStyle/>
                <a:p>
                  <a:endParaRPr lang="en-US"/>
                </a:p>
              </p:txBody>
            </p:sp>
            <p:sp>
              <p:nvSpPr>
                <p:cNvPr id="3871" name="Line 799"/>
                <p:cNvSpPr>
                  <a:spLocks noChangeShapeType="1"/>
                </p:cNvSpPr>
                <p:nvPr/>
              </p:nvSpPr>
              <p:spPr bwMode="auto">
                <a:xfrm flipH="1">
                  <a:off x="3245" y="1630"/>
                  <a:ext cx="10" cy="78"/>
                </a:xfrm>
                <a:prstGeom prst="line">
                  <a:avLst/>
                </a:prstGeom>
                <a:noFill/>
                <a:ln w="22225">
                  <a:solidFill>
                    <a:srgbClr val="46B9C8"/>
                  </a:solidFill>
                  <a:miter lim="800000"/>
                  <a:headEnd/>
                  <a:tailEnd/>
                </a:ln>
              </p:spPr>
              <p:txBody>
                <a:bodyPr/>
                <a:lstStyle/>
                <a:p>
                  <a:endParaRPr lang="en-US"/>
                </a:p>
              </p:txBody>
            </p:sp>
            <p:sp>
              <p:nvSpPr>
                <p:cNvPr id="3872" name="Freeform 800"/>
                <p:cNvSpPr>
                  <a:spLocks/>
                </p:cNvSpPr>
                <p:nvPr/>
              </p:nvSpPr>
              <p:spPr bwMode="auto">
                <a:xfrm>
                  <a:off x="3316" y="1571"/>
                  <a:ext cx="66" cy="66"/>
                </a:xfrm>
                <a:custGeom>
                  <a:avLst/>
                  <a:gdLst/>
                  <a:ahLst/>
                  <a:cxnLst>
                    <a:cxn ang="0">
                      <a:pos x="0" y="13"/>
                    </a:cxn>
                    <a:cxn ang="0">
                      <a:pos x="15" y="1"/>
                    </a:cxn>
                    <a:cxn ang="0">
                      <a:pos x="27" y="15"/>
                    </a:cxn>
                    <a:cxn ang="0">
                      <a:pos x="13" y="27"/>
                    </a:cxn>
                    <a:cxn ang="0">
                      <a:pos x="0" y="13"/>
                    </a:cxn>
                  </a:cxnLst>
                  <a:rect l="0" t="0" r="r" b="b"/>
                  <a:pathLst>
                    <a:path w="28" h="28">
                      <a:moveTo>
                        <a:pt x="0" y="13"/>
                      </a:moveTo>
                      <a:cubicBezTo>
                        <a:pt x="1" y="6"/>
                        <a:pt x="7" y="0"/>
                        <a:pt x="15" y="1"/>
                      </a:cubicBezTo>
                      <a:cubicBezTo>
                        <a:pt x="22" y="1"/>
                        <a:pt x="28" y="7"/>
                        <a:pt x="27" y="15"/>
                      </a:cubicBezTo>
                      <a:cubicBezTo>
                        <a:pt x="27" y="22"/>
                        <a:pt x="20" y="28"/>
                        <a:pt x="13" y="27"/>
                      </a:cubicBezTo>
                      <a:cubicBezTo>
                        <a:pt x="6" y="27"/>
                        <a:pt x="0" y="20"/>
                        <a:pt x="0" y="13"/>
                      </a:cubicBezTo>
                      <a:close/>
                    </a:path>
                  </a:pathLst>
                </a:custGeom>
                <a:noFill/>
                <a:ln w="22225" cap="flat">
                  <a:solidFill>
                    <a:srgbClr val="46B9C8"/>
                  </a:solidFill>
                  <a:prstDash val="solid"/>
                  <a:miter lim="800000"/>
                  <a:headEnd/>
                  <a:tailEnd/>
                </a:ln>
              </p:spPr>
              <p:txBody>
                <a:bodyPr/>
                <a:lstStyle/>
                <a:p>
                  <a:endParaRPr lang="en-US"/>
                </a:p>
              </p:txBody>
            </p:sp>
            <p:sp>
              <p:nvSpPr>
                <p:cNvPr id="3873" name="Line 801"/>
                <p:cNvSpPr>
                  <a:spLocks noChangeShapeType="1"/>
                </p:cNvSpPr>
                <p:nvPr/>
              </p:nvSpPr>
              <p:spPr bwMode="auto">
                <a:xfrm flipH="1">
                  <a:off x="3347" y="1637"/>
                  <a:ext cx="9" cy="76"/>
                </a:xfrm>
                <a:prstGeom prst="line">
                  <a:avLst/>
                </a:prstGeom>
                <a:noFill/>
                <a:ln w="22225">
                  <a:solidFill>
                    <a:srgbClr val="46B9C8"/>
                  </a:solidFill>
                  <a:miter lim="800000"/>
                  <a:headEnd/>
                  <a:tailEnd/>
                </a:ln>
              </p:spPr>
              <p:txBody>
                <a:bodyPr/>
                <a:lstStyle/>
                <a:p>
                  <a:endParaRPr lang="en-US"/>
                </a:p>
              </p:txBody>
            </p:sp>
            <p:sp>
              <p:nvSpPr>
                <p:cNvPr id="3874" name="Line 802"/>
                <p:cNvSpPr>
                  <a:spLocks noChangeShapeType="1"/>
                </p:cNvSpPr>
                <p:nvPr/>
              </p:nvSpPr>
              <p:spPr bwMode="auto">
                <a:xfrm flipH="1">
                  <a:off x="3323" y="1635"/>
                  <a:ext cx="12" cy="78"/>
                </a:xfrm>
                <a:prstGeom prst="line">
                  <a:avLst/>
                </a:prstGeom>
                <a:noFill/>
                <a:ln w="22225">
                  <a:solidFill>
                    <a:srgbClr val="46B9C8"/>
                  </a:solidFill>
                  <a:miter lim="800000"/>
                  <a:headEnd/>
                  <a:tailEnd/>
                </a:ln>
              </p:spPr>
              <p:txBody>
                <a:bodyPr/>
                <a:lstStyle/>
                <a:p>
                  <a:endParaRPr lang="en-US"/>
                </a:p>
              </p:txBody>
            </p:sp>
            <p:sp>
              <p:nvSpPr>
                <p:cNvPr id="3875" name="Freeform 803"/>
                <p:cNvSpPr>
                  <a:spLocks/>
                </p:cNvSpPr>
                <p:nvPr/>
              </p:nvSpPr>
              <p:spPr bwMode="auto">
                <a:xfrm>
                  <a:off x="3394" y="1576"/>
                  <a:ext cx="66" cy="66"/>
                </a:xfrm>
                <a:custGeom>
                  <a:avLst/>
                  <a:gdLst/>
                  <a:ahLst/>
                  <a:cxnLst>
                    <a:cxn ang="0">
                      <a:pos x="1" y="13"/>
                    </a:cxn>
                    <a:cxn ang="0">
                      <a:pos x="15" y="1"/>
                    </a:cxn>
                    <a:cxn ang="0">
                      <a:pos x="28" y="15"/>
                    </a:cxn>
                    <a:cxn ang="0">
                      <a:pos x="13" y="28"/>
                    </a:cxn>
                    <a:cxn ang="0">
                      <a:pos x="1" y="13"/>
                    </a:cxn>
                  </a:cxnLst>
                  <a:rect l="0" t="0" r="r" b="b"/>
                  <a:pathLst>
                    <a:path w="28" h="28">
                      <a:moveTo>
                        <a:pt x="1" y="13"/>
                      </a:moveTo>
                      <a:cubicBezTo>
                        <a:pt x="1" y="6"/>
                        <a:pt x="8" y="0"/>
                        <a:pt x="15" y="1"/>
                      </a:cubicBezTo>
                      <a:cubicBezTo>
                        <a:pt x="23" y="1"/>
                        <a:pt x="28" y="8"/>
                        <a:pt x="28" y="15"/>
                      </a:cubicBezTo>
                      <a:cubicBezTo>
                        <a:pt x="27" y="23"/>
                        <a:pt x="21" y="28"/>
                        <a:pt x="13" y="28"/>
                      </a:cubicBezTo>
                      <a:cubicBezTo>
                        <a:pt x="6" y="27"/>
                        <a:pt x="0" y="21"/>
                        <a:pt x="1" y="13"/>
                      </a:cubicBezTo>
                      <a:close/>
                    </a:path>
                  </a:pathLst>
                </a:custGeom>
                <a:noFill/>
                <a:ln w="22225" cap="flat">
                  <a:solidFill>
                    <a:srgbClr val="46B9C8"/>
                  </a:solidFill>
                  <a:prstDash val="solid"/>
                  <a:miter lim="800000"/>
                  <a:headEnd/>
                  <a:tailEnd/>
                </a:ln>
              </p:spPr>
              <p:txBody>
                <a:bodyPr/>
                <a:lstStyle/>
                <a:p>
                  <a:endParaRPr lang="en-US"/>
                </a:p>
              </p:txBody>
            </p:sp>
            <p:sp>
              <p:nvSpPr>
                <p:cNvPr id="3876" name="Line 804"/>
                <p:cNvSpPr>
                  <a:spLocks noChangeShapeType="1"/>
                </p:cNvSpPr>
                <p:nvPr/>
              </p:nvSpPr>
              <p:spPr bwMode="auto">
                <a:xfrm flipH="1">
                  <a:off x="3425" y="1642"/>
                  <a:ext cx="12" cy="76"/>
                </a:xfrm>
                <a:prstGeom prst="line">
                  <a:avLst/>
                </a:prstGeom>
                <a:noFill/>
                <a:ln w="22225">
                  <a:solidFill>
                    <a:srgbClr val="46B9C8"/>
                  </a:solidFill>
                  <a:miter lim="800000"/>
                  <a:headEnd/>
                  <a:tailEnd/>
                </a:ln>
              </p:spPr>
              <p:txBody>
                <a:bodyPr/>
                <a:lstStyle/>
                <a:p>
                  <a:endParaRPr lang="en-US"/>
                </a:p>
              </p:txBody>
            </p:sp>
            <p:sp>
              <p:nvSpPr>
                <p:cNvPr id="3877" name="Line 805"/>
                <p:cNvSpPr>
                  <a:spLocks noChangeShapeType="1"/>
                </p:cNvSpPr>
                <p:nvPr/>
              </p:nvSpPr>
              <p:spPr bwMode="auto">
                <a:xfrm flipH="1">
                  <a:off x="3401" y="1640"/>
                  <a:ext cx="12" cy="78"/>
                </a:xfrm>
                <a:prstGeom prst="line">
                  <a:avLst/>
                </a:prstGeom>
                <a:noFill/>
                <a:ln w="22225">
                  <a:solidFill>
                    <a:srgbClr val="46B9C8"/>
                  </a:solidFill>
                  <a:miter lim="800000"/>
                  <a:headEnd/>
                  <a:tailEnd/>
                </a:ln>
              </p:spPr>
              <p:txBody>
                <a:bodyPr/>
                <a:lstStyle/>
                <a:p>
                  <a:endParaRPr lang="en-US"/>
                </a:p>
              </p:txBody>
            </p:sp>
            <p:sp>
              <p:nvSpPr>
                <p:cNvPr id="3878" name="Freeform 806"/>
                <p:cNvSpPr>
                  <a:spLocks/>
                </p:cNvSpPr>
                <p:nvPr/>
              </p:nvSpPr>
              <p:spPr bwMode="auto">
                <a:xfrm>
                  <a:off x="3475" y="1583"/>
                  <a:ext cx="66" cy="66"/>
                </a:xfrm>
                <a:custGeom>
                  <a:avLst/>
                  <a:gdLst/>
                  <a:ahLst/>
                  <a:cxnLst>
                    <a:cxn ang="0">
                      <a:pos x="0" y="13"/>
                    </a:cxn>
                    <a:cxn ang="0">
                      <a:pos x="15" y="0"/>
                    </a:cxn>
                    <a:cxn ang="0">
                      <a:pos x="27" y="15"/>
                    </a:cxn>
                    <a:cxn ang="0">
                      <a:pos x="12" y="27"/>
                    </a:cxn>
                    <a:cxn ang="0">
                      <a:pos x="0" y="13"/>
                    </a:cxn>
                  </a:cxnLst>
                  <a:rect l="0" t="0" r="r" b="b"/>
                  <a:pathLst>
                    <a:path w="28" h="28">
                      <a:moveTo>
                        <a:pt x="0" y="13"/>
                      </a:moveTo>
                      <a:cubicBezTo>
                        <a:pt x="1" y="5"/>
                        <a:pt x="7" y="0"/>
                        <a:pt x="15" y="0"/>
                      </a:cubicBezTo>
                      <a:cubicBezTo>
                        <a:pt x="22" y="1"/>
                        <a:pt x="28" y="8"/>
                        <a:pt x="27" y="15"/>
                      </a:cubicBezTo>
                      <a:cubicBezTo>
                        <a:pt x="26" y="22"/>
                        <a:pt x="20" y="28"/>
                        <a:pt x="12" y="27"/>
                      </a:cubicBezTo>
                      <a:cubicBezTo>
                        <a:pt x="5" y="27"/>
                        <a:pt x="0" y="20"/>
                        <a:pt x="0" y="13"/>
                      </a:cubicBezTo>
                      <a:close/>
                    </a:path>
                  </a:pathLst>
                </a:custGeom>
                <a:noFill/>
                <a:ln w="22225" cap="flat">
                  <a:solidFill>
                    <a:srgbClr val="46B9C8"/>
                  </a:solidFill>
                  <a:prstDash val="solid"/>
                  <a:miter lim="800000"/>
                  <a:headEnd/>
                  <a:tailEnd/>
                </a:ln>
              </p:spPr>
              <p:txBody>
                <a:bodyPr/>
                <a:lstStyle/>
                <a:p>
                  <a:endParaRPr lang="en-US"/>
                </a:p>
              </p:txBody>
            </p:sp>
            <p:sp>
              <p:nvSpPr>
                <p:cNvPr id="3879" name="Line 807"/>
                <p:cNvSpPr>
                  <a:spLocks noChangeShapeType="1"/>
                </p:cNvSpPr>
                <p:nvPr/>
              </p:nvSpPr>
              <p:spPr bwMode="auto">
                <a:xfrm flipH="1">
                  <a:off x="3503" y="1647"/>
                  <a:ext cx="12" cy="78"/>
                </a:xfrm>
                <a:prstGeom prst="line">
                  <a:avLst/>
                </a:prstGeom>
                <a:noFill/>
                <a:ln w="22225">
                  <a:solidFill>
                    <a:srgbClr val="46B9C8"/>
                  </a:solidFill>
                  <a:miter lim="800000"/>
                  <a:headEnd/>
                  <a:tailEnd/>
                </a:ln>
              </p:spPr>
              <p:txBody>
                <a:bodyPr/>
                <a:lstStyle/>
                <a:p>
                  <a:endParaRPr lang="en-US"/>
                </a:p>
              </p:txBody>
            </p:sp>
            <p:sp>
              <p:nvSpPr>
                <p:cNvPr id="3880" name="Line 808"/>
                <p:cNvSpPr>
                  <a:spLocks noChangeShapeType="1"/>
                </p:cNvSpPr>
                <p:nvPr/>
              </p:nvSpPr>
              <p:spPr bwMode="auto">
                <a:xfrm flipH="1">
                  <a:off x="3479" y="1647"/>
                  <a:ext cx="12" cy="76"/>
                </a:xfrm>
                <a:prstGeom prst="line">
                  <a:avLst/>
                </a:prstGeom>
                <a:noFill/>
                <a:ln w="22225">
                  <a:solidFill>
                    <a:srgbClr val="46B9C8"/>
                  </a:solidFill>
                  <a:miter lim="800000"/>
                  <a:headEnd/>
                  <a:tailEnd/>
                </a:ln>
              </p:spPr>
              <p:txBody>
                <a:bodyPr/>
                <a:lstStyle/>
                <a:p>
                  <a:endParaRPr lang="en-US"/>
                </a:p>
              </p:txBody>
            </p:sp>
            <p:sp>
              <p:nvSpPr>
                <p:cNvPr id="3881" name="Freeform 809"/>
                <p:cNvSpPr>
                  <a:spLocks/>
                </p:cNvSpPr>
                <p:nvPr/>
              </p:nvSpPr>
              <p:spPr bwMode="auto">
                <a:xfrm>
                  <a:off x="3552" y="1590"/>
                  <a:ext cx="67" cy="66"/>
                </a:xfrm>
                <a:custGeom>
                  <a:avLst/>
                  <a:gdLst/>
                  <a:ahLst/>
                  <a:cxnLst>
                    <a:cxn ang="0">
                      <a:pos x="1" y="12"/>
                    </a:cxn>
                    <a:cxn ang="0">
                      <a:pos x="15" y="0"/>
                    </a:cxn>
                    <a:cxn ang="0">
                      <a:pos x="27" y="15"/>
                    </a:cxn>
                    <a:cxn ang="0">
                      <a:pos x="13" y="27"/>
                    </a:cxn>
                    <a:cxn ang="0">
                      <a:pos x="1" y="12"/>
                    </a:cxn>
                  </a:cxnLst>
                  <a:rect l="0" t="0" r="r" b="b"/>
                  <a:pathLst>
                    <a:path w="28" h="28">
                      <a:moveTo>
                        <a:pt x="1" y="12"/>
                      </a:moveTo>
                      <a:cubicBezTo>
                        <a:pt x="1" y="5"/>
                        <a:pt x="8" y="0"/>
                        <a:pt x="15" y="0"/>
                      </a:cubicBezTo>
                      <a:cubicBezTo>
                        <a:pt x="23" y="1"/>
                        <a:pt x="28" y="8"/>
                        <a:pt x="27" y="15"/>
                      </a:cubicBezTo>
                      <a:cubicBezTo>
                        <a:pt x="27" y="22"/>
                        <a:pt x="20" y="28"/>
                        <a:pt x="13" y="27"/>
                      </a:cubicBezTo>
                      <a:cubicBezTo>
                        <a:pt x="5" y="26"/>
                        <a:pt x="0" y="20"/>
                        <a:pt x="1" y="12"/>
                      </a:cubicBezTo>
                      <a:close/>
                    </a:path>
                  </a:pathLst>
                </a:custGeom>
                <a:noFill/>
                <a:ln w="22225" cap="flat">
                  <a:solidFill>
                    <a:srgbClr val="46B9C8"/>
                  </a:solidFill>
                  <a:prstDash val="solid"/>
                  <a:miter lim="800000"/>
                  <a:headEnd/>
                  <a:tailEnd/>
                </a:ln>
              </p:spPr>
              <p:txBody>
                <a:bodyPr/>
                <a:lstStyle/>
                <a:p>
                  <a:endParaRPr lang="en-US"/>
                </a:p>
              </p:txBody>
            </p:sp>
            <p:sp>
              <p:nvSpPr>
                <p:cNvPr id="3882" name="Line 810"/>
                <p:cNvSpPr>
                  <a:spLocks noChangeShapeType="1"/>
                </p:cNvSpPr>
                <p:nvPr/>
              </p:nvSpPr>
              <p:spPr bwMode="auto">
                <a:xfrm flipH="1">
                  <a:off x="3581" y="1654"/>
                  <a:ext cx="12" cy="78"/>
                </a:xfrm>
                <a:prstGeom prst="line">
                  <a:avLst/>
                </a:prstGeom>
                <a:noFill/>
                <a:ln w="22225">
                  <a:solidFill>
                    <a:srgbClr val="46B9C8"/>
                  </a:solidFill>
                  <a:miter lim="800000"/>
                  <a:headEnd/>
                  <a:tailEnd/>
                </a:ln>
              </p:spPr>
              <p:txBody>
                <a:bodyPr/>
                <a:lstStyle/>
                <a:p>
                  <a:endParaRPr lang="en-US"/>
                </a:p>
              </p:txBody>
            </p:sp>
            <p:sp>
              <p:nvSpPr>
                <p:cNvPr id="3883" name="Line 811"/>
                <p:cNvSpPr>
                  <a:spLocks noChangeShapeType="1"/>
                </p:cNvSpPr>
                <p:nvPr/>
              </p:nvSpPr>
              <p:spPr bwMode="auto">
                <a:xfrm flipH="1">
                  <a:off x="3557" y="1652"/>
                  <a:ext cx="12" cy="78"/>
                </a:xfrm>
                <a:prstGeom prst="line">
                  <a:avLst/>
                </a:prstGeom>
                <a:noFill/>
                <a:ln w="22225">
                  <a:solidFill>
                    <a:srgbClr val="46B9C8"/>
                  </a:solidFill>
                  <a:miter lim="800000"/>
                  <a:headEnd/>
                  <a:tailEnd/>
                </a:ln>
              </p:spPr>
              <p:txBody>
                <a:bodyPr/>
                <a:lstStyle/>
                <a:p>
                  <a:endParaRPr lang="en-US"/>
                </a:p>
              </p:txBody>
            </p:sp>
            <p:sp>
              <p:nvSpPr>
                <p:cNvPr id="3884" name="Freeform 812"/>
                <p:cNvSpPr>
                  <a:spLocks/>
                </p:cNvSpPr>
                <p:nvPr/>
              </p:nvSpPr>
              <p:spPr bwMode="auto">
                <a:xfrm>
                  <a:off x="3630" y="1597"/>
                  <a:ext cx="67" cy="66"/>
                </a:xfrm>
                <a:custGeom>
                  <a:avLst/>
                  <a:gdLst/>
                  <a:ahLst/>
                  <a:cxnLst>
                    <a:cxn ang="0">
                      <a:pos x="1" y="13"/>
                    </a:cxn>
                    <a:cxn ang="0">
                      <a:pos x="16" y="1"/>
                    </a:cxn>
                    <a:cxn ang="0">
                      <a:pos x="28" y="15"/>
                    </a:cxn>
                    <a:cxn ang="0">
                      <a:pos x="13" y="27"/>
                    </a:cxn>
                    <a:cxn ang="0">
                      <a:pos x="1" y="13"/>
                    </a:cxn>
                  </a:cxnLst>
                  <a:rect l="0" t="0" r="r" b="b"/>
                  <a:pathLst>
                    <a:path w="28" h="28">
                      <a:moveTo>
                        <a:pt x="1" y="13"/>
                      </a:moveTo>
                      <a:cubicBezTo>
                        <a:pt x="2" y="5"/>
                        <a:pt x="8" y="0"/>
                        <a:pt x="16" y="1"/>
                      </a:cubicBezTo>
                      <a:cubicBezTo>
                        <a:pt x="23" y="1"/>
                        <a:pt x="28" y="8"/>
                        <a:pt x="28" y="15"/>
                      </a:cubicBezTo>
                      <a:cubicBezTo>
                        <a:pt x="27" y="23"/>
                        <a:pt x="20" y="28"/>
                        <a:pt x="13" y="27"/>
                      </a:cubicBezTo>
                      <a:cubicBezTo>
                        <a:pt x="5" y="27"/>
                        <a:pt x="0" y="20"/>
                        <a:pt x="1" y="13"/>
                      </a:cubicBezTo>
                      <a:close/>
                    </a:path>
                  </a:pathLst>
                </a:custGeom>
                <a:noFill/>
                <a:ln w="22225" cap="flat">
                  <a:solidFill>
                    <a:srgbClr val="46B9C8"/>
                  </a:solidFill>
                  <a:prstDash val="solid"/>
                  <a:miter lim="800000"/>
                  <a:headEnd/>
                  <a:tailEnd/>
                </a:ln>
              </p:spPr>
              <p:txBody>
                <a:bodyPr/>
                <a:lstStyle/>
                <a:p>
                  <a:endParaRPr lang="en-US"/>
                </a:p>
              </p:txBody>
            </p:sp>
            <p:sp>
              <p:nvSpPr>
                <p:cNvPr id="3885" name="Line 813"/>
                <p:cNvSpPr>
                  <a:spLocks noChangeShapeType="1"/>
                </p:cNvSpPr>
                <p:nvPr/>
              </p:nvSpPr>
              <p:spPr bwMode="auto">
                <a:xfrm flipH="1">
                  <a:off x="3659" y="1663"/>
                  <a:ext cx="12" cy="76"/>
                </a:xfrm>
                <a:prstGeom prst="line">
                  <a:avLst/>
                </a:prstGeom>
                <a:noFill/>
                <a:ln w="22225">
                  <a:solidFill>
                    <a:srgbClr val="46B9C8"/>
                  </a:solidFill>
                  <a:miter lim="800000"/>
                  <a:headEnd/>
                  <a:tailEnd/>
                </a:ln>
              </p:spPr>
              <p:txBody>
                <a:bodyPr/>
                <a:lstStyle/>
                <a:p>
                  <a:endParaRPr lang="en-US"/>
                </a:p>
              </p:txBody>
            </p:sp>
            <p:sp>
              <p:nvSpPr>
                <p:cNvPr id="3886" name="Line 814"/>
                <p:cNvSpPr>
                  <a:spLocks noChangeShapeType="1"/>
                </p:cNvSpPr>
                <p:nvPr/>
              </p:nvSpPr>
              <p:spPr bwMode="auto">
                <a:xfrm flipH="1">
                  <a:off x="3635" y="1661"/>
                  <a:ext cx="12" cy="76"/>
                </a:xfrm>
                <a:prstGeom prst="line">
                  <a:avLst/>
                </a:prstGeom>
                <a:noFill/>
                <a:ln w="22225">
                  <a:solidFill>
                    <a:srgbClr val="46B9C8"/>
                  </a:solidFill>
                  <a:miter lim="800000"/>
                  <a:headEnd/>
                  <a:tailEnd/>
                </a:ln>
              </p:spPr>
              <p:txBody>
                <a:bodyPr/>
                <a:lstStyle/>
                <a:p>
                  <a:endParaRPr lang="en-US"/>
                </a:p>
              </p:txBody>
            </p:sp>
            <p:sp>
              <p:nvSpPr>
                <p:cNvPr id="3887" name="Freeform 815"/>
                <p:cNvSpPr>
                  <a:spLocks/>
                </p:cNvSpPr>
                <p:nvPr/>
              </p:nvSpPr>
              <p:spPr bwMode="auto">
                <a:xfrm>
                  <a:off x="3708" y="1604"/>
                  <a:ext cx="69" cy="69"/>
                </a:xfrm>
                <a:custGeom>
                  <a:avLst/>
                  <a:gdLst/>
                  <a:ahLst/>
                  <a:cxnLst>
                    <a:cxn ang="0">
                      <a:pos x="1" y="13"/>
                    </a:cxn>
                    <a:cxn ang="0">
                      <a:pos x="16" y="1"/>
                    </a:cxn>
                    <a:cxn ang="0">
                      <a:pos x="28" y="16"/>
                    </a:cxn>
                    <a:cxn ang="0">
                      <a:pos x="13" y="28"/>
                    </a:cxn>
                    <a:cxn ang="0">
                      <a:pos x="1" y="13"/>
                    </a:cxn>
                  </a:cxnLst>
                  <a:rect l="0" t="0" r="r" b="b"/>
                  <a:pathLst>
                    <a:path w="29" h="29">
                      <a:moveTo>
                        <a:pt x="1" y="13"/>
                      </a:moveTo>
                      <a:cubicBezTo>
                        <a:pt x="2" y="6"/>
                        <a:pt x="9" y="0"/>
                        <a:pt x="16" y="1"/>
                      </a:cubicBezTo>
                      <a:cubicBezTo>
                        <a:pt x="23" y="2"/>
                        <a:pt x="29" y="9"/>
                        <a:pt x="28" y="16"/>
                      </a:cubicBezTo>
                      <a:cubicBezTo>
                        <a:pt x="27" y="24"/>
                        <a:pt x="20" y="29"/>
                        <a:pt x="13" y="28"/>
                      </a:cubicBezTo>
                      <a:cubicBezTo>
                        <a:pt x="6" y="27"/>
                        <a:pt x="0" y="21"/>
                        <a:pt x="1" y="13"/>
                      </a:cubicBezTo>
                      <a:close/>
                    </a:path>
                  </a:pathLst>
                </a:custGeom>
                <a:noFill/>
                <a:ln w="22225" cap="flat">
                  <a:solidFill>
                    <a:srgbClr val="46B9C8"/>
                  </a:solidFill>
                  <a:prstDash val="solid"/>
                  <a:miter lim="800000"/>
                  <a:headEnd/>
                  <a:tailEnd/>
                </a:ln>
              </p:spPr>
              <p:txBody>
                <a:bodyPr/>
                <a:lstStyle/>
                <a:p>
                  <a:endParaRPr lang="en-US"/>
                </a:p>
              </p:txBody>
            </p:sp>
            <p:sp>
              <p:nvSpPr>
                <p:cNvPr id="3888" name="Line 816"/>
                <p:cNvSpPr>
                  <a:spLocks noChangeShapeType="1"/>
                </p:cNvSpPr>
                <p:nvPr/>
              </p:nvSpPr>
              <p:spPr bwMode="auto">
                <a:xfrm flipH="1">
                  <a:off x="3734" y="1671"/>
                  <a:ext cx="15" cy="77"/>
                </a:xfrm>
                <a:prstGeom prst="line">
                  <a:avLst/>
                </a:prstGeom>
                <a:noFill/>
                <a:ln w="22225">
                  <a:solidFill>
                    <a:srgbClr val="46B9C8"/>
                  </a:solidFill>
                  <a:miter lim="800000"/>
                  <a:headEnd/>
                  <a:tailEnd/>
                </a:ln>
              </p:spPr>
              <p:txBody>
                <a:bodyPr/>
                <a:lstStyle/>
                <a:p>
                  <a:endParaRPr lang="en-US"/>
                </a:p>
              </p:txBody>
            </p:sp>
            <p:sp>
              <p:nvSpPr>
                <p:cNvPr id="3889" name="Line 817"/>
                <p:cNvSpPr>
                  <a:spLocks noChangeShapeType="1"/>
                </p:cNvSpPr>
                <p:nvPr/>
              </p:nvSpPr>
              <p:spPr bwMode="auto">
                <a:xfrm flipH="1">
                  <a:off x="3711" y="1668"/>
                  <a:ext cx="16" cy="78"/>
                </a:xfrm>
                <a:prstGeom prst="line">
                  <a:avLst/>
                </a:prstGeom>
                <a:noFill/>
                <a:ln w="22225">
                  <a:solidFill>
                    <a:srgbClr val="46B9C8"/>
                  </a:solidFill>
                  <a:miter lim="800000"/>
                  <a:headEnd/>
                  <a:tailEnd/>
                </a:ln>
              </p:spPr>
              <p:txBody>
                <a:bodyPr/>
                <a:lstStyle/>
                <a:p>
                  <a:endParaRPr lang="en-US"/>
                </a:p>
              </p:txBody>
            </p:sp>
            <p:sp>
              <p:nvSpPr>
                <p:cNvPr id="3890" name="Freeform 818"/>
                <p:cNvSpPr>
                  <a:spLocks/>
                </p:cNvSpPr>
                <p:nvPr/>
              </p:nvSpPr>
              <p:spPr bwMode="auto">
                <a:xfrm>
                  <a:off x="3789" y="1614"/>
                  <a:ext cx="66" cy="68"/>
                </a:xfrm>
                <a:custGeom>
                  <a:avLst/>
                  <a:gdLst/>
                  <a:ahLst/>
                  <a:cxnLst>
                    <a:cxn ang="0">
                      <a:pos x="0" y="13"/>
                    </a:cxn>
                    <a:cxn ang="0">
                      <a:pos x="15" y="1"/>
                    </a:cxn>
                    <a:cxn ang="0">
                      <a:pos x="27" y="16"/>
                    </a:cxn>
                    <a:cxn ang="0">
                      <a:pos x="12" y="28"/>
                    </a:cxn>
                    <a:cxn ang="0">
                      <a:pos x="0" y="13"/>
                    </a:cxn>
                  </a:cxnLst>
                  <a:rect l="0" t="0" r="r" b="b"/>
                  <a:pathLst>
                    <a:path w="28" h="29">
                      <a:moveTo>
                        <a:pt x="0" y="13"/>
                      </a:moveTo>
                      <a:cubicBezTo>
                        <a:pt x="1" y="6"/>
                        <a:pt x="8" y="0"/>
                        <a:pt x="15" y="1"/>
                      </a:cubicBezTo>
                      <a:cubicBezTo>
                        <a:pt x="23" y="2"/>
                        <a:pt x="28" y="9"/>
                        <a:pt x="27" y="16"/>
                      </a:cubicBezTo>
                      <a:cubicBezTo>
                        <a:pt x="26" y="24"/>
                        <a:pt x="19" y="29"/>
                        <a:pt x="12" y="28"/>
                      </a:cubicBezTo>
                      <a:cubicBezTo>
                        <a:pt x="5" y="27"/>
                        <a:pt x="0" y="20"/>
                        <a:pt x="0" y="13"/>
                      </a:cubicBezTo>
                      <a:close/>
                    </a:path>
                  </a:pathLst>
                </a:custGeom>
                <a:noFill/>
                <a:ln w="22225" cap="flat">
                  <a:solidFill>
                    <a:srgbClr val="46B9C8"/>
                  </a:solidFill>
                  <a:prstDash val="solid"/>
                  <a:miter lim="800000"/>
                  <a:headEnd/>
                  <a:tailEnd/>
                </a:ln>
              </p:spPr>
              <p:txBody>
                <a:bodyPr/>
                <a:lstStyle/>
                <a:p>
                  <a:endParaRPr lang="en-US"/>
                </a:p>
              </p:txBody>
            </p:sp>
            <p:sp>
              <p:nvSpPr>
                <p:cNvPr id="3891" name="Line 819"/>
                <p:cNvSpPr>
                  <a:spLocks noChangeShapeType="1"/>
                </p:cNvSpPr>
                <p:nvPr/>
              </p:nvSpPr>
              <p:spPr bwMode="auto">
                <a:xfrm flipH="1">
                  <a:off x="3812" y="1680"/>
                  <a:ext cx="17" cy="78"/>
                </a:xfrm>
                <a:prstGeom prst="line">
                  <a:avLst/>
                </a:prstGeom>
                <a:noFill/>
                <a:ln w="22225">
                  <a:solidFill>
                    <a:srgbClr val="46B9C8"/>
                  </a:solidFill>
                  <a:miter lim="800000"/>
                  <a:headEnd/>
                  <a:tailEnd/>
                </a:ln>
              </p:spPr>
              <p:txBody>
                <a:bodyPr/>
                <a:lstStyle/>
                <a:p>
                  <a:endParaRPr lang="en-US"/>
                </a:p>
              </p:txBody>
            </p:sp>
            <p:sp>
              <p:nvSpPr>
                <p:cNvPr id="3892" name="Line 820"/>
                <p:cNvSpPr>
                  <a:spLocks noChangeShapeType="1"/>
                </p:cNvSpPr>
                <p:nvPr/>
              </p:nvSpPr>
              <p:spPr bwMode="auto">
                <a:xfrm flipH="1">
                  <a:off x="3789" y="1678"/>
                  <a:ext cx="16" cy="78"/>
                </a:xfrm>
                <a:prstGeom prst="line">
                  <a:avLst/>
                </a:prstGeom>
                <a:noFill/>
                <a:ln w="22225">
                  <a:solidFill>
                    <a:srgbClr val="46B9C8"/>
                  </a:solidFill>
                  <a:miter lim="800000"/>
                  <a:headEnd/>
                  <a:tailEnd/>
                </a:ln>
              </p:spPr>
              <p:txBody>
                <a:bodyPr/>
                <a:lstStyle/>
                <a:p>
                  <a:endParaRPr lang="en-US"/>
                </a:p>
              </p:txBody>
            </p:sp>
            <p:sp>
              <p:nvSpPr>
                <p:cNvPr id="3893" name="Freeform 821"/>
                <p:cNvSpPr>
                  <a:spLocks/>
                </p:cNvSpPr>
                <p:nvPr/>
              </p:nvSpPr>
              <p:spPr bwMode="auto">
                <a:xfrm>
                  <a:off x="3867" y="1626"/>
                  <a:ext cx="66" cy="66"/>
                </a:xfrm>
                <a:custGeom>
                  <a:avLst/>
                  <a:gdLst/>
                  <a:ahLst/>
                  <a:cxnLst>
                    <a:cxn ang="0">
                      <a:pos x="1" y="12"/>
                    </a:cxn>
                    <a:cxn ang="0">
                      <a:pos x="16" y="1"/>
                    </a:cxn>
                    <a:cxn ang="0">
                      <a:pos x="27" y="16"/>
                    </a:cxn>
                    <a:cxn ang="0">
                      <a:pos x="12" y="27"/>
                    </a:cxn>
                    <a:cxn ang="0">
                      <a:pos x="1" y="12"/>
                    </a:cxn>
                  </a:cxnLst>
                  <a:rect l="0" t="0" r="r" b="b"/>
                  <a:pathLst>
                    <a:path w="28" h="28">
                      <a:moveTo>
                        <a:pt x="1" y="12"/>
                      </a:moveTo>
                      <a:cubicBezTo>
                        <a:pt x="2" y="5"/>
                        <a:pt x="8" y="0"/>
                        <a:pt x="16" y="1"/>
                      </a:cubicBezTo>
                      <a:cubicBezTo>
                        <a:pt x="23" y="2"/>
                        <a:pt x="28" y="9"/>
                        <a:pt x="27" y="16"/>
                      </a:cubicBezTo>
                      <a:cubicBezTo>
                        <a:pt x="26" y="23"/>
                        <a:pt x="19" y="28"/>
                        <a:pt x="12" y="27"/>
                      </a:cubicBezTo>
                      <a:cubicBezTo>
                        <a:pt x="5" y="26"/>
                        <a:pt x="0" y="20"/>
                        <a:pt x="1" y="12"/>
                      </a:cubicBezTo>
                      <a:close/>
                    </a:path>
                  </a:pathLst>
                </a:custGeom>
                <a:noFill/>
                <a:ln w="22225" cap="flat">
                  <a:solidFill>
                    <a:srgbClr val="46B9C8"/>
                  </a:solidFill>
                  <a:prstDash val="solid"/>
                  <a:miter lim="800000"/>
                  <a:headEnd/>
                  <a:tailEnd/>
                </a:ln>
              </p:spPr>
              <p:txBody>
                <a:bodyPr/>
                <a:lstStyle/>
                <a:p>
                  <a:endParaRPr lang="en-US"/>
                </a:p>
              </p:txBody>
            </p:sp>
            <p:sp>
              <p:nvSpPr>
                <p:cNvPr id="3894" name="Line 822"/>
                <p:cNvSpPr>
                  <a:spLocks noChangeShapeType="1"/>
                </p:cNvSpPr>
                <p:nvPr/>
              </p:nvSpPr>
              <p:spPr bwMode="auto">
                <a:xfrm flipH="1">
                  <a:off x="3890" y="1692"/>
                  <a:ext cx="17" cy="75"/>
                </a:xfrm>
                <a:prstGeom prst="line">
                  <a:avLst/>
                </a:prstGeom>
                <a:noFill/>
                <a:ln w="22225">
                  <a:solidFill>
                    <a:srgbClr val="46B9C8"/>
                  </a:solidFill>
                  <a:miter lim="800000"/>
                  <a:headEnd/>
                  <a:tailEnd/>
                </a:ln>
              </p:spPr>
              <p:txBody>
                <a:bodyPr/>
                <a:lstStyle/>
                <a:p>
                  <a:endParaRPr lang="en-US"/>
                </a:p>
              </p:txBody>
            </p:sp>
            <p:sp>
              <p:nvSpPr>
                <p:cNvPr id="3895" name="Line 823"/>
                <p:cNvSpPr>
                  <a:spLocks noChangeShapeType="1"/>
                </p:cNvSpPr>
                <p:nvPr/>
              </p:nvSpPr>
              <p:spPr bwMode="auto">
                <a:xfrm flipH="1">
                  <a:off x="3867" y="1687"/>
                  <a:ext cx="16" cy="78"/>
                </a:xfrm>
                <a:prstGeom prst="line">
                  <a:avLst/>
                </a:prstGeom>
                <a:noFill/>
                <a:ln w="22225">
                  <a:solidFill>
                    <a:srgbClr val="46B9C8"/>
                  </a:solidFill>
                  <a:miter lim="800000"/>
                  <a:headEnd/>
                  <a:tailEnd/>
                </a:ln>
              </p:spPr>
              <p:txBody>
                <a:bodyPr/>
                <a:lstStyle/>
                <a:p>
                  <a:endParaRPr lang="en-US"/>
                </a:p>
              </p:txBody>
            </p:sp>
            <p:sp>
              <p:nvSpPr>
                <p:cNvPr id="3896" name="Freeform 824"/>
                <p:cNvSpPr>
                  <a:spLocks/>
                </p:cNvSpPr>
                <p:nvPr/>
              </p:nvSpPr>
              <p:spPr bwMode="auto">
                <a:xfrm>
                  <a:off x="3945" y="1635"/>
                  <a:ext cx="66" cy="69"/>
                </a:xfrm>
                <a:custGeom>
                  <a:avLst/>
                  <a:gdLst/>
                  <a:ahLst/>
                  <a:cxnLst>
                    <a:cxn ang="0">
                      <a:pos x="1" y="13"/>
                    </a:cxn>
                    <a:cxn ang="0">
                      <a:pos x="16" y="1"/>
                    </a:cxn>
                    <a:cxn ang="0">
                      <a:pos x="27" y="17"/>
                    </a:cxn>
                    <a:cxn ang="0">
                      <a:pos x="12" y="28"/>
                    </a:cxn>
                    <a:cxn ang="0">
                      <a:pos x="1" y="13"/>
                    </a:cxn>
                  </a:cxnLst>
                  <a:rect l="0" t="0" r="r" b="b"/>
                  <a:pathLst>
                    <a:path w="28" h="29">
                      <a:moveTo>
                        <a:pt x="1" y="13"/>
                      </a:moveTo>
                      <a:cubicBezTo>
                        <a:pt x="2" y="5"/>
                        <a:pt x="9" y="0"/>
                        <a:pt x="16" y="1"/>
                      </a:cubicBezTo>
                      <a:cubicBezTo>
                        <a:pt x="23" y="3"/>
                        <a:pt x="28" y="9"/>
                        <a:pt x="27" y="17"/>
                      </a:cubicBezTo>
                      <a:cubicBezTo>
                        <a:pt x="26" y="24"/>
                        <a:pt x="19" y="29"/>
                        <a:pt x="12" y="28"/>
                      </a:cubicBezTo>
                      <a:cubicBezTo>
                        <a:pt x="5" y="27"/>
                        <a:pt x="0" y="20"/>
                        <a:pt x="1" y="13"/>
                      </a:cubicBezTo>
                      <a:close/>
                    </a:path>
                  </a:pathLst>
                </a:custGeom>
                <a:noFill/>
                <a:ln w="22225" cap="flat">
                  <a:solidFill>
                    <a:srgbClr val="46B9C8"/>
                  </a:solidFill>
                  <a:prstDash val="solid"/>
                  <a:miter lim="800000"/>
                  <a:headEnd/>
                  <a:tailEnd/>
                </a:ln>
              </p:spPr>
              <p:txBody>
                <a:bodyPr/>
                <a:lstStyle/>
                <a:p>
                  <a:endParaRPr lang="en-US"/>
                </a:p>
              </p:txBody>
            </p:sp>
            <p:sp>
              <p:nvSpPr>
                <p:cNvPr id="3897" name="Line 825"/>
                <p:cNvSpPr>
                  <a:spLocks noChangeShapeType="1"/>
                </p:cNvSpPr>
                <p:nvPr/>
              </p:nvSpPr>
              <p:spPr bwMode="auto">
                <a:xfrm flipH="1">
                  <a:off x="3966" y="1704"/>
                  <a:ext cx="19" cy="75"/>
                </a:xfrm>
                <a:prstGeom prst="line">
                  <a:avLst/>
                </a:prstGeom>
                <a:noFill/>
                <a:ln w="22225">
                  <a:solidFill>
                    <a:srgbClr val="46B9C8"/>
                  </a:solidFill>
                  <a:miter lim="800000"/>
                  <a:headEnd/>
                  <a:tailEnd/>
                </a:ln>
              </p:spPr>
              <p:txBody>
                <a:bodyPr/>
                <a:lstStyle/>
                <a:p>
                  <a:endParaRPr lang="en-US"/>
                </a:p>
              </p:txBody>
            </p:sp>
            <p:sp>
              <p:nvSpPr>
                <p:cNvPr id="3898" name="Line 826"/>
                <p:cNvSpPr>
                  <a:spLocks noChangeShapeType="1"/>
                </p:cNvSpPr>
                <p:nvPr/>
              </p:nvSpPr>
              <p:spPr bwMode="auto">
                <a:xfrm flipH="1">
                  <a:off x="3945" y="1699"/>
                  <a:ext cx="16" cy="75"/>
                </a:xfrm>
                <a:prstGeom prst="line">
                  <a:avLst/>
                </a:prstGeom>
                <a:noFill/>
                <a:ln w="22225">
                  <a:solidFill>
                    <a:srgbClr val="46B9C8"/>
                  </a:solidFill>
                  <a:miter lim="800000"/>
                  <a:headEnd/>
                  <a:tailEnd/>
                </a:ln>
              </p:spPr>
              <p:txBody>
                <a:bodyPr/>
                <a:lstStyle/>
                <a:p>
                  <a:endParaRPr lang="en-US"/>
                </a:p>
              </p:txBody>
            </p:sp>
            <p:sp>
              <p:nvSpPr>
                <p:cNvPr id="3899" name="Freeform 827"/>
                <p:cNvSpPr>
                  <a:spLocks/>
                </p:cNvSpPr>
                <p:nvPr/>
              </p:nvSpPr>
              <p:spPr bwMode="auto">
                <a:xfrm>
                  <a:off x="4023" y="1647"/>
                  <a:ext cx="68" cy="68"/>
                </a:xfrm>
                <a:custGeom>
                  <a:avLst/>
                  <a:gdLst/>
                  <a:ahLst/>
                  <a:cxnLst>
                    <a:cxn ang="0">
                      <a:pos x="1" y="13"/>
                    </a:cxn>
                    <a:cxn ang="0">
                      <a:pos x="16" y="2"/>
                    </a:cxn>
                    <a:cxn ang="0">
                      <a:pos x="27" y="17"/>
                    </a:cxn>
                    <a:cxn ang="0">
                      <a:pos x="12" y="28"/>
                    </a:cxn>
                    <a:cxn ang="0">
                      <a:pos x="1" y="13"/>
                    </a:cxn>
                  </a:cxnLst>
                  <a:rect l="0" t="0" r="r" b="b"/>
                  <a:pathLst>
                    <a:path w="29" h="29">
                      <a:moveTo>
                        <a:pt x="1" y="13"/>
                      </a:moveTo>
                      <a:cubicBezTo>
                        <a:pt x="2" y="5"/>
                        <a:pt x="9" y="0"/>
                        <a:pt x="16" y="2"/>
                      </a:cubicBezTo>
                      <a:cubicBezTo>
                        <a:pt x="24" y="3"/>
                        <a:pt x="29" y="10"/>
                        <a:pt x="27" y="17"/>
                      </a:cubicBezTo>
                      <a:cubicBezTo>
                        <a:pt x="26" y="24"/>
                        <a:pt x="19" y="29"/>
                        <a:pt x="12" y="28"/>
                      </a:cubicBezTo>
                      <a:cubicBezTo>
                        <a:pt x="5" y="27"/>
                        <a:pt x="0" y="20"/>
                        <a:pt x="1" y="13"/>
                      </a:cubicBezTo>
                      <a:close/>
                    </a:path>
                  </a:pathLst>
                </a:custGeom>
                <a:noFill/>
                <a:ln w="22225" cap="flat">
                  <a:solidFill>
                    <a:srgbClr val="46B9C8"/>
                  </a:solidFill>
                  <a:prstDash val="solid"/>
                  <a:miter lim="800000"/>
                  <a:headEnd/>
                  <a:tailEnd/>
                </a:ln>
              </p:spPr>
              <p:txBody>
                <a:bodyPr/>
                <a:lstStyle/>
                <a:p>
                  <a:endParaRPr lang="en-US"/>
                </a:p>
              </p:txBody>
            </p:sp>
            <p:sp>
              <p:nvSpPr>
                <p:cNvPr id="3900" name="Line 828"/>
                <p:cNvSpPr>
                  <a:spLocks noChangeShapeType="1"/>
                </p:cNvSpPr>
                <p:nvPr/>
              </p:nvSpPr>
              <p:spPr bwMode="auto">
                <a:xfrm flipH="1">
                  <a:off x="4044" y="1715"/>
                  <a:ext cx="19" cy="76"/>
                </a:xfrm>
                <a:prstGeom prst="line">
                  <a:avLst/>
                </a:prstGeom>
                <a:noFill/>
                <a:ln w="22225">
                  <a:solidFill>
                    <a:srgbClr val="46B9C8"/>
                  </a:solidFill>
                  <a:miter lim="800000"/>
                  <a:headEnd/>
                  <a:tailEnd/>
                </a:ln>
              </p:spPr>
              <p:txBody>
                <a:bodyPr/>
                <a:lstStyle/>
                <a:p>
                  <a:endParaRPr lang="en-US"/>
                </a:p>
              </p:txBody>
            </p:sp>
            <p:sp>
              <p:nvSpPr>
                <p:cNvPr id="3901" name="Line 829"/>
                <p:cNvSpPr>
                  <a:spLocks noChangeShapeType="1"/>
                </p:cNvSpPr>
                <p:nvPr/>
              </p:nvSpPr>
              <p:spPr bwMode="auto">
                <a:xfrm flipH="1">
                  <a:off x="4020" y="1711"/>
                  <a:ext cx="19" cy="75"/>
                </a:xfrm>
                <a:prstGeom prst="line">
                  <a:avLst/>
                </a:prstGeom>
                <a:noFill/>
                <a:ln w="22225">
                  <a:solidFill>
                    <a:srgbClr val="46B9C8"/>
                  </a:solidFill>
                  <a:miter lim="800000"/>
                  <a:headEnd/>
                  <a:tailEnd/>
                </a:ln>
              </p:spPr>
              <p:txBody>
                <a:bodyPr/>
                <a:lstStyle/>
                <a:p>
                  <a:endParaRPr lang="en-US"/>
                </a:p>
              </p:txBody>
            </p:sp>
            <p:sp>
              <p:nvSpPr>
                <p:cNvPr id="3902" name="Freeform 830"/>
                <p:cNvSpPr>
                  <a:spLocks/>
                </p:cNvSpPr>
                <p:nvPr/>
              </p:nvSpPr>
              <p:spPr bwMode="auto">
                <a:xfrm>
                  <a:off x="4101" y="1661"/>
                  <a:ext cx="68" cy="69"/>
                </a:xfrm>
                <a:custGeom>
                  <a:avLst/>
                  <a:gdLst/>
                  <a:ahLst/>
                  <a:cxnLst>
                    <a:cxn ang="0">
                      <a:pos x="1" y="12"/>
                    </a:cxn>
                    <a:cxn ang="0">
                      <a:pos x="16" y="1"/>
                    </a:cxn>
                    <a:cxn ang="0">
                      <a:pos x="27" y="16"/>
                    </a:cxn>
                    <a:cxn ang="0">
                      <a:pos x="12" y="27"/>
                    </a:cxn>
                    <a:cxn ang="0">
                      <a:pos x="1" y="12"/>
                    </a:cxn>
                  </a:cxnLst>
                  <a:rect l="0" t="0" r="r" b="b"/>
                  <a:pathLst>
                    <a:path w="29" h="29">
                      <a:moveTo>
                        <a:pt x="1" y="12"/>
                      </a:moveTo>
                      <a:cubicBezTo>
                        <a:pt x="2" y="5"/>
                        <a:pt x="9" y="0"/>
                        <a:pt x="16" y="1"/>
                      </a:cubicBezTo>
                      <a:cubicBezTo>
                        <a:pt x="24" y="2"/>
                        <a:pt x="29" y="9"/>
                        <a:pt x="27" y="16"/>
                      </a:cubicBezTo>
                      <a:cubicBezTo>
                        <a:pt x="26" y="24"/>
                        <a:pt x="19" y="29"/>
                        <a:pt x="12" y="27"/>
                      </a:cubicBezTo>
                      <a:cubicBezTo>
                        <a:pt x="5" y="26"/>
                        <a:pt x="0" y="19"/>
                        <a:pt x="1" y="12"/>
                      </a:cubicBezTo>
                      <a:close/>
                    </a:path>
                  </a:pathLst>
                </a:custGeom>
                <a:noFill/>
                <a:ln w="22225" cap="flat">
                  <a:solidFill>
                    <a:srgbClr val="46B9C8"/>
                  </a:solidFill>
                  <a:prstDash val="solid"/>
                  <a:miter lim="800000"/>
                  <a:headEnd/>
                  <a:tailEnd/>
                </a:ln>
              </p:spPr>
              <p:txBody>
                <a:bodyPr/>
                <a:lstStyle/>
                <a:p>
                  <a:endParaRPr lang="en-US"/>
                </a:p>
              </p:txBody>
            </p:sp>
            <p:sp>
              <p:nvSpPr>
                <p:cNvPr id="3903" name="Line 831"/>
                <p:cNvSpPr>
                  <a:spLocks noChangeShapeType="1"/>
                </p:cNvSpPr>
                <p:nvPr/>
              </p:nvSpPr>
              <p:spPr bwMode="auto">
                <a:xfrm flipH="1">
                  <a:off x="4122" y="1727"/>
                  <a:ext cx="16" cy="76"/>
                </a:xfrm>
                <a:prstGeom prst="line">
                  <a:avLst/>
                </a:prstGeom>
                <a:noFill/>
                <a:ln w="22225">
                  <a:solidFill>
                    <a:srgbClr val="46B9C8"/>
                  </a:solidFill>
                  <a:miter lim="800000"/>
                  <a:headEnd/>
                  <a:tailEnd/>
                </a:ln>
              </p:spPr>
              <p:txBody>
                <a:bodyPr/>
                <a:lstStyle/>
                <a:p>
                  <a:endParaRPr lang="en-US"/>
                </a:p>
              </p:txBody>
            </p:sp>
            <p:sp>
              <p:nvSpPr>
                <p:cNvPr id="3904" name="Line 832"/>
                <p:cNvSpPr>
                  <a:spLocks noChangeShapeType="1"/>
                </p:cNvSpPr>
                <p:nvPr/>
              </p:nvSpPr>
              <p:spPr bwMode="auto">
                <a:xfrm flipH="1">
                  <a:off x="4098" y="1723"/>
                  <a:ext cx="19" cy="75"/>
                </a:xfrm>
                <a:prstGeom prst="line">
                  <a:avLst/>
                </a:prstGeom>
                <a:noFill/>
                <a:ln w="22225">
                  <a:solidFill>
                    <a:srgbClr val="46B9C8"/>
                  </a:solidFill>
                  <a:miter lim="800000"/>
                  <a:headEnd/>
                  <a:tailEnd/>
                </a:ln>
              </p:spPr>
              <p:txBody>
                <a:bodyPr/>
                <a:lstStyle/>
                <a:p>
                  <a:endParaRPr lang="en-US"/>
                </a:p>
              </p:txBody>
            </p:sp>
            <p:sp>
              <p:nvSpPr>
                <p:cNvPr id="3905" name="Freeform 833"/>
                <p:cNvSpPr>
                  <a:spLocks/>
                </p:cNvSpPr>
                <p:nvPr/>
              </p:nvSpPr>
              <p:spPr bwMode="auto">
                <a:xfrm>
                  <a:off x="4178" y="1673"/>
                  <a:ext cx="69" cy="68"/>
                </a:xfrm>
                <a:custGeom>
                  <a:avLst/>
                  <a:gdLst/>
                  <a:ahLst/>
                  <a:cxnLst>
                    <a:cxn ang="0">
                      <a:pos x="1" y="13"/>
                    </a:cxn>
                    <a:cxn ang="0">
                      <a:pos x="17" y="2"/>
                    </a:cxn>
                    <a:cxn ang="0">
                      <a:pos x="27" y="17"/>
                    </a:cxn>
                    <a:cxn ang="0">
                      <a:pos x="12" y="28"/>
                    </a:cxn>
                    <a:cxn ang="0">
                      <a:pos x="1" y="13"/>
                    </a:cxn>
                  </a:cxnLst>
                  <a:rect l="0" t="0" r="r" b="b"/>
                  <a:pathLst>
                    <a:path w="29" h="29">
                      <a:moveTo>
                        <a:pt x="1" y="13"/>
                      </a:moveTo>
                      <a:cubicBezTo>
                        <a:pt x="2" y="5"/>
                        <a:pt x="9" y="0"/>
                        <a:pt x="17" y="2"/>
                      </a:cubicBezTo>
                      <a:cubicBezTo>
                        <a:pt x="24" y="3"/>
                        <a:pt x="29" y="10"/>
                        <a:pt x="27" y="17"/>
                      </a:cubicBezTo>
                      <a:cubicBezTo>
                        <a:pt x="26" y="25"/>
                        <a:pt x="19" y="29"/>
                        <a:pt x="12" y="28"/>
                      </a:cubicBezTo>
                      <a:cubicBezTo>
                        <a:pt x="5" y="27"/>
                        <a:pt x="0" y="20"/>
                        <a:pt x="1" y="13"/>
                      </a:cubicBezTo>
                      <a:close/>
                    </a:path>
                  </a:pathLst>
                </a:custGeom>
                <a:noFill/>
                <a:ln w="22225" cap="flat">
                  <a:solidFill>
                    <a:srgbClr val="46B9C8"/>
                  </a:solidFill>
                  <a:prstDash val="solid"/>
                  <a:miter lim="800000"/>
                  <a:headEnd/>
                  <a:tailEnd/>
                </a:ln>
              </p:spPr>
              <p:txBody>
                <a:bodyPr/>
                <a:lstStyle/>
                <a:p>
                  <a:endParaRPr lang="en-US"/>
                </a:p>
              </p:txBody>
            </p:sp>
            <p:sp>
              <p:nvSpPr>
                <p:cNvPr id="3906" name="Line 834"/>
                <p:cNvSpPr>
                  <a:spLocks noChangeShapeType="1"/>
                </p:cNvSpPr>
                <p:nvPr/>
              </p:nvSpPr>
              <p:spPr bwMode="auto">
                <a:xfrm flipH="1">
                  <a:off x="4197" y="1741"/>
                  <a:ext cx="19" cy="76"/>
                </a:xfrm>
                <a:prstGeom prst="line">
                  <a:avLst/>
                </a:prstGeom>
                <a:noFill/>
                <a:ln w="22225">
                  <a:solidFill>
                    <a:srgbClr val="46B9C8"/>
                  </a:solidFill>
                  <a:miter lim="800000"/>
                  <a:headEnd/>
                  <a:tailEnd/>
                </a:ln>
              </p:spPr>
              <p:txBody>
                <a:bodyPr/>
                <a:lstStyle/>
                <a:p>
                  <a:endParaRPr lang="en-US"/>
                </a:p>
              </p:txBody>
            </p:sp>
          </p:grpSp>
          <p:grpSp>
            <p:nvGrpSpPr>
              <p:cNvPr id="3907" name="Group 835"/>
              <p:cNvGrpSpPr>
                <a:grpSpLocks/>
              </p:cNvGrpSpPr>
              <p:nvPr/>
            </p:nvGrpSpPr>
            <p:grpSpPr bwMode="auto">
              <a:xfrm>
                <a:off x="856" y="2613"/>
                <a:ext cx="4876" cy="726"/>
                <a:chOff x="281" y="1687"/>
                <a:chExt cx="6269" cy="933"/>
              </a:xfrm>
            </p:grpSpPr>
            <p:sp>
              <p:nvSpPr>
                <p:cNvPr id="3908" name="Line 836"/>
                <p:cNvSpPr>
                  <a:spLocks noChangeShapeType="1"/>
                </p:cNvSpPr>
                <p:nvPr/>
              </p:nvSpPr>
              <p:spPr bwMode="auto">
                <a:xfrm flipH="1">
                  <a:off x="4174" y="1737"/>
                  <a:ext cx="19" cy="75"/>
                </a:xfrm>
                <a:prstGeom prst="line">
                  <a:avLst/>
                </a:prstGeom>
                <a:noFill/>
                <a:ln w="22225">
                  <a:solidFill>
                    <a:srgbClr val="46B9C8"/>
                  </a:solidFill>
                  <a:miter lim="800000"/>
                  <a:headEnd/>
                  <a:tailEnd/>
                </a:ln>
              </p:spPr>
              <p:txBody>
                <a:bodyPr/>
                <a:lstStyle/>
                <a:p>
                  <a:endParaRPr lang="en-US"/>
                </a:p>
              </p:txBody>
            </p:sp>
            <p:sp>
              <p:nvSpPr>
                <p:cNvPr id="3909" name="Freeform 837"/>
                <p:cNvSpPr>
                  <a:spLocks/>
                </p:cNvSpPr>
                <p:nvPr/>
              </p:nvSpPr>
              <p:spPr bwMode="auto">
                <a:xfrm>
                  <a:off x="4256" y="1687"/>
                  <a:ext cx="69" cy="71"/>
                </a:xfrm>
                <a:custGeom>
                  <a:avLst/>
                  <a:gdLst/>
                  <a:ahLst/>
                  <a:cxnLst>
                    <a:cxn ang="0">
                      <a:pos x="1" y="12"/>
                    </a:cxn>
                    <a:cxn ang="0">
                      <a:pos x="17" y="2"/>
                    </a:cxn>
                    <a:cxn ang="0">
                      <a:pos x="27" y="17"/>
                    </a:cxn>
                    <a:cxn ang="0">
                      <a:pos x="12" y="28"/>
                    </a:cxn>
                    <a:cxn ang="0">
                      <a:pos x="1" y="12"/>
                    </a:cxn>
                  </a:cxnLst>
                  <a:rect l="0" t="0" r="r" b="b"/>
                  <a:pathLst>
                    <a:path w="29" h="30">
                      <a:moveTo>
                        <a:pt x="1" y="12"/>
                      </a:moveTo>
                      <a:cubicBezTo>
                        <a:pt x="2" y="5"/>
                        <a:pt x="9" y="0"/>
                        <a:pt x="17" y="2"/>
                      </a:cubicBezTo>
                      <a:cubicBezTo>
                        <a:pt x="24" y="3"/>
                        <a:pt x="29" y="10"/>
                        <a:pt x="27" y="17"/>
                      </a:cubicBezTo>
                      <a:cubicBezTo>
                        <a:pt x="26" y="25"/>
                        <a:pt x="19" y="30"/>
                        <a:pt x="12" y="28"/>
                      </a:cubicBezTo>
                      <a:cubicBezTo>
                        <a:pt x="4" y="27"/>
                        <a:pt x="0" y="20"/>
                        <a:pt x="1" y="12"/>
                      </a:cubicBezTo>
                      <a:close/>
                    </a:path>
                  </a:pathLst>
                </a:custGeom>
                <a:noFill/>
                <a:ln w="22225" cap="flat">
                  <a:solidFill>
                    <a:srgbClr val="46B9C8"/>
                  </a:solidFill>
                  <a:prstDash val="solid"/>
                  <a:miter lim="800000"/>
                  <a:headEnd/>
                  <a:tailEnd/>
                </a:ln>
              </p:spPr>
              <p:txBody>
                <a:bodyPr/>
                <a:lstStyle/>
                <a:p>
                  <a:endParaRPr lang="en-US"/>
                </a:p>
              </p:txBody>
            </p:sp>
            <p:sp>
              <p:nvSpPr>
                <p:cNvPr id="3910" name="Line 838"/>
                <p:cNvSpPr>
                  <a:spLocks noChangeShapeType="1"/>
                </p:cNvSpPr>
                <p:nvPr/>
              </p:nvSpPr>
              <p:spPr bwMode="auto">
                <a:xfrm flipH="1">
                  <a:off x="4275" y="1756"/>
                  <a:ext cx="19" cy="75"/>
                </a:xfrm>
                <a:prstGeom prst="line">
                  <a:avLst/>
                </a:prstGeom>
                <a:noFill/>
                <a:ln w="22225">
                  <a:solidFill>
                    <a:srgbClr val="46B9C8"/>
                  </a:solidFill>
                  <a:miter lim="800000"/>
                  <a:headEnd/>
                  <a:tailEnd/>
                </a:ln>
              </p:spPr>
              <p:txBody>
                <a:bodyPr/>
                <a:lstStyle/>
                <a:p>
                  <a:endParaRPr lang="en-US"/>
                </a:p>
              </p:txBody>
            </p:sp>
            <p:sp>
              <p:nvSpPr>
                <p:cNvPr id="3911" name="Line 839"/>
                <p:cNvSpPr>
                  <a:spLocks noChangeShapeType="1"/>
                </p:cNvSpPr>
                <p:nvPr/>
              </p:nvSpPr>
              <p:spPr bwMode="auto">
                <a:xfrm flipH="1">
                  <a:off x="4252" y="1751"/>
                  <a:ext cx="19" cy="75"/>
                </a:xfrm>
                <a:prstGeom prst="line">
                  <a:avLst/>
                </a:prstGeom>
                <a:noFill/>
                <a:ln w="22225">
                  <a:solidFill>
                    <a:srgbClr val="46B9C8"/>
                  </a:solidFill>
                  <a:miter lim="800000"/>
                  <a:headEnd/>
                  <a:tailEnd/>
                </a:ln>
              </p:spPr>
              <p:txBody>
                <a:bodyPr/>
                <a:lstStyle/>
                <a:p>
                  <a:endParaRPr lang="en-US"/>
                </a:p>
              </p:txBody>
            </p:sp>
            <p:sp>
              <p:nvSpPr>
                <p:cNvPr id="3912" name="Freeform 840"/>
                <p:cNvSpPr>
                  <a:spLocks/>
                </p:cNvSpPr>
                <p:nvPr/>
              </p:nvSpPr>
              <p:spPr bwMode="auto">
                <a:xfrm>
                  <a:off x="4332" y="1704"/>
                  <a:ext cx="71" cy="68"/>
                </a:xfrm>
                <a:custGeom>
                  <a:avLst/>
                  <a:gdLst/>
                  <a:ahLst/>
                  <a:cxnLst>
                    <a:cxn ang="0">
                      <a:pos x="2" y="12"/>
                    </a:cxn>
                    <a:cxn ang="0">
                      <a:pos x="18" y="1"/>
                    </a:cxn>
                    <a:cxn ang="0">
                      <a:pos x="28" y="17"/>
                    </a:cxn>
                    <a:cxn ang="0">
                      <a:pos x="12" y="28"/>
                    </a:cxn>
                    <a:cxn ang="0">
                      <a:pos x="2" y="12"/>
                    </a:cxn>
                  </a:cxnLst>
                  <a:rect l="0" t="0" r="r" b="b"/>
                  <a:pathLst>
                    <a:path w="30" h="29">
                      <a:moveTo>
                        <a:pt x="2" y="12"/>
                      </a:moveTo>
                      <a:cubicBezTo>
                        <a:pt x="3" y="4"/>
                        <a:pt x="10" y="0"/>
                        <a:pt x="18" y="1"/>
                      </a:cubicBezTo>
                      <a:cubicBezTo>
                        <a:pt x="25" y="3"/>
                        <a:pt x="30" y="10"/>
                        <a:pt x="28" y="17"/>
                      </a:cubicBezTo>
                      <a:cubicBezTo>
                        <a:pt x="27" y="24"/>
                        <a:pt x="20" y="29"/>
                        <a:pt x="12" y="28"/>
                      </a:cubicBezTo>
                      <a:cubicBezTo>
                        <a:pt x="5" y="26"/>
                        <a:pt x="0" y="19"/>
                        <a:pt x="2" y="12"/>
                      </a:cubicBezTo>
                      <a:close/>
                    </a:path>
                  </a:pathLst>
                </a:custGeom>
                <a:noFill/>
                <a:ln w="22225" cap="flat">
                  <a:solidFill>
                    <a:srgbClr val="46B9C8"/>
                  </a:solidFill>
                  <a:prstDash val="solid"/>
                  <a:miter lim="800000"/>
                  <a:headEnd/>
                  <a:tailEnd/>
                </a:ln>
              </p:spPr>
              <p:txBody>
                <a:bodyPr/>
                <a:lstStyle/>
                <a:p>
                  <a:endParaRPr lang="en-US"/>
                </a:p>
              </p:txBody>
            </p:sp>
            <p:sp>
              <p:nvSpPr>
                <p:cNvPr id="3913" name="Line 841"/>
                <p:cNvSpPr>
                  <a:spLocks noChangeShapeType="1"/>
                </p:cNvSpPr>
                <p:nvPr/>
              </p:nvSpPr>
              <p:spPr bwMode="auto">
                <a:xfrm flipH="1">
                  <a:off x="4351" y="1770"/>
                  <a:ext cx="21" cy="75"/>
                </a:xfrm>
                <a:prstGeom prst="line">
                  <a:avLst/>
                </a:prstGeom>
                <a:noFill/>
                <a:ln w="22225">
                  <a:solidFill>
                    <a:srgbClr val="46B9C8"/>
                  </a:solidFill>
                  <a:miter lim="800000"/>
                  <a:headEnd/>
                  <a:tailEnd/>
                </a:ln>
              </p:spPr>
              <p:txBody>
                <a:bodyPr/>
                <a:lstStyle/>
                <a:p>
                  <a:endParaRPr lang="en-US"/>
                </a:p>
              </p:txBody>
            </p:sp>
            <p:sp>
              <p:nvSpPr>
                <p:cNvPr id="3914" name="Line 842"/>
                <p:cNvSpPr>
                  <a:spLocks noChangeShapeType="1"/>
                </p:cNvSpPr>
                <p:nvPr/>
              </p:nvSpPr>
              <p:spPr bwMode="auto">
                <a:xfrm flipH="1">
                  <a:off x="4327" y="1765"/>
                  <a:ext cx="22" cy="76"/>
                </a:xfrm>
                <a:prstGeom prst="line">
                  <a:avLst/>
                </a:prstGeom>
                <a:noFill/>
                <a:ln w="22225">
                  <a:solidFill>
                    <a:srgbClr val="46B9C8"/>
                  </a:solidFill>
                  <a:miter lim="800000"/>
                  <a:headEnd/>
                  <a:tailEnd/>
                </a:ln>
              </p:spPr>
              <p:txBody>
                <a:bodyPr/>
                <a:lstStyle/>
                <a:p>
                  <a:endParaRPr lang="en-US"/>
                </a:p>
              </p:txBody>
            </p:sp>
            <p:sp>
              <p:nvSpPr>
                <p:cNvPr id="3915" name="Freeform 843"/>
                <p:cNvSpPr>
                  <a:spLocks/>
                </p:cNvSpPr>
                <p:nvPr/>
              </p:nvSpPr>
              <p:spPr bwMode="auto">
                <a:xfrm>
                  <a:off x="4410" y="1718"/>
                  <a:ext cx="68" cy="71"/>
                </a:xfrm>
                <a:custGeom>
                  <a:avLst/>
                  <a:gdLst/>
                  <a:ahLst/>
                  <a:cxnLst>
                    <a:cxn ang="0">
                      <a:pos x="2" y="12"/>
                    </a:cxn>
                    <a:cxn ang="0">
                      <a:pos x="18" y="2"/>
                    </a:cxn>
                    <a:cxn ang="0">
                      <a:pos x="28" y="18"/>
                    </a:cxn>
                    <a:cxn ang="0">
                      <a:pos x="12" y="28"/>
                    </a:cxn>
                    <a:cxn ang="0">
                      <a:pos x="2" y="12"/>
                    </a:cxn>
                  </a:cxnLst>
                  <a:rect l="0" t="0" r="r" b="b"/>
                  <a:pathLst>
                    <a:path w="29" h="30">
                      <a:moveTo>
                        <a:pt x="2" y="12"/>
                      </a:moveTo>
                      <a:cubicBezTo>
                        <a:pt x="3" y="5"/>
                        <a:pt x="10" y="0"/>
                        <a:pt x="18" y="2"/>
                      </a:cubicBezTo>
                      <a:cubicBezTo>
                        <a:pt x="25" y="4"/>
                        <a:pt x="29" y="11"/>
                        <a:pt x="28" y="18"/>
                      </a:cubicBezTo>
                      <a:cubicBezTo>
                        <a:pt x="26" y="25"/>
                        <a:pt x="19" y="30"/>
                        <a:pt x="12" y="28"/>
                      </a:cubicBezTo>
                      <a:cubicBezTo>
                        <a:pt x="5" y="27"/>
                        <a:pt x="0" y="20"/>
                        <a:pt x="2" y="12"/>
                      </a:cubicBezTo>
                      <a:close/>
                    </a:path>
                  </a:pathLst>
                </a:custGeom>
                <a:noFill/>
                <a:ln w="22225" cap="flat">
                  <a:solidFill>
                    <a:srgbClr val="46B9C8"/>
                  </a:solidFill>
                  <a:prstDash val="solid"/>
                  <a:miter lim="800000"/>
                  <a:headEnd/>
                  <a:tailEnd/>
                </a:ln>
              </p:spPr>
              <p:txBody>
                <a:bodyPr/>
                <a:lstStyle/>
                <a:p>
                  <a:endParaRPr lang="en-US"/>
                </a:p>
              </p:txBody>
            </p:sp>
            <p:sp>
              <p:nvSpPr>
                <p:cNvPr id="3916" name="Line 844"/>
                <p:cNvSpPr>
                  <a:spLocks noChangeShapeType="1"/>
                </p:cNvSpPr>
                <p:nvPr/>
              </p:nvSpPr>
              <p:spPr bwMode="auto">
                <a:xfrm flipH="1">
                  <a:off x="4427" y="1786"/>
                  <a:ext cx="21" cy="76"/>
                </a:xfrm>
                <a:prstGeom prst="line">
                  <a:avLst/>
                </a:prstGeom>
                <a:noFill/>
                <a:ln w="22225">
                  <a:solidFill>
                    <a:srgbClr val="46B9C8"/>
                  </a:solidFill>
                  <a:miter lim="800000"/>
                  <a:headEnd/>
                  <a:tailEnd/>
                </a:ln>
              </p:spPr>
              <p:txBody>
                <a:bodyPr/>
                <a:lstStyle/>
                <a:p>
                  <a:endParaRPr lang="en-US"/>
                </a:p>
              </p:txBody>
            </p:sp>
            <p:sp>
              <p:nvSpPr>
                <p:cNvPr id="3917" name="Line 845"/>
                <p:cNvSpPr>
                  <a:spLocks noChangeShapeType="1"/>
                </p:cNvSpPr>
                <p:nvPr/>
              </p:nvSpPr>
              <p:spPr bwMode="auto">
                <a:xfrm flipH="1">
                  <a:off x="4403" y="1782"/>
                  <a:ext cx="24" cy="75"/>
                </a:xfrm>
                <a:prstGeom prst="line">
                  <a:avLst/>
                </a:prstGeom>
                <a:noFill/>
                <a:ln w="22225">
                  <a:solidFill>
                    <a:srgbClr val="46B9C8"/>
                  </a:solidFill>
                  <a:miter lim="800000"/>
                  <a:headEnd/>
                  <a:tailEnd/>
                </a:ln>
              </p:spPr>
              <p:txBody>
                <a:bodyPr/>
                <a:lstStyle/>
                <a:p>
                  <a:endParaRPr lang="en-US"/>
                </a:p>
              </p:txBody>
            </p:sp>
            <p:sp>
              <p:nvSpPr>
                <p:cNvPr id="3918" name="Freeform 846"/>
                <p:cNvSpPr>
                  <a:spLocks/>
                </p:cNvSpPr>
                <p:nvPr/>
              </p:nvSpPr>
              <p:spPr bwMode="auto">
                <a:xfrm>
                  <a:off x="4488" y="1737"/>
                  <a:ext cx="68" cy="68"/>
                </a:xfrm>
                <a:custGeom>
                  <a:avLst/>
                  <a:gdLst/>
                  <a:ahLst/>
                  <a:cxnLst>
                    <a:cxn ang="0">
                      <a:pos x="1" y="11"/>
                    </a:cxn>
                    <a:cxn ang="0">
                      <a:pos x="17" y="1"/>
                    </a:cxn>
                    <a:cxn ang="0">
                      <a:pos x="28" y="17"/>
                    </a:cxn>
                    <a:cxn ang="0">
                      <a:pos x="12" y="27"/>
                    </a:cxn>
                    <a:cxn ang="0">
                      <a:pos x="1" y="11"/>
                    </a:cxn>
                  </a:cxnLst>
                  <a:rect l="0" t="0" r="r" b="b"/>
                  <a:pathLst>
                    <a:path w="29" h="29">
                      <a:moveTo>
                        <a:pt x="1" y="11"/>
                      </a:moveTo>
                      <a:cubicBezTo>
                        <a:pt x="3" y="4"/>
                        <a:pt x="10" y="0"/>
                        <a:pt x="17" y="1"/>
                      </a:cubicBezTo>
                      <a:cubicBezTo>
                        <a:pt x="25" y="3"/>
                        <a:pt x="29" y="10"/>
                        <a:pt x="28" y="17"/>
                      </a:cubicBezTo>
                      <a:cubicBezTo>
                        <a:pt x="26" y="24"/>
                        <a:pt x="19" y="29"/>
                        <a:pt x="12" y="27"/>
                      </a:cubicBezTo>
                      <a:cubicBezTo>
                        <a:pt x="4" y="26"/>
                        <a:pt x="0" y="19"/>
                        <a:pt x="1" y="11"/>
                      </a:cubicBezTo>
                      <a:close/>
                    </a:path>
                  </a:pathLst>
                </a:custGeom>
                <a:noFill/>
                <a:ln w="22225" cap="flat">
                  <a:solidFill>
                    <a:srgbClr val="46B9C8"/>
                  </a:solidFill>
                  <a:prstDash val="solid"/>
                  <a:miter lim="800000"/>
                  <a:headEnd/>
                  <a:tailEnd/>
                </a:ln>
              </p:spPr>
              <p:txBody>
                <a:bodyPr/>
                <a:lstStyle/>
                <a:p>
                  <a:endParaRPr lang="en-US"/>
                </a:p>
              </p:txBody>
            </p:sp>
            <p:sp>
              <p:nvSpPr>
                <p:cNvPr id="3919" name="Line 847"/>
                <p:cNvSpPr>
                  <a:spLocks noChangeShapeType="1"/>
                </p:cNvSpPr>
                <p:nvPr/>
              </p:nvSpPr>
              <p:spPr bwMode="auto">
                <a:xfrm flipH="1">
                  <a:off x="4502" y="1803"/>
                  <a:ext cx="24" cy="75"/>
                </a:xfrm>
                <a:prstGeom prst="line">
                  <a:avLst/>
                </a:prstGeom>
                <a:noFill/>
                <a:ln w="22225">
                  <a:solidFill>
                    <a:srgbClr val="46B9C8"/>
                  </a:solidFill>
                  <a:miter lim="800000"/>
                  <a:headEnd/>
                  <a:tailEnd/>
                </a:ln>
              </p:spPr>
              <p:txBody>
                <a:bodyPr/>
                <a:lstStyle/>
                <a:p>
                  <a:endParaRPr lang="en-US"/>
                </a:p>
              </p:txBody>
            </p:sp>
            <p:sp>
              <p:nvSpPr>
                <p:cNvPr id="3920" name="Line 848"/>
                <p:cNvSpPr>
                  <a:spLocks noChangeShapeType="1"/>
                </p:cNvSpPr>
                <p:nvPr/>
              </p:nvSpPr>
              <p:spPr bwMode="auto">
                <a:xfrm flipH="1">
                  <a:off x="4481" y="1798"/>
                  <a:ext cx="21" cy="76"/>
                </a:xfrm>
                <a:prstGeom prst="line">
                  <a:avLst/>
                </a:prstGeom>
                <a:noFill/>
                <a:ln w="22225">
                  <a:solidFill>
                    <a:srgbClr val="46B9C8"/>
                  </a:solidFill>
                  <a:miter lim="800000"/>
                  <a:headEnd/>
                  <a:tailEnd/>
                </a:ln>
              </p:spPr>
              <p:txBody>
                <a:bodyPr/>
                <a:lstStyle/>
                <a:p>
                  <a:endParaRPr lang="en-US"/>
                </a:p>
              </p:txBody>
            </p:sp>
            <p:sp>
              <p:nvSpPr>
                <p:cNvPr id="3921" name="Freeform 849"/>
                <p:cNvSpPr>
                  <a:spLocks/>
                </p:cNvSpPr>
                <p:nvPr/>
              </p:nvSpPr>
              <p:spPr bwMode="auto">
                <a:xfrm>
                  <a:off x="4564" y="1753"/>
                  <a:ext cx="70" cy="69"/>
                </a:xfrm>
                <a:custGeom>
                  <a:avLst/>
                  <a:gdLst/>
                  <a:ahLst/>
                  <a:cxnLst>
                    <a:cxn ang="0">
                      <a:pos x="2" y="12"/>
                    </a:cxn>
                    <a:cxn ang="0">
                      <a:pos x="18" y="2"/>
                    </a:cxn>
                    <a:cxn ang="0">
                      <a:pos x="28" y="18"/>
                    </a:cxn>
                    <a:cxn ang="0">
                      <a:pos x="12" y="28"/>
                    </a:cxn>
                    <a:cxn ang="0">
                      <a:pos x="2" y="12"/>
                    </a:cxn>
                  </a:cxnLst>
                  <a:rect l="0" t="0" r="r" b="b"/>
                  <a:pathLst>
                    <a:path w="30" h="29">
                      <a:moveTo>
                        <a:pt x="2" y="12"/>
                      </a:moveTo>
                      <a:cubicBezTo>
                        <a:pt x="4" y="4"/>
                        <a:pt x="11" y="0"/>
                        <a:pt x="18" y="2"/>
                      </a:cubicBezTo>
                      <a:cubicBezTo>
                        <a:pt x="25" y="3"/>
                        <a:pt x="30" y="11"/>
                        <a:pt x="28" y="18"/>
                      </a:cubicBezTo>
                      <a:cubicBezTo>
                        <a:pt x="26" y="25"/>
                        <a:pt x="19" y="29"/>
                        <a:pt x="12" y="28"/>
                      </a:cubicBezTo>
                      <a:cubicBezTo>
                        <a:pt x="5" y="26"/>
                        <a:pt x="0" y="19"/>
                        <a:pt x="2" y="12"/>
                      </a:cubicBezTo>
                      <a:close/>
                    </a:path>
                  </a:pathLst>
                </a:custGeom>
                <a:noFill/>
                <a:ln w="22225" cap="flat">
                  <a:solidFill>
                    <a:srgbClr val="46B9C8"/>
                  </a:solidFill>
                  <a:prstDash val="solid"/>
                  <a:miter lim="800000"/>
                  <a:headEnd/>
                  <a:tailEnd/>
                </a:ln>
              </p:spPr>
              <p:txBody>
                <a:bodyPr/>
                <a:lstStyle/>
                <a:p>
                  <a:endParaRPr lang="en-US"/>
                </a:p>
              </p:txBody>
            </p:sp>
            <p:sp>
              <p:nvSpPr>
                <p:cNvPr id="3922" name="Line 850"/>
                <p:cNvSpPr>
                  <a:spLocks noChangeShapeType="1"/>
                </p:cNvSpPr>
                <p:nvPr/>
              </p:nvSpPr>
              <p:spPr bwMode="auto">
                <a:xfrm flipH="1">
                  <a:off x="4580" y="1822"/>
                  <a:ext cx="21" cy="73"/>
                </a:xfrm>
                <a:prstGeom prst="line">
                  <a:avLst/>
                </a:prstGeom>
                <a:noFill/>
                <a:ln w="22225">
                  <a:solidFill>
                    <a:srgbClr val="46B9C8"/>
                  </a:solidFill>
                  <a:miter lim="800000"/>
                  <a:headEnd/>
                  <a:tailEnd/>
                </a:ln>
              </p:spPr>
              <p:txBody>
                <a:bodyPr/>
                <a:lstStyle/>
                <a:p>
                  <a:endParaRPr lang="en-US"/>
                </a:p>
              </p:txBody>
            </p:sp>
            <p:sp>
              <p:nvSpPr>
                <p:cNvPr id="3923" name="Line 851"/>
                <p:cNvSpPr>
                  <a:spLocks noChangeShapeType="1"/>
                </p:cNvSpPr>
                <p:nvPr/>
              </p:nvSpPr>
              <p:spPr bwMode="auto">
                <a:xfrm flipH="1">
                  <a:off x="4556" y="1815"/>
                  <a:ext cx="24" cy="75"/>
                </a:xfrm>
                <a:prstGeom prst="line">
                  <a:avLst/>
                </a:prstGeom>
                <a:noFill/>
                <a:ln w="22225">
                  <a:solidFill>
                    <a:srgbClr val="46B9C8"/>
                  </a:solidFill>
                  <a:miter lim="800000"/>
                  <a:headEnd/>
                  <a:tailEnd/>
                </a:ln>
              </p:spPr>
              <p:txBody>
                <a:bodyPr/>
                <a:lstStyle/>
                <a:p>
                  <a:endParaRPr lang="en-US"/>
                </a:p>
              </p:txBody>
            </p:sp>
            <p:sp>
              <p:nvSpPr>
                <p:cNvPr id="3924" name="Freeform 852"/>
                <p:cNvSpPr>
                  <a:spLocks/>
                </p:cNvSpPr>
                <p:nvPr/>
              </p:nvSpPr>
              <p:spPr bwMode="auto">
                <a:xfrm>
                  <a:off x="4641" y="1772"/>
                  <a:ext cx="69" cy="69"/>
                </a:xfrm>
                <a:custGeom>
                  <a:avLst/>
                  <a:gdLst/>
                  <a:ahLst/>
                  <a:cxnLst>
                    <a:cxn ang="0">
                      <a:pos x="2" y="11"/>
                    </a:cxn>
                    <a:cxn ang="0">
                      <a:pos x="18" y="1"/>
                    </a:cxn>
                    <a:cxn ang="0">
                      <a:pos x="28" y="18"/>
                    </a:cxn>
                    <a:cxn ang="0">
                      <a:pos x="11" y="28"/>
                    </a:cxn>
                    <a:cxn ang="0">
                      <a:pos x="2" y="11"/>
                    </a:cxn>
                  </a:cxnLst>
                  <a:rect l="0" t="0" r="r" b="b"/>
                  <a:pathLst>
                    <a:path w="29" h="29">
                      <a:moveTo>
                        <a:pt x="2" y="11"/>
                      </a:moveTo>
                      <a:cubicBezTo>
                        <a:pt x="3" y="4"/>
                        <a:pt x="11" y="0"/>
                        <a:pt x="18" y="1"/>
                      </a:cubicBezTo>
                      <a:cubicBezTo>
                        <a:pt x="25" y="3"/>
                        <a:pt x="29" y="11"/>
                        <a:pt x="28" y="18"/>
                      </a:cubicBezTo>
                      <a:cubicBezTo>
                        <a:pt x="26" y="25"/>
                        <a:pt x="19" y="29"/>
                        <a:pt x="11" y="28"/>
                      </a:cubicBezTo>
                      <a:cubicBezTo>
                        <a:pt x="4" y="26"/>
                        <a:pt x="0" y="19"/>
                        <a:pt x="2" y="11"/>
                      </a:cubicBezTo>
                      <a:close/>
                    </a:path>
                  </a:pathLst>
                </a:custGeom>
                <a:noFill/>
                <a:ln w="22225" cap="flat">
                  <a:solidFill>
                    <a:srgbClr val="46B9C8"/>
                  </a:solidFill>
                  <a:prstDash val="solid"/>
                  <a:miter lim="800000"/>
                  <a:headEnd/>
                  <a:tailEnd/>
                </a:ln>
              </p:spPr>
              <p:txBody>
                <a:bodyPr/>
                <a:lstStyle/>
                <a:p>
                  <a:endParaRPr lang="en-US"/>
                </a:p>
              </p:txBody>
            </p:sp>
            <p:sp>
              <p:nvSpPr>
                <p:cNvPr id="3925" name="Line 853"/>
                <p:cNvSpPr>
                  <a:spLocks noChangeShapeType="1"/>
                </p:cNvSpPr>
                <p:nvPr/>
              </p:nvSpPr>
              <p:spPr bwMode="auto">
                <a:xfrm flipH="1">
                  <a:off x="4656" y="1841"/>
                  <a:ext cx="23" cy="73"/>
                </a:xfrm>
                <a:prstGeom prst="line">
                  <a:avLst/>
                </a:prstGeom>
                <a:noFill/>
                <a:ln w="22225">
                  <a:solidFill>
                    <a:srgbClr val="46B9C8"/>
                  </a:solidFill>
                  <a:miter lim="800000"/>
                  <a:headEnd/>
                  <a:tailEnd/>
                </a:ln>
              </p:spPr>
              <p:txBody>
                <a:bodyPr/>
                <a:lstStyle/>
                <a:p>
                  <a:endParaRPr lang="en-US"/>
                </a:p>
              </p:txBody>
            </p:sp>
            <p:sp>
              <p:nvSpPr>
                <p:cNvPr id="3926" name="Line 854"/>
                <p:cNvSpPr>
                  <a:spLocks noChangeShapeType="1"/>
                </p:cNvSpPr>
                <p:nvPr/>
              </p:nvSpPr>
              <p:spPr bwMode="auto">
                <a:xfrm flipH="1">
                  <a:off x="4632" y="1834"/>
                  <a:ext cx="24" cy="73"/>
                </a:xfrm>
                <a:prstGeom prst="line">
                  <a:avLst/>
                </a:prstGeom>
                <a:noFill/>
                <a:ln w="22225">
                  <a:solidFill>
                    <a:srgbClr val="46B9C8"/>
                  </a:solidFill>
                  <a:miter lim="800000"/>
                  <a:headEnd/>
                  <a:tailEnd/>
                </a:ln>
              </p:spPr>
              <p:txBody>
                <a:bodyPr/>
                <a:lstStyle/>
                <a:p>
                  <a:endParaRPr lang="en-US"/>
                </a:p>
              </p:txBody>
            </p:sp>
            <p:sp>
              <p:nvSpPr>
                <p:cNvPr id="3927" name="Freeform 855"/>
                <p:cNvSpPr>
                  <a:spLocks/>
                </p:cNvSpPr>
                <p:nvPr/>
              </p:nvSpPr>
              <p:spPr bwMode="auto">
                <a:xfrm>
                  <a:off x="4717" y="1791"/>
                  <a:ext cx="71" cy="69"/>
                </a:xfrm>
                <a:custGeom>
                  <a:avLst/>
                  <a:gdLst/>
                  <a:ahLst/>
                  <a:cxnLst>
                    <a:cxn ang="0">
                      <a:pos x="2" y="11"/>
                    </a:cxn>
                    <a:cxn ang="0">
                      <a:pos x="18" y="2"/>
                    </a:cxn>
                    <a:cxn ang="0">
                      <a:pos x="28" y="18"/>
                    </a:cxn>
                    <a:cxn ang="0">
                      <a:pos x="12" y="28"/>
                    </a:cxn>
                    <a:cxn ang="0">
                      <a:pos x="2" y="11"/>
                    </a:cxn>
                  </a:cxnLst>
                  <a:rect l="0" t="0" r="r" b="b"/>
                  <a:pathLst>
                    <a:path w="30" h="29">
                      <a:moveTo>
                        <a:pt x="2" y="11"/>
                      </a:moveTo>
                      <a:cubicBezTo>
                        <a:pt x="4" y="4"/>
                        <a:pt x="11" y="0"/>
                        <a:pt x="18" y="2"/>
                      </a:cubicBezTo>
                      <a:cubicBezTo>
                        <a:pt x="26" y="3"/>
                        <a:pt x="30" y="11"/>
                        <a:pt x="28" y="18"/>
                      </a:cubicBezTo>
                      <a:cubicBezTo>
                        <a:pt x="26" y="25"/>
                        <a:pt x="19" y="29"/>
                        <a:pt x="12" y="28"/>
                      </a:cubicBezTo>
                      <a:cubicBezTo>
                        <a:pt x="5" y="26"/>
                        <a:pt x="0" y="18"/>
                        <a:pt x="2" y="11"/>
                      </a:cubicBezTo>
                      <a:close/>
                    </a:path>
                  </a:pathLst>
                </a:custGeom>
                <a:noFill/>
                <a:ln w="22225" cap="flat">
                  <a:solidFill>
                    <a:srgbClr val="46B9C8"/>
                  </a:solidFill>
                  <a:prstDash val="solid"/>
                  <a:miter lim="800000"/>
                  <a:headEnd/>
                  <a:tailEnd/>
                </a:ln>
              </p:spPr>
              <p:txBody>
                <a:bodyPr/>
                <a:lstStyle/>
                <a:p>
                  <a:endParaRPr lang="en-US"/>
                </a:p>
              </p:txBody>
            </p:sp>
            <p:sp>
              <p:nvSpPr>
                <p:cNvPr id="3928" name="Line 856"/>
                <p:cNvSpPr>
                  <a:spLocks noChangeShapeType="1"/>
                </p:cNvSpPr>
                <p:nvPr/>
              </p:nvSpPr>
              <p:spPr bwMode="auto">
                <a:xfrm flipH="1">
                  <a:off x="4731" y="1860"/>
                  <a:ext cx="24" cy="73"/>
                </a:xfrm>
                <a:prstGeom prst="line">
                  <a:avLst/>
                </a:prstGeom>
                <a:noFill/>
                <a:ln w="22225">
                  <a:solidFill>
                    <a:srgbClr val="46B9C8"/>
                  </a:solidFill>
                  <a:miter lim="800000"/>
                  <a:headEnd/>
                  <a:tailEnd/>
                </a:ln>
              </p:spPr>
              <p:txBody>
                <a:bodyPr/>
                <a:lstStyle/>
                <a:p>
                  <a:endParaRPr lang="en-US"/>
                </a:p>
              </p:txBody>
            </p:sp>
            <p:sp>
              <p:nvSpPr>
                <p:cNvPr id="3929" name="Line 857"/>
                <p:cNvSpPr>
                  <a:spLocks noChangeShapeType="1"/>
                </p:cNvSpPr>
                <p:nvPr/>
              </p:nvSpPr>
              <p:spPr bwMode="auto">
                <a:xfrm flipH="1">
                  <a:off x="4708" y="1852"/>
                  <a:ext cx="23" cy="74"/>
                </a:xfrm>
                <a:prstGeom prst="line">
                  <a:avLst/>
                </a:prstGeom>
                <a:noFill/>
                <a:ln w="22225">
                  <a:solidFill>
                    <a:srgbClr val="46B9C8"/>
                  </a:solidFill>
                  <a:miter lim="800000"/>
                  <a:headEnd/>
                  <a:tailEnd/>
                </a:ln>
              </p:spPr>
              <p:txBody>
                <a:bodyPr/>
                <a:lstStyle/>
                <a:p>
                  <a:endParaRPr lang="en-US"/>
                </a:p>
              </p:txBody>
            </p:sp>
            <p:sp>
              <p:nvSpPr>
                <p:cNvPr id="3930" name="Freeform 858"/>
                <p:cNvSpPr>
                  <a:spLocks/>
                </p:cNvSpPr>
                <p:nvPr/>
              </p:nvSpPr>
              <p:spPr bwMode="auto">
                <a:xfrm>
                  <a:off x="4795" y="1810"/>
                  <a:ext cx="69" cy="71"/>
                </a:xfrm>
                <a:custGeom>
                  <a:avLst/>
                  <a:gdLst/>
                  <a:ahLst/>
                  <a:cxnLst>
                    <a:cxn ang="0">
                      <a:pos x="1" y="12"/>
                    </a:cxn>
                    <a:cxn ang="0">
                      <a:pos x="18" y="2"/>
                    </a:cxn>
                    <a:cxn ang="0">
                      <a:pos x="27" y="19"/>
                    </a:cxn>
                    <a:cxn ang="0">
                      <a:pos x="11" y="28"/>
                    </a:cxn>
                    <a:cxn ang="0">
                      <a:pos x="1" y="12"/>
                    </a:cxn>
                  </a:cxnLst>
                  <a:rect l="0" t="0" r="r" b="b"/>
                  <a:pathLst>
                    <a:path w="29" h="30">
                      <a:moveTo>
                        <a:pt x="1" y="12"/>
                      </a:moveTo>
                      <a:cubicBezTo>
                        <a:pt x="3" y="4"/>
                        <a:pt x="11" y="0"/>
                        <a:pt x="18" y="2"/>
                      </a:cubicBezTo>
                      <a:cubicBezTo>
                        <a:pt x="25" y="4"/>
                        <a:pt x="29" y="11"/>
                        <a:pt x="27" y="19"/>
                      </a:cubicBezTo>
                      <a:cubicBezTo>
                        <a:pt x="26" y="26"/>
                        <a:pt x="18" y="30"/>
                        <a:pt x="11" y="28"/>
                      </a:cubicBezTo>
                      <a:cubicBezTo>
                        <a:pt x="4" y="26"/>
                        <a:pt x="0" y="19"/>
                        <a:pt x="1" y="12"/>
                      </a:cubicBezTo>
                      <a:close/>
                    </a:path>
                  </a:pathLst>
                </a:custGeom>
                <a:noFill/>
                <a:ln w="22225" cap="flat">
                  <a:solidFill>
                    <a:srgbClr val="46B9C8"/>
                  </a:solidFill>
                  <a:prstDash val="solid"/>
                  <a:miter lim="800000"/>
                  <a:headEnd/>
                  <a:tailEnd/>
                </a:ln>
              </p:spPr>
              <p:txBody>
                <a:bodyPr/>
                <a:lstStyle/>
                <a:p>
                  <a:endParaRPr lang="en-US"/>
                </a:p>
              </p:txBody>
            </p:sp>
            <p:sp>
              <p:nvSpPr>
                <p:cNvPr id="3931" name="Line 859"/>
                <p:cNvSpPr>
                  <a:spLocks noChangeShapeType="1"/>
                </p:cNvSpPr>
                <p:nvPr/>
              </p:nvSpPr>
              <p:spPr bwMode="auto">
                <a:xfrm flipH="1">
                  <a:off x="4807" y="1878"/>
                  <a:ext cx="23" cy="74"/>
                </a:xfrm>
                <a:prstGeom prst="line">
                  <a:avLst/>
                </a:prstGeom>
                <a:noFill/>
                <a:ln w="22225">
                  <a:solidFill>
                    <a:srgbClr val="46B9C8"/>
                  </a:solidFill>
                  <a:miter lim="800000"/>
                  <a:headEnd/>
                  <a:tailEnd/>
                </a:ln>
              </p:spPr>
              <p:txBody>
                <a:bodyPr/>
                <a:lstStyle/>
                <a:p>
                  <a:endParaRPr lang="en-US"/>
                </a:p>
              </p:txBody>
            </p:sp>
            <p:sp>
              <p:nvSpPr>
                <p:cNvPr id="3932" name="Line 860"/>
                <p:cNvSpPr>
                  <a:spLocks noChangeShapeType="1"/>
                </p:cNvSpPr>
                <p:nvPr/>
              </p:nvSpPr>
              <p:spPr bwMode="auto">
                <a:xfrm flipH="1">
                  <a:off x="4783" y="1874"/>
                  <a:ext cx="26" cy="73"/>
                </a:xfrm>
                <a:prstGeom prst="line">
                  <a:avLst/>
                </a:prstGeom>
                <a:noFill/>
                <a:ln w="22225">
                  <a:solidFill>
                    <a:srgbClr val="46B9C8"/>
                  </a:solidFill>
                  <a:miter lim="800000"/>
                  <a:headEnd/>
                  <a:tailEnd/>
                </a:ln>
              </p:spPr>
              <p:txBody>
                <a:bodyPr/>
                <a:lstStyle/>
                <a:p>
                  <a:endParaRPr lang="en-US"/>
                </a:p>
              </p:txBody>
            </p:sp>
            <p:sp>
              <p:nvSpPr>
                <p:cNvPr id="3933" name="Freeform 861"/>
                <p:cNvSpPr>
                  <a:spLocks/>
                </p:cNvSpPr>
                <p:nvPr/>
              </p:nvSpPr>
              <p:spPr bwMode="auto">
                <a:xfrm>
                  <a:off x="4871" y="1831"/>
                  <a:ext cx="70" cy="71"/>
                </a:xfrm>
                <a:custGeom>
                  <a:avLst/>
                  <a:gdLst/>
                  <a:ahLst/>
                  <a:cxnLst>
                    <a:cxn ang="0">
                      <a:pos x="2" y="11"/>
                    </a:cxn>
                    <a:cxn ang="0">
                      <a:pos x="18" y="2"/>
                    </a:cxn>
                    <a:cxn ang="0">
                      <a:pos x="28" y="19"/>
                    </a:cxn>
                    <a:cxn ang="0">
                      <a:pos x="11" y="28"/>
                    </a:cxn>
                    <a:cxn ang="0">
                      <a:pos x="2" y="11"/>
                    </a:cxn>
                  </a:cxnLst>
                  <a:rect l="0" t="0" r="r" b="b"/>
                  <a:pathLst>
                    <a:path w="30" h="30">
                      <a:moveTo>
                        <a:pt x="2" y="11"/>
                      </a:moveTo>
                      <a:cubicBezTo>
                        <a:pt x="4" y="4"/>
                        <a:pt x="11" y="0"/>
                        <a:pt x="18" y="2"/>
                      </a:cubicBezTo>
                      <a:cubicBezTo>
                        <a:pt x="26" y="4"/>
                        <a:pt x="30" y="11"/>
                        <a:pt x="28" y="19"/>
                      </a:cubicBezTo>
                      <a:cubicBezTo>
                        <a:pt x="26" y="26"/>
                        <a:pt x="18" y="30"/>
                        <a:pt x="11" y="28"/>
                      </a:cubicBezTo>
                      <a:cubicBezTo>
                        <a:pt x="4" y="26"/>
                        <a:pt x="0" y="18"/>
                        <a:pt x="2" y="11"/>
                      </a:cubicBezTo>
                      <a:close/>
                    </a:path>
                  </a:pathLst>
                </a:custGeom>
                <a:noFill/>
                <a:ln w="22225" cap="flat">
                  <a:solidFill>
                    <a:srgbClr val="46B9C8"/>
                  </a:solidFill>
                  <a:prstDash val="solid"/>
                  <a:miter lim="800000"/>
                  <a:headEnd/>
                  <a:tailEnd/>
                </a:ln>
              </p:spPr>
              <p:txBody>
                <a:bodyPr/>
                <a:lstStyle/>
                <a:p>
                  <a:endParaRPr lang="en-US"/>
                </a:p>
              </p:txBody>
            </p:sp>
            <p:sp>
              <p:nvSpPr>
                <p:cNvPr id="3934" name="Line 862"/>
                <p:cNvSpPr>
                  <a:spLocks noChangeShapeType="1"/>
                </p:cNvSpPr>
                <p:nvPr/>
              </p:nvSpPr>
              <p:spPr bwMode="auto">
                <a:xfrm flipH="1">
                  <a:off x="4880" y="1900"/>
                  <a:ext cx="26" cy="73"/>
                </a:xfrm>
                <a:prstGeom prst="line">
                  <a:avLst/>
                </a:prstGeom>
                <a:noFill/>
                <a:ln w="22225">
                  <a:solidFill>
                    <a:srgbClr val="46B9C8"/>
                  </a:solidFill>
                  <a:miter lim="800000"/>
                  <a:headEnd/>
                  <a:tailEnd/>
                </a:ln>
              </p:spPr>
              <p:txBody>
                <a:bodyPr/>
                <a:lstStyle/>
                <a:p>
                  <a:endParaRPr lang="en-US"/>
                </a:p>
              </p:txBody>
            </p:sp>
            <p:sp>
              <p:nvSpPr>
                <p:cNvPr id="3935" name="Line 863"/>
                <p:cNvSpPr>
                  <a:spLocks noChangeShapeType="1"/>
                </p:cNvSpPr>
                <p:nvPr/>
              </p:nvSpPr>
              <p:spPr bwMode="auto">
                <a:xfrm flipH="1">
                  <a:off x="4859" y="1893"/>
                  <a:ext cx="26" cy="73"/>
                </a:xfrm>
                <a:prstGeom prst="line">
                  <a:avLst/>
                </a:prstGeom>
                <a:noFill/>
                <a:ln w="22225">
                  <a:solidFill>
                    <a:srgbClr val="46B9C8"/>
                  </a:solidFill>
                  <a:miter lim="800000"/>
                  <a:headEnd/>
                  <a:tailEnd/>
                </a:ln>
              </p:spPr>
              <p:txBody>
                <a:bodyPr/>
                <a:lstStyle/>
                <a:p>
                  <a:endParaRPr lang="en-US"/>
                </a:p>
              </p:txBody>
            </p:sp>
            <p:sp>
              <p:nvSpPr>
                <p:cNvPr id="3936" name="Freeform 864"/>
                <p:cNvSpPr>
                  <a:spLocks/>
                </p:cNvSpPr>
                <p:nvPr/>
              </p:nvSpPr>
              <p:spPr bwMode="auto">
                <a:xfrm>
                  <a:off x="4946" y="1852"/>
                  <a:ext cx="71" cy="71"/>
                </a:xfrm>
                <a:custGeom>
                  <a:avLst/>
                  <a:gdLst/>
                  <a:ahLst/>
                  <a:cxnLst>
                    <a:cxn ang="0">
                      <a:pos x="2" y="11"/>
                    </a:cxn>
                    <a:cxn ang="0">
                      <a:pos x="19" y="2"/>
                    </a:cxn>
                    <a:cxn ang="0">
                      <a:pos x="28" y="19"/>
                    </a:cxn>
                    <a:cxn ang="0">
                      <a:pos x="11" y="28"/>
                    </a:cxn>
                    <a:cxn ang="0">
                      <a:pos x="2" y="11"/>
                    </a:cxn>
                  </a:cxnLst>
                  <a:rect l="0" t="0" r="r" b="b"/>
                  <a:pathLst>
                    <a:path w="30" h="30">
                      <a:moveTo>
                        <a:pt x="2" y="11"/>
                      </a:moveTo>
                      <a:cubicBezTo>
                        <a:pt x="4" y="4"/>
                        <a:pt x="12" y="0"/>
                        <a:pt x="19" y="2"/>
                      </a:cubicBezTo>
                      <a:cubicBezTo>
                        <a:pt x="26" y="4"/>
                        <a:pt x="30" y="12"/>
                        <a:pt x="28" y="19"/>
                      </a:cubicBezTo>
                      <a:cubicBezTo>
                        <a:pt x="26" y="26"/>
                        <a:pt x="18" y="30"/>
                        <a:pt x="11" y="28"/>
                      </a:cubicBezTo>
                      <a:cubicBezTo>
                        <a:pt x="4" y="26"/>
                        <a:pt x="0" y="18"/>
                        <a:pt x="2" y="11"/>
                      </a:cubicBezTo>
                      <a:close/>
                    </a:path>
                  </a:pathLst>
                </a:custGeom>
                <a:noFill/>
                <a:ln w="22225" cap="flat">
                  <a:solidFill>
                    <a:srgbClr val="46B9C8"/>
                  </a:solidFill>
                  <a:prstDash val="solid"/>
                  <a:miter lim="800000"/>
                  <a:headEnd/>
                  <a:tailEnd/>
                </a:ln>
              </p:spPr>
              <p:txBody>
                <a:bodyPr/>
                <a:lstStyle/>
                <a:p>
                  <a:endParaRPr lang="en-US"/>
                </a:p>
              </p:txBody>
            </p:sp>
            <p:sp>
              <p:nvSpPr>
                <p:cNvPr id="3937" name="Line 865"/>
                <p:cNvSpPr>
                  <a:spLocks noChangeShapeType="1"/>
                </p:cNvSpPr>
                <p:nvPr/>
              </p:nvSpPr>
              <p:spPr bwMode="auto">
                <a:xfrm flipH="1">
                  <a:off x="4956" y="1921"/>
                  <a:ext cx="28" cy="73"/>
                </a:xfrm>
                <a:prstGeom prst="line">
                  <a:avLst/>
                </a:prstGeom>
                <a:noFill/>
                <a:ln w="22225">
                  <a:solidFill>
                    <a:srgbClr val="46B9C8"/>
                  </a:solidFill>
                  <a:miter lim="800000"/>
                  <a:headEnd/>
                  <a:tailEnd/>
                </a:ln>
              </p:spPr>
              <p:txBody>
                <a:bodyPr/>
                <a:lstStyle/>
                <a:p>
                  <a:endParaRPr lang="en-US"/>
                </a:p>
              </p:txBody>
            </p:sp>
            <p:sp>
              <p:nvSpPr>
                <p:cNvPr id="3938" name="Line 866"/>
                <p:cNvSpPr>
                  <a:spLocks noChangeShapeType="1"/>
                </p:cNvSpPr>
                <p:nvPr/>
              </p:nvSpPr>
              <p:spPr bwMode="auto">
                <a:xfrm flipH="1">
                  <a:off x="4934" y="1914"/>
                  <a:ext cx="26" cy="73"/>
                </a:xfrm>
                <a:prstGeom prst="line">
                  <a:avLst/>
                </a:prstGeom>
                <a:noFill/>
                <a:ln w="22225">
                  <a:solidFill>
                    <a:srgbClr val="46B9C8"/>
                  </a:solidFill>
                  <a:miter lim="800000"/>
                  <a:headEnd/>
                  <a:tailEnd/>
                </a:ln>
              </p:spPr>
              <p:txBody>
                <a:bodyPr/>
                <a:lstStyle/>
                <a:p>
                  <a:endParaRPr lang="en-US"/>
                </a:p>
              </p:txBody>
            </p:sp>
            <p:sp>
              <p:nvSpPr>
                <p:cNvPr id="3939" name="Freeform 867"/>
                <p:cNvSpPr>
                  <a:spLocks/>
                </p:cNvSpPr>
                <p:nvPr/>
              </p:nvSpPr>
              <p:spPr bwMode="auto">
                <a:xfrm>
                  <a:off x="5022" y="1876"/>
                  <a:ext cx="71" cy="71"/>
                </a:xfrm>
                <a:custGeom>
                  <a:avLst/>
                  <a:gdLst/>
                  <a:ahLst/>
                  <a:cxnLst>
                    <a:cxn ang="0">
                      <a:pos x="2" y="11"/>
                    </a:cxn>
                    <a:cxn ang="0">
                      <a:pos x="19" y="2"/>
                    </a:cxn>
                    <a:cxn ang="0">
                      <a:pos x="28" y="18"/>
                    </a:cxn>
                    <a:cxn ang="0">
                      <a:pos x="11" y="27"/>
                    </a:cxn>
                    <a:cxn ang="0">
                      <a:pos x="2" y="11"/>
                    </a:cxn>
                  </a:cxnLst>
                  <a:rect l="0" t="0" r="r" b="b"/>
                  <a:pathLst>
                    <a:path w="30" h="30">
                      <a:moveTo>
                        <a:pt x="2" y="11"/>
                      </a:moveTo>
                      <a:cubicBezTo>
                        <a:pt x="4" y="4"/>
                        <a:pt x="12" y="0"/>
                        <a:pt x="19" y="2"/>
                      </a:cubicBezTo>
                      <a:cubicBezTo>
                        <a:pt x="26" y="4"/>
                        <a:pt x="30" y="11"/>
                        <a:pt x="28" y="18"/>
                      </a:cubicBezTo>
                      <a:cubicBezTo>
                        <a:pt x="26" y="26"/>
                        <a:pt x="18" y="30"/>
                        <a:pt x="11" y="27"/>
                      </a:cubicBezTo>
                      <a:cubicBezTo>
                        <a:pt x="4" y="25"/>
                        <a:pt x="0" y="18"/>
                        <a:pt x="2" y="11"/>
                      </a:cubicBezTo>
                      <a:close/>
                    </a:path>
                  </a:pathLst>
                </a:custGeom>
                <a:noFill/>
                <a:ln w="22225" cap="flat">
                  <a:solidFill>
                    <a:srgbClr val="46B9C8"/>
                  </a:solidFill>
                  <a:prstDash val="solid"/>
                  <a:miter lim="800000"/>
                  <a:headEnd/>
                  <a:tailEnd/>
                </a:ln>
              </p:spPr>
              <p:txBody>
                <a:bodyPr/>
                <a:lstStyle/>
                <a:p>
                  <a:endParaRPr lang="en-US"/>
                </a:p>
              </p:txBody>
            </p:sp>
            <p:sp>
              <p:nvSpPr>
                <p:cNvPr id="3940" name="Line 868"/>
                <p:cNvSpPr>
                  <a:spLocks noChangeShapeType="1"/>
                </p:cNvSpPr>
                <p:nvPr/>
              </p:nvSpPr>
              <p:spPr bwMode="auto">
                <a:xfrm flipH="1">
                  <a:off x="5031" y="1945"/>
                  <a:ext cx="26" cy="70"/>
                </a:xfrm>
                <a:prstGeom prst="line">
                  <a:avLst/>
                </a:prstGeom>
                <a:noFill/>
                <a:ln w="22225">
                  <a:solidFill>
                    <a:srgbClr val="46B9C8"/>
                  </a:solidFill>
                  <a:miter lim="800000"/>
                  <a:headEnd/>
                  <a:tailEnd/>
                </a:ln>
              </p:spPr>
              <p:txBody>
                <a:bodyPr/>
                <a:lstStyle/>
                <a:p>
                  <a:endParaRPr lang="en-US"/>
                </a:p>
              </p:txBody>
            </p:sp>
            <p:sp>
              <p:nvSpPr>
                <p:cNvPr id="3941" name="Line 869"/>
                <p:cNvSpPr>
                  <a:spLocks noChangeShapeType="1"/>
                </p:cNvSpPr>
                <p:nvPr/>
              </p:nvSpPr>
              <p:spPr bwMode="auto">
                <a:xfrm flipH="1">
                  <a:off x="5008" y="1937"/>
                  <a:ext cx="28" cy="71"/>
                </a:xfrm>
                <a:prstGeom prst="line">
                  <a:avLst/>
                </a:prstGeom>
                <a:noFill/>
                <a:ln w="22225">
                  <a:solidFill>
                    <a:srgbClr val="46B9C8"/>
                  </a:solidFill>
                  <a:miter lim="800000"/>
                  <a:headEnd/>
                  <a:tailEnd/>
                </a:ln>
              </p:spPr>
              <p:txBody>
                <a:bodyPr/>
                <a:lstStyle/>
                <a:p>
                  <a:endParaRPr lang="en-US"/>
                </a:p>
              </p:txBody>
            </p:sp>
            <p:sp>
              <p:nvSpPr>
                <p:cNvPr id="3942" name="Freeform 870"/>
                <p:cNvSpPr>
                  <a:spLocks/>
                </p:cNvSpPr>
                <p:nvPr/>
              </p:nvSpPr>
              <p:spPr bwMode="auto">
                <a:xfrm>
                  <a:off x="5097" y="1897"/>
                  <a:ext cx="71" cy="71"/>
                </a:xfrm>
                <a:custGeom>
                  <a:avLst/>
                  <a:gdLst/>
                  <a:ahLst/>
                  <a:cxnLst>
                    <a:cxn ang="0">
                      <a:pos x="2" y="11"/>
                    </a:cxn>
                    <a:cxn ang="0">
                      <a:pos x="19" y="3"/>
                    </a:cxn>
                    <a:cxn ang="0">
                      <a:pos x="28" y="19"/>
                    </a:cxn>
                    <a:cxn ang="0">
                      <a:pos x="11" y="28"/>
                    </a:cxn>
                    <a:cxn ang="0">
                      <a:pos x="2" y="11"/>
                    </a:cxn>
                  </a:cxnLst>
                  <a:rect l="0" t="0" r="r" b="b"/>
                  <a:pathLst>
                    <a:path w="30" h="30">
                      <a:moveTo>
                        <a:pt x="2" y="11"/>
                      </a:moveTo>
                      <a:cubicBezTo>
                        <a:pt x="4" y="4"/>
                        <a:pt x="12" y="0"/>
                        <a:pt x="19" y="3"/>
                      </a:cubicBezTo>
                      <a:cubicBezTo>
                        <a:pt x="26" y="5"/>
                        <a:pt x="30" y="12"/>
                        <a:pt x="28" y="19"/>
                      </a:cubicBezTo>
                      <a:cubicBezTo>
                        <a:pt x="26" y="26"/>
                        <a:pt x="18" y="30"/>
                        <a:pt x="11" y="28"/>
                      </a:cubicBezTo>
                      <a:cubicBezTo>
                        <a:pt x="4" y="26"/>
                        <a:pt x="0" y="18"/>
                        <a:pt x="2" y="11"/>
                      </a:cubicBezTo>
                      <a:close/>
                    </a:path>
                  </a:pathLst>
                </a:custGeom>
                <a:noFill/>
                <a:ln w="22225" cap="flat">
                  <a:solidFill>
                    <a:srgbClr val="46B9C8"/>
                  </a:solidFill>
                  <a:prstDash val="solid"/>
                  <a:miter lim="800000"/>
                  <a:headEnd/>
                  <a:tailEnd/>
                </a:ln>
              </p:spPr>
              <p:txBody>
                <a:bodyPr/>
                <a:lstStyle/>
                <a:p>
                  <a:endParaRPr lang="en-US"/>
                </a:p>
              </p:txBody>
            </p:sp>
            <p:sp>
              <p:nvSpPr>
                <p:cNvPr id="3943" name="Line 871"/>
                <p:cNvSpPr>
                  <a:spLocks noChangeShapeType="1"/>
                </p:cNvSpPr>
                <p:nvPr/>
              </p:nvSpPr>
              <p:spPr bwMode="auto">
                <a:xfrm flipH="1">
                  <a:off x="5104" y="1966"/>
                  <a:ext cx="29" cy="73"/>
                </a:xfrm>
                <a:prstGeom prst="line">
                  <a:avLst/>
                </a:prstGeom>
                <a:noFill/>
                <a:ln w="22225">
                  <a:solidFill>
                    <a:srgbClr val="46B9C8"/>
                  </a:solidFill>
                  <a:miter lim="800000"/>
                  <a:headEnd/>
                  <a:tailEnd/>
                </a:ln>
              </p:spPr>
              <p:txBody>
                <a:bodyPr/>
                <a:lstStyle/>
                <a:p>
                  <a:endParaRPr lang="en-US"/>
                </a:p>
              </p:txBody>
            </p:sp>
            <p:sp>
              <p:nvSpPr>
                <p:cNvPr id="3944" name="Line 872"/>
                <p:cNvSpPr>
                  <a:spLocks noChangeShapeType="1"/>
                </p:cNvSpPr>
                <p:nvPr/>
              </p:nvSpPr>
              <p:spPr bwMode="auto">
                <a:xfrm flipH="1">
                  <a:off x="5083" y="1959"/>
                  <a:ext cx="29" cy="73"/>
                </a:xfrm>
                <a:prstGeom prst="line">
                  <a:avLst/>
                </a:prstGeom>
                <a:noFill/>
                <a:ln w="22225">
                  <a:solidFill>
                    <a:srgbClr val="46B9C8"/>
                  </a:solidFill>
                  <a:miter lim="800000"/>
                  <a:headEnd/>
                  <a:tailEnd/>
                </a:ln>
              </p:spPr>
              <p:txBody>
                <a:bodyPr/>
                <a:lstStyle/>
                <a:p>
                  <a:endParaRPr lang="en-US"/>
                </a:p>
              </p:txBody>
            </p:sp>
            <p:sp>
              <p:nvSpPr>
                <p:cNvPr id="3945" name="Freeform 873"/>
                <p:cNvSpPr>
                  <a:spLocks/>
                </p:cNvSpPr>
                <p:nvPr/>
              </p:nvSpPr>
              <p:spPr bwMode="auto">
                <a:xfrm>
                  <a:off x="5173" y="1921"/>
                  <a:ext cx="71" cy="73"/>
                </a:xfrm>
                <a:custGeom>
                  <a:avLst/>
                  <a:gdLst/>
                  <a:ahLst/>
                  <a:cxnLst>
                    <a:cxn ang="0">
                      <a:pos x="2" y="11"/>
                    </a:cxn>
                    <a:cxn ang="0">
                      <a:pos x="19" y="3"/>
                    </a:cxn>
                    <a:cxn ang="0">
                      <a:pos x="28" y="20"/>
                    </a:cxn>
                    <a:cxn ang="0">
                      <a:pos x="11" y="28"/>
                    </a:cxn>
                    <a:cxn ang="0">
                      <a:pos x="2" y="11"/>
                    </a:cxn>
                  </a:cxnLst>
                  <a:rect l="0" t="0" r="r" b="b"/>
                  <a:pathLst>
                    <a:path w="30" h="31">
                      <a:moveTo>
                        <a:pt x="2" y="11"/>
                      </a:moveTo>
                      <a:cubicBezTo>
                        <a:pt x="4" y="4"/>
                        <a:pt x="12" y="0"/>
                        <a:pt x="19" y="3"/>
                      </a:cubicBezTo>
                      <a:cubicBezTo>
                        <a:pt x="26" y="5"/>
                        <a:pt x="30" y="13"/>
                        <a:pt x="28" y="20"/>
                      </a:cubicBezTo>
                      <a:cubicBezTo>
                        <a:pt x="25" y="27"/>
                        <a:pt x="18" y="31"/>
                        <a:pt x="11" y="28"/>
                      </a:cubicBezTo>
                      <a:cubicBezTo>
                        <a:pt x="4" y="26"/>
                        <a:pt x="0" y="18"/>
                        <a:pt x="2" y="11"/>
                      </a:cubicBezTo>
                      <a:close/>
                    </a:path>
                  </a:pathLst>
                </a:custGeom>
                <a:noFill/>
                <a:ln w="22225" cap="flat">
                  <a:solidFill>
                    <a:srgbClr val="46B9C8"/>
                  </a:solidFill>
                  <a:prstDash val="solid"/>
                  <a:miter lim="800000"/>
                  <a:headEnd/>
                  <a:tailEnd/>
                </a:ln>
              </p:spPr>
              <p:txBody>
                <a:bodyPr/>
                <a:lstStyle/>
                <a:p>
                  <a:endParaRPr lang="en-US"/>
                </a:p>
              </p:txBody>
            </p:sp>
            <p:sp>
              <p:nvSpPr>
                <p:cNvPr id="3946" name="Line 874"/>
                <p:cNvSpPr>
                  <a:spLocks noChangeShapeType="1"/>
                </p:cNvSpPr>
                <p:nvPr/>
              </p:nvSpPr>
              <p:spPr bwMode="auto">
                <a:xfrm flipH="1">
                  <a:off x="5180" y="1992"/>
                  <a:ext cx="28" cy="71"/>
                </a:xfrm>
                <a:prstGeom prst="line">
                  <a:avLst/>
                </a:prstGeom>
                <a:noFill/>
                <a:ln w="22225">
                  <a:solidFill>
                    <a:srgbClr val="46B9C8"/>
                  </a:solidFill>
                  <a:miter lim="800000"/>
                  <a:headEnd/>
                  <a:tailEnd/>
                </a:ln>
              </p:spPr>
              <p:txBody>
                <a:bodyPr/>
                <a:lstStyle/>
                <a:p>
                  <a:endParaRPr lang="en-US"/>
                </a:p>
              </p:txBody>
            </p:sp>
            <p:sp>
              <p:nvSpPr>
                <p:cNvPr id="3947" name="Line 875"/>
                <p:cNvSpPr>
                  <a:spLocks noChangeShapeType="1"/>
                </p:cNvSpPr>
                <p:nvPr/>
              </p:nvSpPr>
              <p:spPr bwMode="auto">
                <a:xfrm flipH="1">
                  <a:off x="5156" y="1985"/>
                  <a:ext cx="31" cy="71"/>
                </a:xfrm>
                <a:prstGeom prst="line">
                  <a:avLst/>
                </a:prstGeom>
                <a:noFill/>
                <a:ln w="22225">
                  <a:solidFill>
                    <a:srgbClr val="46B9C8"/>
                  </a:solidFill>
                  <a:miter lim="800000"/>
                  <a:headEnd/>
                  <a:tailEnd/>
                </a:ln>
              </p:spPr>
              <p:txBody>
                <a:bodyPr/>
                <a:lstStyle/>
                <a:p>
                  <a:endParaRPr lang="en-US"/>
                </a:p>
              </p:txBody>
            </p:sp>
            <p:sp>
              <p:nvSpPr>
                <p:cNvPr id="3948" name="Freeform 876"/>
                <p:cNvSpPr>
                  <a:spLocks/>
                </p:cNvSpPr>
                <p:nvPr/>
              </p:nvSpPr>
              <p:spPr bwMode="auto">
                <a:xfrm>
                  <a:off x="5249" y="1947"/>
                  <a:ext cx="70" cy="71"/>
                </a:xfrm>
                <a:custGeom>
                  <a:avLst/>
                  <a:gdLst/>
                  <a:ahLst/>
                  <a:cxnLst>
                    <a:cxn ang="0">
                      <a:pos x="2" y="11"/>
                    </a:cxn>
                    <a:cxn ang="0">
                      <a:pos x="19" y="2"/>
                    </a:cxn>
                    <a:cxn ang="0">
                      <a:pos x="27" y="19"/>
                    </a:cxn>
                    <a:cxn ang="0">
                      <a:pos x="10" y="28"/>
                    </a:cxn>
                    <a:cxn ang="0">
                      <a:pos x="2" y="11"/>
                    </a:cxn>
                  </a:cxnLst>
                  <a:rect l="0" t="0" r="r" b="b"/>
                  <a:pathLst>
                    <a:path w="30" h="30">
                      <a:moveTo>
                        <a:pt x="2" y="11"/>
                      </a:moveTo>
                      <a:cubicBezTo>
                        <a:pt x="4" y="4"/>
                        <a:pt x="12" y="0"/>
                        <a:pt x="19" y="2"/>
                      </a:cubicBezTo>
                      <a:cubicBezTo>
                        <a:pt x="26" y="5"/>
                        <a:pt x="30" y="12"/>
                        <a:pt x="27" y="19"/>
                      </a:cubicBezTo>
                      <a:cubicBezTo>
                        <a:pt x="25" y="26"/>
                        <a:pt x="17" y="30"/>
                        <a:pt x="10" y="28"/>
                      </a:cubicBezTo>
                      <a:cubicBezTo>
                        <a:pt x="3" y="25"/>
                        <a:pt x="0" y="18"/>
                        <a:pt x="2" y="11"/>
                      </a:cubicBezTo>
                      <a:close/>
                    </a:path>
                  </a:pathLst>
                </a:custGeom>
                <a:noFill/>
                <a:ln w="22225" cap="flat">
                  <a:solidFill>
                    <a:srgbClr val="46B9C8"/>
                  </a:solidFill>
                  <a:prstDash val="solid"/>
                  <a:miter lim="800000"/>
                  <a:headEnd/>
                  <a:tailEnd/>
                </a:ln>
              </p:spPr>
              <p:txBody>
                <a:bodyPr/>
                <a:lstStyle/>
                <a:p>
                  <a:endParaRPr lang="en-US"/>
                </a:p>
              </p:txBody>
            </p:sp>
            <p:sp>
              <p:nvSpPr>
                <p:cNvPr id="3949" name="Line 877"/>
                <p:cNvSpPr>
                  <a:spLocks noChangeShapeType="1"/>
                </p:cNvSpPr>
                <p:nvPr/>
              </p:nvSpPr>
              <p:spPr bwMode="auto">
                <a:xfrm flipH="1">
                  <a:off x="5253" y="2015"/>
                  <a:ext cx="31" cy="71"/>
                </a:xfrm>
                <a:prstGeom prst="line">
                  <a:avLst/>
                </a:prstGeom>
                <a:noFill/>
                <a:ln w="22225">
                  <a:solidFill>
                    <a:srgbClr val="46B9C8"/>
                  </a:solidFill>
                  <a:miter lim="800000"/>
                  <a:headEnd/>
                  <a:tailEnd/>
                </a:ln>
              </p:spPr>
              <p:txBody>
                <a:bodyPr/>
                <a:lstStyle/>
                <a:p>
                  <a:endParaRPr lang="en-US"/>
                </a:p>
              </p:txBody>
            </p:sp>
            <p:sp>
              <p:nvSpPr>
                <p:cNvPr id="3950" name="Line 878"/>
                <p:cNvSpPr>
                  <a:spLocks noChangeShapeType="1"/>
                </p:cNvSpPr>
                <p:nvPr/>
              </p:nvSpPr>
              <p:spPr bwMode="auto">
                <a:xfrm flipH="1">
                  <a:off x="5232" y="2008"/>
                  <a:ext cx="28" cy="71"/>
                </a:xfrm>
                <a:prstGeom prst="line">
                  <a:avLst/>
                </a:prstGeom>
                <a:noFill/>
                <a:ln w="22225">
                  <a:solidFill>
                    <a:srgbClr val="46B9C8"/>
                  </a:solidFill>
                  <a:miter lim="800000"/>
                  <a:headEnd/>
                  <a:tailEnd/>
                </a:ln>
              </p:spPr>
              <p:txBody>
                <a:bodyPr/>
                <a:lstStyle/>
                <a:p>
                  <a:endParaRPr lang="en-US"/>
                </a:p>
              </p:txBody>
            </p:sp>
            <p:sp>
              <p:nvSpPr>
                <p:cNvPr id="3951" name="Freeform 879"/>
                <p:cNvSpPr>
                  <a:spLocks/>
                </p:cNvSpPr>
                <p:nvPr/>
              </p:nvSpPr>
              <p:spPr bwMode="auto">
                <a:xfrm>
                  <a:off x="5322" y="1973"/>
                  <a:ext cx="73" cy="71"/>
                </a:xfrm>
                <a:custGeom>
                  <a:avLst/>
                  <a:gdLst/>
                  <a:ahLst/>
                  <a:cxnLst>
                    <a:cxn ang="0">
                      <a:pos x="3" y="10"/>
                    </a:cxn>
                    <a:cxn ang="0">
                      <a:pos x="20" y="2"/>
                    </a:cxn>
                    <a:cxn ang="0">
                      <a:pos x="28" y="19"/>
                    </a:cxn>
                    <a:cxn ang="0">
                      <a:pos x="11" y="28"/>
                    </a:cxn>
                    <a:cxn ang="0">
                      <a:pos x="3" y="10"/>
                    </a:cxn>
                  </a:cxnLst>
                  <a:rect l="0" t="0" r="r" b="b"/>
                  <a:pathLst>
                    <a:path w="31" h="30">
                      <a:moveTo>
                        <a:pt x="3" y="10"/>
                      </a:moveTo>
                      <a:cubicBezTo>
                        <a:pt x="5" y="3"/>
                        <a:pt x="13" y="0"/>
                        <a:pt x="20" y="2"/>
                      </a:cubicBezTo>
                      <a:cubicBezTo>
                        <a:pt x="27" y="5"/>
                        <a:pt x="31" y="12"/>
                        <a:pt x="28" y="19"/>
                      </a:cubicBezTo>
                      <a:cubicBezTo>
                        <a:pt x="26" y="26"/>
                        <a:pt x="18" y="30"/>
                        <a:pt x="11" y="28"/>
                      </a:cubicBezTo>
                      <a:cubicBezTo>
                        <a:pt x="4" y="25"/>
                        <a:pt x="0" y="17"/>
                        <a:pt x="3" y="10"/>
                      </a:cubicBezTo>
                      <a:close/>
                    </a:path>
                  </a:pathLst>
                </a:custGeom>
                <a:noFill/>
                <a:ln w="22225" cap="flat">
                  <a:solidFill>
                    <a:srgbClr val="46B9C8"/>
                  </a:solidFill>
                  <a:prstDash val="solid"/>
                  <a:miter lim="800000"/>
                  <a:headEnd/>
                  <a:tailEnd/>
                </a:ln>
              </p:spPr>
              <p:txBody>
                <a:bodyPr/>
                <a:lstStyle/>
                <a:p>
                  <a:endParaRPr lang="en-US"/>
                </a:p>
              </p:txBody>
            </p:sp>
            <p:sp>
              <p:nvSpPr>
                <p:cNvPr id="3952" name="Line 880"/>
                <p:cNvSpPr>
                  <a:spLocks noChangeShapeType="1"/>
                </p:cNvSpPr>
                <p:nvPr/>
              </p:nvSpPr>
              <p:spPr bwMode="auto">
                <a:xfrm flipH="1">
                  <a:off x="5327" y="2041"/>
                  <a:ext cx="30" cy="71"/>
                </a:xfrm>
                <a:prstGeom prst="line">
                  <a:avLst/>
                </a:prstGeom>
                <a:noFill/>
                <a:ln w="22225">
                  <a:solidFill>
                    <a:srgbClr val="46B9C8"/>
                  </a:solidFill>
                  <a:miter lim="800000"/>
                  <a:headEnd/>
                  <a:tailEnd/>
                </a:ln>
              </p:spPr>
              <p:txBody>
                <a:bodyPr/>
                <a:lstStyle/>
                <a:p>
                  <a:endParaRPr lang="en-US"/>
                </a:p>
              </p:txBody>
            </p:sp>
            <p:sp>
              <p:nvSpPr>
                <p:cNvPr id="3953" name="Line 881"/>
                <p:cNvSpPr>
                  <a:spLocks noChangeShapeType="1"/>
                </p:cNvSpPr>
                <p:nvPr/>
              </p:nvSpPr>
              <p:spPr bwMode="auto">
                <a:xfrm flipH="1">
                  <a:off x="5305" y="2034"/>
                  <a:ext cx="31" cy="71"/>
                </a:xfrm>
                <a:prstGeom prst="line">
                  <a:avLst/>
                </a:prstGeom>
                <a:noFill/>
                <a:ln w="22225">
                  <a:solidFill>
                    <a:srgbClr val="46B9C8"/>
                  </a:solidFill>
                  <a:miter lim="800000"/>
                  <a:headEnd/>
                  <a:tailEnd/>
                </a:ln>
              </p:spPr>
              <p:txBody>
                <a:bodyPr/>
                <a:lstStyle/>
                <a:p>
                  <a:endParaRPr lang="en-US"/>
                </a:p>
              </p:txBody>
            </p:sp>
            <p:sp>
              <p:nvSpPr>
                <p:cNvPr id="3954" name="Freeform 882"/>
                <p:cNvSpPr>
                  <a:spLocks/>
                </p:cNvSpPr>
                <p:nvPr/>
              </p:nvSpPr>
              <p:spPr bwMode="auto">
                <a:xfrm>
                  <a:off x="5397" y="1999"/>
                  <a:ext cx="71" cy="71"/>
                </a:xfrm>
                <a:custGeom>
                  <a:avLst/>
                  <a:gdLst/>
                  <a:ahLst/>
                  <a:cxnLst>
                    <a:cxn ang="0">
                      <a:pos x="2" y="10"/>
                    </a:cxn>
                    <a:cxn ang="0">
                      <a:pos x="20" y="2"/>
                    </a:cxn>
                    <a:cxn ang="0">
                      <a:pos x="28" y="20"/>
                    </a:cxn>
                    <a:cxn ang="0">
                      <a:pos x="10" y="28"/>
                    </a:cxn>
                    <a:cxn ang="0">
                      <a:pos x="2" y="10"/>
                    </a:cxn>
                  </a:cxnLst>
                  <a:rect l="0" t="0" r="r" b="b"/>
                  <a:pathLst>
                    <a:path w="30" h="30">
                      <a:moveTo>
                        <a:pt x="2" y="10"/>
                      </a:moveTo>
                      <a:cubicBezTo>
                        <a:pt x="5" y="3"/>
                        <a:pt x="13" y="0"/>
                        <a:pt x="20" y="2"/>
                      </a:cubicBezTo>
                      <a:cubicBezTo>
                        <a:pt x="26" y="5"/>
                        <a:pt x="30" y="13"/>
                        <a:pt x="28" y="20"/>
                      </a:cubicBezTo>
                      <a:cubicBezTo>
                        <a:pt x="25" y="27"/>
                        <a:pt x="17" y="30"/>
                        <a:pt x="10" y="28"/>
                      </a:cubicBezTo>
                      <a:cubicBezTo>
                        <a:pt x="3" y="25"/>
                        <a:pt x="0" y="17"/>
                        <a:pt x="2" y="10"/>
                      </a:cubicBezTo>
                      <a:close/>
                    </a:path>
                  </a:pathLst>
                </a:custGeom>
                <a:noFill/>
                <a:ln w="22225" cap="flat">
                  <a:solidFill>
                    <a:srgbClr val="46B9C8"/>
                  </a:solidFill>
                  <a:prstDash val="solid"/>
                  <a:miter lim="800000"/>
                  <a:headEnd/>
                  <a:tailEnd/>
                </a:ln>
              </p:spPr>
              <p:txBody>
                <a:bodyPr/>
                <a:lstStyle/>
                <a:p>
                  <a:endParaRPr lang="en-US"/>
                </a:p>
              </p:txBody>
            </p:sp>
            <p:sp>
              <p:nvSpPr>
                <p:cNvPr id="3955" name="Line 883"/>
                <p:cNvSpPr>
                  <a:spLocks noChangeShapeType="1"/>
                </p:cNvSpPr>
                <p:nvPr/>
              </p:nvSpPr>
              <p:spPr bwMode="auto">
                <a:xfrm flipH="1">
                  <a:off x="5400" y="2067"/>
                  <a:ext cx="33" cy="71"/>
                </a:xfrm>
                <a:prstGeom prst="line">
                  <a:avLst/>
                </a:prstGeom>
                <a:noFill/>
                <a:ln w="22225">
                  <a:solidFill>
                    <a:srgbClr val="46B9C8"/>
                  </a:solidFill>
                  <a:miter lim="800000"/>
                  <a:headEnd/>
                  <a:tailEnd/>
                </a:ln>
              </p:spPr>
              <p:txBody>
                <a:bodyPr/>
                <a:lstStyle/>
                <a:p>
                  <a:endParaRPr lang="en-US"/>
                </a:p>
              </p:txBody>
            </p:sp>
            <p:sp>
              <p:nvSpPr>
                <p:cNvPr id="3956" name="Line 884"/>
                <p:cNvSpPr>
                  <a:spLocks noChangeShapeType="1"/>
                </p:cNvSpPr>
                <p:nvPr/>
              </p:nvSpPr>
              <p:spPr bwMode="auto">
                <a:xfrm flipH="1">
                  <a:off x="5378" y="2060"/>
                  <a:ext cx="31" cy="71"/>
                </a:xfrm>
                <a:prstGeom prst="line">
                  <a:avLst/>
                </a:prstGeom>
                <a:noFill/>
                <a:ln w="22225">
                  <a:solidFill>
                    <a:srgbClr val="46B9C8"/>
                  </a:solidFill>
                  <a:miter lim="800000"/>
                  <a:headEnd/>
                  <a:tailEnd/>
                </a:ln>
              </p:spPr>
              <p:txBody>
                <a:bodyPr/>
                <a:lstStyle/>
                <a:p>
                  <a:endParaRPr lang="en-US"/>
                </a:p>
              </p:txBody>
            </p:sp>
            <p:sp>
              <p:nvSpPr>
                <p:cNvPr id="3957" name="Freeform 885"/>
                <p:cNvSpPr>
                  <a:spLocks/>
                </p:cNvSpPr>
                <p:nvPr/>
              </p:nvSpPr>
              <p:spPr bwMode="auto">
                <a:xfrm>
                  <a:off x="5471" y="2025"/>
                  <a:ext cx="73" cy="73"/>
                </a:xfrm>
                <a:custGeom>
                  <a:avLst/>
                  <a:gdLst/>
                  <a:ahLst/>
                  <a:cxnLst>
                    <a:cxn ang="0">
                      <a:pos x="3" y="11"/>
                    </a:cxn>
                    <a:cxn ang="0">
                      <a:pos x="20" y="3"/>
                    </a:cxn>
                    <a:cxn ang="0">
                      <a:pos x="28" y="20"/>
                    </a:cxn>
                    <a:cxn ang="0">
                      <a:pos x="11" y="28"/>
                    </a:cxn>
                    <a:cxn ang="0">
                      <a:pos x="3" y="11"/>
                    </a:cxn>
                  </a:cxnLst>
                  <a:rect l="0" t="0" r="r" b="b"/>
                  <a:pathLst>
                    <a:path w="31" h="31">
                      <a:moveTo>
                        <a:pt x="3" y="11"/>
                      </a:moveTo>
                      <a:cubicBezTo>
                        <a:pt x="5" y="4"/>
                        <a:pt x="13" y="0"/>
                        <a:pt x="20" y="3"/>
                      </a:cubicBezTo>
                      <a:cubicBezTo>
                        <a:pt x="27" y="5"/>
                        <a:pt x="31" y="13"/>
                        <a:pt x="28" y="20"/>
                      </a:cubicBezTo>
                      <a:cubicBezTo>
                        <a:pt x="25" y="27"/>
                        <a:pt x="18" y="31"/>
                        <a:pt x="11" y="28"/>
                      </a:cubicBezTo>
                      <a:cubicBezTo>
                        <a:pt x="4" y="25"/>
                        <a:pt x="0" y="18"/>
                        <a:pt x="3" y="11"/>
                      </a:cubicBezTo>
                      <a:close/>
                    </a:path>
                  </a:pathLst>
                </a:custGeom>
                <a:noFill/>
                <a:ln w="22225" cap="flat">
                  <a:solidFill>
                    <a:srgbClr val="46B9C8"/>
                  </a:solidFill>
                  <a:prstDash val="solid"/>
                  <a:miter lim="800000"/>
                  <a:headEnd/>
                  <a:tailEnd/>
                </a:ln>
              </p:spPr>
              <p:txBody>
                <a:bodyPr/>
                <a:lstStyle/>
                <a:p>
                  <a:endParaRPr lang="en-US"/>
                </a:p>
              </p:txBody>
            </p:sp>
            <p:sp>
              <p:nvSpPr>
                <p:cNvPr id="3958" name="Line 886"/>
                <p:cNvSpPr>
                  <a:spLocks noChangeShapeType="1"/>
                </p:cNvSpPr>
                <p:nvPr/>
              </p:nvSpPr>
              <p:spPr bwMode="auto">
                <a:xfrm flipH="1">
                  <a:off x="5473" y="2096"/>
                  <a:ext cx="33" cy="68"/>
                </a:xfrm>
                <a:prstGeom prst="line">
                  <a:avLst/>
                </a:prstGeom>
                <a:noFill/>
                <a:ln w="22225">
                  <a:solidFill>
                    <a:srgbClr val="46B9C8"/>
                  </a:solidFill>
                  <a:miter lim="800000"/>
                  <a:headEnd/>
                  <a:tailEnd/>
                </a:ln>
              </p:spPr>
              <p:txBody>
                <a:bodyPr/>
                <a:lstStyle/>
                <a:p>
                  <a:endParaRPr lang="en-US"/>
                </a:p>
              </p:txBody>
            </p:sp>
            <p:sp>
              <p:nvSpPr>
                <p:cNvPr id="3959" name="Line 887"/>
                <p:cNvSpPr>
                  <a:spLocks noChangeShapeType="1"/>
                </p:cNvSpPr>
                <p:nvPr/>
              </p:nvSpPr>
              <p:spPr bwMode="auto">
                <a:xfrm flipH="1">
                  <a:off x="5452" y="2086"/>
                  <a:ext cx="33" cy="71"/>
                </a:xfrm>
                <a:prstGeom prst="line">
                  <a:avLst/>
                </a:prstGeom>
                <a:noFill/>
                <a:ln w="22225">
                  <a:solidFill>
                    <a:srgbClr val="46B9C8"/>
                  </a:solidFill>
                  <a:miter lim="800000"/>
                  <a:headEnd/>
                  <a:tailEnd/>
                </a:ln>
              </p:spPr>
              <p:txBody>
                <a:bodyPr/>
                <a:lstStyle/>
                <a:p>
                  <a:endParaRPr lang="en-US"/>
                </a:p>
              </p:txBody>
            </p:sp>
            <p:sp>
              <p:nvSpPr>
                <p:cNvPr id="3960" name="Freeform 888"/>
                <p:cNvSpPr>
                  <a:spLocks/>
                </p:cNvSpPr>
                <p:nvPr/>
              </p:nvSpPr>
              <p:spPr bwMode="auto">
                <a:xfrm>
                  <a:off x="5546" y="2053"/>
                  <a:ext cx="71" cy="71"/>
                </a:xfrm>
                <a:custGeom>
                  <a:avLst/>
                  <a:gdLst/>
                  <a:ahLst/>
                  <a:cxnLst>
                    <a:cxn ang="0">
                      <a:pos x="2" y="10"/>
                    </a:cxn>
                    <a:cxn ang="0">
                      <a:pos x="20" y="3"/>
                    </a:cxn>
                    <a:cxn ang="0">
                      <a:pos x="27" y="20"/>
                    </a:cxn>
                    <a:cxn ang="0">
                      <a:pos x="10" y="28"/>
                    </a:cxn>
                    <a:cxn ang="0">
                      <a:pos x="2" y="10"/>
                    </a:cxn>
                  </a:cxnLst>
                  <a:rect l="0" t="0" r="r" b="b"/>
                  <a:pathLst>
                    <a:path w="30" h="30">
                      <a:moveTo>
                        <a:pt x="2" y="10"/>
                      </a:moveTo>
                      <a:cubicBezTo>
                        <a:pt x="5" y="4"/>
                        <a:pt x="13" y="0"/>
                        <a:pt x="20" y="3"/>
                      </a:cubicBezTo>
                      <a:cubicBezTo>
                        <a:pt x="26" y="5"/>
                        <a:pt x="30" y="13"/>
                        <a:pt x="27" y="20"/>
                      </a:cubicBezTo>
                      <a:cubicBezTo>
                        <a:pt x="25" y="27"/>
                        <a:pt x="17" y="30"/>
                        <a:pt x="10" y="28"/>
                      </a:cubicBezTo>
                      <a:cubicBezTo>
                        <a:pt x="3" y="25"/>
                        <a:pt x="0" y="17"/>
                        <a:pt x="2" y="10"/>
                      </a:cubicBezTo>
                      <a:close/>
                    </a:path>
                  </a:pathLst>
                </a:custGeom>
                <a:noFill/>
                <a:ln w="22225" cap="flat">
                  <a:solidFill>
                    <a:srgbClr val="46B9C8"/>
                  </a:solidFill>
                  <a:prstDash val="solid"/>
                  <a:miter lim="800000"/>
                  <a:headEnd/>
                  <a:tailEnd/>
                </a:ln>
              </p:spPr>
              <p:txBody>
                <a:bodyPr/>
                <a:lstStyle/>
                <a:p>
                  <a:endParaRPr lang="en-US"/>
                </a:p>
              </p:txBody>
            </p:sp>
            <p:sp>
              <p:nvSpPr>
                <p:cNvPr id="3961" name="Line 889"/>
                <p:cNvSpPr>
                  <a:spLocks noChangeShapeType="1"/>
                </p:cNvSpPr>
                <p:nvPr/>
              </p:nvSpPr>
              <p:spPr bwMode="auto">
                <a:xfrm flipH="1">
                  <a:off x="5546" y="2122"/>
                  <a:ext cx="33" cy="71"/>
                </a:xfrm>
                <a:prstGeom prst="line">
                  <a:avLst/>
                </a:prstGeom>
                <a:noFill/>
                <a:ln w="22225">
                  <a:solidFill>
                    <a:srgbClr val="46B9C8"/>
                  </a:solidFill>
                  <a:miter lim="800000"/>
                  <a:headEnd/>
                  <a:tailEnd/>
                </a:ln>
              </p:spPr>
              <p:txBody>
                <a:bodyPr/>
                <a:lstStyle/>
                <a:p>
                  <a:endParaRPr lang="en-US"/>
                </a:p>
              </p:txBody>
            </p:sp>
            <p:sp>
              <p:nvSpPr>
                <p:cNvPr id="3962" name="Line 890"/>
                <p:cNvSpPr>
                  <a:spLocks noChangeShapeType="1"/>
                </p:cNvSpPr>
                <p:nvPr/>
              </p:nvSpPr>
              <p:spPr bwMode="auto">
                <a:xfrm flipH="1">
                  <a:off x="5525" y="2115"/>
                  <a:ext cx="33" cy="71"/>
                </a:xfrm>
                <a:prstGeom prst="line">
                  <a:avLst/>
                </a:prstGeom>
                <a:noFill/>
                <a:ln w="22225">
                  <a:solidFill>
                    <a:srgbClr val="46B9C8"/>
                  </a:solidFill>
                  <a:miter lim="800000"/>
                  <a:headEnd/>
                  <a:tailEnd/>
                </a:ln>
              </p:spPr>
              <p:txBody>
                <a:bodyPr/>
                <a:lstStyle/>
                <a:p>
                  <a:endParaRPr lang="en-US"/>
                </a:p>
              </p:txBody>
            </p:sp>
            <p:sp>
              <p:nvSpPr>
                <p:cNvPr id="3963" name="Freeform 891"/>
                <p:cNvSpPr>
                  <a:spLocks/>
                </p:cNvSpPr>
                <p:nvPr/>
              </p:nvSpPr>
              <p:spPr bwMode="auto">
                <a:xfrm>
                  <a:off x="5619" y="2082"/>
                  <a:ext cx="71" cy="73"/>
                </a:xfrm>
                <a:custGeom>
                  <a:avLst/>
                  <a:gdLst/>
                  <a:ahLst/>
                  <a:cxnLst>
                    <a:cxn ang="0">
                      <a:pos x="2" y="10"/>
                    </a:cxn>
                    <a:cxn ang="0">
                      <a:pos x="20" y="3"/>
                    </a:cxn>
                    <a:cxn ang="0">
                      <a:pos x="27" y="20"/>
                    </a:cxn>
                    <a:cxn ang="0">
                      <a:pos x="10" y="28"/>
                    </a:cxn>
                    <a:cxn ang="0">
                      <a:pos x="2" y="10"/>
                    </a:cxn>
                  </a:cxnLst>
                  <a:rect l="0" t="0" r="r" b="b"/>
                  <a:pathLst>
                    <a:path w="30" h="31">
                      <a:moveTo>
                        <a:pt x="2" y="10"/>
                      </a:moveTo>
                      <a:cubicBezTo>
                        <a:pt x="5" y="4"/>
                        <a:pt x="13" y="0"/>
                        <a:pt x="20" y="3"/>
                      </a:cubicBezTo>
                      <a:cubicBezTo>
                        <a:pt x="27" y="6"/>
                        <a:pt x="30" y="13"/>
                        <a:pt x="27" y="20"/>
                      </a:cubicBezTo>
                      <a:cubicBezTo>
                        <a:pt x="25" y="27"/>
                        <a:pt x="17" y="31"/>
                        <a:pt x="10" y="28"/>
                      </a:cubicBezTo>
                      <a:cubicBezTo>
                        <a:pt x="3" y="25"/>
                        <a:pt x="0" y="17"/>
                        <a:pt x="2" y="10"/>
                      </a:cubicBezTo>
                      <a:close/>
                    </a:path>
                  </a:pathLst>
                </a:custGeom>
                <a:noFill/>
                <a:ln w="22225" cap="flat">
                  <a:solidFill>
                    <a:srgbClr val="46B9C8"/>
                  </a:solidFill>
                  <a:prstDash val="solid"/>
                  <a:miter lim="800000"/>
                  <a:headEnd/>
                  <a:tailEnd/>
                </a:ln>
              </p:spPr>
              <p:txBody>
                <a:bodyPr/>
                <a:lstStyle/>
                <a:p>
                  <a:endParaRPr lang="en-US"/>
                </a:p>
              </p:txBody>
            </p:sp>
            <p:sp>
              <p:nvSpPr>
                <p:cNvPr id="3964" name="Line 892"/>
                <p:cNvSpPr>
                  <a:spLocks noChangeShapeType="1"/>
                </p:cNvSpPr>
                <p:nvPr/>
              </p:nvSpPr>
              <p:spPr bwMode="auto">
                <a:xfrm flipH="1">
                  <a:off x="5619" y="2150"/>
                  <a:ext cx="33" cy="71"/>
                </a:xfrm>
                <a:prstGeom prst="line">
                  <a:avLst/>
                </a:prstGeom>
                <a:noFill/>
                <a:ln w="22225">
                  <a:solidFill>
                    <a:srgbClr val="46B9C8"/>
                  </a:solidFill>
                  <a:miter lim="800000"/>
                  <a:headEnd/>
                  <a:tailEnd/>
                </a:ln>
              </p:spPr>
              <p:txBody>
                <a:bodyPr/>
                <a:lstStyle/>
                <a:p>
                  <a:endParaRPr lang="en-US"/>
                </a:p>
              </p:txBody>
            </p:sp>
            <p:sp>
              <p:nvSpPr>
                <p:cNvPr id="3965" name="Line 893"/>
                <p:cNvSpPr>
                  <a:spLocks noChangeShapeType="1"/>
                </p:cNvSpPr>
                <p:nvPr/>
              </p:nvSpPr>
              <p:spPr bwMode="auto">
                <a:xfrm flipH="1">
                  <a:off x="5598" y="2143"/>
                  <a:ext cx="33" cy="68"/>
                </a:xfrm>
                <a:prstGeom prst="line">
                  <a:avLst/>
                </a:prstGeom>
                <a:noFill/>
                <a:ln w="22225">
                  <a:solidFill>
                    <a:srgbClr val="46B9C8"/>
                  </a:solidFill>
                  <a:miter lim="800000"/>
                  <a:headEnd/>
                  <a:tailEnd/>
                </a:ln>
              </p:spPr>
              <p:txBody>
                <a:bodyPr/>
                <a:lstStyle/>
                <a:p>
                  <a:endParaRPr lang="en-US"/>
                </a:p>
              </p:txBody>
            </p:sp>
            <p:sp>
              <p:nvSpPr>
                <p:cNvPr id="3966" name="Freeform 894"/>
                <p:cNvSpPr>
                  <a:spLocks/>
                </p:cNvSpPr>
                <p:nvPr/>
              </p:nvSpPr>
              <p:spPr bwMode="auto">
                <a:xfrm>
                  <a:off x="5693" y="2112"/>
                  <a:ext cx="71" cy="71"/>
                </a:xfrm>
                <a:custGeom>
                  <a:avLst/>
                  <a:gdLst/>
                  <a:ahLst/>
                  <a:cxnLst>
                    <a:cxn ang="0">
                      <a:pos x="3" y="10"/>
                    </a:cxn>
                    <a:cxn ang="0">
                      <a:pos x="20" y="2"/>
                    </a:cxn>
                    <a:cxn ang="0">
                      <a:pos x="27" y="20"/>
                    </a:cxn>
                    <a:cxn ang="0">
                      <a:pos x="10" y="27"/>
                    </a:cxn>
                    <a:cxn ang="0">
                      <a:pos x="3" y="10"/>
                    </a:cxn>
                  </a:cxnLst>
                  <a:rect l="0" t="0" r="r" b="b"/>
                  <a:pathLst>
                    <a:path w="30" h="30">
                      <a:moveTo>
                        <a:pt x="3" y="10"/>
                      </a:moveTo>
                      <a:cubicBezTo>
                        <a:pt x="5" y="3"/>
                        <a:pt x="13" y="0"/>
                        <a:pt x="20" y="2"/>
                      </a:cubicBezTo>
                      <a:cubicBezTo>
                        <a:pt x="27" y="5"/>
                        <a:pt x="30" y="13"/>
                        <a:pt x="27" y="20"/>
                      </a:cubicBezTo>
                      <a:cubicBezTo>
                        <a:pt x="25" y="27"/>
                        <a:pt x="17" y="30"/>
                        <a:pt x="10" y="27"/>
                      </a:cubicBezTo>
                      <a:cubicBezTo>
                        <a:pt x="3" y="25"/>
                        <a:pt x="0" y="17"/>
                        <a:pt x="3" y="10"/>
                      </a:cubicBezTo>
                      <a:close/>
                    </a:path>
                  </a:pathLst>
                </a:custGeom>
                <a:noFill/>
                <a:ln w="22225" cap="flat">
                  <a:solidFill>
                    <a:srgbClr val="46B9C8"/>
                  </a:solidFill>
                  <a:prstDash val="solid"/>
                  <a:miter lim="800000"/>
                  <a:headEnd/>
                  <a:tailEnd/>
                </a:ln>
              </p:spPr>
              <p:txBody>
                <a:bodyPr/>
                <a:lstStyle/>
                <a:p>
                  <a:endParaRPr lang="en-US"/>
                </a:p>
              </p:txBody>
            </p:sp>
            <p:sp>
              <p:nvSpPr>
                <p:cNvPr id="3967" name="Line 895"/>
                <p:cNvSpPr>
                  <a:spLocks noChangeShapeType="1"/>
                </p:cNvSpPr>
                <p:nvPr/>
              </p:nvSpPr>
              <p:spPr bwMode="auto">
                <a:xfrm flipH="1">
                  <a:off x="5693" y="2181"/>
                  <a:ext cx="33" cy="68"/>
                </a:xfrm>
                <a:prstGeom prst="line">
                  <a:avLst/>
                </a:prstGeom>
                <a:noFill/>
                <a:ln w="22225">
                  <a:solidFill>
                    <a:srgbClr val="46B9C8"/>
                  </a:solidFill>
                  <a:miter lim="800000"/>
                  <a:headEnd/>
                  <a:tailEnd/>
                </a:ln>
              </p:spPr>
              <p:txBody>
                <a:bodyPr/>
                <a:lstStyle/>
                <a:p>
                  <a:endParaRPr lang="en-US"/>
                </a:p>
              </p:txBody>
            </p:sp>
            <p:sp>
              <p:nvSpPr>
                <p:cNvPr id="3968" name="Line 896"/>
                <p:cNvSpPr>
                  <a:spLocks noChangeShapeType="1"/>
                </p:cNvSpPr>
                <p:nvPr/>
              </p:nvSpPr>
              <p:spPr bwMode="auto">
                <a:xfrm flipH="1">
                  <a:off x="5669" y="2171"/>
                  <a:ext cx="35" cy="71"/>
                </a:xfrm>
                <a:prstGeom prst="line">
                  <a:avLst/>
                </a:prstGeom>
                <a:noFill/>
                <a:ln w="22225">
                  <a:solidFill>
                    <a:srgbClr val="46B9C8"/>
                  </a:solidFill>
                  <a:miter lim="800000"/>
                  <a:headEnd/>
                  <a:tailEnd/>
                </a:ln>
              </p:spPr>
              <p:txBody>
                <a:bodyPr/>
                <a:lstStyle/>
                <a:p>
                  <a:endParaRPr lang="en-US"/>
                </a:p>
              </p:txBody>
            </p:sp>
            <p:sp>
              <p:nvSpPr>
                <p:cNvPr id="3969" name="Freeform 897"/>
                <p:cNvSpPr>
                  <a:spLocks/>
                </p:cNvSpPr>
                <p:nvPr/>
              </p:nvSpPr>
              <p:spPr bwMode="auto">
                <a:xfrm>
                  <a:off x="5766" y="2141"/>
                  <a:ext cx="71" cy="73"/>
                </a:xfrm>
                <a:custGeom>
                  <a:avLst/>
                  <a:gdLst/>
                  <a:ahLst/>
                  <a:cxnLst>
                    <a:cxn ang="0">
                      <a:pos x="3" y="10"/>
                    </a:cxn>
                    <a:cxn ang="0">
                      <a:pos x="20" y="3"/>
                    </a:cxn>
                    <a:cxn ang="0">
                      <a:pos x="27" y="21"/>
                    </a:cxn>
                    <a:cxn ang="0">
                      <a:pos x="10" y="28"/>
                    </a:cxn>
                    <a:cxn ang="0">
                      <a:pos x="3" y="10"/>
                    </a:cxn>
                  </a:cxnLst>
                  <a:rect l="0" t="0" r="r" b="b"/>
                  <a:pathLst>
                    <a:path w="30" h="31">
                      <a:moveTo>
                        <a:pt x="3" y="10"/>
                      </a:moveTo>
                      <a:cubicBezTo>
                        <a:pt x="5" y="4"/>
                        <a:pt x="13" y="0"/>
                        <a:pt x="20" y="3"/>
                      </a:cubicBezTo>
                      <a:cubicBezTo>
                        <a:pt x="27" y="6"/>
                        <a:pt x="30" y="14"/>
                        <a:pt x="27" y="21"/>
                      </a:cubicBezTo>
                      <a:cubicBezTo>
                        <a:pt x="24" y="28"/>
                        <a:pt x="17" y="31"/>
                        <a:pt x="10" y="28"/>
                      </a:cubicBezTo>
                      <a:cubicBezTo>
                        <a:pt x="3" y="25"/>
                        <a:pt x="0" y="17"/>
                        <a:pt x="3" y="10"/>
                      </a:cubicBezTo>
                      <a:close/>
                    </a:path>
                  </a:pathLst>
                </a:custGeom>
                <a:noFill/>
                <a:ln w="22225" cap="flat">
                  <a:solidFill>
                    <a:srgbClr val="46B9C8"/>
                  </a:solidFill>
                  <a:prstDash val="solid"/>
                  <a:miter lim="800000"/>
                  <a:headEnd/>
                  <a:tailEnd/>
                </a:ln>
              </p:spPr>
              <p:txBody>
                <a:bodyPr/>
                <a:lstStyle/>
                <a:p>
                  <a:endParaRPr lang="en-US"/>
                </a:p>
              </p:txBody>
            </p:sp>
            <p:sp>
              <p:nvSpPr>
                <p:cNvPr id="3970" name="Line 898"/>
                <p:cNvSpPr>
                  <a:spLocks noChangeShapeType="1"/>
                </p:cNvSpPr>
                <p:nvPr/>
              </p:nvSpPr>
              <p:spPr bwMode="auto">
                <a:xfrm flipH="1">
                  <a:off x="5764" y="2211"/>
                  <a:ext cx="35" cy="69"/>
                </a:xfrm>
                <a:prstGeom prst="line">
                  <a:avLst/>
                </a:prstGeom>
                <a:noFill/>
                <a:ln w="22225">
                  <a:solidFill>
                    <a:srgbClr val="46B9C8"/>
                  </a:solidFill>
                  <a:miter lim="800000"/>
                  <a:headEnd/>
                  <a:tailEnd/>
                </a:ln>
              </p:spPr>
              <p:txBody>
                <a:bodyPr/>
                <a:lstStyle/>
                <a:p>
                  <a:endParaRPr lang="en-US"/>
                </a:p>
              </p:txBody>
            </p:sp>
            <p:sp>
              <p:nvSpPr>
                <p:cNvPr id="3971" name="Line 899"/>
                <p:cNvSpPr>
                  <a:spLocks noChangeShapeType="1"/>
                </p:cNvSpPr>
                <p:nvPr/>
              </p:nvSpPr>
              <p:spPr bwMode="auto">
                <a:xfrm flipH="1">
                  <a:off x="5742" y="2202"/>
                  <a:ext cx="36" cy="69"/>
                </a:xfrm>
                <a:prstGeom prst="line">
                  <a:avLst/>
                </a:prstGeom>
                <a:noFill/>
                <a:ln w="22225">
                  <a:solidFill>
                    <a:srgbClr val="46B9C8"/>
                  </a:solidFill>
                  <a:miter lim="800000"/>
                  <a:headEnd/>
                  <a:tailEnd/>
                </a:ln>
              </p:spPr>
              <p:txBody>
                <a:bodyPr/>
                <a:lstStyle/>
                <a:p>
                  <a:endParaRPr lang="en-US"/>
                </a:p>
              </p:txBody>
            </p:sp>
            <p:sp>
              <p:nvSpPr>
                <p:cNvPr id="3972" name="Freeform 900"/>
                <p:cNvSpPr>
                  <a:spLocks/>
                </p:cNvSpPr>
                <p:nvPr/>
              </p:nvSpPr>
              <p:spPr bwMode="auto">
                <a:xfrm>
                  <a:off x="5837" y="2174"/>
                  <a:ext cx="73" cy="71"/>
                </a:xfrm>
                <a:custGeom>
                  <a:avLst/>
                  <a:gdLst/>
                  <a:ahLst/>
                  <a:cxnLst>
                    <a:cxn ang="0">
                      <a:pos x="3" y="9"/>
                    </a:cxn>
                    <a:cxn ang="0">
                      <a:pos x="21" y="2"/>
                    </a:cxn>
                    <a:cxn ang="0">
                      <a:pos x="28" y="20"/>
                    </a:cxn>
                    <a:cxn ang="0">
                      <a:pos x="10" y="27"/>
                    </a:cxn>
                    <a:cxn ang="0">
                      <a:pos x="3" y="9"/>
                    </a:cxn>
                  </a:cxnLst>
                  <a:rect l="0" t="0" r="r" b="b"/>
                  <a:pathLst>
                    <a:path w="31" h="30">
                      <a:moveTo>
                        <a:pt x="3" y="9"/>
                      </a:moveTo>
                      <a:cubicBezTo>
                        <a:pt x="6" y="3"/>
                        <a:pt x="14" y="0"/>
                        <a:pt x="21" y="2"/>
                      </a:cubicBezTo>
                      <a:cubicBezTo>
                        <a:pt x="28" y="5"/>
                        <a:pt x="31" y="13"/>
                        <a:pt x="28" y="20"/>
                      </a:cubicBezTo>
                      <a:cubicBezTo>
                        <a:pt x="25" y="27"/>
                        <a:pt x="17" y="30"/>
                        <a:pt x="10" y="27"/>
                      </a:cubicBezTo>
                      <a:cubicBezTo>
                        <a:pt x="4" y="24"/>
                        <a:pt x="0" y="16"/>
                        <a:pt x="3" y="9"/>
                      </a:cubicBezTo>
                      <a:close/>
                    </a:path>
                  </a:pathLst>
                </a:custGeom>
                <a:noFill/>
                <a:ln w="22225" cap="flat">
                  <a:solidFill>
                    <a:srgbClr val="46B9C8"/>
                  </a:solidFill>
                  <a:prstDash val="solid"/>
                  <a:miter lim="800000"/>
                  <a:headEnd/>
                  <a:tailEnd/>
                </a:ln>
              </p:spPr>
              <p:txBody>
                <a:bodyPr/>
                <a:lstStyle/>
                <a:p>
                  <a:endParaRPr lang="en-US"/>
                </a:p>
              </p:txBody>
            </p:sp>
            <p:sp>
              <p:nvSpPr>
                <p:cNvPr id="3973" name="Line 901"/>
                <p:cNvSpPr>
                  <a:spLocks noChangeShapeType="1"/>
                </p:cNvSpPr>
                <p:nvPr/>
              </p:nvSpPr>
              <p:spPr bwMode="auto">
                <a:xfrm flipH="1">
                  <a:off x="5834" y="2242"/>
                  <a:ext cx="38" cy="69"/>
                </a:xfrm>
                <a:prstGeom prst="line">
                  <a:avLst/>
                </a:prstGeom>
                <a:noFill/>
                <a:ln w="22225">
                  <a:solidFill>
                    <a:srgbClr val="46B9C8"/>
                  </a:solidFill>
                  <a:miter lim="800000"/>
                  <a:headEnd/>
                  <a:tailEnd/>
                </a:ln>
              </p:spPr>
              <p:txBody>
                <a:bodyPr/>
                <a:lstStyle/>
                <a:p>
                  <a:endParaRPr lang="en-US"/>
                </a:p>
              </p:txBody>
            </p:sp>
            <p:sp>
              <p:nvSpPr>
                <p:cNvPr id="3974" name="Line 902"/>
                <p:cNvSpPr>
                  <a:spLocks noChangeShapeType="1"/>
                </p:cNvSpPr>
                <p:nvPr/>
              </p:nvSpPr>
              <p:spPr bwMode="auto">
                <a:xfrm flipH="1">
                  <a:off x="5813" y="2233"/>
                  <a:ext cx="36" cy="68"/>
                </a:xfrm>
                <a:prstGeom prst="line">
                  <a:avLst/>
                </a:prstGeom>
                <a:noFill/>
                <a:ln w="22225">
                  <a:solidFill>
                    <a:srgbClr val="46B9C8"/>
                  </a:solidFill>
                  <a:miter lim="800000"/>
                  <a:headEnd/>
                  <a:tailEnd/>
                </a:ln>
              </p:spPr>
              <p:txBody>
                <a:bodyPr/>
                <a:lstStyle/>
                <a:p>
                  <a:endParaRPr lang="en-US"/>
                </a:p>
              </p:txBody>
            </p:sp>
            <p:sp>
              <p:nvSpPr>
                <p:cNvPr id="3975" name="Freeform 903"/>
                <p:cNvSpPr>
                  <a:spLocks/>
                </p:cNvSpPr>
                <p:nvPr/>
              </p:nvSpPr>
              <p:spPr bwMode="auto">
                <a:xfrm>
                  <a:off x="5910" y="2204"/>
                  <a:ext cx="73" cy="74"/>
                </a:xfrm>
                <a:custGeom>
                  <a:avLst/>
                  <a:gdLst/>
                  <a:ahLst/>
                  <a:cxnLst>
                    <a:cxn ang="0">
                      <a:pos x="3" y="10"/>
                    </a:cxn>
                    <a:cxn ang="0">
                      <a:pos x="21" y="3"/>
                    </a:cxn>
                    <a:cxn ang="0">
                      <a:pos x="28" y="21"/>
                    </a:cxn>
                    <a:cxn ang="0">
                      <a:pos x="10" y="27"/>
                    </a:cxn>
                    <a:cxn ang="0">
                      <a:pos x="3" y="10"/>
                    </a:cxn>
                  </a:cxnLst>
                  <a:rect l="0" t="0" r="r" b="b"/>
                  <a:pathLst>
                    <a:path w="31" h="31">
                      <a:moveTo>
                        <a:pt x="3" y="10"/>
                      </a:moveTo>
                      <a:cubicBezTo>
                        <a:pt x="6" y="3"/>
                        <a:pt x="14" y="0"/>
                        <a:pt x="21" y="3"/>
                      </a:cubicBezTo>
                      <a:cubicBezTo>
                        <a:pt x="28" y="6"/>
                        <a:pt x="31" y="14"/>
                        <a:pt x="28" y="21"/>
                      </a:cubicBezTo>
                      <a:cubicBezTo>
                        <a:pt x="25" y="27"/>
                        <a:pt x="17" y="31"/>
                        <a:pt x="10" y="27"/>
                      </a:cubicBezTo>
                      <a:cubicBezTo>
                        <a:pt x="3" y="24"/>
                        <a:pt x="0" y="17"/>
                        <a:pt x="3" y="10"/>
                      </a:cubicBezTo>
                      <a:close/>
                    </a:path>
                  </a:pathLst>
                </a:custGeom>
                <a:noFill/>
                <a:ln w="22225" cap="flat">
                  <a:solidFill>
                    <a:srgbClr val="46B9C8"/>
                  </a:solidFill>
                  <a:prstDash val="solid"/>
                  <a:miter lim="800000"/>
                  <a:headEnd/>
                  <a:tailEnd/>
                </a:ln>
              </p:spPr>
              <p:txBody>
                <a:bodyPr/>
                <a:lstStyle/>
                <a:p>
                  <a:endParaRPr lang="en-US"/>
                </a:p>
              </p:txBody>
            </p:sp>
            <p:sp>
              <p:nvSpPr>
                <p:cNvPr id="3976" name="Line 904"/>
                <p:cNvSpPr>
                  <a:spLocks noChangeShapeType="1"/>
                </p:cNvSpPr>
                <p:nvPr/>
              </p:nvSpPr>
              <p:spPr bwMode="auto">
                <a:xfrm flipH="1">
                  <a:off x="5908" y="2273"/>
                  <a:ext cx="35" cy="68"/>
                </a:xfrm>
                <a:prstGeom prst="line">
                  <a:avLst/>
                </a:prstGeom>
                <a:noFill/>
                <a:ln w="22225">
                  <a:solidFill>
                    <a:srgbClr val="46B9C8"/>
                  </a:solidFill>
                  <a:miter lim="800000"/>
                  <a:headEnd/>
                  <a:tailEnd/>
                </a:ln>
              </p:spPr>
              <p:txBody>
                <a:bodyPr/>
                <a:lstStyle/>
                <a:p>
                  <a:endParaRPr lang="en-US"/>
                </a:p>
              </p:txBody>
            </p:sp>
            <p:sp>
              <p:nvSpPr>
                <p:cNvPr id="3977" name="Line 905"/>
                <p:cNvSpPr>
                  <a:spLocks noChangeShapeType="1"/>
                </p:cNvSpPr>
                <p:nvPr/>
              </p:nvSpPr>
              <p:spPr bwMode="auto">
                <a:xfrm flipH="1">
                  <a:off x="5884" y="2263"/>
                  <a:ext cx="38" cy="69"/>
                </a:xfrm>
                <a:prstGeom prst="line">
                  <a:avLst/>
                </a:prstGeom>
                <a:noFill/>
                <a:ln w="22225">
                  <a:solidFill>
                    <a:srgbClr val="46B9C8"/>
                  </a:solidFill>
                  <a:miter lim="800000"/>
                  <a:headEnd/>
                  <a:tailEnd/>
                </a:ln>
              </p:spPr>
              <p:txBody>
                <a:bodyPr/>
                <a:lstStyle/>
                <a:p>
                  <a:endParaRPr lang="en-US"/>
                </a:p>
              </p:txBody>
            </p:sp>
            <p:sp>
              <p:nvSpPr>
                <p:cNvPr id="3978" name="Freeform 906"/>
                <p:cNvSpPr>
                  <a:spLocks/>
                </p:cNvSpPr>
                <p:nvPr/>
              </p:nvSpPr>
              <p:spPr bwMode="auto">
                <a:xfrm>
                  <a:off x="5983" y="2237"/>
                  <a:ext cx="71" cy="71"/>
                </a:xfrm>
                <a:custGeom>
                  <a:avLst/>
                  <a:gdLst/>
                  <a:ahLst/>
                  <a:cxnLst>
                    <a:cxn ang="0">
                      <a:pos x="3" y="9"/>
                    </a:cxn>
                    <a:cxn ang="0">
                      <a:pos x="20" y="3"/>
                    </a:cxn>
                    <a:cxn ang="0">
                      <a:pos x="27" y="21"/>
                    </a:cxn>
                    <a:cxn ang="0">
                      <a:pos x="9" y="27"/>
                    </a:cxn>
                    <a:cxn ang="0">
                      <a:pos x="3" y="9"/>
                    </a:cxn>
                  </a:cxnLst>
                  <a:rect l="0" t="0" r="r" b="b"/>
                  <a:pathLst>
                    <a:path w="30" h="30">
                      <a:moveTo>
                        <a:pt x="3" y="9"/>
                      </a:moveTo>
                      <a:cubicBezTo>
                        <a:pt x="6" y="3"/>
                        <a:pt x="14" y="0"/>
                        <a:pt x="20" y="3"/>
                      </a:cubicBezTo>
                      <a:cubicBezTo>
                        <a:pt x="27" y="6"/>
                        <a:pt x="30" y="14"/>
                        <a:pt x="27" y="21"/>
                      </a:cubicBezTo>
                      <a:cubicBezTo>
                        <a:pt x="24" y="27"/>
                        <a:pt x="16" y="30"/>
                        <a:pt x="9" y="27"/>
                      </a:cubicBezTo>
                      <a:cubicBezTo>
                        <a:pt x="3" y="24"/>
                        <a:pt x="0" y="16"/>
                        <a:pt x="3" y="9"/>
                      </a:cubicBezTo>
                      <a:close/>
                    </a:path>
                  </a:pathLst>
                </a:custGeom>
                <a:noFill/>
                <a:ln w="22225" cap="flat">
                  <a:solidFill>
                    <a:srgbClr val="46B9C8"/>
                  </a:solidFill>
                  <a:prstDash val="solid"/>
                  <a:miter lim="800000"/>
                  <a:headEnd/>
                  <a:tailEnd/>
                </a:ln>
              </p:spPr>
              <p:txBody>
                <a:bodyPr/>
                <a:lstStyle/>
                <a:p>
                  <a:endParaRPr lang="en-US"/>
                </a:p>
              </p:txBody>
            </p:sp>
            <p:sp>
              <p:nvSpPr>
                <p:cNvPr id="3979" name="Line 907"/>
                <p:cNvSpPr>
                  <a:spLocks noChangeShapeType="1"/>
                </p:cNvSpPr>
                <p:nvPr/>
              </p:nvSpPr>
              <p:spPr bwMode="auto">
                <a:xfrm flipH="1">
                  <a:off x="5978" y="2306"/>
                  <a:ext cx="36" cy="68"/>
                </a:xfrm>
                <a:prstGeom prst="line">
                  <a:avLst/>
                </a:prstGeom>
                <a:noFill/>
                <a:ln w="22225">
                  <a:solidFill>
                    <a:srgbClr val="46B9C8"/>
                  </a:solidFill>
                  <a:miter lim="800000"/>
                  <a:headEnd/>
                  <a:tailEnd/>
                </a:ln>
              </p:spPr>
              <p:txBody>
                <a:bodyPr/>
                <a:lstStyle/>
                <a:p>
                  <a:endParaRPr lang="en-US"/>
                </a:p>
              </p:txBody>
            </p:sp>
            <p:sp>
              <p:nvSpPr>
                <p:cNvPr id="3980" name="Line 908"/>
                <p:cNvSpPr>
                  <a:spLocks noChangeShapeType="1"/>
                </p:cNvSpPr>
                <p:nvPr/>
              </p:nvSpPr>
              <p:spPr bwMode="auto">
                <a:xfrm flipH="1">
                  <a:off x="5957" y="2297"/>
                  <a:ext cx="36" cy="68"/>
                </a:xfrm>
                <a:prstGeom prst="line">
                  <a:avLst/>
                </a:prstGeom>
                <a:noFill/>
                <a:ln w="22225">
                  <a:solidFill>
                    <a:srgbClr val="46B9C8"/>
                  </a:solidFill>
                  <a:miter lim="800000"/>
                  <a:headEnd/>
                  <a:tailEnd/>
                </a:ln>
              </p:spPr>
              <p:txBody>
                <a:bodyPr/>
                <a:lstStyle/>
                <a:p>
                  <a:endParaRPr lang="en-US"/>
                </a:p>
              </p:txBody>
            </p:sp>
            <p:sp>
              <p:nvSpPr>
                <p:cNvPr id="3981" name="Freeform 909"/>
                <p:cNvSpPr>
                  <a:spLocks/>
                </p:cNvSpPr>
                <p:nvPr/>
              </p:nvSpPr>
              <p:spPr bwMode="auto">
                <a:xfrm>
                  <a:off x="6054" y="2271"/>
                  <a:ext cx="73" cy="70"/>
                </a:xfrm>
                <a:custGeom>
                  <a:avLst/>
                  <a:gdLst/>
                  <a:ahLst/>
                  <a:cxnLst>
                    <a:cxn ang="0">
                      <a:pos x="3" y="9"/>
                    </a:cxn>
                    <a:cxn ang="0">
                      <a:pos x="21" y="3"/>
                    </a:cxn>
                    <a:cxn ang="0">
                      <a:pos x="27" y="21"/>
                    </a:cxn>
                    <a:cxn ang="0">
                      <a:pos x="10" y="27"/>
                    </a:cxn>
                    <a:cxn ang="0">
                      <a:pos x="3" y="9"/>
                    </a:cxn>
                  </a:cxnLst>
                  <a:rect l="0" t="0" r="r" b="b"/>
                  <a:pathLst>
                    <a:path w="31" h="30">
                      <a:moveTo>
                        <a:pt x="3" y="9"/>
                      </a:moveTo>
                      <a:cubicBezTo>
                        <a:pt x="6" y="3"/>
                        <a:pt x="14" y="0"/>
                        <a:pt x="21" y="3"/>
                      </a:cubicBezTo>
                      <a:cubicBezTo>
                        <a:pt x="28" y="6"/>
                        <a:pt x="31" y="14"/>
                        <a:pt x="27" y="21"/>
                      </a:cubicBezTo>
                      <a:cubicBezTo>
                        <a:pt x="24" y="27"/>
                        <a:pt x="16" y="30"/>
                        <a:pt x="10" y="27"/>
                      </a:cubicBezTo>
                      <a:cubicBezTo>
                        <a:pt x="3" y="24"/>
                        <a:pt x="0" y="16"/>
                        <a:pt x="3" y="9"/>
                      </a:cubicBezTo>
                      <a:close/>
                    </a:path>
                  </a:pathLst>
                </a:custGeom>
                <a:noFill/>
                <a:ln w="22225" cap="flat">
                  <a:solidFill>
                    <a:srgbClr val="46B9C8"/>
                  </a:solidFill>
                  <a:prstDash val="solid"/>
                  <a:miter lim="800000"/>
                  <a:headEnd/>
                  <a:tailEnd/>
                </a:ln>
              </p:spPr>
              <p:txBody>
                <a:bodyPr/>
                <a:lstStyle/>
                <a:p>
                  <a:endParaRPr lang="en-US"/>
                </a:p>
              </p:txBody>
            </p:sp>
            <p:sp>
              <p:nvSpPr>
                <p:cNvPr id="3982" name="Line 910"/>
                <p:cNvSpPr>
                  <a:spLocks noChangeShapeType="1"/>
                </p:cNvSpPr>
                <p:nvPr/>
              </p:nvSpPr>
              <p:spPr bwMode="auto">
                <a:xfrm flipH="1">
                  <a:off x="6049" y="2339"/>
                  <a:ext cx="38" cy="69"/>
                </a:xfrm>
                <a:prstGeom prst="line">
                  <a:avLst/>
                </a:prstGeom>
                <a:noFill/>
                <a:ln w="22225">
                  <a:solidFill>
                    <a:srgbClr val="46B9C8"/>
                  </a:solidFill>
                  <a:miter lim="800000"/>
                  <a:headEnd/>
                  <a:tailEnd/>
                </a:ln>
              </p:spPr>
              <p:txBody>
                <a:bodyPr/>
                <a:lstStyle/>
                <a:p>
                  <a:endParaRPr lang="en-US"/>
                </a:p>
              </p:txBody>
            </p:sp>
            <p:sp>
              <p:nvSpPr>
                <p:cNvPr id="3983" name="Line 911"/>
                <p:cNvSpPr>
                  <a:spLocks noChangeShapeType="1"/>
                </p:cNvSpPr>
                <p:nvPr/>
              </p:nvSpPr>
              <p:spPr bwMode="auto">
                <a:xfrm flipH="1">
                  <a:off x="6028" y="2330"/>
                  <a:ext cx="38" cy="66"/>
                </a:xfrm>
                <a:prstGeom prst="line">
                  <a:avLst/>
                </a:prstGeom>
                <a:noFill/>
                <a:ln w="22225">
                  <a:solidFill>
                    <a:srgbClr val="46B9C8"/>
                  </a:solidFill>
                  <a:miter lim="800000"/>
                  <a:headEnd/>
                  <a:tailEnd/>
                </a:ln>
              </p:spPr>
              <p:txBody>
                <a:bodyPr/>
                <a:lstStyle/>
                <a:p>
                  <a:endParaRPr lang="en-US"/>
                </a:p>
              </p:txBody>
            </p:sp>
            <p:sp>
              <p:nvSpPr>
                <p:cNvPr id="3984" name="Freeform 912"/>
                <p:cNvSpPr>
                  <a:spLocks/>
                </p:cNvSpPr>
                <p:nvPr/>
              </p:nvSpPr>
              <p:spPr bwMode="auto">
                <a:xfrm>
                  <a:off x="6125" y="2304"/>
                  <a:ext cx="73" cy="73"/>
                </a:xfrm>
                <a:custGeom>
                  <a:avLst/>
                  <a:gdLst/>
                  <a:ahLst/>
                  <a:cxnLst>
                    <a:cxn ang="0">
                      <a:pos x="3" y="10"/>
                    </a:cxn>
                    <a:cxn ang="0">
                      <a:pos x="21" y="3"/>
                    </a:cxn>
                    <a:cxn ang="0">
                      <a:pos x="28" y="21"/>
                    </a:cxn>
                    <a:cxn ang="0">
                      <a:pos x="10" y="28"/>
                    </a:cxn>
                    <a:cxn ang="0">
                      <a:pos x="3" y="10"/>
                    </a:cxn>
                  </a:cxnLst>
                  <a:rect l="0" t="0" r="r" b="b"/>
                  <a:pathLst>
                    <a:path w="31" h="31">
                      <a:moveTo>
                        <a:pt x="3" y="10"/>
                      </a:moveTo>
                      <a:cubicBezTo>
                        <a:pt x="7" y="3"/>
                        <a:pt x="15" y="0"/>
                        <a:pt x="21" y="3"/>
                      </a:cubicBezTo>
                      <a:cubicBezTo>
                        <a:pt x="28" y="7"/>
                        <a:pt x="31" y="15"/>
                        <a:pt x="28" y="21"/>
                      </a:cubicBezTo>
                      <a:cubicBezTo>
                        <a:pt x="24" y="28"/>
                        <a:pt x="16" y="31"/>
                        <a:pt x="10" y="28"/>
                      </a:cubicBezTo>
                      <a:cubicBezTo>
                        <a:pt x="3" y="24"/>
                        <a:pt x="0" y="16"/>
                        <a:pt x="3" y="10"/>
                      </a:cubicBezTo>
                      <a:close/>
                    </a:path>
                  </a:pathLst>
                </a:custGeom>
                <a:noFill/>
                <a:ln w="22225" cap="flat">
                  <a:solidFill>
                    <a:srgbClr val="46B9C8"/>
                  </a:solidFill>
                  <a:prstDash val="solid"/>
                  <a:miter lim="800000"/>
                  <a:headEnd/>
                  <a:tailEnd/>
                </a:ln>
              </p:spPr>
              <p:txBody>
                <a:bodyPr/>
                <a:lstStyle/>
                <a:p>
                  <a:endParaRPr lang="en-US"/>
                </a:p>
              </p:txBody>
            </p:sp>
            <p:sp>
              <p:nvSpPr>
                <p:cNvPr id="3985" name="Line 913"/>
                <p:cNvSpPr>
                  <a:spLocks noChangeShapeType="1"/>
                </p:cNvSpPr>
                <p:nvPr/>
              </p:nvSpPr>
              <p:spPr bwMode="auto">
                <a:xfrm flipH="1">
                  <a:off x="6118" y="2372"/>
                  <a:ext cx="40" cy="69"/>
                </a:xfrm>
                <a:prstGeom prst="line">
                  <a:avLst/>
                </a:prstGeom>
                <a:noFill/>
                <a:ln w="22225">
                  <a:solidFill>
                    <a:srgbClr val="46B9C8"/>
                  </a:solidFill>
                  <a:miter lim="800000"/>
                  <a:headEnd/>
                  <a:tailEnd/>
                </a:ln>
              </p:spPr>
              <p:txBody>
                <a:bodyPr/>
                <a:lstStyle/>
                <a:p>
                  <a:endParaRPr lang="en-US"/>
                </a:p>
              </p:txBody>
            </p:sp>
            <p:sp>
              <p:nvSpPr>
                <p:cNvPr id="3986" name="Line 914"/>
                <p:cNvSpPr>
                  <a:spLocks noChangeShapeType="1"/>
                </p:cNvSpPr>
                <p:nvPr/>
              </p:nvSpPr>
              <p:spPr bwMode="auto">
                <a:xfrm flipH="1">
                  <a:off x="6097" y="2363"/>
                  <a:ext cx="40" cy="68"/>
                </a:xfrm>
                <a:prstGeom prst="line">
                  <a:avLst/>
                </a:prstGeom>
                <a:noFill/>
                <a:ln w="22225">
                  <a:solidFill>
                    <a:srgbClr val="46B9C8"/>
                  </a:solidFill>
                  <a:miter lim="800000"/>
                  <a:headEnd/>
                  <a:tailEnd/>
                </a:ln>
              </p:spPr>
              <p:txBody>
                <a:bodyPr/>
                <a:lstStyle/>
                <a:p>
                  <a:endParaRPr lang="en-US"/>
                </a:p>
              </p:txBody>
            </p:sp>
            <p:sp>
              <p:nvSpPr>
                <p:cNvPr id="3987" name="Freeform 915"/>
                <p:cNvSpPr>
                  <a:spLocks/>
                </p:cNvSpPr>
                <p:nvPr/>
              </p:nvSpPr>
              <p:spPr bwMode="auto">
                <a:xfrm>
                  <a:off x="6196" y="2339"/>
                  <a:ext cx="73" cy="71"/>
                </a:xfrm>
                <a:custGeom>
                  <a:avLst/>
                  <a:gdLst/>
                  <a:ahLst/>
                  <a:cxnLst>
                    <a:cxn ang="0">
                      <a:pos x="3" y="9"/>
                    </a:cxn>
                    <a:cxn ang="0">
                      <a:pos x="22" y="3"/>
                    </a:cxn>
                    <a:cxn ang="0">
                      <a:pos x="28" y="21"/>
                    </a:cxn>
                    <a:cxn ang="0">
                      <a:pos x="10" y="27"/>
                    </a:cxn>
                    <a:cxn ang="0">
                      <a:pos x="3" y="9"/>
                    </a:cxn>
                  </a:cxnLst>
                  <a:rect l="0" t="0" r="r" b="b"/>
                  <a:pathLst>
                    <a:path w="31" h="30">
                      <a:moveTo>
                        <a:pt x="3" y="9"/>
                      </a:moveTo>
                      <a:cubicBezTo>
                        <a:pt x="7" y="3"/>
                        <a:pt x="15" y="0"/>
                        <a:pt x="22" y="3"/>
                      </a:cubicBezTo>
                      <a:cubicBezTo>
                        <a:pt x="28" y="6"/>
                        <a:pt x="31" y="14"/>
                        <a:pt x="28" y="21"/>
                      </a:cubicBezTo>
                      <a:cubicBezTo>
                        <a:pt x="24" y="28"/>
                        <a:pt x="16" y="30"/>
                        <a:pt x="10" y="27"/>
                      </a:cubicBezTo>
                      <a:cubicBezTo>
                        <a:pt x="3" y="24"/>
                        <a:pt x="0" y="16"/>
                        <a:pt x="3" y="9"/>
                      </a:cubicBezTo>
                      <a:close/>
                    </a:path>
                  </a:pathLst>
                </a:custGeom>
                <a:noFill/>
                <a:ln w="22225" cap="flat">
                  <a:solidFill>
                    <a:srgbClr val="46B9C8"/>
                  </a:solidFill>
                  <a:prstDash val="solid"/>
                  <a:miter lim="800000"/>
                  <a:headEnd/>
                  <a:tailEnd/>
                </a:ln>
              </p:spPr>
              <p:txBody>
                <a:bodyPr/>
                <a:lstStyle/>
                <a:p>
                  <a:endParaRPr lang="en-US"/>
                </a:p>
              </p:txBody>
            </p:sp>
            <p:sp>
              <p:nvSpPr>
                <p:cNvPr id="3988" name="Line 916"/>
                <p:cNvSpPr>
                  <a:spLocks noChangeShapeType="1"/>
                </p:cNvSpPr>
                <p:nvPr/>
              </p:nvSpPr>
              <p:spPr bwMode="auto">
                <a:xfrm flipH="1">
                  <a:off x="6189" y="2408"/>
                  <a:ext cx="40" cy="66"/>
                </a:xfrm>
                <a:prstGeom prst="line">
                  <a:avLst/>
                </a:prstGeom>
                <a:noFill/>
                <a:ln w="22225">
                  <a:solidFill>
                    <a:srgbClr val="46B9C8"/>
                  </a:solidFill>
                  <a:miter lim="800000"/>
                  <a:headEnd/>
                  <a:tailEnd/>
                </a:ln>
              </p:spPr>
              <p:txBody>
                <a:bodyPr/>
                <a:lstStyle/>
                <a:p>
                  <a:endParaRPr lang="en-US"/>
                </a:p>
              </p:txBody>
            </p:sp>
            <p:sp>
              <p:nvSpPr>
                <p:cNvPr id="3989" name="Line 917"/>
                <p:cNvSpPr>
                  <a:spLocks noChangeShapeType="1"/>
                </p:cNvSpPr>
                <p:nvPr/>
              </p:nvSpPr>
              <p:spPr bwMode="auto">
                <a:xfrm flipH="1">
                  <a:off x="6167" y="2398"/>
                  <a:ext cx="41" cy="66"/>
                </a:xfrm>
                <a:prstGeom prst="line">
                  <a:avLst/>
                </a:prstGeom>
                <a:noFill/>
                <a:ln w="22225">
                  <a:solidFill>
                    <a:srgbClr val="46B9C8"/>
                  </a:solidFill>
                  <a:miter lim="800000"/>
                  <a:headEnd/>
                  <a:tailEnd/>
                </a:ln>
              </p:spPr>
              <p:txBody>
                <a:bodyPr/>
                <a:lstStyle/>
                <a:p>
                  <a:endParaRPr lang="en-US"/>
                </a:p>
              </p:txBody>
            </p:sp>
            <p:sp>
              <p:nvSpPr>
                <p:cNvPr id="3990" name="Freeform 918"/>
                <p:cNvSpPr>
                  <a:spLocks/>
                </p:cNvSpPr>
                <p:nvPr/>
              </p:nvSpPr>
              <p:spPr bwMode="auto">
                <a:xfrm>
                  <a:off x="6267" y="2374"/>
                  <a:ext cx="73" cy="71"/>
                </a:xfrm>
                <a:custGeom>
                  <a:avLst/>
                  <a:gdLst/>
                  <a:ahLst/>
                  <a:cxnLst>
                    <a:cxn ang="0">
                      <a:pos x="3" y="9"/>
                    </a:cxn>
                    <a:cxn ang="0">
                      <a:pos x="22" y="3"/>
                    </a:cxn>
                    <a:cxn ang="0">
                      <a:pos x="27" y="21"/>
                    </a:cxn>
                    <a:cxn ang="0">
                      <a:pos x="9" y="27"/>
                    </a:cxn>
                    <a:cxn ang="0">
                      <a:pos x="3" y="9"/>
                    </a:cxn>
                  </a:cxnLst>
                  <a:rect l="0" t="0" r="r" b="b"/>
                  <a:pathLst>
                    <a:path w="31" h="30">
                      <a:moveTo>
                        <a:pt x="3" y="9"/>
                      </a:moveTo>
                      <a:cubicBezTo>
                        <a:pt x="7" y="2"/>
                        <a:pt x="15" y="0"/>
                        <a:pt x="22" y="3"/>
                      </a:cubicBezTo>
                      <a:cubicBezTo>
                        <a:pt x="28" y="7"/>
                        <a:pt x="31" y="15"/>
                        <a:pt x="27" y="21"/>
                      </a:cubicBezTo>
                      <a:cubicBezTo>
                        <a:pt x="24" y="28"/>
                        <a:pt x="16" y="30"/>
                        <a:pt x="9" y="27"/>
                      </a:cubicBezTo>
                      <a:cubicBezTo>
                        <a:pt x="3" y="24"/>
                        <a:pt x="0" y="16"/>
                        <a:pt x="3" y="9"/>
                      </a:cubicBezTo>
                      <a:close/>
                    </a:path>
                  </a:pathLst>
                </a:custGeom>
                <a:noFill/>
                <a:ln w="22225" cap="flat">
                  <a:solidFill>
                    <a:srgbClr val="46B9C8"/>
                  </a:solidFill>
                  <a:prstDash val="solid"/>
                  <a:miter lim="800000"/>
                  <a:headEnd/>
                  <a:tailEnd/>
                </a:ln>
              </p:spPr>
              <p:txBody>
                <a:bodyPr/>
                <a:lstStyle/>
                <a:p>
                  <a:endParaRPr lang="en-US"/>
                </a:p>
              </p:txBody>
            </p:sp>
            <p:sp>
              <p:nvSpPr>
                <p:cNvPr id="3991" name="Line 919"/>
                <p:cNvSpPr>
                  <a:spLocks noChangeShapeType="1"/>
                </p:cNvSpPr>
                <p:nvPr/>
              </p:nvSpPr>
              <p:spPr bwMode="auto">
                <a:xfrm flipH="1">
                  <a:off x="6257" y="2443"/>
                  <a:ext cx="40" cy="66"/>
                </a:xfrm>
                <a:prstGeom prst="line">
                  <a:avLst/>
                </a:prstGeom>
                <a:noFill/>
                <a:ln w="22225">
                  <a:solidFill>
                    <a:srgbClr val="46B9C8"/>
                  </a:solidFill>
                  <a:miter lim="800000"/>
                  <a:headEnd/>
                  <a:tailEnd/>
                </a:ln>
              </p:spPr>
              <p:txBody>
                <a:bodyPr/>
                <a:lstStyle/>
                <a:p>
                  <a:endParaRPr lang="en-US"/>
                </a:p>
              </p:txBody>
            </p:sp>
            <p:sp>
              <p:nvSpPr>
                <p:cNvPr id="3992" name="Line 920"/>
                <p:cNvSpPr>
                  <a:spLocks noChangeShapeType="1"/>
                </p:cNvSpPr>
                <p:nvPr/>
              </p:nvSpPr>
              <p:spPr bwMode="auto">
                <a:xfrm flipH="1">
                  <a:off x="6238" y="2434"/>
                  <a:ext cx="38" cy="66"/>
                </a:xfrm>
                <a:prstGeom prst="line">
                  <a:avLst/>
                </a:prstGeom>
                <a:noFill/>
                <a:ln w="22225">
                  <a:solidFill>
                    <a:srgbClr val="46B9C8"/>
                  </a:solidFill>
                  <a:miter lim="800000"/>
                  <a:headEnd/>
                  <a:tailEnd/>
                </a:ln>
              </p:spPr>
              <p:txBody>
                <a:bodyPr/>
                <a:lstStyle/>
                <a:p>
                  <a:endParaRPr lang="en-US"/>
                </a:p>
              </p:txBody>
            </p:sp>
            <p:sp>
              <p:nvSpPr>
                <p:cNvPr id="3993" name="Freeform 921"/>
                <p:cNvSpPr>
                  <a:spLocks/>
                </p:cNvSpPr>
                <p:nvPr/>
              </p:nvSpPr>
              <p:spPr bwMode="auto">
                <a:xfrm>
                  <a:off x="6338" y="2410"/>
                  <a:ext cx="73" cy="73"/>
                </a:xfrm>
                <a:custGeom>
                  <a:avLst/>
                  <a:gdLst/>
                  <a:ahLst/>
                  <a:cxnLst>
                    <a:cxn ang="0">
                      <a:pos x="3" y="9"/>
                    </a:cxn>
                    <a:cxn ang="0">
                      <a:pos x="21" y="4"/>
                    </a:cxn>
                    <a:cxn ang="0">
                      <a:pos x="27" y="22"/>
                    </a:cxn>
                    <a:cxn ang="0">
                      <a:pos x="9" y="27"/>
                    </a:cxn>
                    <a:cxn ang="0">
                      <a:pos x="3" y="9"/>
                    </a:cxn>
                  </a:cxnLst>
                  <a:rect l="0" t="0" r="r" b="b"/>
                  <a:pathLst>
                    <a:path w="31" h="31">
                      <a:moveTo>
                        <a:pt x="3" y="9"/>
                      </a:moveTo>
                      <a:cubicBezTo>
                        <a:pt x="7" y="3"/>
                        <a:pt x="15" y="0"/>
                        <a:pt x="21" y="4"/>
                      </a:cubicBezTo>
                      <a:cubicBezTo>
                        <a:pt x="28" y="7"/>
                        <a:pt x="31" y="15"/>
                        <a:pt x="27" y="22"/>
                      </a:cubicBezTo>
                      <a:cubicBezTo>
                        <a:pt x="24" y="28"/>
                        <a:pt x="16" y="31"/>
                        <a:pt x="9" y="27"/>
                      </a:cubicBezTo>
                      <a:cubicBezTo>
                        <a:pt x="2" y="24"/>
                        <a:pt x="0" y="16"/>
                        <a:pt x="3" y="9"/>
                      </a:cubicBezTo>
                      <a:close/>
                    </a:path>
                  </a:pathLst>
                </a:custGeom>
                <a:noFill/>
                <a:ln w="22225" cap="flat">
                  <a:solidFill>
                    <a:srgbClr val="46B9C8"/>
                  </a:solidFill>
                  <a:prstDash val="solid"/>
                  <a:miter lim="800000"/>
                  <a:headEnd/>
                  <a:tailEnd/>
                </a:ln>
              </p:spPr>
              <p:txBody>
                <a:bodyPr/>
                <a:lstStyle/>
                <a:p>
                  <a:endParaRPr lang="en-US"/>
                </a:p>
              </p:txBody>
            </p:sp>
            <p:sp>
              <p:nvSpPr>
                <p:cNvPr id="3994" name="Line 922"/>
                <p:cNvSpPr>
                  <a:spLocks noChangeShapeType="1"/>
                </p:cNvSpPr>
                <p:nvPr/>
              </p:nvSpPr>
              <p:spPr bwMode="auto">
                <a:xfrm flipH="1">
                  <a:off x="6328" y="2478"/>
                  <a:ext cx="40" cy="67"/>
                </a:xfrm>
                <a:prstGeom prst="line">
                  <a:avLst/>
                </a:prstGeom>
                <a:noFill/>
                <a:ln w="22225">
                  <a:solidFill>
                    <a:srgbClr val="46B9C8"/>
                  </a:solidFill>
                  <a:miter lim="800000"/>
                  <a:headEnd/>
                  <a:tailEnd/>
                </a:ln>
              </p:spPr>
              <p:txBody>
                <a:bodyPr/>
                <a:lstStyle/>
                <a:p>
                  <a:endParaRPr lang="en-US"/>
                </a:p>
              </p:txBody>
            </p:sp>
            <p:sp>
              <p:nvSpPr>
                <p:cNvPr id="3995" name="Line 923"/>
                <p:cNvSpPr>
                  <a:spLocks noChangeShapeType="1"/>
                </p:cNvSpPr>
                <p:nvPr/>
              </p:nvSpPr>
              <p:spPr bwMode="auto">
                <a:xfrm flipH="1">
                  <a:off x="6307" y="2469"/>
                  <a:ext cx="40" cy="66"/>
                </a:xfrm>
                <a:prstGeom prst="line">
                  <a:avLst/>
                </a:prstGeom>
                <a:noFill/>
                <a:ln w="22225">
                  <a:solidFill>
                    <a:srgbClr val="46B9C8"/>
                  </a:solidFill>
                  <a:miter lim="800000"/>
                  <a:headEnd/>
                  <a:tailEnd/>
                </a:ln>
              </p:spPr>
              <p:txBody>
                <a:bodyPr/>
                <a:lstStyle/>
                <a:p>
                  <a:endParaRPr lang="en-US"/>
                </a:p>
              </p:txBody>
            </p:sp>
            <p:sp>
              <p:nvSpPr>
                <p:cNvPr id="3996" name="Freeform 924"/>
                <p:cNvSpPr>
                  <a:spLocks/>
                </p:cNvSpPr>
                <p:nvPr/>
              </p:nvSpPr>
              <p:spPr bwMode="auto">
                <a:xfrm>
                  <a:off x="6406" y="2448"/>
                  <a:ext cx="73" cy="71"/>
                </a:xfrm>
                <a:custGeom>
                  <a:avLst/>
                  <a:gdLst/>
                  <a:ahLst/>
                  <a:cxnLst>
                    <a:cxn ang="0">
                      <a:pos x="4" y="9"/>
                    </a:cxn>
                    <a:cxn ang="0">
                      <a:pos x="22" y="3"/>
                    </a:cxn>
                    <a:cxn ang="0">
                      <a:pos x="28" y="21"/>
                    </a:cxn>
                    <a:cxn ang="0">
                      <a:pos x="9" y="27"/>
                    </a:cxn>
                    <a:cxn ang="0">
                      <a:pos x="4" y="9"/>
                    </a:cxn>
                  </a:cxnLst>
                  <a:rect l="0" t="0" r="r" b="b"/>
                  <a:pathLst>
                    <a:path w="31" h="30">
                      <a:moveTo>
                        <a:pt x="4" y="9"/>
                      </a:moveTo>
                      <a:cubicBezTo>
                        <a:pt x="7" y="2"/>
                        <a:pt x="16" y="0"/>
                        <a:pt x="22" y="3"/>
                      </a:cubicBezTo>
                      <a:cubicBezTo>
                        <a:pt x="29" y="7"/>
                        <a:pt x="31" y="15"/>
                        <a:pt x="28" y="21"/>
                      </a:cubicBezTo>
                      <a:cubicBezTo>
                        <a:pt x="24" y="28"/>
                        <a:pt x="16" y="30"/>
                        <a:pt x="9" y="27"/>
                      </a:cubicBezTo>
                      <a:cubicBezTo>
                        <a:pt x="3" y="23"/>
                        <a:pt x="0" y="15"/>
                        <a:pt x="4" y="9"/>
                      </a:cubicBezTo>
                      <a:close/>
                    </a:path>
                  </a:pathLst>
                </a:custGeom>
                <a:noFill/>
                <a:ln w="22225" cap="flat">
                  <a:solidFill>
                    <a:srgbClr val="46B9C8"/>
                  </a:solidFill>
                  <a:prstDash val="solid"/>
                  <a:miter lim="800000"/>
                  <a:headEnd/>
                  <a:tailEnd/>
                </a:ln>
              </p:spPr>
              <p:txBody>
                <a:bodyPr/>
                <a:lstStyle/>
                <a:p>
                  <a:endParaRPr lang="en-US"/>
                </a:p>
              </p:txBody>
            </p:sp>
            <p:sp>
              <p:nvSpPr>
                <p:cNvPr id="3997" name="Line 925"/>
                <p:cNvSpPr>
                  <a:spLocks noChangeShapeType="1"/>
                </p:cNvSpPr>
                <p:nvPr/>
              </p:nvSpPr>
              <p:spPr bwMode="auto">
                <a:xfrm flipH="1">
                  <a:off x="6397" y="2516"/>
                  <a:ext cx="40" cy="66"/>
                </a:xfrm>
                <a:prstGeom prst="line">
                  <a:avLst/>
                </a:prstGeom>
                <a:noFill/>
                <a:ln w="22225">
                  <a:solidFill>
                    <a:srgbClr val="46B9C8"/>
                  </a:solidFill>
                  <a:miter lim="800000"/>
                  <a:headEnd/>
                  <a:tailEnd/>
                </a:ln>
              </p:spPr>
              <p:txBody>
                <a:bodyPr/>
                <a:lstStyle/>
                <a:p>
                  <a:endParaRPr lang="en-US"/>
                </a:p>
              </p:txBody>
            </p:sp>
            <p:sp>
              <p:nvSpPr>
                <p:cNvPr id="3998" name="Line 926"/>
                <p:cNvSpPr>
                  <a:spLocks noChangeShapeType="1"/>
                </p:cNvSpPr>
                <p:nvPr/>
              </p:nvSpPr>
              <p:spPr bwMode="auto">
                <a:xfrm flipH="1">
                  <a:off x="6375" y="2504"/>
                  <a:ext cx="43" cy="67"/>
                </a:xfrm>
                <a:prstGeom prst="line">
                  <a:avLst/>
                </a:prstGeom>
                <a:noFill/>
                <a:ln w="22225">
                  <a:solidFill>
                    <a:srgbClr val="46B9C8"/>
                  </a:solidFill>
                  <a:miter lim="800000"/>
                  <a:headEnd/>
                  <a:tailEnd/>
                </a:ln>
              </p:spPr>
              <p:txBody>
                <a:bodyPr/>
                <a:lstStyle/>
                <a:p>
                  <a:endParaRPr lang="en-US"/>
                </a:p>
              </p:txBody>
            </p:sp>
            <p:sp>
              <p:nvSpPr>
                <p:cNvPr id="3999" name="Freeform 927"/>
                <p:cNvSpPr>
                  <a:spLocks/>
                </p:cNvSpPr>
                <p:nvPr/>
              </p:nvSpPr>
              <p:spPr bwMode="auto">
                <a:xfrm>
                  <a:off x="6477" y="2486"/>
                  <a:ext cx="73" cy="70"/>
                </a:xfrm>
                <a:custGeom>
                  <a:avLst/>
                  <a:gdLst/>
                  <a:ahLst/>
                  <a:cxnLst>
                    <a:cxn ang="0">
                      <a:pos x="3" y="9"/>
                    </a:cxn>
                    <a:cxn ang="0">
                      <a:pos x="22" y="3"/>
                    </a:cxn>
                    <a:cxn ang="0">
                      <a:pos x="27" y="22"/>
                    </a:cxn>
                    <a:cxn ang="0">
                      <a:pos x="9" y="27"/>
                    </a:cxn>
                    <a:cxn ang="0">
                      <a:pos x="3" y="9"/>
                    </a:cxn>
                  </a:cxnLst>
                  <a:rect l="0" t="0" r="r" b="b"/>
                  <a:pathLst>
                    <a:path w="31" h="30">
                      <a:moveTo>
                        <a:pt x="3" y="9"/>
                      </a:moveTo>
                      <a:cubicBezTo>
                        <a:pt x="7" y="2"/>
                        <a:pt x="15" y="0"/>
                        <a:pt x="22" y="3"/>
                      </a:cubicBezTo>
                      <a:cubicBezTo>
                        <a:pt x="28" y="7"/>
                        <a:pt x="31" y="15"/>
                        <a:pt x="27" y="22"/>
                      </a:cubicBezTo>
                      <a:cubicBezTo>
                        <a:pt x="23" y="28"/>
                        <a:pt x="15" y="30"/>
                        <a:pt x="9" y="27"/>
                      </a:cubicBezTo>
                      <a:cubicBezTo>
                        <a:pt x="2" y="23"/>
                        <a:pt x="0" y="15"/>
                        <a:pt x="3" y="9"/>
                      </a:cubicBezTo>
                      <a:close/>
                    </a:path>
                  </a:pathLst>
                </a:custGeom>
                <a:noFill/>
                <a:ln w="22225" cap="flat">
                  <a:solidFill>
                    <a:srgbClr val="46B9C8"/>
                  </a:solidFill>
                  <a:prstDash val="solid"/>
                  <a:miter lim="800000"/>
                  <a:headEnd/>
                  <a:tailEnd/>
                </a:ln>
              </p:spPr>
              <p:txBody>
                <a:bodyPr/>
                <a:lstStyle/>
                <a:p>
                  <a:endParaRPr lang="en-US"/>
                </a:p>
              </p:txBody>
            </p:sp>
            <p:sp>
              <p:nvSpPr>
                <p:cNvPr id="4000" name="Line 928"/>
                <p:cNvSpPr>
                  <a:spLocks noChangeShapeType="1"/>
                </p:cNvSpPr>
                <p:nvPr/>
              </p:nvSpPr>
              <p:spPr bwMode="auto">
                <a:xfrm flipH="1">
                  <a:off x="6465" y="2554"/>
                  <a:ext cx="43" cy="66"/>
                </a:xfrm>
                <a:prstGeom prst="line">
                  <a:avLst/>
                </a:prstGeom>
                <a:noFill/>
                <a:ln w="22225">
                  <a:solidFill>
                    <a:srgbClr val="46B9C8"/>
                  </a:solidFill>
                  <a:miter lim="800000"/>
                  <a:headEnd/>
                  <a:tailEnd/>
                </a:ln>
              </p:spPr>
              <p:txBody>
                <a:bodyPr/>
                <a:lstStyle/>
                <a:p>
                  <a:endParaRPr lang="en-US"/>
                </a:p>
              </p:txBody>
            </p:sp>
            <p:sp>
              <p:nvSpPr>
                <p:cNvPr id="4001" name="Line 929"/>
                <p:cNvSpPr>
                  <a:spLocks noChangeShapeType="1"/>
                </p:cNvSpPr>
                <p:nvPr/>
              </p:nvSpPr>
              <p:spPr bwMode="auto">
                <a:xfrm flipH="1">
                  <a:off x="6444" y="2542"/>
                  <a:ext cx="42" cy="66"/>
                </a:xfrm>
                <a:prstGeom prst="line">
                  <a:avLst/>
                </a:prstGeom>
                <a:noFill/>
                <a:ln w="22225">
                  <a:solidFill>
                    <a:srgbClr val="46B9C8"/>
                  </a:solidFill>
                  <a:miter lim="800000"/>
                  <a:headEnd/>
                  <a:tailEnd/>
                </a:ln>
              </p:spPr>
              <p:txBody>
                <a:bodyPr/>
                <a:lstStyle/>
                <a:p>
                  <a:endParaRPr lang="en-US"/>
                </a:p>
              </p:txBody>
            </p:sp>
            <p:sp>
              <p:nvSpPr>
                <p:cNvPr id="4002" name="Freeform 930"/>
                <p:cNvSpPr>
                  <a:spLocks/>
                </p:cNvSpPr>
                <p:nvPr/>
              </p:nvSpPr>
              <p:spPr bwMode="auto">
                <a:xfrm>
                  <a:off x="2778" y="1777"/>
                  <a:ext cx="63" cy="64"/>
                </a:xfrm>
                <a:custGeom>
                  <a:avLst/>
                  <a:gdLst/>
                  <a:ahLst/>
                  <a:cxnLst>
                    <a:cxn ang="0">
                      <a:pos x="27" y="13"/>
                    </a:cxn>
                    <a:cxn ang="0">
                      <a:pos x="14" y="27"/>
                    </a:cxn>
                    <a:cxn ang="0">
                      <a:pos x="1" y="13"/>
                    </a:cxn>
                    <a:cxn ang="0">
                      <a:pos x="14" y="0"/>
                    </a:cxn>
                    <a:cxn ang="0">
                      <a:pos x="27" y="13"/>
                    </a:cxn>
                  </a:cxnLst>
                  <a:rect l="0" t="0" r="r" b="b"/>
                  <a:pathLst>
                    <a:path w="27" h="27">
                      <a:moveTo>
                        <a:pt x="27" y="13"/>
                      </a:moveTo>
                      <a:cubicBezTo>
                        <a:pt x="27" y="20"/>
                        <a:pt x="22" y="27"/>
                        <a:pt x="14" y="27"/>
                      </a:cubicBezTo>
                      <a:cubicBezTo>
                        <a:pt x="7" y="27"/>
                        <a:pt x="1" y="21"/>
                        <a:pt x="1" y="13"/>
                      </a:cubicBezTo>
                      <a:cubicBezTo>
                        <a:pt x="0" y="6"/>
                        <a:pt x="6" y="0"/>
                        <a:pt x="14" y="0"/>
                      </a:cubicBezTo>
                      <a:cubicBezTo>
                        <a:pt x="21" y="0"/>
                        <a:pt x="27" y="6"/>
                        <a:pt x="27" y="13"/>
                      </a:cubicBezTo>
                      <a:close/>
                    </a:path>
                  </a:pathLst>
                </a:custGeom>
                <a:noFill/>
                <a:ln w="22225" cap="flat">
                  <a:solidFill>
                    <a:srgbClr val="46B9C8"/>
                  </a:solidFill>
                  <a:prstDash val="solid"/>
                  <a:miter lim="800000"/>
                  <a:headEnd/>
                  <a:tailEnd/>
                </a:ln>
              </p:spPr>
              <p:txBody>
                <a:bodyPr/>
                <a:lstStyle/>
                <a:p>
                  <a:endParaRPr lang="en-US"/>
                </a:p>
              </p:txBody>
            </p:sp>
            <p:sp>
              <p:nvSpPr>
                <p:cNvPr id="4003" name="Line 931"/>
                <p:cNvSpPr>
                  <a:spLocks noChangeShapeType="1"/>
                </p:cNvSpPr>
                <p:nvPr/>
              </p:nvSpPr>
              <p:spPr bwMode="auto">
                <a:xfrm flipV="1">
                  <a:off x="2799" y="1699"/>
                  <a:ext cx="5" cy="78"/>
                </a:xfrm>
                <a:prstGeom prst="line">
                  <a:avLst/>
                </a:prstGeom>
                <a:noFill/>
                <a:ln w="22225">
                  <a:solidFill>
                    <a:srgbClr val="46B9C8"/>
                  </a:solidFill>
                  <a:miter lim="800000"/>
                  <a:headEnd/>
                  <a:tailEnd/>
                </a:ln>
              </p:spPr>
              <p:txBody>
                <a:bodyPr/>
                <a:lstStyle/>
                <a:p>
                  <a:endParaRPr lang="en-US"/>
                </a:p>
              </p:txBody>
            </p:sp>
            <p:sp>
              <p:nvSpPr>
                <p:cNvPr id="4004" name="Line 932"/>
                <p:cNvSpPr>
                  <a:spLocks noChangeShapeType="1"/>
                </p:cNvSpPr>
                <p:nvPr/>
              </p:nvSpPr>
              <p:spPr bwMode="auto">
                <a:xfrm flipV="1">
                  <a:off x="2823" y="1699"/>
                  <a:ext cx="4" cy="78"/>
                </a:xfrm>
                <a:prstGeom prst="line">
                  <a:avLst/>
                </a:prstGeom>
                <a:noFill/>
                <a:ln w="22225">
                  <a:solidFill>
                    <a:srgbClr val="46B9C8"/>
                  </a:solidFill>
                  <a:miter lim="800000"/>
                  <a:headEnd/>
                  <a:tailEnd/>
                </a:ln>
              </p:spPr>
              <p:txBody>
                <a:bodyPr/>
                <a:lstStyle/>
                <a:p>
                  <a:endParaRPr lang="en-US"/>
                </a:p>
              </p:txBody>
            </p:sp>
            <p:sp>
              <p:nvSpPr>
                <p:cNvPr id="4005" name="Freeform 933"/>
                <p:cNvSpPr>
                  <a:spLocks/>
                </p:cNvSpPr>
                <p:nvPr/>
              </p:nvSpPr>
              <p:spPr bwMode="auto">
                <a:xfrm>
                  <a:off x="2707" y="1777"/>
                  <a:ext cx="64" cy="64"/>
                </a:xfrm>
                <a:custGeom>
                  <a:avLst/>
                  <a:gdLst/>
                  <a:ahLst/>
                  <a:cxnLst>
                    <a:cxn ang="0">
                      <a:pos x="27" y="13"/>
                    </a:cxn>
                    <a:cxn ang="0">
                      <a:pos x="13" y="27"/>
                    </a:cxn>
                    <a:cxn ang="0">
                      <a:pos x="0" y="14"/>
                    </a:cxn>
                    <a:cxn ang="0">
                      <a:pos x="13" y="0"/>
                    </a:cxn>
                    <a:cxn ang="0">
                      <a:pos x="27" y="13"/>
                    </a:cxn>
                  </a:cxnLst>
                  <a:rect l="0" t="0" r="r" b="b"/>
                  <a:pathLst>
                    <a:path w="27" h="27">
                      <a:moveTo>
                        <a:pt x="27" y="13"/>
                      </a:moveTo>
                      <a:cubicBezTo>
                        <a:pt x="27" y="20"/>
                        <a:pt x="21" y="27"/>
                        <a:pt x="13" y="27"/>
                      </a:cubicBezTo>
                      <a:cubicBezTo>
                        <a:pt x="6" y="27"/>
                        <a:pt x="0" y="21"/>
                        <a:pt x="0" y="14"/>
                      </a:cubicBezTo>
                      <a:cubicBezTo>
                        <a:pt x="0" y="6"/>
                        <a:pt x="5" y="0"/>
                        <a:pt x="13" y="0"/>
                      </a:cubicBezTo>
                      <a:cubicBezTo>
                        <a:pt x="20" y="0"/>
                        <a:pt x="26" y="6"/>
                        <a:pt x="27" y="13"/>
                      </a:cubicBezTo>
                      <a:close/>
                    </a:path>
                  </a:pathLst>
                </a:custGeom>
                <a:noFill/>
                <a:ln w="22225" cap="flat">
                  <a:solidFill>
                    <a:srgbClr val="46B9C8"/>
                  </a:solidFill>
                  <a:prstDash val="solid"/>
                  <a:miter lim="800000"/>
                  <a:headEnd/>
                  <a:tailEnd/>
                </a:ln>
              </p:spPr>
              <p:txBody>
                <a:bodyPr/>
                <a:lstStyle/>
                <a:p>
                  <a:endParaRPr lang="en-US"/>
                </a:p>
              </p:txBody>
            </p:sp>
            <p:sp>
              <p:nvSpPr>
                <p:cNvPr id="4006" name="Line 934"/>
                <p:cNvSpPr>
                  <a:spLocks noChangeShapeType="1"/>
                </p:cNvSpPr>
                <p:nvPr/>
              </p:nvSpPr>
              <p:spPr bwMode="auto">
                <a:xfrm flipV="1">
                  <a:off x="2726" y="1699"/>
                  <a:ext cx="4" cy="78"/>
                </a:xfrm>
                <a:prstGeom prst="line">
                  <a:avLst/>
                </a:prstGeom>
                <a:noFill/>
                <a:ln w="22225">
                  <a:solidFill>
                    <a:srgbClr val="46B9C8"/>
                  </a:solidFill>
                  <a:miter lim="800000"/>
                  <a:headEnd/>
                  <a:tailEnd/>
                </a:ln>
              </p:spPr>
              <p:txBody>
                <a:bodyPr/>
                <a:lstStyle/>
                <a:p>
                  <a:endParaRPr lang="en-US"/>
                </a:p>
              </p:txBody>
            </p:sp>
            <p:sp>
              <p:nvSpPr>
                <p:cNvPr id="4007" name="Line 935"/>
                <p:cNvSpPr>
                  <a:spLocks noChangeShapeType="1"/>
                </p:cNvSpPr>
                <p:nvPr/>
              </p:nvSpPr>
              <p:spPr bwMode="auto">
                <a:xfrm flipV="1">
                  <a:off x="2749" y="1699"/>
                  <a:ext cx="5" cy="78"/>
                </a:xfrm>
                <a:prstGeom prst="line">
                  <a:avLst/>
                </a:prstGeom>
                <a:noFill/>
                <a:ln w="22225">
                  <a:solidFill>
                    <a:srgbClr val="46B9C8"/>
                  </a:solidFill>
                  <a:miter lim="800000"/>
                  <a:headEnd/>
                  <a:tailEnd/>
                </a:ln>
              </p:spPr>
              <p:txBody>
                <a:bodyPr/>
                <a:lstStyle/>
                <a:p>
                  <a:endParaRPr lang="en-US"/>
                </a:p>
              </p:txBody>
            </p:sp>
            <p:sp>
              <p:nvSpPr>
                <p:cNvPr id="4008" name="Freeform 936"/>
                <p:cNvSpPr>
                  <a:spLocks/>
                </p:cNvSpPr>
                <p:nvPr/>
              </p:nvSpPr>
              <p:spPr bwMode="auto">
                <a:xfrm>
                  <a:off x="2634" y="1777"/>
                  <a:ext cx="63" cy="64"/>
                </a:xfrm>
                <a:custGeom>
                  <a:avLst/>
                  <a:gdLst/>
                  <a:ahLst/>
                  <a:cxnLst>
                    <a:cxn ang="0">
                      <a:pos x="27" y="13"/>
                    </a:cxn>
                    <a:cxn ang="0">
                      <a:pos x="14" y="27"/>
                    </a:cxn>
                    <a:cxn ang="0">
                      <a:pos x="0" y="14"/>
                    </a:cxn>
                    <a:cxn ang="0">
                      <a:pos x="13" y="0"/>
                    </a:cxn>
                    <a:cxn ang="0">
                      <a:pos x="27" y="13"/>
                    </a:cxn>
                  </a:cxnLst>
                  <a:rect l="0" t="0" r="r" b="b"/>
                  <a:pathLst>
                    <a:path w="27" h="27">
                      <a:moveTo>
                        <a:pt x="27" y="13"/>
                      </a:moveTo>
                      <a:cubicBezTo>
                        <a:pt x="27" y="21"/>
                        <a:pt x="21" y="27"/>
                        <a:pt x="14" y="27"/>
                      </a:cubicBezTo>
                      <a:cubicBezTo>
                        <a:pt x="6" y="27"/>
                        <a:pt x="0" y="21"/>
                        <a:pt x="0" y="14"/>
                      </a:cubicBezTo>
                      <a:cubicBezTo>
                        <a:pt x="0" y="7"/>
                        <a:pt x="5" y="0"/>
                        <a:pt x="13" y="0"/>
                      </a:cubicBezTo>
                      <a:cubicBezTo>
                        <a:pt x="20" y="0"/>
                        <a:pt x="27" y="6"/>
                        <a:pt x="27" y="13"/>
                      </a:cubicBezTo>
                      <a:close/>
                    </a:path>
                  </a:pathLst>
                </a:custGeom>
                <a:noFill/>
                <a:ln w="22225" cap="flat">
                  <a:solidFill>
                    <a:srgbClr val="46B9C8"/>
                  </a:solidFill>
                  <a:prstDash val="solid"/>
                  <a:miter lim="800000"/>
                  <a:headEnd/>
                  <a:tailEnd/>
                </a:ln>
              </p:spPr>
              <p:txBody>
                <a:bodyPr/>
                <a:lstStyle/>
                <a:p>
                  <a:endParaRPr lang="en-US"/>
                </a:p>
              </p:txBody>
            </p:sp>
            <p:sp>
              <p:nvSpPr>
                <p:cNvPr id="4009" name="Line 937"/>
                <p:cNvSpPr>
                  <a:spLocks noChangeShapeType="1"/>
                </p:cNvSpPr>
                <p:nvPr/>
              </p:nvSpPr>
              <p:spPr bwMode="auto">
                <a:xfrm flipV="1">
                  <a:off x="2653" y="1701"/>
                  <a:ext cx="4" cy="76"/>
                </a:xfrm>
                <a:prstGeom prst="line">
                  <a:avLst/>
                </a:prstGeom>
                <a:noFill/>
                <a:ln w="22225">
                  <a:solidFill>
                    <a:srgbClr val="46B9C8"/>
                  </a:solidFill>
                  <a:miter lim="800000"/>
                  <a:headEnd/>
                  <a:tailEnd/>
                </a:ln>
              </p:spPr>
              <p:txBody>
                <a:bodyPr/>
                <a:lstStyle/>
                <a:p>
                  <a:endParaRPr lang="en-US"/>
                </a:p>
              </p:txBody>
            </p:sp>
            <p:sp>
              <p:nvSpPr>
                <p:cNvPr id="4010" name="Line 938"/>
                <p:cNvSpPr>
                  <a:spLocks noChangeShapeType="1"/>
                </p:cNvSpPr>
                <p:nvPr/>
              </p:nvSpPr>
              <p:spPr bwMode="auto">
                <a:xfrm flipV="1">
                  <a:off x="2676" y="1699"/>
                  <a:ext cx="5" cy="78"/>
                </a:xfrm>
                <a:prstGeom prst="line">
                  <a:avLst/>
                </a:prstGeom>
                <a:noFill/>
                <a:ln w="22225">
                  <a:solidFill>
                    <a:srgbClr val="46B9C8"/>
                  </a:solidFill>
                  <a:miter lim="800000"/>
                  <a:headEnd/>
                  <a:tailEnd/>
                </a:ln>
              </p:spPr>
              <p:txBody>
                <a:bodyPr/>
                <a:lstStyle/>
                <a:p>
                  <a:endParaRPr lang="en-US"/>
                </a:p>
              </p:txBody>
            </p:sp>
            <p:sp>
              <p:nvSpPr>
                <p:cNvPr id="4011" name="Freeform 939"/>
                <p:cNvSpPr>
                  <a:spLocks/>
                </p:cNvSpPr>
                <p:nvPr/>
              </p:nvSpPr>
              <p:spPr bwMode="auto">
                <a:xfrm>
                  <a:off x="2560" y="1779"/>
                  <a:ext cx="64" cy="64"/>
                </a:xfrm>
                <a:custGeom>
                  <a:avLst/>
                  <a:gdLst/>
                  <a:ahLst/>
                  <a:cxnLst>
                    <a:cxn ang="0">
                      <a:pos x="27" y="13"/>
                    </a:cxn>
                    <a:cxn ang="0">
                      <a:pos x="14" y="27"/>
                    </a:cxn>
                    <a:cxn ang="0">
                      <a:pos x="0" y="14"/>
                    </a:cxn>
                    <a:cxn ang="0">
                      <a:pos x="13" y="0"/>
                    </a:cxn>
                    <a:cxn ang="0">
                      <a:pos x="27" y="13"/>
                    </a:cxn>
                  </a:cxnLst>
                  <a:rect l="0" t="0" r="r" b="b"/>
                  <a:pathLst>
                    <a:path w="27" h="27">
                      <a:moveTo>
                        <a:pt x="27" y="13"/>
                      </a:moveTo>
                      <a:cubicBezTo>
                        <a:pt x="27" y="20"/>
                        <a:pt x="21" y="26"/>
                        <a:pt x="14" y="27"/>
                      </a:cubicBezTo>
                      <a:cubicBezTo>
                        <a:pt x="7" y="27"/>
                        <a:pt x="0" y="21"/>
                        <a:pt x="0" y="14"/>
                      </a:cubicBezTo>
                      <a:cubicBezTo>
                        <a:pt x="0" y="6"/>
                        <a:pt x="6" y="0"/>
                        <a:pt x="13" y="0"/>
                      </a:cubicBezTo>
                      <a:cubicBezTo>
                        <a:pt x="20" y="0"/>
                        <a:pt x="27" y="5"/>
                        <a:pt x="27" y="13"/>
                      </a:cubicBezTo>
                      <a:close/>
                    </a:path>
                  </a:pathLst>
                </a:custGeom>
                <a:noFill/>
                <a:ln w="22225" cap="flat">
                  <a:solidFill>
                    <a:srgbClr val="46B9C8"/>
                  </a:solidFill>
                  <a:prstDash val="solid"/>
                  <a:miter lim="800000"/>
                  <a:headEnd/>
                  <a:tailEnd/>
                </a:ln>
              </p:spPr>
              <p:txBody>
                <a:bodyPr/>
                <a:lstStyle/>
                <a:p>
                  <a:endParaRPr lang="en-US"/>
                </a:p>
              </p:txBody>
            </p:sp>
            <p:sp>
              <p:nvSpPr>
                <p:cNvPr id="4012" name="Line 940"/>
                <p:cNvSpPr>
                  <a:spLocks noChangeShapeType="1"/>
                </p:cNvSpPr>
                <p:nvPr/>
              </p:nvSpPr>
              <p:spPr bwMode="auto">
                <a:xfrm flipV="1">
                  <a:off x="2579" y="1701"/>
                  <a:ext cx="3" cy="78"/>
                </a:xfrm>
                <a:prstGeom prst="line">
                  <a:avLst/>
                </a:prstGeom>
                <a:noFill/>
                <a:ln w="22225">
                  <a:solidFill>
                    <a:srgbClr val="46B9C8"/>
                  </a:solidFill>
                  <a:miter lim="800000"/>
                  <a:headEnd/>
                  <a:tailEnd/>
                </a:ln>
              </p:spPr>
              <p:txBody>
                <a:bodyPr/>
                <a:lstStyle/>
                <a:p>
                  <a:endParaRPr lang="en-US"/>
                </a:p>
              </p:txBody>
            </p:sp>
            <p:sp>
              <p:nvSpPr>
                <p:cNvPr id="4013" name="Line 941"/>
                <p:cNvSpPr>
                  <a:spLocks noChangeShapeType="1"/>
                </p:cNvSpPr>
                <p:nvPr/>
              </p:nvSpPr>
              <p:spPr bwMode="auto">
                <a:xfrm flipV="1">
                  <a:off x="2603" y="1701"/>
                  <a:ext cx="2" cy="78"/>
                </a:xfrm>
                <a:prstGeom prst="line">
                  <a:avLst/>
                </a:prstGeom>
                <a:noFill/>
                <a:ln w="22225">
                  <a:solidFill>
                    <a:srgbClr val="46B9C8"/>
                  </a:solidFill>
                  <a:miter lim="800000"/>
                  <a:headEnd/>
                  <a:tailEnd/>
                </a:ln>
              </p:spPr>
              <p:txBody>
                <a:bodyPr/>
                <a:lstStyle/>
                <a:p>
                  <a:endParaRPr lang="en-US"/>
                </a:p>
              </p:txBody>
            </p:sp>
            <p:sp>
              <p:nvSpPr>
                <p:cNvPr id="4014" name="Freeform 942"/>
                <p:cNvSpPr>
                  <a:spLocks/>
                </p:cNvSpPr>
                <p:nvPr/>
              </p:nvSpPr>
              <p:spPr bwMode="auto">
                <a:xfrm>
                  <a:off x="2487" y="1782"/>
                  <a:ext cx="64" cy="63"/>
                </a:xfrm>
                <a:custGeom>
                  <a:avLst/>
                  <a:gdLst/>
                  <a:ahLst/>
                  <a:cxnLst>
                    <a:cxn ang="0">
                      <a:pos x="27" y="13"/>
                    </a:cxn>
                    <a:cxn ang="0">
                      <a:pos x="14" y="27"/>
                    </a:cxn>
                    <a:cxn ang="0">
                      <a:pos x="0" y="14"/>
                    </a:cxn>
                    <a:cxn ang="0">
                      <a:pos x="13" y="0"/>
                    </a:cxn>
                    <a:cxn ang="0">
                      <a:pos x="27" y="13"/>
                    </a:cxn>
                  </a:cxnLst>
                  <a:rect l="0" t="0" r="r" b="b"/>
                  <a:pathLst>
                    <a:path w="27" h="27">
                      <a:moveTo>
                        <a:pt x="27" y="13"/>
                      </a:moveTo>
                      <a:cubicBezTo>
                        <a:pt x="27" y="20"/>
                        <a:pt x="22" y="26"/>
                        <a:pt x="14" y="27"/>
                      </a:cubicBezTo>
                      <a:cubicBezTo>
                        <a:pt x="7" y="27"/>
                        <a:pt x="1" y="21"/>
                        <a:pt x="0" y="14"/>
                      </a:cubicBezTo>
                      <a:cubicBezTo>
                        <a:pt x="0" y="7"/>
                        <a:pt x="6" y="0"/>
                        <a:pt x="13" y="0"/>
                      </a:cubicBezTo>
                      <a:cubicBezTo>
                        <a:pt x="20" y="0"/>
                        <a:pt x="27" y="5"/>
                        <a:pt x="27" y="13"/>
                      </a:cubicBezTo>
                      <a:close/>
                    </a:path>
                  </a:pathLst>
                </a:custGeom>
                <a:noFill/>
                <a:ln w="22225" cap="flat">
                  <a:solidFill>
                    <a:srgbClr val="46B9C8"/>
                  </a:solidFill>
                  <a:prstDash val="solid"/>
                  <a:miter lim="800000"/>
                  <a:headEnd/>
                  <a:tailEnd/>
                </a:ln>
              </p:spPr>
              <p:txBody>
                <a:bodyPr/>
                <a:lstStyle/>
                <a:p>
                  <a:endParaRPr lang="en-US"/>
                </a:p>
              </p:txBody>
            </p:sp>
            <p:sp>
              <p:nvSpPr>
                <p:cNvPr id="4015" name="Line 943"/>
                <p:cNvSpPr>
                  <a:spLocks noChangeShapeType="1"/>
                </p:cNvSpPr>
                <p:nvPr/>
              </p:nvSpPr>
              <p:spPr bwMode="auto">
                <a:xfrm flipV="1">
                  <a:off x="2508" y="1704"/>
                  <a:ext cx="1" cy="78"/>
                </a:xfrm>
                <a:prstGeom prst="line">
                  <a:avLst/>
                </a:prstGeom>
                <a:noFill/>
                <a:ln w="22225">
                  <a:solidFill>
                    <a:srgbClr val="46B9C8"/>
                  </a:solidFill>
                  <a:miter lim="800000"/>
                  <a:headEnd/>
                  <a:tailEnd/>
                </a:ln>
              </p:spPr>
              <p:txBody>
                <a:bodyPr/>
                <a:lstStyle/>
                <a:p>
                  <a:endParaRPr lang="en-US"/>
                </a:p>
              </p:txBody>
            </p:sp>
            <p:sp>
              <p:nvSpPr>
                <p:cNvPr id="4016" name="Line 944"/>
                <p:cNvSpPr>
                  <a:spLocks noChangeShapeType="1"/>
                </p:cNvSpPr>
                <p:nvPr/>
              </p:nvSpPr>
              <p:spPr bwMode="auto">
                <a:xfrm flipV="1">
                  <a:off x="2532" y="1704"/>
                  <a:ext cx="1" cy="78"/>
                </a:xfrm>
                <a:prstGeom prst="line">
                  <a:avLst/>
                </a:prstGeom>
                <a:noFill/>
                <a:ln w="22225">
                  <a:solidFill>
                    <a:srgbClr val="46B9C8"/>
                  </a:solidFill>
                  <a:miter lim="800000"/>
                  <a:headEnd/>
                  <a:tailEnd/>
                </a:ln>
              </p:spPr>
              <p:txBody>
                <a:bodyPr/>
                <a:lstStyle/>
                <a:p>
                  <a:endParaRPr lang="en-US"/>
                </a:p>
              </p:txBody>
            </p:sp>
            <p:sp>
              <p:nvSpPr>
                <p:cNvPr id="4017" name="Freeform 945"/>
                <p:cNvSpPr>
                  <a:spLocks/>
                </p:cNvSpPr>
                <p:nvPr/>
              </p:nvSpPr>
              <p:spPr bwMode="auto">
                <a:xfrm>
                  <a:off x="2414" y="1784"/>
                  <a:ext cx="66" cy="66"/>
                </a:xfrm>
                <a:custGeom>
                  <a:avLst/>
                  <a:gdLst/>
                  <a:ahLst/>
                  <a:cxnLst>
                    <a:cxn ang="0">
                      <a:pos x="27" y="13"/>
                    </a:cxn>
                    <a:cxn ang="0">
                      <a:pos x="15" y="27"/>
                    </a:cxn>
                    <a:cxn ang="0">
                      <a:pos x="0" y="15"/>
                    </a:cxn>
                    <a:cxn ang="0">
                      <a:pos x="13" y="0"/>
                    </a:cxn>
                    <a:cxn ang="0">
                      <a:pos x="27" y="13"/>
                    </a:cxn>
                  </a:cxnLst>
                  <a:rect l="0" t="0" r="r" b="b"/>
                  <a:pathLst>
                    <a:path w="28" h="28">
                      <a:moveTo>
                        <a:pt x="27" y="13"/>
                      </a:moveTo>
                      <a:cubicBezTo>
                        <a:pt x="28" y="20"/>
                        <a:pt x="22" y="27"/>
                        <a:pt x="15" y="27"/>
                      </a:cubicBezTo>
                      <a:cubicBezTo>
                        <a:pt x="7" y="28"/>
                        <a:pt x="1" y="22"/>
                        <a:pt x="0" y="15"/>
                      </a:cubicBezTo>
                      <a:cubicBezTo>
                        <a:pt x="0" y="7"/>
                        <a:pt x="6" y="1"/>
                        <a:pt x="13" y="0"/>
                      </a:cubicBezTo>
                      <a:cubicBezTo>
                        <a:pt x="20" y="0"/>
                        <a:pt x="27" y="5"/>
                        <a:pt x="27" y="13"/>
                      </a:cubicBezTo>
                      <a:close/>
                    </a:path>
                  </a:pathLst>
                </a:custGeom>
                <a:noFill/>
                <a:ln w="22225" cap="flat">
                  <a:solidFill>
                    <a:srgbClr val="46B9C8"/>
                  </a:solidFill>
                  <a:prstDash val="solid"/>
                  <a:miter lim="800000"/>
                  <a:headEnd/>
                  <a:tailEnd/>
                </a:ln>
              </p:spPr>
              <p:txBody>
                <a:bodyPr/>
                <a:lstStyle/>
                <a:p>
                  <a:endParaRPr lang="en-US"/>
                </a:p>
              </p:txBody>
            </p:sp>
            <p:sp>
              <p:nvSpPr>
                <p:cNvPr id="4018" name="Line 946"/>
                <p:cNvSpPr>
                  <a:spLocks noChangeShapeType="1"/>
                </p:cNvSpPr>
                <p:nvPr/>
              </p:nvSpPr>
              <p:spPr bwMode="auto">
                <a:xfrm flipV="1">
                  <a:off x="2435" y="1708"/>
                  <a:ext cx="1" cy="78"/>
                </a:xfrm>
                <a:prstGeom prst="line">
                  <a:avLst/>
                </a:prstGeom>
                <a:noFill/>
                <a:ln w="22225">
                  <a:solidFill>
                    <a:srgbClr val="46B9C8"/>
                  </a:solidFill>
                  <a:miter lim="800000"/>
                  <a:headEnd/>
                  <a:tailEnd/>
                </a:ln>
              </p:spPr>
              <p:txBody>
                <a:bodyPr/>
                <a:lstStyle/>
                <a:p>
                  <a:endParaRPr lang="en-US"/>
                </a:p>
              </p:txBody>
            </p:sp>
            <p:sp>
              <p:nvSpPr>
                <p:cNvPr id="4019" name="Line 947"/>
                <p:cNvSpPr>
                  <a:spLocks noChangeShapeType="1"/>
                </p:cNvSpPr>
                <p:nvPr/>
              </p:nvSpPr>
              <p:spPr bwMode="auto">
                <a:xfrm flipV="1">
                  <a:off x="2459" y="1706"/>
                  <a:ext cx="1" cy="78"/>
                </a:xfrm>
                <a:prstGeom prst="line">
                  <a:avLst/>
                </a:prstGeom>
                <a:noFill/>
                <a:ln w="22225">
                  <a:solidFill>
                    <a:srgbClr val="46B9C8"/>
                  </a:solidFill>
                  <a:miter lim="800000"/>
                  <a:headEnd/>
                  <a:tailEnd/>
                </a:ln>
              </p:spPr>
              <p:txBody>
                <a:bodyPr/>
                <a:lstStyle/>
                <a:p>
                  <a:endParaRPr lang="en-US"/>
                </a:p>
              </p:txBody>
            </p:sp>
            <p:sp>
              <p:nvSpPr>
                <p:cNvPr id="4020" name="Freeform 948"/>
                <p:cNvSpPr>
                  <a:spLocks/>
                </p:cNvSpPr>
                <p:nvPr/>
              </p:nvSpPr>
              <p:spPr bwMode="auto">
                <a:xfrm>
                  <a:off x="2341" y="1786"/>
                  <a:ext cx="66" cy="66"/>
                </a:xfrm>
                <a:custGeom>
                  <a:avLst/>
                  <a:gdLst/>
                  <a:ahLst/>
                  <a:cxnLst>
                    <a:cxn ang="0">
                      <a:pos x="28" y="13"/>
                    </a:cxn>
                    <a:cxn ang="0">
                      <a:pos x="15" y="28"/>
                    </a:cxn>
                    <a:cxn ang="0">
                      <a:pos x="1" y="15"/>
                    </a:cxn>
                    <a:cxn ang="0">
                      <a:pos x="13" y="1"/>
                    </a:cxn>
                    <a:cxn ang="0">
                      <a:pos x="28" y="13"/>
                    </a:cxn>
                  </a:cxnLst>
                  <a:rect l="0" t="0" r="r" b="b"/>
                  <a:pathLst>
                    <a:path w="28" h="28">
                      <a:moveTo>
                        <a:pt x="28" y="13"/>
                      </a:moveTo>
                      <a:cubicBezTo>
                        <a:pt x="28" y="21"/>
                        <a:pt x="22" y="27"/>
                        <a:pt x="15" y="28"/>
                      </a:cubicBezTo>
                      <a:cubicBezTo>
                        <a:pt x="8" y="28"/>
                        <a:pt x="1" y="23"/>
                        <a:pt x="1" y="15"/>
                      </a:cubicBezTo>
                      <a:cubicBezTo>
                        <a:pt x="0" y="8"/>
                        <a:pt x="6" y="1"/>
                        <a:pt x="13" y="1"/>
                      </a:cubicBezTo>
                      <a:cubicBezTo>
                        <a:pt x="21" y="0"/>
                        <a:pt x="27" y="6"/>
                        <a:pt x="28" y="13"/>
                      </a:cubicBezTo>
                      <a:close/>
                    </a:path>
                  </a:pathLst>
                </a:custGeom>
                <a:noFill/>
                <a:ln w="22225" cap="flat">
                  <a:solidFill>
                    <a:srgbClr val="46B9C8"/>
                  </a:solidFill>
                  <a:prstDash val="solid"/>
                  <a:miter lim="800000"/>
                  <a:headEnd/>
                  <a:tailEnd/>
                </a:ln>
              </p:spPr>
              <p:txBody>
                <a:bodyPr/>
                <a:lstStyle/>
                <a:p>
                  <a:endParaRPr lang="en-US"/>
                </a:p>
              </p:txBody>
            </p:sp>
            <p:sp>
              <p:nvSpPr>
                <p:cNvPr id="4021" name="Line 949"/>
                <p:cNvSpPr>
                  <a:spLocks noChangeShapeType="1"/>
                </p:cNvSpPr>
                <p:nvPr/>
              </p:nvSpPr>
              <p:spPr bwMode="auto">
                <a:xfrm flipV="1">
                  <a:off x="2362" y="1711"/>
                  <a:ext cx="1" cy="78"/>
                </a:xfrm>
                <a:prstGeom prst="line">
                  <a:avLst/>
                </a:prstGeom>
                <a:noFill/>
                <a:ln w="22225">
                  <a:solidFill>
                    <a:srgbClr val="46B9C8"/>
                  </a:solidFill>
                  <a:miter lim="800000"/>
                  <a:headEnd/>
                  <a:tailEnd/>
                </a:ln>
              </p:spPr>
              <p:txBody>
                <a:bodyPr/>
                <a:lstStyle/>
                <a:p>
                  <a:endParaRPr lang="en-US"/>
                </a:p>
              </p:txBody>
            </p:sp>
            <p:sp>
              <p:nvSpPr>
                <p:cNvPr id="4022" name="Line 950"/>
                <p:cNvSpPr>
                  <a:spLocks noChangeShapeType="1"/>
                </p:cNvSpPr>
                <p:nvPr/>
              </p:nvSpPr>
              <p:spPr bwMode="auto">
                <a:xfrm flipV="1">
                  <a:off x="2386" y="1711"/>
                  <a:ext cx="1" cy="78"/>
                </a:xfrm>
                <a:prstGeom prst="line">
                  <a:avLst/>
                </a:prstGeom>
                <a:noFill/>
                <a:ln w="22225">
                  <a:solidFill>
                    <a:srgbClr val="46B9C8"/>
                  </a:solidFill>
                  <a:miter lim="800000"/>
                  <a:headEnd/>
                  <a:tailEnd/>
                </a:ln>
              </p:spPr>
              <p:txBody>
                <a:bodyPr/>
                <a:lstStyle/>
                <a:p>
                  <a:endParaRPr lang="en-US"/>
                </a:p>
              </p:txBody>
            </p:sp>
            <p:sp>
              <p:nvSpPr>
                <p:cNvPr id="4023" name="Freeform 951"/>
                <p:cNvSpPr>
                  <a:spLocks/>
                </p:cNvSpPr>
                <p:nvPr/>
              </p:nvSpPr>
              <p:spPr bwMode="auto">
                <a:xfrm>
                  <a:off x="2267" y="1791"/>
                  <a:ext cx="67" cy="66"/>
                </a:xfrm>
                <a:custGeom>
                  <a:avLst/>
                  <a:gdLst/>
                  <a:ahLst/>
                  <a:cxnLst>
                    <a:cxn ang="0">
                      <a:pos x="28" y="13"/>
                    </a:cxn>
                    <a:cxn ang="0">
                      <a:pos x="15" y="28"/>
                    </a:cxn>
                    <a:cxn ang="0">
                      <a:pos x="1" y="15"/>
                    </a:cxn>
                    <a:cxn ang="0">
                      <a:pos x="13" y="1"/>
                    </a:cxn>
                    <a:cxn ang="0">
                      <a:pos x="28" y="13"/>
                    </a:cxn>
                  </a:cxnLst>
                  <a:rect l="0" t="0" r="r" b="b"/>
                  <a:pathLst>
                    <a:path w="28" h="28">
                      <a:moveTo>
                        <a:pt x="28" y="13"/>
                      </a:moveTo>
                      <a:cubicBezTo>
                        <a:pt x="28" y="21"/>
                        <a:pt x="23" y="27"/>
                        <a:pt x="15" y="28"/>
                      </a:cubicBezTo>
                      <a:cubicBezTo>
                        <a:pt x="8" y="28"/>
                        <a:pt x="2" y="23"/>
                        <a:pt x="1" y="15"/>
                      </a:cubicBezTo>
                      <a:cubicBezTo>
                        <a:pt x="0" y="8"/>
                        <a:pt x="6" y="2"/>
                        <a:pt x="13" y="1"/>
                      </a:cubicBezTo>
                      <a:cubicBezTo>
                        <a:pt x="21" y="0"/>
                        <a:pt x="27" y="6"/>
                        <a:pt x="28" y="13"/>
                      </a:cubicBezTo>
                      <a:close/>
                    </a:path>
                  </a:pathLst>
                </a:custGeom>
                <a:noFill/>
                <a:ln w="22225" cap="flat">
                  <a:solidFill>
                    <a:srgbClr val="46B9C8"/>
                  </a:solidFill>
                  <a:prstDash val="solid"/>
                  <a:miter lim="800000"/>
                  <a:headEnd/>
                  <a:tailEnd/>
                </a:ln>
              </p:spPr>
              <p:txBody>
                <a:bodyPr/>
                <a:lstStyle/>
                <a:p>
                  <a:endParaRPr lang="en-US"/>
                </a:p>
              </p:txBody>
            </p:sp>
            <p:sp>
              <p:nvSpPr>
                <p:cNvPr id="4024" name="Line 952"/>
                <p:cNvSpPr>
                  <a:spLocks noChangeShapeType="1"/>
                </p:cNvSpPr>
                <p:nvPr/>
              </p:nvSpPr>
              <p:spPr bwMode="auto">
                <a:xfrm flipH="1" flipV="1">
                  <a:off x="2286" y="1715"/>
                  <a:ext cx="3" cy="78"/>
                </a:xfrm>
                <a:prstGeom prst="line">
                  <a:avLst/>
                </a:prstGeom>
                <a:noFill/>
                <a:ln w="22225">
                  <a:solidFill>
                    <a:srgbClr val="46B9C8"/>
                  </a:solidFill>
                  <a:miter lim="800000"/>
                  <a:headEnd/>
                  <a:tailEnd/>
                </a:ln>
              </p:spPr>
              <p:txBody>
                <a:bodyPr/>
                <a:lstStyle/>
                <a:p>
                  <a:endParaRPr lang="en-US"/>
                </a:p>
              </p:txBody>
            </p:sp>
            <p:sp>
              <p:nvSpPr>
                <p:cNvPr id="4025" name="Line 953"/>
                <p:cNvSpPr>
                  <a:spLocks noChangeShapeType="1"/>
                </p:cNvSpPr>
                <p:nvPr/>
              </p:nvSpPr>
              <p:spPr bwMode="auto">
                <a:xfrm flipH="1" flipV="1">
                  <a:off x="2310" y="1715"/>
                  <a:ext cx="2" cy="78"/>
                </a:xfrm>
                <a:prstGeom prst="line">
                  <a:avLst/>
                </a:prstGeom>
                <a:noFill/>
                <a:ln w="22225">
                  <a:solidFill>
                    <a:srgbClr val="46B9C8"/>
                  </a:solidFill>
                  <a:miter lim="800000"/>
                  <a:headEnd/>
                  <a:tailEnd/>
                </a:ln>
              </p:spPr>
              <p:txBody>
                <a:bodyPr/>
                <a:lstStyle/>
                <a:p>
                  <a:endParaRPr lang="en-US"/>
                </a:p>
              </p:txBody>
            </p:sp>
            <p:sp>
              <p:nvSpPr>
                <p:cNvPr id="4026" name="Freeform 954"/>
                <p:cNvSpPr>
                  <a:spLocks/>
                </p:cNvSpPr>
                <p:nvPr/>
              </p:nvSpPr>
              <p:spPr bwMode="auto">
                <a:xfrm>
                  <a:off x="2197" y="1798"/>
                  <a:ext cx="66" cy="66"/>
                </a:xfrm>
                <a:custGeom>
                  <a:avLst/>
                  <a:gdLst/>
                  <a:ahLst/>
                  <a:cxnLst>
                    <a:cxn ang="0">
                      <a:pos x="27" y="12"/>
                    </a:cxn>
                    <a:cxn ang="0">
                      <a:pos x="15" y="27"/>
                    </a:cxn>
                    <a:cxn ang="0">
                      <a:pos x="0" y="15"/>
                    </a:cxn>
                    <a:cxn ang="0">
                      <a:pos x="12" y="0"/>
                    </a:cxn>
                    <a:cxn ang="0">
                      <a:pos x="27" y="12"/>
                    </a:cxn>
                  </a:cxnLst>
                  <a:rect l="0" t="0" r="r" b="b"/>
                  <a:pathLst>
                    <a:path w="28" h="28">
                      <a:moveTo>
                        <a:pt x="27" y="12"/>
                      </a:moveTo>
                      <a:cubicBezTo>
                        <a:pt x="28" y="20"/>
                        <a:pt x="22" y="26"/>
                        <a:pt x="15" y="27"/>
                      </a:cubicBezTo>
                      <a:cubicBezTo>
                        <a:pt x="7" y="28"/>
                        <a:pt x="1" y="22"/>
                        <a:pt x="0" y="15"/>
                      </a:cubicBezTo>
                      <a:cubicBezTo>
                        <a:pt x="0" y="7"/>
                        <a:pt x="5" y="1"/>
                        <a:pt x="12" y="0"/>
                      </a:cubicBezTo>
                      <a:cubicBezTo>
                        <a:pt x="20" y="0"/>
                        <a:pt x="26" y="5"/>
                        <a:pt x="27" y="12"/>
                      </a:cubicBezTo>
                      <a:close/>
                    </a:path>
                  </a:pathLst>
                </a:custGeom>
                <a:noFill/>
                <a:ln w="22225" cap="flat">
                  <a:solidFill>
                    <a:srgbClr val="46B9C8"/>
                  </a:solidFill>
                  <a:prstDash val="solid"/>
                  <a:miter lim="800000"/>
                  <a:headEnd/>
                  <a:tailEnd/>
                </a:ln>
              </p:spPr>
              <p:txBody>
                <a:bodyPr/>
                <a:lstStyle/>
                <a:p>
                  <a:endParaRPr lang="en-US"/>
                </a:p>
              </p:txBody>
            </p:sp>
            <p:sp>
              <p:nvSpPr>
                <p:cNvPr id="4027" name="Line 955"/>
                <p:cNvSpPr>
                  <a:spLocks noChangeShapeType="1"/>
                </p:cNvSpPr>
                <p:nvPr/>
              </p:nvSpPr>
              <p:spPr bwMode="auto">
                <a:xfrm flipH="1" flipV="1">
                  <a:off x="2213" y="1723"/>
                  <a:ext cx="2" cy="77"/>
                </a:xfrm>
                <a:prstGeom prst="line">
                  <a:avLst/>
                </a:prstGeom>
                <a:noFill/>
                <a:ln w="22225">
                  <a:solidFill>
                    <a:srgbClr val="46B9C8"/>
                  </a:solidFill>
                  <a:miter lim="800000"/>
                  <a:headEnd/>
                  <a:tailEnd/>
                </a:ln>
              </p:spPr>
              <p:txBody>
                <a:bodyPr/>
                <a:lstStyle/>
                <a:p>
                  <a:endParaRPr lang="en-US"/>
                </a:p>
              </p:txBody>
            </p:sp>
            <p:sp>
              <p:nvSpPr>
                <p:cNvPr id="4028" name="Line 956"/>
                <p:cNvSpPr>
                  <a:spLocks noChangeShapeType="1"/>
                </p:cNvSpPr>
                <p:nvPr/>
              </p:nvSpPr>
              <p:spPr bwMode="auto">
                <a:xfrm flipH="1" flipV="1">
                  <a:off x="2237" y="1720"/>
                  <a:ext cx="2" cy="78"/>
                </a:xfrm>
                <a:prstGeom prst="line">
                  <a:avLst/>
                </a:prstGeom>
                <a:noFill/>
                <a:ln w="22225">
                  <a:solidFill>
                    <a:srgbClr val="46B9C8"/>
                  </a:solidFill>
                  <a:miter lim="800000"/>
                  <a:headEnd/>
                  <a:tailEnd/>
                </a:ln>
              </p:spPr>
              <p:txBody>
                <a:bodyPr/>
                <a:lstStyle/>
                <a:p>
                  <a:endParaRPr lang="en-US"/>
                </a:p>
              </p:txBody>
            </p:sp>
            <p:sp>
              <p:nvSpPr>
                <p:cNvPr id="4029" name="Freeform 957"/>
                <p:cNvSpPr>
                  <a:spLocks/>
                </p:cNvSpPr>
                <p:nvPr/>
              </p:nvSpPr>
              <p:spPr bwMode="auto">
                <a:xfrm>
                  <a:off x="2123" y="1803"/>
                  <a:ext cx="67" cy="66"/>
                </a:xfrm>
                <a:custGeom>
                  <a:avLst/>
                  <a:gdLst/>
                  <a:ahLst/>
                  <a:cxnLst>
                    <a:cxn ang="0">
                      <a:pos x="27" y="13"/>
                    </a:cxn>
                    <a:cxn ang="0">
                      <a:pos x="15" y="28"/>
                    </a:cxn>
                    <a:cxn ang="0">
                      <a:pos x="1" y="16"/>
                    </a:cxn>
                    <a:cxn ang="0">
                      <a:pos x="12" y="1"/>
                    </a:cxn>
                    <a:cxn ang="0">
                      <a:pos x="27" y="13"/>
                    </a:cxn>
                  </a:cxnLst>
                  <a:rect l="0" t="0" r="r" b="b"/>
                  <a:pathLst>
                    <a:path w="28" h="28">
                      <a:moveTo>
                        <a:pt x="27" y="13"/>
                      </a:moveTo>
                      <a:cubicBezTo>
                        <a:pt x="28" y="20"/>
                        <a:pt x="23" y="27"/>
                        <a:pt x="15" y="28"/>
                      </a:cubicBezTo>
                      <a:cubicBezTo>
                        <a:pt x="8" y="28"/>
                        <a:pt x="1" y="23"/>
                        <a:pt x="1" y="16"/>
                      </a:cubicBezTo>
                      <a:cubicBezTo>
                        <a:pt x="0" y="8"/>
                        <a:pt x="5" y="2"/>
                        <a:pt x="12" y="1"/>
                      </a:cubicBezTo>
                      <a:cubicBezTo>
                        <a:pt x="20" y="0"/>
                        <a:pt x="26" y="5"/>
                        <a:pt x="27" y="13"/>
                      </a:cubicBezTo>
                      <a:close/>
                    </a:path>
                  </a:pathLst>
                </a:custGeom>
                <a:noFill/>
                <a:ln w="22225" cap="flat">
                  <a:solidFill>
                    <a:srgbClr val="46B9C8"/>
                  </a:solidFill>
                  <a:prstDash val="solid"/>
                  <a:miter lim="800000"/>
                  <a:headEnd/>
                  <a:tailEnd/>
                </a:ln>
              </p:spPr>
              <p:txBody>
                <a:bodyPr/>
                <a:lstStyle/>
                <a:p>
                  <a:endParaRPr lang="en-US"/>
                </a:p>
              </p:txBody>
            </p:sp>
            <p:sp>
              <p:nvSpPr>
                <p:cNvPr id="4030" name="Line 958"/>
                <p:cNvSpPr>
                  <a:spLocks noChangeShapeType="1"/>
                </p:cNvSpPr>
                <p:nvPr/>
              </p:nvSpPr>
              <p:spPr bwMode="auto">
                <a:xfrm flipH="1" flipV="1">
                  <a:off x="2140" y="1730"/>
                  <a:ext cx="2" cy="75"/>
                </a:xfrm>
                <a:prstGeom prst="line">
                  <a:avLst/>
                </a:prstGeom>
                <a:noFill/>
                <a:ln w="22225">
                  <a:solidFill>
                    <a:srgbClr val="46B9C8"/>
                  </a:solidFill>
                  <a:miter lim="800000"/>
                  <a:headEnd/>
                  <a:tailEnd/>
                </a:ln>
              </p:spPr>
              <p:txBody>
                <a:bodyPr/>
                <a:lstStyle/>
                <a:p>
                  <a:endParaRPr lang="en-US"/>
                </a:p>
              </p:txBody>
            </p:sp>
            <p:sp>
              <p:nvSpPr>
                <p:cNvPr id="4031" name="Line 959"/>
                <p:cNvSpPr>
                  <a:spLocks noChangeShapeType="1"/>
                </p:cNvSpPr>
                <p:nvPr/>
              </p:nvSpPr>
              <p:spPr bwMode="auto">
                <a:xfrm flipH="1" flipV="1">
                  <a:off x="2164" y="1725"/>
                  <a:ext cx="2" cy="78"/>
                </a:xfrm>
                <a:prstGeom prst="line">
                  <a:avLst/>
                </a:prstGeom>
                <a:noFill/>
                <a:ln w="22225">
                  <a:solidFill>
                    <a:srgbClr val="46B9C8"/>
                  </a:solidFill>
                  <a:miter lim="800000"/>
                  <a:headEnd/>
                  <a:tailEnd/>
                </a:ln>
              </p:spPr>
              <p:txBody>
                <a:bodyPr/>
                <a:lstStyle/>
                <a:p>
                  <a:endParaRPr lang="en-US"/>
                </a:p>
              </p:txBody>
            </p:sp>
            <p:sp>
              <p:nvSpPr>
                <p:cNvPr id="4032" name="Freeform 960"/>
                <p:cNvSpPr>
                  <a:spLocks/>
                </p:cNvSpPr>
                <p:nvPr/>
              </p:nvSpPr>
              <p:spPr bwMode="auto">
                <a:xfrm>
                  <a:off x="2050" y="1810"/>
                  <a:ext cx="66" cy="66"/>
                </a:xfrm>
                <a:custGeom>
                  <a:avLst/>
                  <a:gdLst/>
                  <a:ahLst/>
                  <a:cxnLst>
                    <a:cxn ang="0">
                      <a:pos x="28" y="13"/>
                    </a:cxn>
                    <a:cxn ang="0">
                      <a:pos x="16" y="28"/>
                    </a:cxn>
                    <a:cxn ang="0">
                      <a:pos x="1" y="16"/>
                    </a:cxn>
                    <a:cxn ang="0">
                      <a:pos x="13" y="1"/>
                    </a:cxn>
                    <a:cxn ang="0">
                      <a:pos x="28" y="13"/>
                    </a:cxn>
                  </a:cxnLst>
                  <a:rect l="0" t="0" r="r" b="b"/>
                  <a:pathLst>
                    <a:path w="28" h="28">
                      <a:moveTo>
                        <a:pt x="28" y="13"/>
                      </a:moveTo>
                      <a:cubicBezTo>
                        <a:pt x="28" y="20"/>
                        <a:pt x="23" y="27"/>
                        <a:pt x="16" y="28"/>
                      </a:cubicBezTo>
                      <a:cubicBezTo>
                        <a:pt x="8" y="28"/>
                        <a:pt x="2" y="23"/>
                        <a:pt x="1" y="16"/>
                      </a:cubicBezTo>
                      <a:cubicBezTo>
                        <a:pt x="0" y="8"/>
                        <a:pt x="5" y="2"/>
                        <a:pt x="13" y="1"/>
                      </a:cubicBezTo>
                      <a:cubicBezTo>
                        <a:pt x="20" y="0"/>
                        <a:pt x="27" y="5"/>
                        <a:pt x="28" y="13"/>
                      </a:cubicBezTo>
                      <a:close/>
                    </a:path>
                  </a:pathLst>
                </a:custGeom>
                <a:noFill/>
                <a:ln w="22225" cap="flat">
                  <a:solidFill>
                    <a:srgbClr val="46B9C8"/>
                  </a:solidFill>
                  <a:prstDash val="solid"/>
                  <a:miter lim="800000"/>
                  <a:headEnd/>
                  <a:tailEnd/>
                </a:ln>
              </p:spPr>
              <p:txBody>
                <a:bodyPr/>
                <a:lstStyle/>
                <a:p>
                  <a:endParaRPr lang="en-US"/>
                </a:p>
              </p:txBody>
            </p:sp>
            <p:sp>
              <p:nvSpPr>
                <p:cNvPr id="4033" name="Line 961"/>
                <p:cNvSpPr>
                  <a:spLocks noChangeShapeType="1"/>
                </p:cNvSpPr>
                <p:nvPr/>
              </p:nvSpPr>
              <p:spPr bwMode="auto">
                <a:xfrm flipH="1" flipV="1">
                  <a:off x="2067" y="1737"/>
                  <a:ext cx="2" cy="75"/>
                </a:xfrm>
                <a:prstGeom prst="line">
                  <a:avLst/>
                </a:prstGeom>
                <a:noFill/>
                <a:ln w="22225">
                  <a:solidFill>
                    <a:srgbClr val="46B9C8"/>
                  </a:solidFill>
                  <a:miter lim="800000"/>
                  <a:headEnd/>
                  <a:tailEnd/>
                </a:ln>
              </p:spPr>
              <p:txBody>
                <a:bodyPr/>
                <a:lstStyle/>
                <a:p>
                  <a:endParaRPr lang="en-US"/>
                </a:p>
              </p:txBody>
            </p:sp>
            <p:sp>
              <p:nvSpPr>
                <p:cNvPr id="4034" name="Line 962"/>
                <p:cNvSpPr>
                  <a:spLocks noChangeShapeType="1"/>
                </p:cNvSpPr>
                <p:nvPr/>
              </p:nvSpPr>
              <p:spPr bwMode="auto">
                <a:xfrm flipH="1" flipV="1">
                  <a:off x="2090" y="1732"/>
                  <a:ext cx="3" cy="78"/>
                </a:xfrm>
                <a:prstGeom prst="line">
                  <a:avLst/>
                </a:prstGeom>
                <a:noFill/>
                <a:ln w="22225">
                  <a:solidFill>
                    <a:srgbClr val="46B9C8"/>
                  </a:solidFill>
                  <a:miter lim="800000"/>
                  <a:headEnd/>
                  <a:tailEnd/>
                </a:ln>
              </p:spPr>
              <p:txBody>
                <a:bodyPr/>
                <a:lstStyle/>
                <a:p>
                  <a:endParaRPr lang="en-US"/>
                </a:p>
              </p:txBody>
            </p:sp>
            <p:sp>
              <p:nvSpPr>
                <p:cNvPr id="4035" name="Freeform 963"/>
                <p:cNvSpPr>
                  <a:spLocks/>
                </p:cNvSpPr>
                <p:nvPr/>
              </p:nvSpPr>
              <p:spPr bwMode="auto">
                <a:xfrm>
                  <a:off x="1977" y="1817"/>
                  <a:ext cx="68" cy="68"/>
                </a:xfrm>
                <a:custGeom>
                  <a:avLst/>
                  <a:gdLst/>
                  <a:ahLst/>
                  <a:cxnLst>
                    <a:cxn ang="0">
                      <a:pos x="28" y="13"/>
                    </a:cxn>
                    <a:cxn ang="0">
                      <a:pos x="16" y="28"/>
                    </a:cxn>
                    <a:cxn ang="0">
                      <a:pos x="1" y="16"/>
                    </a:cxn>
                    <a:cxn ang="0">
                      <a:pos x="13" y="1"/>
                    </a:cxn>
                    <a:cxn ang="0">
                      <a:pos x="28" y="13"/>
                    </a:cxn>
                  </a:cxnLst>
                  <a:rect l="0" t="0" r="r" b="b"/>
                  <a:pathLst>
                    <a:path w="29" h="29">
                      <a:moveTo>
                        <a:pt x="28" y="13"/>
                      </a:moveTo>
                      <a:cubicBezTo>
                        <a:pt x="29" y="20"/>
                        <a:pt x="24" y="27"/>
                        <a:pt x="16" y="28"/>
                      </a:cubicBezTo>
                      <a:cubicBezTo>
                        <a:pt x="9" y="29"/>
                        <a:pt x="2" y="23"/>
                        <a:pt x="1" y="16"/>
                      </a:cubicBezTo>
                      <a:cubicBezTo>
                        <a:pt x="0" y="9"/>
                        <a:pt x="5" y="2"/>
                        <a:pt x="13" y="1"/>
                      </a:cubicBezTo>
                      <a:cubicBezTo>
                        <a:pt x="20" y="0"/>
                        <a:pt x="27" y="5"/>
                        <a:pt x="28" y="13"/>
                      </a:cubicBezTo>
                      <a:close/>
                    </a:path>
                  </a:pathLst>
                </a:custGeom>
                <a:noFill/>
                <a:ln w="22225" cap="flat">
                  <a:solidFill>
                    <a:srgbClr val="46B9C8"/>
                  </a:solidFill>
                  <a:prstDash val="solid"/>
                  <a:miter lim="800000"/>
                  <a:headEnd/>
                  <a:tailEnd/>
                </a:ln>
              </p:spPr>
              <p:txBody>
                <a:bodyPr/>
                <a:lstStyle/>
                <a:p>
                  <a:endParaRPr lang="en-US"/>
                </a:p>
              </p:txBody>
            </p:sp>
            <p:sp>
              <p:nvSpPr>
                <p:cNvPr id="4036" name="Line 964"/>
                <p:cNvSpPr>
                  <a:spLocks noChangeShapeType="1"/>
                </p:cNvSpPr>
                <p:nvPr/>
              </p:nvSpPr>
              <p:spPr bwMode="auto">
                <a:xfrm flipH="1" flipV="1">
                  <a:off x="1993" y="1744"/>
                  <a:ext cx="3" cy="78"/>
                </a:xfrm>
                <a:prstGeom prst="line">
                  <a:avLst/>
                </a:prstGeom>
                <a:noFill/>
                <a:ln w="22225">
                  <a:solidFill>
                    <a:srgbClr val="46B9C8"/>
                  </a:solidFill>
                  <a:miter lim="800000"/>
                  <a:headEnd/>
                  <a:tailEnd/>
                </a:ln>
              </p:spPr>
              <p:txBody>
                <a:bodyPr/>
                <a:lstStyle/>
                <a:p>
                  <a:endParaRPr lang="en-US"/>
                </a:p>
              </p:txBody>
            </p:sp>
            <p:sp>
              <p:nvSpPr>
                <p:cNvPr id="4037" name="Line 965"/>
                <p:cNvSpPr>
                  <a:spLocks noChangeShapeType="1"/>
                </p:cNvSpPr>
                <p:nvPr/>
              </p:nvSpPr>
              <p:spPr bwMode="auto">
                <a:xfrm flipH="1" flipV="1">
                  <a:off x="2017" y="1741"/>
                  <a:ext cx="2" cy="78"/>
                </a:xfrm>
                <a:prstGeom prst="line">
                  <a:avLst/>
                </a:prstGeom>
                <a:noFill/>
                <a:ln w="22225">
                  <a:solidFill>
                    <a:srgbClr val="46B9C8"/>
                  </a:solidFill>
                  <a:miter lim="800000"/>
                  <a:headEnd/>
                  <a:tailEnd/>
                </a:ln>
              </p:spPr>
              <p:txBody>
                <a:bodyPr/>
                <a:lstStyle/>
                <a:p>
                  <a:endParaRPr lang="en-US"/>
                </a:p>
              </p:txBody>
            </p:sp>
            <p:sp>
              <p:nvSpPr>
                <p:cNvPr id="4038" name="Freeform 966"/>
                <p:cNvSpPr>
                  <a:spLocks/>
                </p:cNvSpPr>
                <p:nvPr/>
              </p:nvSpPr>
              <p:spPr bwMode="auto">
                <a:xfrm>
                  <a:off x="1906" y="1826"/>
                  <a:ext cx="66" cy="67"/>
                </a:xfrm>
                <a:custGeom>
                  <a:avLst/>
                  <a:gdLst/>
                  <a:ahLst/>
                  <a:cxnLst>
                    <a:cxn ang="0">
                      <a:pos x="27" y="12"/>
                    </a:cxn>
                    <a:cxn ang="0">
                      <a:pos x="16" y="27"/>
                    </a:cxn>
                    <a:cxn ang="0">
                      <a:pos x="1" y="16"/>
                    </a:cxn>
                    <a:cxn ang="0">
                      <a:pos x="12" y="1"/>
                    </a:cxn>
                    <a:cxn ang="0">
                      <a:pos x="27" y="12"/>
                    </a:cxn>
                  </a:cxnLst>
                  <a:rect l="0" t="0" r="r" b="b"/>
                  <a:pathLst>
                    <a:path w="28" h="28">
                      <a:moveTo>
                        <a:pt x="27" y="12"/>
                      </a:moveTo>
                      <a:cubicBezTo>
                        <a:pt x="28" y="20"/>
                        <a:pt x="23" y="26"/>
                        <a:pt x="16" y="27"/>
                      </a:cubicBezTo>
                      <a:cubicBezTo>
                        <a:pt x="8" y="28"/>
                        <a:pt x="2" y="23"/>
                        <a:pt x="1" y="16"/>
                      </a:cubicBezTo>
                      <a:cubicBezTo>
                        <a:pt x="0" y="8"/>
                        <a:pt x="5" y="2"/>
                        <a:pt x="12" y="1"/>
                      </a:cubicBezTo>
                      <a:cubicBezTo>
                        <a:pt x="19" y="0"/>
                        <a:pt x="26" y="5"/>
                        <a:pt x="27" y="12"/>
                      </a:cubicBezTo>
                      <a:close/>
                    </a:path>
                  </a:pathLst>
                </a:custGeom>
                <a:noFill/>
                <a:ln w="22225" cap="flat">
                  <a:solidFill>
                    <a:srgbClr val="46B9C8"/>
                  </a:solidFill>
                  <a:prstDash val="solid"/>
                  <a:miter lim="800000"/>
                  <a:headEnd/>
                  <a:tailEnd/>
                </a:ln>
              </p:spPr>
              <p:txBody>
                <a:bodyPr/>
                <a:lstStyle/>
                <a:p>
                  <a:endParaRPr lang="en-US"/>
                </a:p>
              </p:txBody>
            </p:sp>
            <p:sp>
              <p:nvSpPr>
                <p:cNvPr id="4039" name="Line 967"/>
                <p:cNvSpPr>
                  <a:spLocks noChangeShapeType="1"/>
                </p:cNvSpPr>
                <p:nvPr/>
              </p:nvSpPr>
              <p:spPr bwMode="auto">
                <a:xfrm flipH="1" flipV="1">
                  <a:off x="1920" y="1753"/>
                  <a:ext cx="5" cy="76"/>
                </a:xfrm>
                <a:prstGeom prst="line">
                  <a:avLst/>
                </a:prstGeom>
                <a:noFill/>
                <a:ln w="22225">
                  <a:solidFill>
                    <a:srgbClr val="46B9C8"/>
                  </a:solidFill>
                  <a:miter lim="800000"/>
                  <a:headEnd/>
                  <a:tailEnd/>
                </a:ln>
              </p:spPr>
              <p:txBody>
                <a:bodyPr/>
                <a:lstStyle/>
                <a:p>
                  <a:endParaRPr lang="en-US"/>
                </a:p>
              </p:txBody>
            </p:sp>
            <p:sp>
              <p:nvSpPr>
                <p:cNvPr id="4040" name="Line 968"/>
                <p:cNvSpPr>
                  <a:spLocks noChangeShapeType="1"/>
                </p:cNvSpPr>
                <p:nvPr/>
              </p:nvSpPr>
              <p:spPr bwMode="auto">
                <a:xfrm flipH="1" flipV="1">
                  <a:off x="1941" y="1748"/>
                  <a:ext cx="8" cy="78"/>
                </a:xfrm>
                <a:prstGeom prst="line">
                  <a:avLst/>
                </a:prstGeom>
                <a:noFill/>
                <a:ln w="22225">
                  <a:solidFill>
                    <a:srgbClr val="46B9C8"/>
                  </a:solidFill>
                  <a:miter lim="800000"/>
                  <a:headEnd/>
                  <a:tailEnd/>
                </a:ln>
              </p:spPr>
              <p:txBody>
                <a:bodyPr/>
                <a:lstStyle/>
                <a:p>
                  <a:endParaRPr lang="en-US"/>
                </a:p>
              </p:txBody>
            </p:sp>
            <p:sp>
              <p:nvSpPr>
                <p:cNvPr id="4041" name="Freeform 969"/>
                <p:cNvSpPr>
                  <a:spLocks/>
                </p:cNvSpPr>
                <p:nvPr/>
              </p:nvSpPr>
              <p:spPr bwMode="auto">
                <a:xfrm>
                  <a:off x="1833" y="1836"/>
                  <a:ext cx="68" cy="66"/>
                </a:xfrm>
                <a:custGeom>
                  <a:avLst/>
                  <a:gdLst/>
                  <a:ahLst/>
                  <a:cxnLst>
                    <a:cxn ang="0">
                      <a:pos x="28" y="12"/>
                    </a:cxn>
                    <a:cxn ang="0">
                      <a:pos x="16" y="27"/>
                    </a:cxn>
                    <a:cxn ang="0">
                      <a:pos x="1" y="16"/>
                    </a:cxn>
                    <a:cxn ang="0">
                      <a:pos x="12" y="1"/>
                    </a:cxn>
                    <a:cxn ang="0">
                      <a:pos x="28" y="12"/>
                    </a:cxn>
                  </a:cxnLst>
                  <a:rect l="0" t="0" r="r" b="b"/>
                  <a:pathLst>
                    <a:path w="29" h="28">
                      <a:moveTo>
                        <a:pt x="28" y="12"/>
                      </a:moveTo>
                      <a:cubicBezTo>
                        <a:pt x="29" y="19"/>
                        <a:pt x="24" y="26"/>
                        <a:pt x="16" y="27"/>
                      </a:cubicBezTo>
                      <a:cubicBezTo>
                        <a:pt x="9" y="28"/>
                        <a:pt x="2" y="23"/>
                        <a:pt x="1" y="16"/>
                      </a:cubicBezTo>
                      <a:cubicBezTo>
                        <a:pt x="0" y="9"/>
                        <a:pt x="5" y="2"/>
                        <a:pt x="12" y="1"/>
                      </a:cubicBezTo>
                      <a:cubicBezTo>
                        <a:pt x="20" y="0"/>
                        <a:pt x="27" y="5"/>
                        <a:pt x="28" y="12"/>
                      </a:cubicBezTo>
                      <a:close/>
                    </a:path>
                  </a:pathLst>
                </a:custGeom>
                <a:noFill/>
                <a:ln w="22225" cap="flat">
                  <a:solidFill>
                    <a:srgbClr val="46B9C8"/>
                  </a:solidFill>
                  <a:prstDash val="solid"/>
                  <a:miter lim="800000"/>
                  <a:headEnd/>
                  <a:tailEnd/>
                </a:ln>
              </p:spPr>
              <p:txBody>
                <a:bodyPr/>
                <a:lstStyle/>
                <a:p>
                  <a:endParaRPr lang="en-US"/>
                </a:p>
              </p:txBody>
            </p:sp>
            <p:sp>
              <p:nvSpPr>
                <p:cNvPr id="4042" name="Line 970"/>
                <p:cNvSpPr>
                  <a:spLocks noChangeShapeType="1"/>
                </p:cNvSpPr>
                <p:nvPr/>
              </p:nvSpPr>
              <p:spPr bwMode="auto">
                <a:xfrm flipH="1" flipV="1">
                  <a:off x="1845" y="1763"/>
                  <a:ext cx="7" cy="75"/>
                </a:xfrm>
                <a:prstGeom prst="line">
                  <a:avLst/>
                </a:prstGeom>
                <a:noFill/>
                <a:ln w="22225">
                  <a:solidFill>
                    <a:srgbClr val="46B9C8"/>
                  </a:solidFill>
                  <a:miter lim="800000"/>
                  <a:headEnd/>
                  <a:tailEnd/>
                </a:ln>
              </p:spPr>
              <p:txBody>
                <a:bodyPr/>
                <a:lstStyle/>
                <a:p>
                  <a:endParaRPr lang="en-US"/>
                </a:p>
              </p:txBody>
            </p:sp>
            <p:sp>
              <p:nvSpPr>
                <p:cNvPr id="4043" name="Line 971"/>
                <p:cNvSpPr>
                  <a:spLocks noChangeShapeType="1"/>
                </p:cNvSpPr>
                <p:nvPr/>
              </p:nvSpPr>
              <p:spPr bwMode="auto">
                <a:xfrm flipH="1" flipV="1">
                  <a:off x="1868" y="1758"/>
                  <a:ext cx="7" cy="78"/>
                </a:xfrm>
                <a:prstGeom prst="line">
                  <a:avLst/>
                </a:prstGeom>
                <a:noFill/>
                <a:ln w="22225">
                  <a:solidFill>
                    <a:srgbClr val="46B9C8"/>
                  </a:solidFill>
                  <a:miter lim="800000"/>
                  <a:headEnd/>
                  <a:tailEnd/>
                </a:ln>
              </p:spPr>
              <p:txBody>
                <a:bodyPr/>
                <a:lstStyle/>
                <a:p>
                  <a:endParaRPr lang="en-US"/>
                </a:p>
              </p:txBody>
            </p:sp>
            <p:sp>
              <p:nvSpPr>
                <p:cNvPr id="4044" name="Freeform 972"/>
                <p:cNvSpPr>
                  <a:spLocks/>
                </p:cNvSpPr>
                <p:nvPr/>
              </p:nvSpPr>
              <p:spPr bwMode="auto">
                <a:xfrm>
                  <a:off x="1760" y="1845"/>
                  <a:ext cx="68" cy="69"/>
                </a:xfrm>
                <a:custGeom>
                  <a:avLst/>
                  <a:gdLst/>
                  <a:ahLst/>
                  <a:cxnLst>
                    <a:cxn ang="0">
                      <a:pos x="28" y="12"/>
                    </a:cxn>
                    <a:cxn ang="0">
                      <a:pos x="17" y="27"/>
                    </a:cxn>
                    <a:cxn ang="0">
                      <a:pos x="2" y="16"/>
                    </a:cxn>
                    <a:cxn ang="0">
                      <a:pos x="13" y="1"/>
                    </a:cxn>
                    <a:cxn ang="0">
                      <a:pos x="28" y="12"/>
                    </a:cxn>
                  </a:cxnLst>
                  <a:rect l="0" t="0" r="r" b="b"/>
                  <a:pathLst>
                    <a:path w="29" h="29">
                      <a:moveTo>
                        <a:pt x="28" y="12"/>
                      </a:moveTo>
                      <a:cubicBezTo>
                        <a:pt x="29" y="19"/>
                        <a:pt x="24" y="26"/>
                        <a:pt x="17" y="27"/>
                      </a:cubicBezTo>
                      <a:cubicBezTo>
                        <a:pt x="10" y="29"/>
                        <a:pt x="3" y="24"/>
                        <a:pt x="2" y="16"/>
                      </a:cubicBezTo>
                      <a:cubicBezTo>
                        <a:pt x="0" y="9"/>
                        <a:pt x="5" y="2"/>
                        <a:pt x="13" y="1"/>
                      </a:cubicBezTo>
                      <a:cubicBezTo>
                        <a:pt x="20" y="0"/>
                        <a:pt x="27" y="5"/>
                        <a:pt x="28" y="12"/>
                      </a:cubicBezTo>
                      <a:close/>
                    </a:path>
                  </a:pathLst>
                </a:custGeom>
                <a:noFill/>
                <a:ln w="22225" cap="flat">
                  <a:solidFill>
                    <a:srgbClr val="46B9C8"/>
                  </a:solidFill>
                  <a:prstDash val="solid"/>
                  <a:miter lim="800000"/>
                  <a:headEnd/>
                  <a:tailEnd/>
                </a:ln>
              </p:spPr>
              <p:txBody>
                <a:bodyPr/>
                <a:lstStyle/>
                <a:p>
                  <a:endParaRPr lang="en-US"/>
                </a:p>
              </p:txBody>
            </p:sp>
            <p:sp>
              <p:nvSpPr>
                <p:cNvPr id="4045" name="Line 973"/>
                <p:cNvSpPr>
                  <a:spLocks noChangeShapeType="1"/>
                </p:cNvSpPr>
                <p:nvPr/>
              </p:nvSpPr>
              <p:spPr bwMode="auto">
                <a:xfrm flipH="1" flipV="1">
                  <a:off x="1771" y="1772"/>
                  <a:ext cx="7" cy="78"/>
                </a:xfrm>
                <a:prstGeom prst="line">
                  <a:avLst/>
                </a:prstGeom>
                <a:noFill/>
                <a:ln w="22225">
                  <a:solidFill>
                    <a:srgbClr val="46B9C8"/>
                  </a:solidFill>
                  <a:miter lim="800000"/>
                  <a:headEnd/>
                  <a:tailEnd/>
                </a:ln>
              </p:spPr>
              <p:txBody>
                <a:bodyPr/>
                <a:lstStyle/>
                <a:p>
                  <a:endParaRPr lang="en-US"/>
                </a:p>
              </p:txBody>
            </p:sp>
            <p:sp>
              <p:nvSpPr>
                <p:cNvPr id="4046" name="Line 974"/>
                <p:cNvSpPr>
                  <a:spLocks noChangeShapeType="1"/>
                </p:cNvSpPr>
                <p:nvPr/>
              </p:nvSpPr>
              <p:spPr bwMode="auto">
                <a:xfrm flipH="1" flipV="1">
                  <a:off x="1795" y="1767"/>
                  <a:ext cx="7" cy="78"/>
                </a:xfrm>
                <a:prstGeom prst="line">
                  <a:avLst/>
                </a:prstGeom>
                <a:noFill/>
                <a:ln w="22225">
                  <a:solidFill>
                    <a:srgbClr val="46B9C8"/>
                  </a:solidFill>
                  <a:miter lim="800000"/>
                  <a:headEnd/>
                  <a:tailEnd/>
                </a:ln>
              </p:spPr>
              <p:txBody>
                <a:bodyPr/>
                <a:lstStyle/>
                <a:p>
                  <a:endParaRPr lang="en-US"/>
                </a:p>
              </p:txBody>
            </p:sp>
            <p:sp>
              <p:nvSpPr>
                <p:cNvPr id="4047" name="Freeform 975"/>
                <p:cNvSpPr>
                  <a:spLocks/>
                </p:cNvSpPr>
                <p:nvPr/>
              </p:nvSpPr>
              <p:spPr bwMode="auto">
                <a:xfrm>
                  <a:off x="1689" y="1855"/>
                  <a:ext cx="68" cy="68"/>
                </a:xfrm>
                <a:custGeom>
                  <a:avLst/>
                  <a:gdLst/>
                  <a:ahLst/>
                  <a:cxnLst>
                    <a:cxn ang="0">
                      <a:pos x="28" y="12"/>
                    </a:cxn>
                    <a:cxn ang="0">
                      <a:pos x="17" y="28"/>
                    </a:cxn>
                    <a:cxn ang="0">
                      <a:pos x="1" y="17"/>
                    </a:cxn>
                    <a:cxn ang="0">
                      <a:pos x="12" y="1"/>
                    </a:cxn>
                    <a:cxn ang="0">
                      <a:pos x="28" y="12"/>
                    </a:cxn>
                  </a:cxnLst>
                  <a:rect l="0" t="0" r="r" b="b"/>
                  <a:pathLst>
                    <a:path w="29" h="29">
                      <a:moveTo>
                        <a:pt x="28" y="12"/>
                      </a:moveTo>
                      <a:cubicBezTo>
                        <a:pt x="29" y="20"/>
                        <a:pt x="24" y="27"/>
                        <a:pt x="17" y="28"/>
                      </a:cubicBezTo>
                      <a:cubicBezTo>
                        <a:pt x="9" y="29"/>
                        <a:pt x="2" y="24"/>
                        <a:pt x="1" y="17"/>
                      </a:cubicBezTo>
                      <a:cubicBezTo>
                        <a:pt x="0" y="10"/>
                        <a:pt x="5" y="3"/>
                        <a:pt x="12" y="1"/>
                      </a:cubicBezTo>
                      <a:cubicBezTo>
                        <a:pt x="19" y="0"/>
                        <a:pt x="26" y="5"/>
                        <a:pt x="28" y="12"/>
                      </a:cubicBezTo>
                      <a:close/>
                    </a:path>
                  </a:pathLst>
                </a:custGeom>
                <a:noFill/>
                <a:ln w="22225" cap="flat">
                  <a:solidFill>
                    <a:srgbClr val="46B9C8"/>
                  </a:solidFill>
                  <a:prstDash val="solid"/>
                  <a:miter lim="800000"/>
                  <a:headEnd/>
                  <a:tailEnd/>
                </a:ln>
              </p:spPr>
              <p:txBody>
                <a:bodyPr/>
                <a:lstStyle/>
                <a:p>
                  <a:endParaRPr lang="en-US"/>
                </a:p>
              </p:txBody>
            </p:sp>
            <p:sp>
              <p:nvSpPr>
                <p:cNvPr id="4048" name="Line 976"/>
                <p:cNvSpPr>
                  <a:spLocks noChangeShapeType="1"/>
                </p:cNvSpPr>
                <p:nvPr/>
              </p:nvSpPr>
              <p:spPr bwMode="auto">
                <a:xfrm flipH="1" flipV="1">
                  <a:off x="1698" y="1784"/>
                  <a:ext cx="10" cy="76"/>
                </a:xfrm>
                <a:prstGeom prst="line">
                  <a:avLst/>
                </a:prstGeom>
                <a:noFill/>
                <a:ln w="22225">
                  <a:solidFill>
                    <a:srgbClr val="46B9C8"/>
                  </a:solidFill>
                  <a:miter lim="800000"/>
                  <a:headEnd/>
                  <a:tailEnd/>
                </a:ln>
              </p:spPr>
              <p:txBody>
                <a:bodyPr/>
                <a:lstStyle/>
                <a:p>
                  <a:endParaRPr lang="en-US"/>
                </a:p>
              </p:txBody>
            </p:sp>
            <p:sp>
              <p:nvSpPr>
                <p:cNvPr id="4049" name="Line 977"/>
                <p:cNvSpPr>
                  <a:spLocks noChangeShapeType="1"/>
                </p:cNvSpPr>
                <p:nvPr/>
              </p:nvSpPr>
              <p:spPr bwMode="auto">
                <a:xfrm flipH="1" flipV="1">
                  <a:off x="1722" y="1779"/>
                  <a:ext cx="9" cy="78"/>
                </a:xfrm>
                <a:prstGeom prst="line">
                  <a:avLst/>
                </a:prstGeom>
                <a:noFill/>
                <a:ln w="22225">
                  <a:solidFill>
                    <a:srgbClr val="46B9C8"/>
                  </a:solidFill>
                  <a:miter lim="800000"/>
                  <a:headEnd/>
                  <a:tailEnd/>
                </a:ln>
              </p:spPr>
              <p:txBody>
                <a:bodyPr/>
                <a:lstStyle/>
                <a:p>
                  <a:endParaRPr lang="en-US"/>
                </a:p>
              </p:txBody>
            </p:sp>
            <p:sp>
              <p:nvSpPr>
                <p:cNvPr id="4050" name="Freeform 978"/>
                <p:cNvSpPr>
                  <a:spLocks/>
                </p:cNvSpPr>
                <p:nvPr/>
              </p:nvSpPr>
              <p:spPr bwMode="auto">
                <a:xfrm>
                  <a:off x="1616" y="1867"/>
                  <a:ext cx="68" cy="68"/>
                </a:xfrm>
                <a:custGeom>
                  <a:avLst/>
                  <a:gdLst/>
                  <a:ahLst/>
                  <a:cxnLst>
                    <a:cxn ang="0">
                      <a:pos x="28" y="12"/>
                    </a:cxn>
                    <a:cxn ang="0">
                      <a:pos x="17" y="28"/>
                    </a:cxn>
                    <a:cxn ang="0">
                      <a:pos x="2" y="17"/>
                    </a:cxn>
                    <a:cxn ang="0">
                      <a:pos x="12" y="1"/>
                    </a:cxn>
                    <a:cxn ang="0">
                      <a:pos x="28" y="12"/>
                    </a:cxn>
                  </a:cxnLst>
                  <a:rect l="0" t="0" r="r" b="b"/>
                  <a:pathLst>
                    <a:path w="29" h="29">
                      <a:moveTo>
                        <a:pt x="28" y="12"/>
                      </a:moveTo>
                      <a:cubicBezTo>
                        <a:pt x="29" y="19"/>
                        <a:pt x="25" y="26"/>
                        <a:pt x="17" y="28"/>
                      </a:cubicBezTo>
                      <a:cubicBezTo>
                        <a:pt x="10" y="29"/>
                        <a:pt x="3" y="24"/>
                        <a:pt x="2" y="17"/>
                      </a:cubicBezTo>
                      <a:cubicBezTo>
                        <a:pt x="0" y="10"/>
                        <a:pt x="5" y="3"/>
                        <a:pt x="12" y="1"/>
                      </a:cubicBezTo>
                      <a:cubicBezTo>
                        <a:pt x="20" y="0"/>
                        <a:pt x="27" y="5"/>
                        <a:pt x="28" y="12"/>
                      </a:cubicBezTo>
                      <a:close/>
                    </a:path>
                  </a:pathLst>
                </a:custGeom>
                <a:noFill/>
                <a:ln w="22225" cap="flat">
                  <a:solidFill>
                    <a:srgbClr val="46B9C8"/>
                  </a:solidFill>
                  <a:prstDash val="solid"/>
                  <a:miter lim="800000"/>
                  <a:headEnd/>
                  <a:tailEnd/>
                </a:ln>
              </p:spPr>
              <p:txBody>
                <a:bodyPr/>
                <a:lstStyle/>
                <a:p>
                  <a:endParaRPr lang="en-US"/>
                </a:p>
              </p:txBody>
            </p:sp>
            <p:sp>
              <p:nvSpPr>
                <p:cNvPr id="4051" name="Line 979"/>
                <p:cNvSpPr>
                  <a:spLocks noChangeShapeType="1"/>
                </p:cNvSpPr>
                <p:nvPr/>
              </p:nvSpPr>
              <p:spPr bwMode="auto">
                <a:xfrm flipH="1" flipV="1">
                  <a:off x="1627" y="1796"/>
                  <a:ext cx="7" cy="75"/>
                </a:xfrm>
                <a:prstGeom prst="line">
                  <a:avLst/>
                </a:prstGeom>
                <a:noFill/>
                <a:ln w="22225">
                  <a:solidFill>
                    <a:srgbClr val="46B9C8"/>
                  </a:solidFill>
                  <a:miter lim="800000"/>
                  <a:headEnd/>
                  <a:tailEnd/>
                </a:ln>
              </p:spPr>
              <p:txBody>
                <a:bodyPr/>
                <a:lstStyle/>
                <a:p>
                  <a:endParaRPr lang="en-US"/>
                </a:p>
              </p:txBody>
            </p:sp>
            <p:sp>
              <p:nvSpPr>
                <p:cNvPr id="4052" name="Line 980"/>
                <p:cNvSpPr>
                  <a:spLocks noChangeShapeType="1"/>
                </p:cNvSpPr>
                <p:nvPr/>
              </p:nvSpPr>
              <p:spPr bwMode="auto">
                <a:xfrm flipH="1" flipV="1">
                  <a:off x="1649" y="1791"/>
                  <a:ext cx="9" cy="76"/>
                </a:xfrm>
                <a:prstGeom prst="line">
                  <a:avLst/>
                </a:prstGeom>
                <a:noFill/>
                <a:ln w="22225">
                  <a:solidFill>
                    <a:srgbClr val="46B9C8"/>
                  </a:solidFill>
                  <a:miter lim="800000"/>
                  <a:headEnd/>
                  <a:tailEnd/>
                </a:ln>
              </p:spPr>
              <p:txBody>
                <a:bodyPr/>
                <a:lstStyle/>
                <a:p>
                  <a:endParaRPr lang="en-US"/>
                </a:p>
              </p:txBody>
            </p:sp>
            <p:sp>
              <p:nvSpPr>
                <p:cNvPr id="4053" name="Freeform 981"/>
                <p:cNvSpPr>
                  <a:spLocks/>
                </p:cNvSpPr>
                <p:nvPr/>
              </p:nvSpPr>
              <p:spPr bwMode="auto">
                <a:xfrm>
                  <a:off x="1545" y="1878"/>
                  <a:ext cx="68" cy="69"/>
                </a:xfrm>
                <a:custGeom>
                  <a:avLst/>
                  <a:gdLst/>
                  <a:ahLst/>
                  <a:cxnLst>
                    <a:cxn ang="0">
                      <a:pos x="28" y="12"/>
                    </a:cxn>
                    <a:cxn ang="0">
                      <a:pos x="17" y="28"/>
                    </a:cxn>
                    <a:cxn ang="0">
                      <a:pos x="1" y="17"/>
                    </a:cxn>
                    <a:cxn ang="0">
                      <a:pos x="12" y="2"/>
                    </a:cxn>
                    <a:cxn ang="0">
                      <a:pos x="28" y="12"/>
                    </a:cxn>
                  </a:cxnLst>
                  <a:rect l="0" t="0" r="r" b="b"/>
                  <a:pathLst>
                    <a:path w="29" h="29">
                      <a:moveTo>
                        <a:pt x="28" y="12"/>
                      </a:moveTo>
                      <a:cubicBezTo>
                        <a:pt x="29" y="20"/>
                        <a:pt x="24" y="27"/>
                        <a:pt x="17" y="28"/>
                      </a:cubicBezTo>
                      <a:cubicBezTo>
                        <a:pt x="10" y="29"/>
                        <a:pt x="3" y="25"/>
                        <a:pt x="1" y="17"/>
                      </a:cubicBezTo>
                      <a:cubicBezTo>
                        <a:pt x="0" y="10"/>
                        <a:pt x="5" y="3"/>
                        <a:pt x="12" y="2"/>
                      </a:cubicBezTo>
                      <a:cubicBezTo>
                        <a:pt x="19" y="0"/>
                        <a:pt x="26" y="5"/>
                        <a:pt x="28" y="12"/>
                      </a:cubicBezTo>
                      <a:close/>
                    </a:path>
                  </a:pathLst>
                </a:custGeom>
                <a:noFill/>
                <a:ln w="22225" cap="flat">
                  <a:solidFill>
                    <a:srgbClr val="46B9C8"/>
                  </a:solidFill>
                  <a:prstDash val="solid"/>
                  <a:miter lim="800000"/>
                  <a:headEnd/>
                  <a:tailEnd/>
                </a:ln>
              </p:spPr>
              <p:txBody>
                <a:bodyPr/>
                <a:lstStyle/>
                <a:p>
                  <a:endParaRPr lang="en-US"/>
                </a:p>
              </p:txBody>
            </p:sp>
            <p:sp>
              <p:nvSpPr>
                <p:cNvPr id="4054" name="Line 982"/>
                <p:cNvSpPr>
                  <a:spLocks noChangeShapeType="1"/>
                </p:cNvSpPr>
                <p:nvPr/>
              </p:nvSpPr>
              <p:spPr bwMode="auto">
                <a:xfrm flipH="1" flipV="1">
                  <a:off x="1554" y="1808"/>
                  <a:ext cx="10" cy="75"/>
                </a:xfrm>
                <a:prstGeom prst="line">
                  <a:avLst/>
                </a:prstGeom>
                <a:noFill/>
                <a:ln w="22225">
                  <a:solidFill>
                    <a:srgbClr val="46B9C8"/>
                  </a:solidFill>
                  <a:miter lim="800000"/>
                  <a:headEnd/>
                  <a:tailEnd/>
                </a:ln>
              </p:spPr>
              <p:txBody>
                <a:bodyPr/>
                <a:lstStyle/>
                <a:p>
                  <a:endParaRPr lang="en-US"/>
                </a:p>
              </p:txBody>
            </p:sp>
            <p:sp>
              <p:nvSpPr>
                <p:cNvPr id="4055" name="Line 983"/>
                <p:cNvSpPr>
                  <a:spLocks noChangeShapeType="1"/>
                </p:cNvSpPr>
                <p:nvPr/>
              </p:nvSpPr>
              <p:spPr bwMode="auto">
                <a:xfrm flipH="1" flipV="1">
                  <a:off x="1578" y="1803"/>
                  <a:ext cx="7" cy="78"/>
                </a:xfrm>
                <a:prstGeom prst="line">
                  <a:avLst/>
                </a:prstGeom>
                <a:noFill/>
                <a:ln w="22225">
                  <a:solidFill>
                    <a:srgbClr val="46B9C8"/>
                  </a:solidFill>
                  <a:miter lim="800000"/>
                  <a:headEnd/>
                  <a:tailEnd/>
                </a:ln>
              </p:spPr>
              <p:txBody>
                <a:bodyPr/>
                <a:lstStyle/>
                <a:p>
                  <a:endParaRPr lang="en-US"/>
                </a:p>
              </p:txBody>
            </p:sp>
            <p:sp>
              <p:nvSpPr>
                <p:cNvPr id="4056" name="Freeform 984"/>
                <p:cNvSpPr>
                  <a:spLocks/>
                </p:cNvSpPr>
                <p:nvPr/>
              </p:nvSpPr>
              <p:spPr bwMode="auto">
                <a:xfrm>
                  <a:off x="1471" y="1893"/>
                  <a:ext cx="71" cy="68"/>
                </a:xfrm>
                <a:custGeom>
                  <a:avLst/>
                  <a:gdLst/>
                  <a:ahLst/>
                  <a:cxnLst>
                    <a:cxn ang="0">
                      <a:pos x="28" y="12"/>
                    </a:cxn>
                    <a:cxn ang="0">
                      <a:pos x="18" y="27"/>
                    </a:cxn>
                    <a:cxn ang="0">
                      <a:pos x="2" y="17"/>
                    </a:cxn>
                    <a:cxn ang="0">
                      <a:pos x="12" y="1"/>
                    </a:cxn>
                    <a:cxn ang="0">
                      <a:pos x="28" y="12"/>
                    </a:cxn>
                  </a:cxnLst>
                  <a:rect l="0" t="0" r="r" b="b"/>
                  <a:pathLst>
                    <a:path w="30" h="29">
                      <a:moveTo>
                        <a:pt x="28" y="12"/>
                      </a:moveTo>
                      <a:cubicBezTo>
                        <a:pt x="30" y="19"/>
                        <a:pt x="25" y="26"/>
                        <a:pt x="18" y="27"/>
                      </a:cubicBezTo>
                      <a:cubicBezTo>
                        <a:pt x="11" y="29"/>
                        <a:pt x="3" y="24"/>
                        <a:pt x="2" y="17"/>
                      </a:cubicBezTo>
                      <a:cubicBezTo>
                        <a:pt x="0" y="10"/>
                        <a:pt x="5" y="3"/>
                        <a:pt x="12" y="1"/>
                      </a:cubicBezTo>
                      <a:cubicBezTo>
                        <a:pt x="20" y="0"/>
                        <a:pt x="27" y="4"/>
                        <a:pt x="28" y="12"/>
                      </a:cubicBezTo>
                      <a:close/>
                    </a:path>
                  </a:pathLst>
                </a:custGeom>
                <a:noFill/>
                <a:ln w="22225" cap="flat">
                  <a:solidFill>
                    <a:srgbClr val="46B9C8"/>
                  </a:solidFill>
                  <a:prstDash val="solid"/>
                  <a:miter lim="800000"/>
                  <a:headEnd/>
                  <a:tailEnd/>
                </a:ln>
              </p:spPr>
              <p:txBody>
                <a:bodyPr/>
                <a:lstStyle/>
                <a:p>
                  <a:endParaRPr lang="en-US"/>
                </a:p>
              </p:txBody>
            </p:sp>
            <p:sp>
              <p:nvSpPr>
                <p:cNvPr id="4057" name="Line 985"/>
                <p:cNvSpPr>
                  <a:spLocks noChangeShapeType="1"/>
                </p:cNvSpPr>
                <p:nvPr/>
              </p:nvSpPr>
              <p:spPr bwMode="auto">
                <a:xfrm flipH="1" flipV="1">
                  <a:off x="1481" y="1819"/>
                  <a:ext cx="9" cy="78"/>
                </a:xfrm>
                <a:prstGeom prst="line">
                  <a:avLst/>
                </a:prstGeom>
                <a:noFill/>
                <a:ln w="22225">
                  <a:solidFill>
                    <a:srgbClr val="46B9C8"/>
                  </a:solidFill>
                  <a:miter lim="800000"/>
                  <a:headEnd/>
                  <a:tailEnd/>
                </a:ln>
              </p:spPr>
              <p:txBody>
                <a:bodyPr/>
                <a:lstStyle/>
                <a:p>
                  <a:endParaRPr lang="en-US"/>
                </a:p>
              </p:txBody>
            </p:sp>
            <p:sp>
              <p:nvSpPr>
                <p:cNvPr id="4058" name="Line 986"/>
                <p:cNvSpPr>
                  <a:spLocks noChangeShapeType="1"/>
                </p:cNvSpPr>
                <p:nvPr/>
              </p:nvSpPr>
              <p:spPr bwMode="auto">
                <a:xfrm flipH="1" flipV="1">
                  <a:off x="1504" y="1815"/>
                  <a:ext cx="10" cy="78"/>
                </a:xfrm>
                <a:prstGeom prst="line">
                  <a:avLst/>
                </a:prstGeom>
                <a:noFill/>
                <a:ln w="22225">
                  <a:solidFill>
                    <a:srgbClr val="46B9C8"/>
                  </a:solidFill>
                  <a:miter lim="800000"/>
                  <a:headEnd/>
                  <a:tailEnd/>
                </a:ln>
              </p:spPr>
              <p:txBody>
                <a:bodyPr/>
                <a:lstStyle/>
                <a:p>
                  <a:endParaRPr lang="en-US"/>
                </a:p>
              </p:txBody>
            </p:sp>
            <p:sp>
              <p:nvSpPr>
                <p:cNvPr id="4059" name="Freeform 987"/>
                <p:cNvSpPr>
                  <a:spLocks/>
                </p:cNvSpPr>
                <p:nvPr/>
              </p:nvSpPr>
              <p:spPr bwMode="auto">
                <a:xfrm>
                  <a:off x="1401" y="1904"/>
                  <a:ext cx="70" cy="71"/>
                </a:xfrm>
                <a:custGeom>
                  <a:avLst/>
                  <a:gdLst/>
                  <a:ahLst/>
                  <a:cxnLst>
                    <a:cxn ang="0">
                      <a:pos x="28" y="12"/>
                    </a:cxn>
                    <a:cxn ang="0">
                      <a:pos x="18" y="28"/>
                    </a:cxn>
                    <a:cxn ang="0">
                      <a:pos x="2" y="18"/>
                    </a:cxn>
                    <a:cxn ang="0">
                      <a:pos x="12" y="2"/>
                    </a:cxn>
                    <a:cxn ang="0">
                      <a:pos x="28" y="12"/>
                    </a:cxn>
                  </a:cxnLst>
                  <a:rect l="0" t="0" r="r" b="b"/>
                  <a:pathLst>
                    <a:path w="30" h="30">
                      <a:moveTo>
                        <a:pt x="28" y="12"/>
                      </a:moveTo>
                      <a:cubicBezTo>
                        <a:pt x="30" y="20"/>
                        <a:pt x="25" y="27"/>
                        <a:pt x="18" y="28"/>
                      </a:cubicBezTo>
                      <a:cubicBezTo>
                        <a:pt x="10" y="30"/>
                        <a:pt x="3" y="25"/>
                        <a:pt x="2" y="18"/>
                      </a:cubicBezTo>
                      <a:cubicBezTo>
                        <a:pt x="0" y="11"/>
                        <a:pt x="5" y="3"/>
                        <a:pt x="12" y="2"/>
                      </a:cubicBezTo>
                      <a:cubicBezTo>
                        <a:pt x="19" y="0"/>
                        <a:pt x="26" y="5"/>
                        <a:pt x="28" y="12"/>
                      </a:cubicBezTo>
                      <a:close/>
                    </a:path>
                  </a:pathLst>
                </a:custGeom>
                <a:noFill/>
                <a:ln w="22225" cap="flat">
                  <a:solidFill>
                    <a:srgbClr val="46B9C8"/>
                  </a:solidFill>
                  <a:prstDash val="solid"/>
                  <a:miter lim="800000"/>
                  <a:headEnd/>
                  <a:tailEnd/>
                </a:ln>
              </p:spPr>
              <p:txBody>
                <a:bodyPr/>
                <a:lstStyle/>
                <a:p>
                  <a:endParaRPr lang="en-US"/>
                </a:p>
              </p:txBody>
            </p:sp>
            <p:sp>
              <p:nvSpPr>
                <p:cNvPr id="4060" name="Line 988"/>
                <p:cNvSpPr>
                  <a:spLocks noChangeShapeType="1"/>
                </p:cNvSpPr>
                <p:nvPr/>
              </p:nvSpPr>
              <p:spPr bwMode="auto">
                <a:xfrm flipH="1" flipV="1">
                  <a:off x="1408" y="1834"/>
                  <a:ext cx="11" cy="77"/>
                </a:xfrm>
                <a:prstGeom prst="line">
                  <a:avLst/>
                </a:prstGeom>
                <a:noFill/>
                <a:ln w="22225">
                  <a:solidFill>
                    <a:srgbClr val="46B9C8"/>
                  </a:solidFill>
                  <a:miter lim="800000"/>
                  <a:headEnd/>
                  <a:tailEnd/>
                </a:ln>
              </p:spPr>
              <p:txBody>
                <a:bodyPr/>
                <a:lstStyle/>
                <a:p>
                  <a:endParaRPr lang="en-US"/>
                </a:p>
              </p:txBody>
            </p:sp>
            <p:sp>
              <p:nvSpPr>
                <p:cNvPr id="4061" name="Line 989"/>
                <p:cNvSpPr>
                  <a:spLocks noChangeShapeType="1"/>
                </p:cNvSpPr>
                <p:nvPr/>
              </p:nvSpPr>
              <p:spPr bwMode="auto">
                <a:xfrm flipH="1" flipV="1">
                  <a:off x="1431" y="1829"/>
                  <a:ext cx="10" cy="78"/>
                </a:xfrm>
                <a:prstGeom prst="line">
                  <a:avLst/>
                </a:prstGeom>
                <a:noFill/>
                <a:ln w="22225">
                  <a:solidFill>
                    <a:srgbClr val="46B9C8"/>
                  </a:solidFill>
                  <a:miter lim="800000"/>
                  <a:headEnd/>
                  <a:tailEnd/>
                </a:ln>
              </p:spPr>
              <p:txBody>
                <a:bodyPr/>
                <a:lstStyle/>
                <a:p>
                  <a:endParaRPr lang="en-US"/>
                </a:p>
              </p:txBody>
            </p:sp>
            <p:sp>
              <p:nvSpPr>
                <p:cNvPr id="4062" name="Freeform 990"/>
                <p:cNvSpPr>
                  <a:spLocks/>
                </p:cNvSpPr>
                <p:nvPr/>
              </p:nvSpPr>
              <p:spPr bwMode="auto">
                <a:xfrm>
                  <a:off x="1330" y="1919"/>
                  <a:ext cx="68" cy="70"/>
                </a:xfrm>
                <a:custGeom>
                  <a:avLst/>
                  <a:gdLst/>
                  <a:ahLst/>
                  <a:cxnLst>
                    <a:cxn ang="0">
                      <a:pos x="28" y="12"/>
                    </a:cxn>
                    <a:cxn ang="0">
                      <a:pos x="18" y="28"/>
                    </a:cxn>
                    <a:cxn ang="0">
                      <a:pos x="2" y="18"/>
                    </a:cxn>
                    <a:cxn ang="0">
                      <a:pos x="12" y="2"/>
                    </a:cxn>
                    <a:cxn ang="0">
                      <a:pos x="28" y="12"/>
                    </a:cxn>
                  </a:cxnLst>
                  <a:rect l="0" t="0" r="r" b="b"/>
                  <a:pathLst>
                    <a:path w="29" h="30">
                      <a:moveTo>
                        <a:pt x="28" y="12"/>
                      </a:moveTo>
                      <a:cubicBezTo>
                        <a:pt x="29" y="20"/>
                        <a:pt x="25" y="27"/>
                        <a:pt x="18" y="28"/>
                      </a:cubicBezTo>
                      <a:cubicBezTo>
                        <a:pt x="10" y="30"/>
                        <a:pt x="3" y="25"/>
                        <a:pt x="2" y="18"/>
                      </a:cubicBezTo>
                      <a:cubicBezTo>
                        <a:pt x="0" y="11"/>
                        <a:pt x="4" y="4"/>
                        <a:pt x="12" y="2"/>
                      </a:cubicBezTo>
                      <a:cubicBezTo>
                        <a:pt x="19" y="0"/>
                        <a:pt x="26" y="5"/>
                        <a:pt x="28" y="12"/>
                      </a:cubicBezTo>
                      <a:close/>
                    </a:path>
                  </a:pathLst>
                </a:custGeom>
                <a:noFill/>
                <a:ln w="22225" cap="flat">
                  <a:solidFill>
                    <a:srgbClr val="46B9C8"/>
                  </a:solidFill>
                  <a:prstDash val="solid"/>
                  <a:miter lim="800000"/>
                  <a:headEnd/>
                  <a:tailEnd/>
                </a:ln>
              </p:spPr>
              <p:txBody>
                <a:bodyPr/>
                <a:lstStyle/>
                <a:p>
                  <a:endParaRPr lang="en-US"/>
                </a:p>
              </p:txBody>
            </p:sp>
            <p:sp>
              <p:nvSpPr>
                <p:cNvPr id="4063" name="Line 991"/>
                <p:cNvSpPr>
                  <a:spLocks noChangeShapeType="1"/>
                </p:cNvSpPr>
                <p:nvPr/>
              </p:nvSpPr>
              <p:spPr bwMode="auto">
                <a:xfrm flipH="1" flipV="1">
                  <a:off x="1334" y="1850"/>
                  <a:ext cx="12" cy="76"/>
                </a:xfrm>
                <a:prstGeom prst="line">
                  <a:avLst/>
                </a:prstGeom>
                <a:noFill/>
                <a:ln w="22225">
                  <a:solidFill>
                    <a:srgbClr val="46B9C8"/>
                  </a:solidFill>
                  <a:miter lim="800000"/>
                  <a:headEnd/>
                  <a:tailEnd/>
                </a:ln>
              </p:spPr>
              <p:txBody>
                <a:bodyPr/>
                <a:lstStyle/>
                <a:p>
                  <a:endParaRPr lang="en-US"/>
                </a:p>
              </p:txBody>
            </p:sp>
            <p:sp>
              <p:nvSpPr>
                <p:cNvPr id="4064" name="Line 992"/>
                <p:cNvSpPr>
                  <a:spLocks noChangeShapeType="1"/>
                </p:cNvSpPr>
                <p:nvPr/>
              </p:nvSpPr>
              <p:spPr bwMode="auto">
                <a:xfrm flipH="1" flipV="1">
                  <a:off x="1358" y="1843"/>
                  <a:ext cx="12" cy="78"/>
                </a:xfrm>
                <a:prstGeom prst="line">
                  <a:avLst/>
                </a:prstGeom>
                <a:noFill/>
                <a:ln w="22225">
                  <a:solidFill>
                    <a:srgbClr val="46B9C8"/>
                  </a:solidFill>
                  <a:miter lim="800000"/>
                  <a:headEnd/>
                  <a:tailEnd/>
                </a:ln>
              </p:spPr>
              <p:txBody>
                <a:bodyPr/>
                <a:lstStyle/>
                <a:p>
                  <a:endParaRPr lang="en-US"/>
                </a:p>
              </p:txBody>
            </p:sp>
            <p:sp>
              <p:nvSpPr>
                <p:cNvPr id="4065" name="Freeform 993"/>
                <p:cNvSpPr>
                  <a:spLocks/>
                </p:cNvSpPr>
                <p:nvPr/>
              </p:nvSpPr>
              <p:spPr bwMode="auto">
                <a:xfrm>
                  <a:off x="1259" y="1935"/>
                  <a:ext cx="68" cy="69"/>
                </a:xfrm>
                <a:custGeom>
                  <a:avLst/>
                  <a:gdLst/>
                  <a:ahLst/>
                  <a:cxnLst>
                    <a:cxn ang="0">
                      <a:pos x="28" y="12"/>
                    </a:cxn>
                    <a:cxn ang="0">
                      <a:pos x="18" y="28"/>
                    </a:cxn>
                    <a:cxn ang="0">
                      <a:pos x="1" y="18"/>
                    </a:cxn>
                    <a:cxn ang="0">
                      <a:pos x="11" y="2"/>
                    </a:cxn>
                    <a:cxn ang="0">
                      <a:pos x="28" y="12"/>
                    </a:cxn>
                  </a:cxnLst>
                  <a:rect l="0" t="0" r="r" b="b"/>
                  <a:pathLst>
                    <a:path w="29" h="29">
                      <a:moveTo>
                        <a:pt x="28" y="12"/>
                      </a:moveTo>
                      <a:cubicBezTo>
                        <a:pt x="29" y="19"/>
                        <a:pt x="25" y="26"/>
                        <a:pt x="18" y="28"/>
                      </a:cubicBezTo>
                      <a:cubicBezTo>
                        <a:pt x="10" y="29"/>
                        <a:pt x="3" y="25"/>
                        <a:pt x="1" y="18"/>
                      </a:cubicBezTo>
                      <a:cubicBezTo>
                        <a:pt x="0" y="11"/>
                        <a:pt x="4" y="3"/>
                        <a:pt x="11" y="2"/>
                      </a:cubicBezTo>
                      <a:cubicBezTo>
                        <a:pt x="19" y="0"/>
                        <a:pt x="26" y="4"/>
                        <a:pt x="28" y="12"/>
                      </a:cubicBezTo>
                      <a:close/>
                    </a:path>
                  </a:pathLst>
                </a:custGeom>
                <a:noFill/>
                <a:ln w="22225" cap="flat">
                  <a:solidFill>
                    <a:srgbClr val="46B9C8"/>
                  </a:solidFill>
                  <a:prstDash val="solid"/>
                  <a:miter lim="800000"/>
                  <a:headEnd/>
                  <a:tailEnd/>
                </a:ln>
              </p:spPr>
              <p:txBody>
                <a:bodyPr/>
                <a:lstStyle/>
                <a:p>
                  <a:endParaRPr lang="en-US"/>
                </a:p>
              </p:txBody>
            </p:sp>
            <p:sp>
              <p:nvSpPr>
                <p:cNvPr id="4066" name="Line 994"/>
                <p:cNvSpPr>
                  <a:spLocks noChangeShapeType="1"/>
                </p:cNvSpPr>
                <p:nvPr/>
              </p:nvSpPr>
              <p:spPr bwMode="auto">
                <a:xfrm flipH="1" flipV="1">
                  <a:off x="1264" y="1864"/>
                  <a:ext cx="11" cy="78"/>
                </a:xfrm>
                <a:prstGeom prst="line">
                  <a:avLst/>
                </a:prstGeom>
                <a:noFill/>
                <a:ln w="22225">
                  <a:solidFill>
                    <a:srgbClr val="46B9C8"/>
                  </a:solidFill>
                  <a:miter lim="800000"/>
                  <a:headEnd/>
                  <a:tailEnd/>
                </a:ln>
              </p:spPr>
              <p:txBody>
                <a:bodyPr/>
                <a:lstStyle/>
                <a:p>
                  <a:endParaRPr lang="en-US"/>
                </a:p>
              </p:txBody>
            </p:sp>
            <p:sp>
              <p:nvSpPr>
                <p:cNvPr id="4067" name="Line 995"/>
                <p:cNvSpPr>
                  <a:spLocks noChangeShapeType="1"/>
                </p:cNvSpPr>
                <p:nvPr/>
              </p:nvSpPr>
              <p:spPr bwMode="auto">
                <a:xfrm flipH="1" flipV="1">
                  <a:off x="1287" y="1860"/>
                  <a:ext cx="12" cy="75"/>
                </a:xfrm>
                <a:prstGeom prst="line">
                  <a:avLst/>
                </a:prstGeom>
                <a:noFill/>
                <a:ln w="22225">
                  <a:solidFill>
                    <a:srgbClr val="46B9C8"/>
                  </a:solidFill>
                  <a:miter lim="800000"/>
                  <a:headEnd/>
                  <a:tailEnd/>
                </a:ln>
              </p:spPr>
              <p:txBody>
                <a:bodyPr/>
                <a:lstStyle/>
                <a:p>
                  <a:endParaRPr lang="en-US"/>
                </a:p>
              </p:txBody>
            </p:sp>
            <p:sp>
              <p:nvSpPr>
                <p:cNvPr id="4068" name="Freeform 996"/>
                <p:cNvSpPr>
                  <a:spLocks/>
                </p:cNvSpPr>
                <p:nvPr/>
              </p:nvSpPr>
              <p:spPr bwMode="auto">
                <a:xfrm>
                  <a:off x="1188" y="1952"/>
                  <a:ext cx="68" cy="68"/>
                </a:xfrm>
                <a:custGeom>
                  <a:avLst/>
                  <a:gdLst/>
                  <a:ahLst/>
                  <a:cxnLst>
                    <a:cxn ang="0">
                      <a:pos x="27" y="11"/>
                    </a:cxn>
                    <a:cxn ang="0">
                      <a:pos x="18" y="27"/>
                    </a:cxn>
                    <a:cxn ang="0">
                      <a:pos x="1" y="18"/>
                    </a:cxn>
                    <a:cxn ang="0">
                      <a:pos x="11" y="1"/>
                    </a:cxn>
                    <a:cxn ang="0">
                      <a:pos x="27" y="11"/>
                    </a:cxn>
                  </a:cxnLst>
                  <a:rect l="0" t="0" r="r" b="b"/>
                  <a:pathLst>
                    <a:path w="29" h="29">
                      <a:moveTo>
                        <a:pt x="27" y="11"/>
                      </a:moveTo>
                      <a:cubicBezTo>
                        <a:pt x="29" y="18"/>
                        <a:pt x="25" y="26"/>
                        <a:pt x="18" y="27"/>
                      </a:cubicBezTo>
                      <a:cubicBezTo>
                        <a:pt x="10" y="29"/>
                        <a:pt x="3" y="25"/>
                        <a:pt x="1" y="18"/>
                      </a:cubicBezTo>
                      <a:cubicBezTo>
                        <a:pt x="0" y="10"/>
                        <a:pt x="4" y="3"/>
                        <a:pt x="11" y="1"/>
                      </a:cubicBezTo>
                      <a:cubicBezTo>
                        <a:pt x="18" y="0"/>
                        <a:pt x="26" y="4"/>
                        <a:pt x="27" y="11"/>
                      </a:cubicBezTo>
                      <a:close/>
                    </a:path>
                  </a:pathLst>
                </a:custGeom>
                <a:noFill/>
                <a:ln w="22225" cap="flat">
                  <a:solidFill>
                    <a:srgbClr val="46B9C8"/>
                  </a:solidFill>
                  <a:prstDash val="solid"/>
                  <a:miter lim="800000"/>
                  <a:headEnd/>
                  <a:tailEnd/>
                </a:ln>
              </p:spPr>
              <p:txBody>
                <a:bodyPr/>
                <a:lstStyle/>
                <a:p>
                  <a:endParaRPr lang="en-US"/>
                </a:p>
              </p:txBody>
            </p:sp>
            <p:sp>
              <p:nvSpPr>
                <p:cNvPr id="4069" name="Line 997"/>
                <p:cNvSpPr>
                  <a:spLocks noChangeShapeType="1"/>
                </p:cNvSpPr>
                <p:nvPr/>
              </p:nvSpPr>
              <p:spPr bwMode="auto">
                <a:xfrm flipH="1" flipV="1">
                  <a:off x="1190" y="1881"/>
                  <a:ext cx="14" cy="78"/>
                </a:xfrm>
                <a:prstGeom prst="line">
                  <a:avLst/>
                </a:prstGeom>
                <a:noFill/>
                <a:ln w="22225">
                  <a:solidFill>
                    <a:srgbClr val="46B9C8"/>
                  </a:solidFill>
                  <a:miter lim="800000"/>
                  <a:headEnd/>
                  <a:tailEnd/>
                </a:ln>
              </p:spPr>
              <p:txBody>
                <a:bodyPr/>
                <a:lstStyle/>
                <a:p>
                  <a:endParaRPr lang="en-US"/>
                </a:p>
              </p:txBody>
            </p:sp>
            <p:sp>
              <p:nvSpPr>
                <p:cNvPr id="4070" name="Line 998"/>
                <p:cNvSpPr>
                  <a:spLocks noChangeShapeType="1"/>
                </p:cNvSpPr>
                <p:nvPr/>
              </p:nvSpPr>
              <p:spPr bwMode="auto">
                <a:xfrm flipH="1" flipV="1">
                  <a:off x="1214" y="1876"/>
                  <a:ext cx="14" cy="76"/>
                </a:xfrm>
                <a:prstGeom prst="line">
                  <a:avLst/>
                </a:prstGeom>
                <a:noFill/>
                <a:ln w="22225">
                  <a:solidFill>
                    <a:srgbClr val="46B9C8"/>
                  </a:solidFill>
                  <a:miter lim="800000"/>
                  <a:headEnd/>
                  <a:tailEnd/>
                </a:ln>
              </p:spPr>
              <p:txBody>
                <a:bodyPr/>
                <a:lstStyle/>
                <a:p>
                  <a:endParaRPr lang="en-US"/>
                </a:p>
              </p:txBody>
            </p:sp>
            <p:sp>
              <p:nvSpPr>
                <p:cNvPr id="4071" name="Freeform 999"/>
                <p:cNvSpPr>
                  <a:spLocks/>
                </p:cNvSpPr>
                <p:nvPr/>
              </p:nvSpPr>
              <p:spPr bwMode="auto">
                <a:xfrm>
                  <a:off x="1117" y="1968"/>
                  <a:ext cx="69" cy="69"/>
                </a:xfrm>
                <a:custGeom>
                  <a:avLst/>
                  <a:gdLst/>
                  <a:ahLst/>
                  <a:cxnLst>
                    <a:cxn ang="0">
                      <a:pos x="27" y="11"/>
                    </a:cxn>
                    <a:cxn ang="0">
                      <a:pos x="18" y="28"/>
                    </a:cxn>
                    <a:cxn ang="0">
                      <a:pos x="1" y="18"/>
                    </a:cxn>
                    <a:cxn ang="0">
                      <a:pos x="11" y="1"/>
                    </a:cxn>
                    <a:cxn ang="0">
                      <a:pos x="27" y="11"/>
                    </a:cxn>
                  </a:cxnLst>
                  <a:rect l="0" t="0" r="r" b="b"/>
                  <a:pathLst>
                    <a:path w="29" h="29">
                      <a:moveTo>
                        <a:pt x="27" y="11"/>
                      </a:moveTo>
                      <a:cubicBezTo>
                        <a:pt x="29" y="18"/>
                        <a:pt x="25" y="26"/>
                        <a:pt x="18" y="28"/>
                      </a:cubicBezTo>
                      <a:cubicBezTo>
                        <a:pt x="11" y="29"/>
                        <a:pt x="3" y="25"/>
                        <a:pt x="1" y="18"/>
                      </a:cubicBezTo>
                      <a:cubicBezTo>
                        <a:pt x="0" y="11"/>
                        <a:pt x="4" y="3"/>
                        <a:pt x="11" y="1"/>
                      </a:cubicBezTo>
                      <a:cubicBezTo>
                        <a:pt x="18" y="0"/>
                        <a:pt x="26" y="4"/>
                        <a:pt x="27" y="11"/>
                      </a:cubicBezTo>
                      <a:close/>
                    </a:path>
                  </a:pathLst>
                </a:custGeom>
                <a:noFill/>
                <a:ln w="22225" cap="flat">
                  <a:solidFill>
                    <a:srgbClr val="46B9C8"/>
                  </a:solidFill>
                  <a:prstDash val="solid"/>
                  <a:miter lim="800000"/>
                  <a:headEnd/>
                  <a:tailEnd/>
                </a:ln>
              </p:spPr>
              <p:txBody>
                <a:bodyPr/>
                <a:lstStyle/>
                <a:p>
                  <a:endParaRPr lang="en-US"/>
                </a:p>
              </p:txBody>
            </p:sp>
            <p:sp>
              <p:nvSpPr>
                <p:cNvPr id="4072" name="Line 1000"/>
                <p:cNvSpPr>
                  <a:spLocks noChangeShapeType="1"/>
                </p:cNvSpPr>
                <p:nvPr/>
              </p:nvSpPr>
              <p:spPr bwMode="auto">
                <a:xfrm flipH="1" flipV="1">
                  <a:off x="1119" y="1897"/>
                  <a:ext cx="15" cy="78"/>
                </a:xfrm>
                <a:prstGeom prst="line">
                  <a:avLst/>
                </a:prstGeom>
                <a:noFill/>
                <a:ln w="22225">
                  <a:solidFill>
                    <a:srgbClr val="46B9C8"/>
                  </a:solidFill>
                  <a:miter lim="800000"/>
                  <a:headEnd/>
                  <a:tailEnd/>
                </a:ln>
              </p:spPr>
              <p:txBody>
                <a:bodyPr/>
                <a:lstStyle/>
                <a:p>
                  <a:endParaRPr lang="en-US"/>
                </a:p>
              </p:txBody>
            </p:sp>
            <p:sp>
              <p:nvSpPr>
                <p:cNvPr id="4073" name="Line 1001"/>
                <p:cNvSpPr>
                  <a:spLocks noChangeShapeType="1"/>
                </p:cNvSpPr>
                <p:nvPr/>
              </p:nvSpPr>
              <p:spPr bwMode="auto">
                <a:xfrm flipH="1" flipV="1">
                  <a:off x="1143" y="1893"/>
                  <a:ext cx="12" cy="75"/>
                </a:xfrm>
                <a:prstGeom prst="line">
                  <a:avLst/>
                </a:prstGeom>
                <a:noFill/>
                <a:ln w="22225">
                  <a:solidFill>
                    <a:srgbClr val="46B9C8"/>
                  </a:solidFill>
                  <a:miter lim="800000"/>
                  <a:headEnd/>
                  <a:tailEnd/>
                </a:ln>
              </p:spPr>
              <p:txBody>
                <a:bodyPr/>
                <a:lstStyle/>
                <a:p>
                  <a:endParaRPr lang="en-US"/>
                </a:p>
              </p:txBody>
            </p:sp>
            <p:sp>
              <p:nvSpPr>
                <p:cNvPr id="4074" name="Freeform 1002"/>
                <p:cNvSpPr>
                  <a:spLocks/>
                </p:cNvSpPr>
                <p:nvPr/>
              </p:nvSpPr>
              <p:spPr bwMode="auto">
                <a:xfrm>
                  <a:off x="1046" y="1985"/>
                  <a:ext cx="69" cy="71"/>
                </a:xfrm>
                <a:custGeom>
                  <a:avLst/>
                  <a:gdLst/>
                  <a:ahLst/>
                  <a:cxnLst>
                    <a:cxn ang="0">
                      <a:pos x="27" y="11"/>
                    </a:cxn>
                    <a:cxn ang="0">
                      <a:pos x="18" y="28"/>
                    </a:cxn>
                    <a:cxn ang="0">
                      <a:pos x="1" y="18"/>
                    </a:cxn>
                    <a:cxn ang="0">
                      <a:pos x="11" y="2"/>
                    </a:cxn>
                    <a:cxn ang="0">
                      <a:pos x="27" y="11"/>
                    </a:cxn>
                  </a:cxnLst>
                  <a:rect l="0" t="0" r="r" b="b"/>
                  <a:pathLst>
                    <a:path w="29" h="30">
                      <a:moveTo>
                        <a:pt x="27" y="11"/>
                      </a:moveTo>
                      <a:cubicBezTo>
                        <a:pt x="29" y="19"/>
                        <a:pt x="25" y="26"/>
                        <a:pt x="18" y="28"/>
                      </a:cubicBezTo>
                      <a:cubicBezTo>
                        <a:pt x="11" y="30"/>
                        <a:pt x="3" y="26"/>
                        <a:pt x="1" y="18"/>
                      </a:cubicBezTo>
                      <a:cubicBezTo>
                        <a:pt x="0" y="11"/>
                        <a:pt x="4" y="4"/>
                        <a:pt x="11" y="2"/>
                      </a:cubicBezTo>
                      <a:cubicBezTo>
                        <a:pt x="18" y="0"/>
                        <a:pt x="26" y="4"/>
                        <a:pt x="27" y="11"/>
                      </a:cubicBezTo>
                      <a:close/>
                    </a:path>
                  </a:pathLst>
                </a:custGeom>
                <a:noFill/>
                <a:ln w="22225" cap="flat">
                  <a:solidFill>
                    <a:srgbClr val="46B9C8"/>
                  </a:solidFill>
                  <a:prstDash val="solid"/>
                  <a:miter lim="800000"/>
                  <a:headEnd/>
                  <a:tailEnd/>
                </a:ln>
              </p:spPr>
              <p:txBody>
                <a:bodyPr/>
                <a:lstStyle/>
                <a:p>
                  <a:endParaRPr lang="en-US"/>
                </a:p>
              </p:txBody>
            </p:sp>
            <p:sp>
              <p:nvSpPr>
                <p:cNvPr id="4075" name="Line 1003"/>
                <p:cNvSpPr>
                  <a:spLocks noChangeShapeType="1"/>
                </p:cNvSpPr>
                <p:nvPr/>
              </p:nvSpPr>
              <p:spPr bwMode="auto">
                <a:xfrm flipH="1" flipV="1">
                  <a:off x="1046" y="1916"/>
                  <a:ext cx="17" cy="76"/>
                </a:xfrm>
                <a:prstGeom prst="line">
                  <a:avLst/>
                </a:prstGeom>
                <a:noFill/>
                <a:ln w="22225">
                  <a:solidFill>
                    <a:srgbClr val="46B9C8"/>
                  </a:solidFill>
                  <a:miter lim="800000"/>
                  <a:headEnd/>
                  <a:tailEnd/>
                </a:ln>
              </p:spPr>
              <p:txBody>
                <a:bodyPr/>
                <a:lstStyle/>
                <a:p>
                  <a:endParaRPr lang="en-US"/>
                </a:p>
              </p:txBody>
            </p:sp>
            <p:sp>
              <p:nvSpPr>
                <p:cNvPr id="4076" name="Line 1004"/>
                <p:cNvSpPr>
                  <a:spLocks noChangeShapeType="1"/>
                </p:cNvSpPr>
                <p:nvPr/>
              </p:nvSpPr>
              <p:spPr bwMode="auto">
                <a:xfrm flipH="1" flipV="1">
                  <a:off x="1070" y="1909"/>
                  <a:ext cx="14" cy="78"/>
                </a:xfrm>
                <a:prstGeom prst="line">
                  <a:avLst/>
                </a:prstGeom>
                <a:noFill/>
                <a:ln w="22225">
                  <a:solidFill>
                    <a:srgbClr val="46B9C8"/>
                  </a:solidFill>
                  <a:miter lim="800000"/>
                  <a:headEnd/>
                  <a:tailEnd/>
                </a:ln>
              </p:spPr>
              <p:txBody>
                <a:bodyPr/>
                <a:lstStyle/>
                <a:p>
                  <a:endParaRPr lang="en-US"/>
                </a:p>
              </p:txBody>
            </p:sp>
            <p:sp>
              <p:nvSpPr>
                <p:cNvPr id="4077" name="Freeform 1005"/>
                <p:cNvSpPr>
                  <a:spLocks/>
                </p:cNvSpPr>
                <p:nvPr/>
              </p:nvSpPr>
              <p:spPr bwMode="auto">
                <a:xfrm>
                  <a:off x="975" y="2004"/>
                  <a:ext cx="71" cy="70"/>
                </a:xfrm>
                <a:custGeom>
                  <a:avLst/>
                  <a:gdLst/>
                  <a:ahLst/>
                  <a:cxnLst>
                    <a:cxn ang="0">
                      <a:pos x="28" y="11"/>
                    </a:cxn>
                    <a:cxn ang="0">
                      <a:pos x="18" y="28"/>
                    </a:cxn>
                    <a:cxn ang="0">
                      <a:pos x="2" y="18"/>
                    </a:cxn>
                    <a:cxn ang="0">
                      <a:pos x="11" y="2"/>
                    </a:cxn>
                    <a:cxn ang="0">
                      <a:pos x="28" y="11"/>
                    </a:cxn>
                  </a:cxnLst>
                  <a:rect l="0" t="0" r="r" b="b"/>
                  <a:pathLst>
                    <a:path w="30" h="30">
                      <a:moveTo>
                        <a:pt x="28" y="11"/>
                      </a:moveTo>
                      <a:cubicBezTo>
                        <a:pt x="30" y="18"/>
                        <a:pt x="25" y="26"/>
                        <a:pt x="18" y="28"/>
                      </a:cubicBezTo>
                      <a:cubicBezTo>
                        <a:pt x="11" y="30"/>
                        <a:pt x="4" y="25"/>
                        <a:pt x="2" y="18"/>
                      </a:cubicBezTo>
                      <a:cubicBezTo>
                        <a:pt x="0" y="11"/>
                        <a:pt x="4" y="4"/>
                        <a:pt x="11" y="2"/>
                      </a:cubicBezTo>
                      <a:cubicBezTo>
                        <a:pt x="18" y="0"/>
                        <a:pt x="26" y="4"/>
                        <a:pt x="28" y="11"/>
                      </a:cubicBezTo>
                      <a:close/>
                    </a:path>
                  </a:pathLst>
                </a:custGeom>
                <a:noFill/>
                <a:ln w="22225" cap="flat">
                  <a:solidFill>
                    <a:srgbClr val="46B9C8"/>
                  </a:solidFill>
                  <a:prstDash val="solid"/>
                  <a:miter lim="800000"/>
                  <a:headEnd/>
                  <a:tailEnd/>
                </a:ln>
              </p:spPr>
              <p:txBody>
                <a:bodyPr/>
                <a:lstStyle/>
                <a:p>
                  <a:endParaRPr lang="en-US"/>
                </a:p>
              </p:txBody>
            </p:sp>
            <p:sp>
              <p:nvSpPr>
                <p:cNvPr id="4078" name="Line 1006"/>
                <p:cNvSpPr>
                  <a:spLocks noChangeShapeType="1"/>
                </p:cNvSpPr>
                <p:nvPr/>
              </p:nvSpPr>
              <p:spPr bwMode="auto">
                <a:xfrm flipH="1" flipV="1">
                  <a:off x="975" y="1935"/>
                  <a:ext cx="17" cy="76"/>
                </a:xfrm>
                <a:prstGeom prst="line">
                  <a:avLst/>
                </a:prstGeom>
                <a:noFill/>
                <a:ln w="22225">
                  <a:solidFill>
                    <a:srgbClr val="46B9C8"/>
                  </a:solidFill>
                  <a:miter lim="800000"/>
                  <a:headEnd/>
                  <a:tailEnd/>
                </a:ln>
              </p:spPr>
              <p:txBody>
                <a:bodyPr/>
                <a:lstStyle/>
                <a:p>
                  <a:endParaRPr lang="en-US"/>
                </a:p>
              </p:txBody>
            </p:sp>
            <p:sp>
              <p:nvSpPr>
                <p:cNvPr id="4079" name="Line 1007"/>
                <p:cNvSpPr>
                  <a:spLocks noChangeShapeType="1"/>
                </p:cNvSpPr>
                <p:nvPr/>
              </p:nvSpPr>
              <p:spPr bwMode="auto">
                <a:xfrm flipH="1" flipV="1">
                  <a:off x="999" y="1928"/>
                  <a:ext cx="14" cy="76"/>
                </a:xfrm>
                <a:prstGeom prst="line">
                  <a:avLst/>
                </a:prstGeom>
                <a:noFill/>
                <a:ln w="22225">
                  <a:solidFill>
                    <a:srgbClr val="46B9C8"/>
                  </a:solidFill>
                  <a:miter lim="800000"/>
                  <a:headEnd/>
                  <a:tailEnd/>
                </a:ln>
              </p:spPr>
              <p:txBody>
                <a:bodyPr/>
                <a:lstStyle/>
                <a:p>
                  <a:endParaRPr lang="en-US"/>
                </a:p>
              </p:txBody>
            </p:sp>
            <p:sp>
              <p:nvSpPr>
                <p:cNvPr id="4080" name="Freeform 1008"/>
                <p:cNvSpPr>
                  <a:spLocks/>
                </p:cNvSpPr>
                <p:nvPr/>
              </p:nvSpPr>
              <p:spPr bwMode="auto">
                <a:xfrm>
                  <a:off x="904" y="2023"/>
                  <a:ext cx="71" cy="70"/>
                </a:xfrm>
                <a:custGeom>
                  <a:avLst/>
                  <a:gdLst/>
                  <a:ahLst/>
                  <a:cxnLst>
                    <a:cxn ang="0">
                      <a:pos x="28" y="11"/>
                    </a:cxn>
                    <a:cxn ang="0">
                      <a:pos x="19" y="28"/>
                    </a:cxn>
                    <a:cxn ang="0">
                      <a:pos x="2" y="18"/>
                    </a:cxn>
                    <a:cxn ang="0">
                      <a:pos x="11" y="2"/>
                    </a:cxn>
                    <a:cxn ang="0">
                      <a:pos x="28" y="11"/>
                    </a:cxn>
                  </a:cxnLst>
                  <a:rect l="0" t="0" r="r" b="b"/>
                  <a:pathLst>
                    <a:path w="30" h="30">
                      <a:moveTo>
                        <a:pt x="28" y="11"/>
                      </a:moveTo>
                      <a:cubicBezTo>
                        <a:pt x="30" y="18"/>
                        <a:pt x="26" y="25"/>
                        <a:pt x="19" y="28"/>
                      </a:cubicBezTo>
                      <a:cubicBezTo>
                        <a:pt x="11" y="30"/>
                        <a:pt x="4" y="25"/>
                        <a:pt x="2" y="18"/>
                      </a:cubicBezTo>
                      <a:cubicBezTo>
                        <a:pt x="0" y="11"/>
                        <a:pt x="4" y="4"/>
                        <a:pt x="11" y="2"/>
                      </a:cubicBezTo>
                      <a:cubicBezTo>
                        <a:pt x="18" y="0"/>
                        <a:pt x="26" y="4"/>
                        <a:pt x="28" y="11"/>
                      </a:cubicBezTo>
                      <a:close/>
                    </a:path>
                  </a:pathLst>
                </a:custGeom>
                <a:noFill/>
                <a:ln w="22225" cap="flat">
                  <a:solidFill>
                    <a:srgbClr val="46B9C8"/>
                  </a:solidFill>
                  <a:prstDash val="solid"/>
                  <a:miter lim="800000"/>
                  <a:headEnd/>
                  <a:tailEnd/>
                </a:ln>
              </p:spPr>
              <p:txBody>
                <a:bodyPr/>
                <a:lstStyle/>
                <a:p>
                  <a:endParaRPr lang="en-US"/>
                </a:p>
              </p:txBody>
            </p:sp>
            <p:sp>
              <p:nvSpPr>
                <p:cNvPr id="4081" name="Line 1009"/>
                <p:cNvSpPr>
                  <a:spLocks noChangeShapeType="1"/>
                </p:cNvSpPr>
                <p:nvPr/>
              </p:nvSpPr>
              <p:spPr bwMode="auto">
                <a:xfrm flipH="1" flipV="1">
                  <a:off x="904" y="1954"/>
                  <a:ext cx="17" cy="76"/>
                </a:xfrm>
                <a:prstGeom prst="line">
                  <a:avLst/>
                </a:prstGeom>
                <a:noFill/>
                <a:ln w="22225">
                  <a:solidFill>
                    <a:srgbClr val="46B9C8"/>
                  </a:solidFill>
                  <a:miter lim="800000"/>
                  <a:headEnd/>
                  <a:tailEnd/>
                </a:ln>
              </p:spPr>
              <p:txBody>
                <a:bodyPr/>
                <a:lstStyle/>
                <a:p>
                  <a:endParaRPr lang="en-US"/>
                </a:p>
              </p:txBody>
            </p:sp>
            <p:sp>
              <p:nvSpPr>
                <p:cNvPr id="4082" name="Line 1010"/>
                <p:cNvSpPr>
                  <a:spLocks noChangeShapeType="1"/>
                </p:cNvSpPr>
                <p:nvPr/>
              </p:nvSpPr>
              <p:spPr bwMode="auto">
                <a:xfrm flipH="1" flipV="1">
                  <a:off x="926" y="1947"/>
                  <a:ext cx="16" cy="76"/>
                </a:xfrm>
                <a:prstGeom prst="line">
                  <a:avLst/>
                </a:prstGeom>
                <a:noFill/>
                <a:ln w="22225">
                  <a:solidFill>
                    <a:srgbClr val="46B9C8"/>
                  </a:solidFill>
                  <a:miter lim="800000"/>
                  <a:headEnd/>
                  <a:tailEnd/>
                </a:ln>
              </p:spPr>
              <p:txBody>
                <a:bodyPr/>
                <a:lstStyle/>
                <a:p>
                  <a:endParaRPr lang="en-US"/>
                </a:p>
              </p:txBody>
            </p:sp>
            <p:sp>
              <p:nvSpPr>
                <p:cNvPr id="4083" name="Freeform 1011"/>
                <p:cNvSpPr>
                  <a:spLocks/>
                </p:cNvSpPr>
                <p:nvPr/>
              </p:nvSpPr>
              <p:spPr bwMode="auto">
                <a:xfrm>
                  <a:off x="834" y="2041"/>
                  <a:ext cx="70" cy="71"/>
                </a:xfrm>
                <a:custGeom>
                  <a:avLst/>
                  <a:gdLst/>
                  <a:ahLst/>
                  <a:cxnLst>
                    <a:cxn ang="0">
                      <a:pos x="28" y="11"/>
                    </a:cxn>
                    <a:cxn ang="0">
                      <a:pos x="19" y="28"/>
                    </a:cxn>
                    <a:cxn ang="0">
                      <a:pos x="2" y="19"/>
                    </a:cxn>
                    <a:cxn ang="0">
                      <a:pos x="11" y="2"/>
                    </a:cxn>
                    <a:cxn ang="0">
                      <a:pos x="28" y="11"/>
                    </a:cxn>
                  </a:cxnLst>
                  <a:rect l="0" t="0" r="r" b="b"/>
                  <a:pathLst>
                    <a:path w="30" h="30">
                      <a:moveTo>
                        <a:pt x="28" y="11"/>
                      </a:moveTo>
                      <a:cubicBezTo>
                        <a:pt x="30" y="18"/>
                        <a:pt x="26" y="26"/>
                        <a:pt x="19" y="28"/>
                      </a:cubicBezTo>
                      <a:cubicBezTo>
                        <a:pt x="12" y="30"/>
                        <a:pt x="4" y="26"/>
                        <a:pt x="2" y="19"/>
                      </a:cubicBezTo>
                      <a:cubicBezTo>
                        <a:pt x="0" y="12"/>
                        <a:pt x="4" y="4"/>
                        <a:pt x="11" y="2"/>
                      </a:cubicBezTo>
                      <a:cubicBezTo>
                        <a:pt x="18" y="0"/>
                        <a:pt x="26" y="4"/>
                        <a:pt x="28" y="11"/>
                      </a:cubicBezTo>
                      <a:close/>
                    </a:path>
                  </a:pathLst>
                </a:custGeom>
                <a:noFill/>
                <a:ln w="22225" cap="flat">
                  <a:solidFill>
                    <a:srgbClr val="46B9C8"/>
                  </a:solidFill>
                  <a:prstDash val="solid"/>
                  <a:miter lim="800000"/>
                  <a:headEnd/>
                  <a:tailEnd/>
                </a:ln>
              </p:spPr>
              <p:txBody>
                <a:bodyPr/>
                <a:lstStyle/>
                <a:p>
                  <a:endParaRPr lang="en-US"/>
                </a:p>
              </p:txBody>
            </p:sp>
            <p:sp>
              <p:nvSpPr>
                <p:cNvPr id="4084" name="Line 1012"/>
                <p:cNvSpPr>
                  <a:spLocks noChangeShapeType="1"/>
                </p:cNvSpPr>
                <p:nvPr/>
              </p:nvSpPr>
              <p:spPr bwMode="auto">
                <a:xfrm flipH="1" flipV="1">
                  <a:off x="834" y="1973"/>
                  <a:ext cx="16" cy="75"/>
                </a:xfrm>
                <a:prstGeom prst="line">
                  <a:avLst/>
                </a:prstGeom>
                <a:noFill/>
                <a:ln w="22225">
                  <a:solidFill>
                    <a:srgbClr val="46B9C8"/>
                  </a:solidFill>
                  <a:miter lim="800000"/>
                  <a:headEnd/>
                  <a:tailEnd/>
                </a:ln>
              </p:spPr>
              <p:txBody>
                <a:bodyPr/>
                <a:lstStyle/>
                <a:p>
                  <a:endParaRPr lang="en-US"/>
                </a:p>
              </p:txBody>
            </p:sp>
            <p:sp>
              <p:nvSpPr>
                <p:cNvPr id="4085" name="Line 1013"/>
                <p:cNvSpPr>
                  <a:spLocks noChangeShapeType="1"/>
                </p:cNvSpPr>
                <p:nvPr/>
              </p:nvSpPr>
              <p:spPr bwMode="auto">
                <a:xfrm flipH="1" flipV="1">
                  <a:off x="855" y="1966"/>
                  <a:ext cx="19" cy="78"/>
                </a:xfrm>
                <a:prstGeom prst="line">
                  <a:avLst/>
                </a:prstGeom>
                <a:noFill/>
                <a:ln w="22225">
                  <a:solidFill>
                    <a:srgbClr val="46B9C8"/>
                  </a:solidFill>
                  <a:miter lim="800000"/>
                  <a:headEnd/>
                  <a:tailEnd/>
                </a:ln>
              </p:spPr>
              <p:txBody>
                <a:bodyPr/>
                <a:lstStyle/>
                <a:p>
                  <a:endParaRPr lang="en-US"/>
                </a:p>
              </p:txBody>
            </p:sp>
            <p:sp>
              <p:nvSpPr>
                <p:cNvPr id="4086" name="Freeform 1014"/>
                <p:cNvSpPr>
                  <a:spLocks/>
                </p:cNvSpPr>
                <p:nvPr/>
              </p:nvSpPr>
              <p:spPr bwMode="auto">
                <a:xfrm>
                  <a:off x="765" y="2063"/>
                  <a:ext cx="71" cy="71"/>
                </a:xfrm>
                <a:custGeom>
                  <a:avLst/>
                  <a:gdLst/>
                  <a:ahLst/>
                  <a:cxnLst>
                    <a:cxn ang="0">
                      <a:pos x="27" y="11"/>
                    </a:cxn>
                    <a:cxn ang="0">
                      <a:pos x="19" y="27"/>
                    </a:cxn>
                    <a:cxn ang="0">
                      <a:pos x="2" y="19"/>
                    </a:cxn>
                    <a:cxn ang="0">
                      <a:pos x="11" y="2"/>
                    </a:cxn>
                    <a:cxn ang="0">
                      <a:pos x="27" y="11"/>
                    </a:cxn>
                  </a:cxnLst>
                  <a:rect l="0" t="0" r="r" b="b"/>
                  <a:pathLst>
                    <a:path w="30" h="30">
                      <a:moveTo>
                        <a:pt x="27" y="11"/>
                      </a:moveTo>
                      <a:cubicBezTo>
                        <a:pt x="30" y="18"/>
                        <a:pt x="26" y="25"/>
                        <a:pt x="19" y="27"/>
                      </a:cubicBezTo>
                      <a:cubicBezTo>
                        <a:pt x="12" y="30"/>
                        <a:pt x="4" y="26"/>
                        <a:pt x="2" y="19"/>
                      </a:cubicBezTo>
                      <a:cubicBezTo>
                        <a:pt x="0" y="12"/>
                        <a:pt x="3" y="4"/>
                        <a:pt x="11" y="2"/>
                      </a:cubicBezTo>
                      <a:cubicBezTo>
                        <a:pt x="18" y="0"/>
                        <a:pt x="25" y="3"/>
                        <a:pt x="27" y="11"/>
                      </a:cubicBezTo>
                      <a:close/>
                    </a:path>
                  </a:pathLst>
                </a:custGeom>
                <a:noFill/>
                <a:ln w="22225" cap="flat">
                  <a:solidFill>
                    <a:srgbClr val="46B9C8"/>
                  </a:solidFill>
                  <a:prstDash val="solid"/>
                  <a:miter lim="800000"/>
                  <a:headEnd/>
                  <a:tailEnd/>
                </a:ln>
              </p:spPr>
              <p:txBody>
                <a:bodyPr/>
                <a:lstStyle/>
                <a:p>
                  <a:endParaRPr lang="en-US"/>
                </a:p>
              </p:txBody>
            </p:sp>
            <p:sp>
              <p:nvSpPr>
                <p:cNvPr id="4087" name="Line 1015"/>
                <p:cNvSpPr>
                  <a:spLocks noChangeShapeType="1"/>
                </p:cNvSpPr>
                <p:nvPr/>
              </p:nvSpPr>
              <p:spPr bwMode="auto">
                <a:xfrm flipH="1" flipV="1">
                  <a:off x="763" y="1994"/>
                  <a:ext cx="16" cy="76"/>
                </a:xfrm>
                <a:prstGeom prst="line">
                  <a:avLst/>
                </a:prstGeom>
                <a:noFill/>
                <a:ln w="22225">
                  <a:solidFill>
                    <a:srgbClr val="46B9C8"/>
                  </a:solidFill>
                  <a:miter lim="800000"/>
                  <a:headEnd/>
                  <a:tailEnd/>
                </a:ln>
              </p:spPr>
              <p:txBody>
                <a:bodyPr/>
                <a:lstStyle/>
                <a:p>
                  <a:endParaRPr lang="en-US"/>
                </a:p>
              </p:txBody>
            </p:sp>
            <p:sp>
              <p:nvSpPr>
                <p:cNvPr id="4088" name="Line 1016"/>
                <p:cNvSpPr>
                  <a:spLocks noChangeShapeType="1"/>
                </p:cNvSpPr>
                <p:nvPr/>
              </p:nvSpPr>
              <p:spPr bwMode="auto">
                <a:xfrm flipH="1" flipV="1">
                  <a:off x="784" y="1987"/>
                  <a:ext cx="19" cy="76"/>
                </a:xfrm>
                <a:prstGeom prst="line">
                  <a:avLst/>
                </a:prstGeom>
                <a:noFill/>
                <a:ln w="22225">
                  <a:solidFill>
                    <a:srgbClr val="46B9C8"/>
                  </a:solidFill>
                  <a:miter lim="800000"/>
                  <a:headEnd/>
                  <a:tailEnd/>
                </a:ln>
              </p:spPr>
              <p:txBody>
                <a:bodyPr/>
                <a:lstStyle/>
                <a:p>
                  <a:endParaRPr lang="en-US"/>
                </a:p>
              </p:txBody>
            </p:sp>
            <p:sp>
              <p:nvSpPr>
                <p:cNvPr id="4089" name="Freeform 1017"/>
                <p:cNvSpPr>
                  <a:spLocks/>
                </p:cNvSpPr>
                <p:nvPr/>
              </p:nvSpPr>
              <p:spPr bwMode="auto">
                <a:xfrm>
                  <a:off x="694" y="2082"/>
                  <a:ext cx="71" cy="73"/>
                </a:xfrm>
                <a:custGeom>
                  <a:avLst/>
                  <a:gdLst/>
                  <a:ahLst/>
                  <a:cxnLst>
                    <a:cxn ang="0">
                      <a:pos x="28" y="11"/>
                    </a:cxn>
                    <a:cxn ang="0">
                      <a:pos x="19" y="28"/>
                    </a:cxn>
                    <a:cxn ang="0">
                      <a:pos x="2" y="20"/>
                    </a:cxn>
                    <a:cxn ang="0">
                      <a:pos x="11" y="3"/>
                    </a:cxn>
                    <a:cxn ang="0">
                      <a:pos x="28" y="11"/>
                    </a:cxn>
                  </a:cxnLst>
                  <a:rect l="0" t="0" r="r" b="b"/>
                  <a:pathLst>
                    <a:path w="30" h="31">
                      <a:moveTo>
                        <a:pt x="28" y="11"/>
                      </a:moveTo>
                      <a:cubicBezTo>
                        <a:pt x="30" y="18"/>
                        <a:pt x="26" y="26"/>
                        <a:pt x="19" y="28"/>
                      </a:cubicBezTo>
                      <a:cubicBezTo>
                        <a:pt x="12" y="31"/>
                        <a:pt x="5" y="27"/>
                        <a:pt x="2" y="20"/>
                      </a:cubicBezTo>
                      <a:cubicBezTo>
                        <a:pt x="0" y="13"/>
                        <a:pt x="4" y="5"/>
                        <a:pt x="11" y="3"/>
                      </a:cubicBezTo>
                      <a:cubicBezTo>
                        <a:pt x="18" y="0"/>
                        <a:pt x="26" y="4"/>
                        <a:pt x="28" y="11"/>
                      </a:cubicBezTo>
                      <a:close/>
                    </a:path>
                  </a:pathLst>
                </a:custGeom>
                <a:noFill/>
                <a:ln w="22225" cap="flat">
                  <a:solidFill>
                    <a:srgbClr val="46B9C8"/>
                  </a:solidFill>
                  <a:prstDash val="solid"/>
                  <a:miter lim="800000"/>
                  <a:headEnd/>
                  <a:tailEnd/>
                </a:ln>
              </p:spPr>
              <p:txBody>
                <a:bodyPr/>
                <a:lstStyle/>
                <a:p>
                  <a:endParaRPr lang="en-US"/>
                </a:p>
              </p:txBody>
            </p:sp>
            <p:sp>
              <p:nvSpPr>
                <p:cNvPr id="4090" name="Line 1018"/>
                <p:cNvSpPr>
                  <a:spLocks noChangeShapeType="1"/>
                </p:cNvSpPr>
                <p:nvPr/>
              </p:nvSpPr>
              <p:spPr bwMode="auto">
                <a:xfrm flipH="1" flipV="1">
                  <a:off x="692" y="2015"/>
                  <a:ext cx="19" cy="76"/>
                </a:xfrm>
                <a:prstGeom prst="line">
                  <a:avLst/>
                </a:prstGeom>
                <a:noFill/>
                <a:ln w="22225">
                  <a:solidFill>
                    <a:srgbClr val="46B9C8"/>
                  </a:solidFill>
                  <a:miter lim="800000"/>
                  <a:headEnd/>
                  <a:tailEnd/>
                </a:ln>
              </p:spPr>
              <p:txBody>
                <a:bodyPr/>
                <a:lstStyle/>
                <a:p>
                  <a:endParaRPr lang="en-US"/>
                </a:p>
              </p:txBody>
            </p:sp>
            <p:sp>
              <p:nvSpPr>
                <p:cNvPr id="4091" name="Line 1019"/>
                <p:cNvSpPr>
                  <a:spLocks noChangeShapeType="1"/>
                </p:cNvSpPr>
                <p:nvPr/>
              </p:nvSpPr>
              <p:spPr bwMode="auto">
                <a:xfrm flipH="1" flipV="1">
                  <a:off x="713" y="2008"/>
                  <a:ext cx="19" cy="76"/>
                </a:xfrm>
                <a:prstGeom prst="line">
                  <a:avLst/>
                </a:prstGeom>
                <a:noFill/>
                <a:ln w="22225">
                  <a:solidFill>
                    <a:srgbClr val="46B9C8"/>
                  </a:solidFill>
                  <a:miter lim="800000"/>
                  <a:headEnd/>
                  <a:tailEnd/>
                </a:ln>
              </p:spPr>
              <p:txBody>
                <a:bodyPr/>
                <a:lstStyle/>
                <a:p>
                  <a:endParaRPr lang="en-US"/>
                </a:p>
              </p:txBody>
            </p:sp>
            <p:sp>
              <p:nvSpPr>
                <p:cNvPr id="4092" name="Freeform 1020"/>
                <p:cNvSpPr>
                  <a:spLocks/>
                </p:cNvSpPr>
                <p:nvPr/>
              </p:nvSpPr>
              <p:spPr bwMode="auto">
                <a:xfrm>
                  <a:off x="626" y="2105"/>
                  <a:ext cx="71" cy="71"/>
                </a:xfrm>
                <a:custGeom>
                  <a:avLst/>
                  <a:gdLst/>
                  <a:ahLst/>
                  <a:cxnLst>
                    <a:cxn ang="0">
                      <a:pos x="27" y="11"/>
                    </a:cxn>
                    <a:cxn ang="0">
                      <a:pos x="19" y="28"/>
                    </a:cxn>
                    <a:cxn ang="0">
                      <a:pos x="2" y="19"/>
                    </a:cxn>
                    <a:cxn ang="0">
                      <a:pos x="10" y="2"/>
                    </a:cxn>
                    <a:cxn ang="0">
                      <a:pos x="27" y="11"/>
                    </a:cxn>
                  </a:cxnLst>
                  <a:rect l="0" t="0" r="r" b="b"/>
                  <a:pathLst>
                    <a:path w="30" h="30">
                      <a:moveTo>
                        <a:pt x="27" y="11"/>
                      </a:moveTo>
                      <a:cubicBezTo>
                        <a:pt x="30" y="18"/>
                        <a:pt x="26" y="25"/>
                        <a:pt x="19" y="28"/>
                      </a:cubicBezTo>
                      <a:cubicBezTo>
                        <a:pt x="12" y="30"/>
                        <a:pt x="4" y="26"/>
                        <a:pt x="2" y="19"/>
                      </a:cubicBezTo>
                      <a:cubicBezTo>
                        <a:pt x="0" y="12"/>
                        <a:pt x="3" y="4"/>
                        <a:pt x="10" y="2"/>
                      </a:cubicBezTo>
                      <a:cubicBezTo>
                        <a:pt x="17" y="0"/>
                        <a:pt x="25" y="3"/>
                        <a:pt x="27" y="11"/>
                      </a:cubicBezTo>
                      <a:close/>
                    </a:path>
                  </a:pathLst>
                </a:custGeom>
                <a:noFill/>
                <a:ln w="22225" cap="flat">
                  <a:solidFill>
                    <a:srgbClr val="46B9C8"/>
                  </a:solidFill>
                  <a:prstDash val="solid"/>
                  <a:miter lim="800000"/>
                  <a:headEnd/>
                  <a:tailEnd/>
                </a:ln>
              </p:spPr>
              <p:txBody>
                <a:bodyPr/>
                <a:lstStyle/>
                <a:p>
                  <a:endParaRPr lang="en-US"/>
                </a:p>
              </p:txBody>
            </p:sp>
            <p:sp>
              <p:nvSpPr>
                <p:cNvPr id="4093" name="Line 1021"/>
                <p:cNvSpPr>
                  <a:spLocks noChangeShapeType="1"/>
                </p:cNvSpPr>
                <p:nvPr/>
              </p:nvSpPr>
              <p:spPr bwMode="auto">
                <a:xfrm flipH="1" flipV="1">
                  <a:off x="621" y="2039"/>
                  <a:ext cx="19" cy="76"/>
                </a:xfrm>
                <a:prstGeom prst="line">
                  <a:avLst/>
                </a:prstGeom>
                <a:noFill/>
                <a:ln w="22225">
                  <a:solidFill>
                    <a:srgbClr val="46B9C8"/>
                  </a:solidFill>
                  <a:miter lim="800000"/>
                  <a:headEnd/>
                  <a:tailEnd/>
                </a:ln>
              </p:spPr>
              <p:txBody>
                <a:bodyPr/>
                <a:lstStyle/>
                <a:p>
                  <a:endParaRPr lang="en-US"/>
                </a:p>
              </p:txBody>
            </p:sp>
            <p:sp>
              <p:nvSpPr>
                <p:cNvPr id="4094" name="Line 1022"/>
                <p:cNvSpPr>
                  <a:spLocks noChangeShapeType="1"/>
                </p:cNvSpPr>
                <p:nvPr/>
              </p:nvSpPr>
              <p:spPr bwMode="auto">
                <a:xfrm flipH="1" flipV="1">
                  <a:off x="642" y="2032"/>
                  <a:ext cx="22" cy="73"/>
                </a:xfrm>
                <a:prstGeom prst="line">
                  <a:avLst/>
                </a:prstGeom>
                <a:noFill/>
                <a:ln w="22225">
                  <a:solidFill>
                    <a:srgbClr val="46B9C8"/>
                  </a:solidFill>
                  <a:miter lim="800000"/>
                  <a:headEnd/>
                  <a:tailEnd/>
                </a:ln>
              </p:spPr>
              <p:txBody>
                <a:bodyPr/>
                <a:lstStyle/>
                <a:p>
                  <a:endParaRPr lang="en-US"/>
                </a:p>
              </p:txBody>
            </p:sp>
            <p:sp>
              <p:nvSpPr>
                <p:cNvPr id="4095" name="Freeform 1023"/>
                <p:cNvSpPr>
                  <a:spLocks/>
                </p:cNvSpPr>
                <p:nvPr/>
              </p:nvSpPr>
              <p:spPr bwMode="auto">
                <a:xfrm>
                  <a:off x="555" y="2126"/>
                  <a:ext cx="71" cy="74"/>
                </a:xfrm>
                <a:custGeom>
                  <a:avLst/>
                  <a:gdLst/>
                  <a:ahLst/>
                  <a:cxnLst>
                    <a:cxn ang="0">
                      <a:pos x="28" y="11"/>
                    </a:cxn>
                    <a:cxn ang="0">
                      <a:pos x="20" y="28"/>
                    </a:cxn>
                    <a:cxn ang="0">
                      <a:pos x="3" y="20"/>
                    </a:cxn>
                    <a:cxn ang="0">
                      <a:pos x="11" y="3"/>
                    </a:cxn>
                    <a:cxn ang="0">
                      <a:pos x="28" y="11"/>
                    </a:cxn>
                  </a:cxnLst>
                  <a:rect l="0" t="0" r="r" b="b"/>
                  <a:pathLst>
                    <a:path w="30" h="31">
                      <a:moveTo>
                        <a:pt x="28" y="11"/>
                      </a:moveTo>
                      <a:cubicBezTo>
                        <a:pt x="30" y="18"/>
                        <a:pt x="27" y="26"/>
                        <a:pt x="20" y="28"/>
                      </a:cubicBezTo>
                      <a:cubicBezTo>
                        <a:pt x="13" y="31"/>
                        <a:pt x="5" y="27"/>
                        <a:pt x="3" y="20"/>
                      </a:cubicBezTo>
                      <a:cubicBezTo>
                        <a:pt x="0" y="13"/>
                        <a:pt x="4" y="5"/>
                        <a:pt x="11" y="3"/>
                      </a:cubicBezTo>
                      <a:cubicBezTo>
                        <a:pt x="18" y="0"/>
                        <a:pt x="26" y="4"/>
                        <a:pt x="28" y="11"/>
                      </a:cubicBezTo>
                      <a:close/>
                    </a:path>
                  </a:pathLst>
                </a:custGeom>
                <a:noFill/>
                <a:ln w="22225" cap="flat">
                  <a:solidFill>
                    <a:srgbClr val="46B9C8"/>
                  </a:solidFill>
                  <a:prstDash val="solid"/>
                  <a:miter lim="800000"/>
                  <a:headEnd/>
                  <a:tailEnd/>
                </a:ln>
              </p:spPr>
              <p:txBody>
                <a:bodyPr/>
                <a:lstStyle/>
                <a:p>
                  <a:endParaRPr lang="en-US"/>
                </a:p>
              </p:txBody>
            </p:sp>
            <p:sp>
              <p:nvSpPr>
                <p:cNvPr id="4096" name="Line 0"/>
                <p:cNvSpPr>
                  <a:spLocks noChangeShapeType="1"/>
                </p:cNvSpPr>
                <p:nvPr/>
              </p:nvSpPr>
              <p:spPr bwMode="auto">
                <a:xfrm flipH="1" flipV="1">
                  <a:off x="550" y="2060"/>
                  <a:ext cx="21" cy="76"/>
                </a:xfrm>
                <a:prstGeom prst="line">
                  <a:avLst/>
                </a:prstGeom>
                <a:noFill/>
                <a:ln w="22225">
                  <a:solidFill>
                    <a:srgbClr val="46B9C8"/>
                  </a:solidFill>
                  <a:miter lim="800000"/>
                  <a:headEnd/>
                  <a:tailEnd/>
                </a:ln>
              </p:spPr>
              <p:txBody>
                <a:bodyPr/>
                <a:lstStyle/>
                <a:p>
                  <a:endParaRPr lang="en-US"/>
                </a:p>
              </p:txBody>
            </p:sp>
            <p:sp>
              <p:nvSpPr>
                <p:cNvPr id="4097" name="Line 1"/>
                <p:cNvSpPr>
                  <a:spLocks noChangeShapeType="1"/>
                </p:cNvSpPr>
                <p:nvPr/>
              </p:nvSpPr>
              <p:spPr bwMode="auto">
                <a:xfrm flipH="1" flipV="1">
                  <a:off x="574" y="2053"/>
                  <a:ext cx="19" cy="76"/>
                </a:xfrm>
                <a:prstGeom prst="line">
                  <a:avLst/>
                </a:prstGeom>
                <a:noFill/>
                <a:ln w="22225">
                  <a:solidFill>
                    <a:srgbClr val="46B9C8"/>
                  </a:solidFill>
                  <a:miter lim="800000"/>
                  <a:headEnd/>
                  <a:tailEnd/>
                </a:ln>
              </p:spPr>
              <p:txBody>
                <a:bodyPr/>
                <a:lstStyle/>
                <a:p>
                  <a:endParaRPr lang="en-US"/>
                </a:p>
              </p:txBody>
            </p:sp>
            <p:sp>
              <p:nvSpPr>
                <p:cNvPr id="4098" name="Freeform 2"/>
                <p:cNvSpPr>
                  <a:spLocks/>
                </p:cNvSpPr>
                <p:nvPr/>
              </p:nvSpPr>
              <p:spPr bwMode="auto">
                <a:xfrm>
                  <a:off x="486" y="2150"/>
                  <a:ext cx="71" cy="71"/>
                </a:xfrm>
                <a:custGeom>
                  <a:avLst/>
                  <a:gdLst/>
                  <a:ahLst/>
                  <a:cxnLst>
                    <a:cxn ang="0">
                      <a:pos x="28" y="11"/>
                    </a:cxn>
                    <a:cxn ang="0">
                      <a:pos x="20" y="28"/>
                    </a:cxn>
                    <a:cxn ang="0">
                      <a:pos x="3" y="20"/>
                    </a:cxn>
                    <a:cxn ang="0">
                      <a:pos x="11" y="3"/>
                    </a:cxn>
                    <a:cxn ang="0">
                      <a:pos x="28" y="11"/>
                    </a:cxn>
                  </a:cxnLst>
                  <a:rect l="0" t="0" r="r" b="b"/>
                  <a:pathLst>
                    <a:path w="30" h="30">
                      <a:moveTo>
                        <a:pt x="28" y="11"/>
                      </a:moveTo>
                      <a:cubicBezTo>
                        <a:pt x="30" y="18"/>
                        <a:pt x="27" y="25"/>
                        <a:pt x="20" y="28"/>
                      </a:cubicBezTo>
                      <a:cubicBezTo>
                        <a:pt x="13" y="30"/>
                        <a:pt x="5" y="27"/>
                        <a:pt x="3" y="20"/>
                      </a:cubicBezTo>
                      <a:cubicBezTo>
                        <a:pt x="0" y="13"/>
                        <a:pt x="4" y="5"/>
                        <a:pt x="11" y="3"/>
                      </a:cubicBezTo>
                      <a:cubicBezTo>
                        <a:pt x="18" y="0"/>
                        <a:pt x="25" y="4"/>
                        <a:pt x="28" y="11"/>
                      </a:cubicBezTo>
                      <a:close/>
                    </a:path>
                  </a:pathLst>
                </a:custGeom>
                <a:noFill/>
                <a:ln w="22225" cap="flat">
                  <a:solidFill>
                    <a:srgbClr val="46B9C8"/>
                  </a:solidFill>
                  <a:prstDash val="solid"/>
                  <a:miter lim="800000"/>
                  <a:headEnd/>
                  <a:tailEnd/>
                </a:ln>
              </p:spPr>
              <p:txBody>
                <a:bodyPr/>
                <a:lstStyle/>
                <a:p>
                  <a:endParaRPr lang="en-US"/>
                </a:p>
              </p:txBody>
            </p:sp>
            <p:sp>
              <p:nvSpPr>
                <p:cNvPr id="4099" name="Line 3"/>
                <p:cNvSpPr>
                  <a:spLocks noChangeShapeType="1"/>
                </p:cNvSpPr>
                <p:nvPr/>
              </p:nvSpPr>
              <p:spPr bwMode="auto">
                <a:xfrm flipH="1" flipV="1">
                  <a:off x="479" y="2086"/>
                  <a:ext cx="22" cy="74"/>
                </a:xfrm>
                <a:prstGeom prst="line">
                  <a:avLst/>
                </a:prstGeom>
                <a:noFill/>
                <a:ln w="22225">
                  <a:solidFill>
                    <a:srgbClr val="46B9C8"/>
                  </a:solidFill>
                  <a:miter lim="800000"/>
                  <a:headEnd/>
                  <a:tailEnd/>
                </a:ln>
              </p:spPr>
              <p:txBody>
                <a:bodyPr/>
                <a:lstStyle/>
                <a:p>
                  <a:endParaRPr lang="en-US"/>
                </a:p>
              </p:txBody>
            </p:sp>
            <p:sp>
              <p:nvSpPr>
                <p:cNvPr id="4100" name="Line 4"/>
                <p:cNvSpPr>
                  <a:spLocks noChangeShapeType="1"/>
                </p:cNvSpPr>
                <p:nvPr/>
              </p:nvSpPr>
              <p:spPr bwMode="auto">
                <a:xfrm flipH="1" flipV="1">
                  <a:off x="503" y="2077"/>
                  <a:ext cx="21" cy="75"/>
                </a:xfrm>
                <a:prstGeom prst="line">
                  <a:avLst/>
                </a:prstGeom>
                <a:noFill/>
                <a:ln w="22225">
                  <a:solidFill>
                    <a:srgbClr val="46B9C8"/>
                  </a:solidFill>
                  <a:miter lim="800000"/>
                  <a:headEnd/>
                  <a:tailEnd/>
                </a:ln>
              </p:spPr>
              <p:txBody>
                <a:bodyPr/>
                <a:lstStyle/>
                <a:p>
                  <a:endParaRPr lang="en-US"/>
                </a:p>
              </p:txBody>
            </p:sp>
            <p:sp>
              <p:nvSpPr>
                <p:cNvPr id="4101" name="Freeform 5"/>
                <p:cNvSpPr>
                  <a:spLocks/>
                </p:cNvSpPr>
                <p:nvPr/>
              </p:nvSpPr>
              <p:spPr bwMode="auto">
                <a:xfrm>
                  <a:off x="418" y="2174"/>
                  <a:ext cx="71" cy="73"/>
                </a:xfrm>
                <a:custGeom>
                  <a:avLst/>
                  <a:gdLst/>
                  <a:ahLst/>
                  <a:cxnLst>
                    <a:cxn ang="0">
                      <a:pos x="28" y="11"/>
                    </a:cxn>
                    <a:cxn ang="0">
                      <a:pos x="20" y="28"/>
                    </a:cxn>
                    <a:cxn ang="0">
                      <a:pos x="2" y="20"/>
                    </a:cxn>
                    <a:cxn ang="0">
                      <a:pos x="10" y="3"/>
                    </a:cxn>
                    <a:cxn ang="0">
                      <a:pos x="28" y="11"/>
                    </a:cxn>
                  </a:cxnLst>
                  <a:rect l="0" t="0" r="r" b="b"/>
                  <a:pathLst>
                    <a:path w="30" h="31">
                      <a:moveTo>
                        <a:pt x="28" y="11"/>
                      </a:moveTo>
                      <a:cubicBezTo>
                        <a:pt x="30" y="18"/>
                        <a:pt x="27" y="25"/>
                        <a:pt x="20" y="28"/>
                      </a:cubicBezTo>
                      <a:cubicBezTo>
                        <a:pt x="13" y="31"/>
                        <a:pt x="5" y="27"/>
                        <a:pt x="2" y="20"/>
                      </a:cubicBezTo>
                      <a:cubicBezTo>
                        <a:pt x="0" y="13"/>
                        <a:pt x="3" y="5"/>
                        <a:pt x="10" y="3"/>
                      </a:cubicBezTo>
                      <a:cubicBezTo>
                        <a:pt x="17" y="0"/>
                        <a:pt x="25" y="4"/>
                        <a:pt x="28" y="11"/>
                      </a:cubicBezTo>
                      <a:close/>
                    </a:path>
                  </a:pathLst>
                </a:custGeom>
                <a:noFill/>
                <a:ln w="22225" cap="flat">
                  <a:solidFill>
                    <a:srgbClr val="46B9C8"/>
                  </a:solidFill>
                  <a:prstDash val="solid"/>
                  <a:miter lim="800000"/>
                  <a:headEnd/>
                  <a:tailEnd/>
                </a:ln>
              </p:spPr>
              <p:txBody>
                <a:bodyPr/>
                <a:lstStyle/>
                <a:p>
                  <a:endParaRPr lang="en-US"/>
                </a:p>
              </p:txBody>
            </p:sp>
            <p:sp>
              <p:nvSpPr>
                <p:cNvPr id="4102" name="Line 6"/>
                <p:cNvSpPr>
                  <a:spLocks noChangeShapeType="1"/>
                </p:cNvSpPr>
                <p:nvPr/>
              </p:nvSpPr>
              <p:spPr bwMode="auto">
                <a:xfrm flipH="1" flipV="1">
                  <a:off x="411" y="2110"/>
                  <a:ext cx="21" cy="73"/>
                </a:xfrm>
                <a:prstGeom prst="line">
                  <a:avLst/>
                </a:prstGeom>
                <a:noFill/>
                <a:ln w="22225">
                  <a:solidFill>
                    <a:srgbClr val="46B9C8"/>
                  </a:solidFill>
                  <a:miter lim="800000"/>
                  <a:headEnd/>
                  <a:tailEnd/>
                </a:ln>
              </p:spPr>
              <p:txBody>
                <a:bodyPr/>
                <a:lstStyle/>
                <a:p>
                  <a:endParaRPr lang="en-US"/>
                </a:p>
              </p:txBody>
            </p:sp>
            <p:sp>
              <p:nvSpPr>
                <p:cNvPr id="4103" name="Line 7"/>
                <p:cNvSpPr>
                  <a:spLocks noChangeShapeType="1"/>
                </p:cNvSpPr>
                <p:nvPr/>
              </p:nvSpPr>
              <p:spPr bwMode="auto">
                <a:xfrm flipH="1" flipV="1">
                  <a:off x="432" y="2100"/>
                  <a:ext cx="24" cy="76"/>
                </a:xfrm>
                <a:prstGeom prst="line">
                  <a:avLst/>
                </a:prstGeom>
                <a:noFill/>
                <a:ln w="22225">
                  <a:solidFill>
                    <a:srgbClr val="46B9C8"/>
                  </a:solidFill>
                  <a:miter lim="800000"/>
                  <a:headEnd/>
                  <a:tailEnd/>
                </a:ln>
              </p:spPr>
              <p:txBody>
                <a:bodyPr/>
                <a:lstStyle/>
                <a:p>
                  <a:endParaRPr lang="en-US"/>
                </a:p>
              </p:txBody>
            </p:sp>
            <p:sp>
              <p:nvSpPr>
                <p:cNvPr id="4104" name="Freeform 8"/>
                <p:cNvSpPr>
                  <a:spLocks/>
                </p:cNvSpPr>
                <p:nvPr/>
              </p:nvSpPr>
              <p:spPr bwMode="auto">
                <a:xfrm>
                  <a:off x="349" y="2200"/>
                  <a:ext cx="71" cy="71"/>
                </a:xfrm>
                <a:custGeom>
                  <a:avLst/>
                  <a:gdLst/>
                  <a:ahLst/>
                  <a:cxnLst>
                    <a:cxn ang="0">
                      <a:pos x="28" y="10"/>
                    </a:cxn>
                    <a:cxn ang="0">
                      <a:pos x="20" y="27"/>
                    </a:cxn>
                    <a:cxn ang="0">
                      <a:pos x="3" y="20"/>
                    </a:cxn>
                    <a:cxn ang="0">
                      <a:pos x="10" y="2"/>
                    </a:cxn>
                    <a:cxn ang="0">
                      <a:pos x="28" y="10"/>
                    </a:cxn>
                  </a:cxnLst>
                  <a:rect l="0" t="0" r="r" b="b"/>
                  <a:pathLst>
                    <a:path w="30" h="30">
                      <a:moveTo>
                        <a:pt x="28" y="10"/>
                      </a:moveTo>
                      <a:cubicBezTo>
                        <a:pt x="30" y="17"/>
                        <a:pt x="27" y="25"/>
                        <a:pt x="20" y="27"/>
                      </a:cubicBezTo>
                      <a:cubicBezTo>
                        <a:pt x="13" y="30"/>
                        <a:pt x="5" y="27"/>
                        <a:pt x="3" y="20"/>
                      </a:cubicBezTo>
                      <a:cubicBezTo>
                        <a:pt x="0" y="13"/>
                        <a:pt x="3" y="5"/>
                        <a:pt x="10" y="2"/>
                      </a:cubicBezTo>
                      <a:cubicBezTo>
                        <a:pt x="17" y="0"/>
                        <a:pt x="25" y="3"/>
                        <a:pt x="28" y="10"/>
                      </a:cubicBezTo>
                      <a:close/>
                    </a:path>
                  </a:pathLst>
                </a:custGeom>
                <a:noFill/>
                <a:ln w="22225" cap="flat">
                  <a:solidFill>
                    <a:srgbClr val="46B9C8"/>
                  </a:solidFill>
                  <a:prstDash val="solid"/>
                  <a:miter lim="800000"/>
                  <a:headEnd/>
                  <a:tailEnd/>
                </a:ln>
              </p:spPr>
              <p:txBody>
                <a:bodyPr/>
                <a:lstStyle/>
                <a:p>
                  <a:endParaRPr lang="en-US"/>
                </a:p>
              </p:txBody>
            </p:sp>
            <p:sp>
              <p:nvSpPr>
                <p:cNvPr id="4105" name="Line 9"/>
                <p:cNvSpPr>
                  <a:spLocks noChangeShapeType="1"/>
                </p:cNvSpPr>
                <p:nvPr/>
              </p:nvSpPr>
              <p:spPr bwMode="auto">
                <a:xfrm flipH="1" flipV="1">
                  <a:off x="340" y="2136"/>
                  <a:ext cx="24" cy="73"/>
                </a:xfrm>
                <a:prstGeom prst="line">
                  <a:avLst/>
                </a:prstGeom>
                <a:noFill/>
                <a:ln w="22225">
                  <a:solidFill>
                    <a:srgbClr val="46B9C8"/>
                  </a:solidFill>
                  <a:miter lim="800000"/>
                  <a:headEnd/>
                  <a:tailEnd/>
                </a:ln>
              </p:spPr>
              <p:txBody>
                <a:bodyPr/>
                <a:lstStyle/>
                <a:p>
                  <a:endParaRPr lang="en-US"/>
                </a:p>
              </p:txBody>
            </p:sp>
            <p:sp>
              <p:nvSpPr>
                <p:cNvPr id="4106" name="Line 10"/>
                <p:cNvSpPr>
                  <a:spLocks noChangeShapeType="1"/>
                </p:cNvSpPr>
                <p:nvPr/>
              </p:nvSpPr>
              <p:spPr bwMode="auto">
                <a:xfrm flipH="1" flipV="1">
                  <a:off x="364" y="2126"/>
                  <a:ext cx="21" cy="74"/>
                </a:xfrm>
                <a:prstGeom prst="line">
                  <a:avLst/>
                </a:prstGeom>
                <a:noFill/>
                <a:ln w="22225">
                  <a:solidFill>
                    <a:srgbClr val="46B9C8"/>
                  </a:solidFill>
                  <a:miter lim="800000"/>
                  <a:headEnd/>
                  <a:tailEnd/>
                </a:ln>
              </p:spPr>
              <p:txBody>
                <a:bodyPr/>
                <a:lstStyle/>
                <a:p>
                  <a:endParaRPr lang="en-US"/>
                </a:p>
              </p:txBody>
            </p:sp>
            <p:sp>
              <p:nvSpPr>
                <p:cNvPr id="4107" name="Freeform 11"/>
                <p:cNvSpPr>
                  <a:spLocks/>
                </p:cNvSpPr>
                <p:nvPr/>
              </p:nvSpPr>
              <p:spPr bwMode="auto">
                <a:xfrm>
                  <a:off x="281" y="2223"/>
                  <a:ext cx="71" cy="74"/>
                </a:xfrm>
                <a:custGeom>
                  <a:avLst/>
                  <a:gdLst/>
                  <a:ahLst/>
                  <a:cxnLst>
                    <a:cxn ang="0">
                      <a:pos x="28" y="11"/>
                    </a:cxn>
                    <a:cxn ang="0">
                      <a:pos x="20" y="28"/>
                    </a:cxn>
                    <a:cxn ang="0">
                      <a:pos x="3" y="21"/>
                    </a:cxn>
                    <a:cxn ang="0">
                      <a:pos x="10" y="3"/>
                    </a:cxn>
                    <a:cxn ang="0">
                      <a:pos x="28" y="11"/>
                    </a:cxn>
                  </a:cxnLst>
                  <a:rect l="0" t="0" r="r" b="b"/>
                  <a:pathLst>
                    <a:path w="30" h="31">
                      <a:moveTo>
                        <a:pt x="28" y="11"/>
                      </a:moveTo>
                      <a:cubicBezTo>
                        <a:pt x="30" y="18"/>
                        <a:pt x="27" y="25"/>
                        <a:pt x="20" y="28"/>
                      </a:cubicBezTo>
                      <a:cubicBezTo>
                        <a:pt x="13" y="31"/>
                        <a:pt x="5" y="28"/>
                        <a:pt x="3" y="21"/>
                      </a:cubicBezTo>
                      <a:cubicBezTo>
                        <a:pt x="0" y="14"/>
                        <a:pt x="3" y="6"/>
                        <a:pt x="10" y="3"/>
                      </a:cubicBezTo>
                      <a:cubicBezTo>
                        <a:pt x="17" y="0"/>
                        <a:pt x="25" y="4"/>
                        <a:pt x="28" y="11"/>
                      </a:cubicBezTo>
                      <a:close/>
                    </a:path>
                  </a:pathLst>
                </a:custGeom>
                <a:noFill/>
                <a:ln w="22225" cap="flat">
                  <a:solidFill>
                    <a:srgbClr val="46B9C8"/>
                  </a:solidFill>
                  <a:prstDash val="solid"/>
                  <a:miter lim="800000"/>
                  <a:headEnd/>
                  <a:tailEnd/>
                </a:ln>
              </p:spPr>
              <p:txBody>
                <a:bodyPr/>
                <a:lstStyle/>
                <a:p>
                  <a:endParaRPr lang="en-US"/>
                </a:p>
              </p:txBody>
            </p:sp>
          </p:grpSp>
          <p:grpSp>
            <p:nvGrpSpPr>
              <p:cNvPr id="4108" name="Group 12"/>
              <p:cNvGrpSpPr>
                <a:grpSpLocks/>
              </p:cNvGrpSpPr>
              <p:nvPr/>
            </p:nvGrpSpPr>
            <p:grpSpPr bwMode="auto">
              <a:xfrm>
                <a:off x="70" y="2622"/>
                <a:ext cx="5564" cy="827"/>
                <a:chOff x="-730" y="1699"/>
                <a:chExt cx="7155" cy="1063"/>
              </a:xfrm>
            </p:grpSpPr>
            <p:sp>
              <p:nvSpPr>
                <p:cNvPr id="4109" name="Line 13"/>
                <p:cNvSpPr>
                  <a:spLocks noChangeShapeType="1"/>
                </p:cNvSpPr>
                <p:nvPr/>
              </p:nvSpPr>
              <p:spPr bwMode="auto">
                <a:xfrm flipH="1" flipV="1">
                  <a:off x="271" y="2162"/>
                  <a:ext cx="24" cy="73"/>
                </a:xfrm>
                <a:prstGeom prst="line">
                  <a:avLst/>
                </a:prstGeom>
                <a:noFill/>
                <a:ln w="22225">
                  <a:solidFill>
                    <a:srgbClr val="46B9C8"/>
                  </a:solidFill>
                  <a:miter lim="800000"/>
                  <a:headEnd/>
                  <a:tailEnd/>
                </a:ln>
              </p:spPr>
              <p:txBody>
                <a:bodyPr/>
                <a:lstStyle/>
                <a:p>
                  <a:endParaRPr lang="en-US"/>
                </a:p>
              </p:txBody>
            </p:sp>
            <p:sp>
              <p:nvSpPr>
                <p:cNvPr id="4110" name="Line 14"/>
                <p:cNvSpPr>
                  <a:spLocks noChangeShapeType="1"/>
                </p:cNvSpPr>
                <p:nvPr/>
              </p:nvSpPr>
              <p:spPr bwMode="auto">
                <a:xfrm flipH="1" flipV="1">
                  <a:off x="293" y="2152"/>
                  <a:ext cx="23" cy="74"/>
                </a:xfrm>
                <a:prstGeom prst="line">
                  <a:avLst/>
                </a:prstGeom>
                <a:noFill/>
                <a:ln w="22225">
                  <a:solidFill>
                    <a:srgbClr val="46B9C8"/>
                  </a:solidFill>
                  <a:miter lim="800000"/>
                  <a:headEnd/>
                  <a:tailEnd/>
                </a:ln>
              </p:spPr>
              <p:txBody>
                <a:bodyPr/>
                <a:lstStyle/>
                <a:p>
                  <a:endParaRPr lang="en-US"/>
                </a:p>
              </p:txBody>
            </p:sp>
            <p:sp>
              <p:nvSpPr>
                <p:cNvPr id="4111" name="Freeform 15"/>
                <p:cNvSpPr>
                  <a:spLocks/>
                </p:cNvSpPr>
                <p:nvPr/>
              </p:nvSpPr>
              <p:spPr bwMode="auto">
                <a:xfrm>
                  <a:off x="212" y="2252"/>
                  <a:ext cx="74" cy="71"/>
                </a:xfrm>
                <a:custGeom>
                  <a:avLst/>
                  <a:gdLst/>
                  <a:ahLst/>
                  <a:cxnLst>
                    <a:cxn ang="0">
                      <a:pos x="28" y="10"/>
                    </a:cxn>
                    <a:cxn ang="0">
                      <a:pos x="20" y="27"/>
                    </a:cxn>
                    <a:cxn ang="0">
                      <a:pos x="3" y="20"/>
                    </a:cxn>
                    <a:cxn ang="0">
                      <a:pos x="10" y="2"/>
                    </a:cxn>
                    <a:cxn ang="0">
                      <a:pos x="28" y="10"/>
                    </a:cxn>
                  </a:cxnLst>
                  <a:rect l="0" t="0" r="r" b="b"/>
                  <a:pathLst>
                    <a:path w="31" h="30">
                      <a:moveTo>
                        <a:pt x="28" y="10"/>
                      </a:moveTo>
                      <a:cubicBezTo>
                        <a:pt x="31" y="17"/>
                        <a:pt x="27" y="24"/>
                        <a:pt x="20" y="27"/>
                      </a:cubicBezTo>
                      <a:cubicBezTo>
                        <a:pt x="14" y="30"/>
                        <a:pt x="6" y="27"/>
                        <a:pt x="3" y="20"/>
                      </a:cubicBezTo>
                      <a:cubicBezTo>
                        <a:pt x="0" y="13"/>
                        <a:pt x="3" y="5"/>
                        <a:pt x="10" y="2"/>
                      </a:cubicBezTo>
                      <a:cubicBezTo>
                        <a:pt x="17" y="0"/>
                        <a:pt x="25" y="3"/>
                        <a:pt x="28" y="10"/>
                      </a:cubicBezTo>
                      <a:close/>
                    </a:path>
                  </a:pathLst>
                </a:custGeom>
                <a:noFill/>
                <a:ln w="22225" cap="flat">
                  <a:solidFill>
                    <a:srgbClr val="46B9C8"/>
                  </a:solidFill>
                  <a:prstDash val="solid"/>
                  <a:miter lim="800000"/>
                  <a:headEnd/>
                  <a:tailEnd/>
                </a:ln>
              </p:spPr>
              <p:txBody>
                <a:bodyPr/>
                <a:lstStyle/>
                <a:p>
                  <a:endParaRPr lang="en-US"/>
                </a:p>
              </p:txBody>
            </p:sp>
            <p:sp>
              <p:nvSpPr>
                <p:cNvPr id="4112" name="Line 16"/>
                <p:cNvSpPr>
                  <a:spLocks noChangeShapeType="1"/>
                </p:cNvSpPr>
                <p:nvPr/>
              </p:nvSpPr>
              <p:spPr bwMode="auto">
                <a:xfrm flipH="1" flipV="1">
                  <a:off x="203" y="2188"/>
                  <a:ext cx="24" cy="73"/>
                </a:xfrm>
                <a:prstGeom prst="line">
                  <a:avLst/>
                </a:prstGeom>
                <a:noFill/>
                <a:ln w="22225">
                  <a:solidFill>
                    <a:srgbClr val="46B9C8"/>
                  </a:solidFill>
                  <a:miter lim="800000"/>
                  <a:headEnd/>
                  <a:tailEnd/>
                </a:ln>
              </p:spPr>
              <p:txBody>
                <a:bodyPr/>
                <a:lstStyle/>
                <a:p>
                  <a:endParaRPr lang="en-US"/>
                </a:p>
              </p:txBody>
            </p:sp>
            <p:sp>
              <p:nvSpPr>
                <p:cNvPr id="4113" name="Line 17"/>
                <p:cNvSpPr>
                  <a:spLocks noChangeShapeType="1"/>
                </p:cNvSpPr>
                <p:nvPr/>
              </p:nvSpPr>
              <p:spPr bwMode="auto">
                <a:xfrm flipH="1" flipV="1">
                  <a:off x="224" y="2178"/>
                  <a:ext cx="24" cy="74"/>
                </a:xfrm>
                <a:prstGeom prst="line">
                  <a:avLst/>
                </a:prstGeom>
                <a:noFill/>
                <a:ln w="22225">
                  <a:solidFill>
                    <a:srgbClr val="46B9C8"/>
                  </a:solidFill>
                  <a:miter lim="800000"/>
                  <a:headEnd/>
                  <a:tailEnd/>
                </a:ln>
              </p:spPr>
              <p:txBody>
                <a:bodyPr/>
                <a:lstStyle/>
                <a:p>
                  <a:endParaRPr lang="en-US"/>
                </a:p>
              </p:txBody>
            </p:sp>
            <p:sp>
              <p:nvSpPr>
                <p:cNvPr id="4114" name="Freeform 18"/>
                <p:cNvSpPr>
                  <a:spLocks/>
                </p:cNvSpPr>
                <p:nvPr/>
              </p:nvSpPr>
              <p:spPr bwMode="auto">
                <a:xfrm>
                  <a:off x="146" y="2278"/>
                  <a:ext cx="71" cy="71"/>
                </a:xfrm>
                <a:custGeom>
                  <a:avLst/>
                  <a:gdLst/>
                  <a:ahLst/>
                  <a:cxnLst>
                    <a:cxn ang="0">
                      <a:pos x="27" y="10"/>
                    </a:cxn>
                    <a:cxn ang="0">
                      <a:pos x="20" y="28"/>
                    </a:cxn>
                    <a:cxn ang="0">
                      <a:pos x="2" y="20"/>
                    </a:cxn>
                    <a:cxn ang="0">
                      <a:pos x="10" y="3"/>
                    </a:cxn>
                    <a:cxn ang="0">
                      <a:pos x="27" y="10"/>
                    </a:cxn>
                  </a:cxnLst>
                  <a:rect l="0" t="0" r="r" b="b"/>
                  <a:pathLst>
                    <a:path w="30" h="30">
                      <a:moveTo>
                        <a:pt x="27" y="10"/>
                      </a:moveTo>
                      <a:cubicBezTo>
                        <a:pt x="30" y="17"/>
                        <a:pt x="27" y="25"/>
                        <a:pt x="20" y="28"/>
                      </a:cubicBezTo>
                      <a:cubicBezTo>
                        <a:pt x="13" y="30"/>
                        <a:pt x="5" y="27"/>
                        <a:pt x="2" y="20"/>
                      </a:cubicBezTo>
                      <a:cubicBezTo>
                        <a:pt x="0" y="14"/>
                        <a:pt x="3" y="6"/>
                        <a:pt x="10" y="3"/>
                      </a:cubicBezTo>
                      <a:cubicBezTo>
                        <a:pt x="16" y="0"/>
                        <a:pt x="24" y="3"/>
                        <a:pt x="27" y="10"/>
                      </a:cubicBezTo>
                      <a:close/>
                    </a:path>
                  </a:pathLst>
                </a:custGeom>
                <a:noFill/>
                <a:ln w="22225" cap="flat">
                  <a:solidFill>
                    <a:srgbClr val="46B9C8"/>
                  </a:solidFill>
                  <a:prstDash val="solid"/>
                  <a:miter lim="800000"/>
                  <a:headEnd/>
                  <a:tailEnd/>
                </a:ln>
              </p:spPr>
              <p:txBody>
                <a:bodyPr/>
                <a:lstStyle/>
                <a:p>
                  <a:endParaRPr lang="en-US"/>
                </a:p>
              </p:txBody>
            </p:sp>
            <p:sp>
              <p:nvSpPr>
                <p:cNvPr id="4115" name="Line 19"/>
                <p:cNvSpPr>
                  <a:spLocks noChangeShapeType="1"/>
                </p:cNvSpPr>
                <p:nvPr/>
              </p:nvSpPr>
              <p:spPr bwMode="auto">
                <a:xfrm flipH="1" flipV="1">
                  <a:off x="134" y="2214"/>
                  <a:ext cx="24" cy="75"/>
                </a:xfrm>
                <a:prstGeom prst="line">
                  <a:avLst/>
                </a:prstGeom>
                <a:noFill/>
                <a:ln w="22225">
                  <a:solidFill>
                    <a:srgbClr val="46B9C8"/>
                  </a:solidFill>
                  <a:miter lim="800000"/>
                  <a:headEnd/>
                  <a:tailEnd/>
                </a:ln>
              </p:spPr>
              <p:txBody>
                <a:bodyPr/>
                <a:lstStyle/>
                <a:p>
                  <a:endParaRPr lang="en-US"/>
                </a:p>
              </p:txBody>
            </p:sp>
            <p:sp>
              <p:nvSpPr>
                <p:cNvPr id="4116" name="Line 20"/>
                <p:cNvSpPr>
                  <a:spLocks noChangeShapeType="1"/>
                </p:cNvSpPr>
                <p:nvPr/>
              </p:nvSpPr>
              <p:spPr bwMode="auto">
                <a:xfrm flipH="1" flipV="1">
                  <a:off x="156" y="2207"/>
                  <a:ext cx="26" cy="73"/>
                </a:xfrm>
                <a:prstGeom prst="line">
                  <a:avLst/>
                </a:prstGeom>
                <a:noFill/>
                <a:ln w="22225">
                  <a:solidFill>
                    <a:srgbClr val="46B9C8"/>
                  </a:solidFill>
                  <a:miter lim="800000"/>
                  <a:headEnd/>
                  <a:tailEnd/>
                </a:ln>
              </p:spPr>
              <p:txBody>
                <a:bodyPr/>
                <a:lstStyle/>
                <a:p>
                  <a:endParaRPr lang="en-US"/>
                </a:p>
              </p:txBody>
            </p:sp>
            <p:sp>
              <p:nvSpPr>
                <p:cNvPr id="4117" name="Freeform 21"/>
                <p:cNvSpPr>
                  <a:spLocks/>
                </p:cNvSpPr>
                <p:nvPr/>
              </p:nvSpPr>
              <p:spPr bwMode="auto">
                <a:xfrm>
                  <a:off x="78" y="2306"/>
                  <a:ext cx="71" cy="71"/>
                </a:xfrm>
                <a:custGeom>
                  <a:avLst/>
                  <a:gdLst/>
                  <a:ahLst/>
                  <a:cxnLst>
                    <a:cxn ang="0">
                      <a:pos x="28" y="10"/>
                    </a:cxn>
                    <a:cxn ang="0">
                      <a:pos x="21" y="27"/>
                    </a:cxn>
                    <a:cxn ang="0">
                      <a:pos x="3" y="20"/>
                    </a:cxn>
                    <a:cxn ang="0">
                      <a:pos x="10" y="3"/>
                    </a:cxn>
                    <a:cxn ang="0">
                      <a:pos x="28" y="10"/>
                    </a:cxn>
                  </a:cxnLst>
                  <a:rect l="0" t="0" r="r" b="b"/>
                  <a:pathLst>
                    <a:path w="30" h="30">
                      <a:moveTo>
                        <a:pt x="28" y="10"/>
                      </a:moveTo>
                      <a:cubicBezTo>
                        <a:pt x="30" y="16"/>
                        <a:pt x="27" y="24"/>
                        <a:pt x="21" y="27"/>
                      </a:cubicBezTo>
                      <a:cubicBezTo>
                        <a:pt x="14" y="30"/>
                        <a:pt x="6" y="27"/>
                        <a:pt x="3" y="20"/>
                      </a:cubicBezTo>
                      <a:cubicBezTo>
                        <a:pt x="0" y="13"/>
                        <a:pt x="3" y="5"/>
                        <a:pt x="10" y="3"/>
                      </a:cubicBezTo>
                      <a:cubicBezTo>
                        <a:pt x="17" y="0"/>
                        <a:pt x="25" y="3"/>
                        <a:pt x="28" y="10"/>
                      </a:cubicBezTo>
                      <a:close/>
                    </a:path>
                  </a:pathLst>
                </a:custGeom>
                <a:noFill/>
                <a:ln w="22225" cap="flat">
                  <a:solidFill>
                    <a:srgbClr val="46B9C8"/>
                  </a:solidFill>
                  <a:prstDash val="solid"/>
                  <a:miter lim="800000"/>
                  <a:headEnd/>
                  <a:tailEnd/>
                </a:ln>
              </p:spPr>
              <p:txBody>
                <a:bodyPr/>
                <a:lstStyle/>
                <a:p>
                  <a:endParaRPr lang="en-US"/>
                </a:p>
              </p:txBody>
            </p:sp>
            <p:sp>
              <p:nvSpPr>
                <p:cNvPr id="4118" name="Line 22"/>
                <p:cNvSpPr>
                  <a:spLocks noChangeShapeType="1"/>
                </p:cNvSpPr>
                <p:nvPr/>
              </p:nvSpPr>
              <p:spPr bwMode="auto">
                <a:xfrm flipH="1" flipV="1">
                  <a:off x="66" y="2242"/>
                  <a:ext cx="26" cy="73"/>
                </a:xfrm>
                <a:prstGeom prst="line">
                  <a:avLst/>
                </a:prstGeom>
                <a:noFill/>
                <a:ln w="22225">
                  <a:solidFill>
                    <a:srgbClr val="46B9C8"/>
                  </a:solidFill>
                  <a:miter lim="800000"/>
                  <a:headEnd/>
                  <a:tailEnd/>
                </a:ln>
              </p:spPr>
              <p:txBody>
                <a:bodyPr/>
                <a:lstStyle/>
                <a:p>
                  <a:endParaRPr lang="en-US"/>
                </a:p>
              </p:txBody>
            </p:sp>
            <p:sp>
              <p:nvSpPr>
                <p:cNvPr id="4119" name="Line 23"/>
                <p:cNvSpPr>
                  <a:spLocks noChangeShapeType="1"/>
                </p:cNvSpPr>
                <p:nvPr/>
              </p:nvSpPr>
              <p:spPr bwMode="auto">
                <a:xfrm flipH="1" flipV="1">
                  <a:off x="87" y="2233"/>
                  <a:ext cx="26" cy="73"/>
                </a:xfrm>
                <a:prstGeom prst="line">
                  <a:avLst/>
                </a:prstGeom>
                <a:noFill/>
                <a:ln w="22225">
                  <a:solidFill>
                    <a:srgbClr val="46B9C8"/>
                  </a:solidFill>
                  <a:miter lim="800000"/>
                  <a:headEnd/>
                  <a:tailEnd/>
                </a:ln>
              </p:spPr>
              <p:txBody>
                <a:bodyPr/>
                <a:lstStyle/>
                <a:p>
                  <a:endParaRPr lang="en-US"/>
                </a:p>
              </p:txBody>
            </p:sp>
            <p:sp>
              <p:nvSpPr>
                <p:cNvPr id="4120" name="Freeform 24"/>
                <p:cNvSpPr>
                  <a:spLocks/>
                </p:cNvSpPr>
                <p:nvPr/>
              </p:nvSpPr>
              <p:spPr bwMode="auto">
                <a:xfrm>
                  <a:off x="12" y="2334"/>
                  <a:ext cx="70" cy="71"/>
                </a:xfrm>
                <a:custGeom>
                  <a:avLst/>
                  <a:gdLst/>
                  <a:ahLst/>
                  <a:cxnLst>
                    <a:cxn ang="0">
                      <a:pos x="27" y="9"/>
                    </a:cxn>
                    <a:cxn ang="0">
                      <a:pos x="20" y="27"/>
                    </a:cxn>
                    <a:cxn ang="0">
                      <a:pos x="3" y="20"/>
                    </a:cxn>
                    <a:cxn ang="0">
                      <a:pos x="9" y="3"/>
                    </a:cxn>
                    <a:cxn ang="0">
                      <a:pos x="27" y="9"/>
                    </a:cxn>
                  </a:cxnLst>
                  <a:rect l="0" t="0" r="r" b="b"/>
                  <a:pathLst>
                    <a:path w="30" h="30">
                      <a:moveTo>
                        <a:pt x="27" y="9"/>
                      </a:moveTo>
                      <a:cubicBezTo>
                        <a:pt x="30" y="16"/>
                        <a:pt x="27" y="24"/>
                        <a:pt x="20" y="27"/>
                      </a:cubicBezTo>
                      <a:cubicBezTo>
                        <a:pt x="14" y="30"/>
                        <a:pt x="6" y="27"/>
                        <a:pt x="3" y="20"/>
                      </a:cubicBezTo>
                      <a:cubicBezTo>
                        <a:pt x="0" y="14"/>
                        <a:pt x="3" y="6"/>
                        <a:pt x="9" y="3"/>
                      </a:cubicBezTo>
                      <a:cubicBezTo>
                        <a:pt x="16" y="0"/>
                        <a:pt x="24" y="3"/>
                        <a:pt x="27" y="9"/>
                      </a:cubicBezTo>
                      <a:close/>
                    </a:path>
                  </a:pathLst>
                </a:custGeom>
                <a:noFill/>
                <a:ln w="22225" cap="flat">
                  <a:solidFill>
                    <a:srgbClr val="46B9C8"/>
                  </a:solidFill>
                  <a:prstDash val="solid"/>
                  <a:miter lim="800000"/>
                  <a:headEnd/>
                  <a:tailEnd/>
                </a:ln>
              </p:spPr>
              <p:txBody>
                <a:bodyPr/>
                <a:lstStyle/>
                <a:p>
                  <a:endParaRPr lang="en-US"/>
                </a:p>
              </p:txBody>
            </p:sp>
            <p:sp>
              <p:nvSpPr>
                <p:cNvPr id="4121" name="Line 25"/>
                <p:cNvSpPr>
                  <a:spLocks noChangeShapeType="1"/>
                </p:cNvSpPr>
                <p:nvPr/>
              </p:nvSpPr>
              <p:spPr bwMode="auto">
                <a:xfrm flipH="1" flipV="1">
                  <a:off x="-3" y="2273"/>
                  <a:ext cx="26" cy="71"/>
                </a:xfrm>
                <a:prstGeom prst="line">
                  <a:avLst/>
                </a:prstGeom>
                <a:noFill/>
                <a:ln w="22225">
                  <a:solidFill>
                    <a:srgbClr val="46B9C8"/>
                  </a:solidFill>
                  <a:miter lim="800000"/>
                  <a:headEnd/>
                  <a:tailEnd/>
                </a:ln>
              </p:spPr>
              <p:txBody>
                <a:bodyPr/>
                <a:lstStyle/>
                <a:p>
                  <a:endParaRPr lang="en-US"/>
                </a:p>
              </p:txBody>
            </p:sp>
            <p:sp>
              <p:nvSpPr>
                <p:cNvPr id="4122" name="Line 26"/>
                <p:cNvSpPr>
                  <a:spLocks noChangeShapeType="1"/>
                </p:cNvSpPr>
                <p:nvPr/>
              </p:nvSpPr>
              <p:spPr bwMode="auto">
                <a:xfrm flipH="1" flipV="1">
                  <a:off x="19" y="2263"/>
                  <a:ext cx="26" cy="71"/>
                </a:xfrm>
                <a:prstGeom prst="line">
                  <a:avLst/>
                </a:prstGeom>
                <a:noFill/>
                <a:ln w="22225">
                  <a:solidFill>
                    <a:srgbClr val="46B9C8"/>
                  </a:solidFill>
                  <a:miter lim="800000"/>
                  <a:headEnd/>
                  <a:tailEnd/>
                </a:ln>
              </p:spPr>
              <p:txBody>
                <a:bodyPr/>
                <a:lstStyle/>
                <a:p>
                  <a:endParaRPr lang="en-US"/>
                </a:p>
              </p:txBody>
            </p:sp>
            <p:sp>
              <p:nvSpPr>
                <p:cNvPr id="4123" name="Freeform 27"/>
                <p:cNvSpPr>
                  <a:spLocks/>
                </p:cNvSpPr>
                <p:nvPr/>
              </p:nvSpPr>
              <p:spPr bwMode="auto">
                <a:xfrm>
                  <a:off x="-57" y="2363"/>
                  <a:ext cx="73" cy="71"/>
                </a:xfrm>
                <a:custGeom>
                  <a:avLst/>
                  <a:gdLst/>
                  <a:ahLst/>
                  <a:cxnLst>
                    <a:cxn ang="0">
                      <a:pos x="28" y="10"/>
                    </a:cxn>
                    <a:cxn ang="0">
                      <a:pos x="21" y="27"/>
                    </a:cxn>
                    <a:cxn ang="0">
                      <a:pos x="3" y="21"/>
                    </a:cxn>
                    <a:cxn ang="0">
                      <a:pos x="10" y="3"/>
                    </a:cxn>
                    <a:cxn ang="0">
                      <a:pos x="28" y="10"/>
                    </a:cxn>
                  </a:cxnLst>
                  <a:rect l="0" t="0" r="r" b="b"/>
                  <a:pathLst>
                    <a:path w="31" h="30">
                      <a:moveTo>
                        <a:pt x="28" y="10"/>
                      </a:moveTo>
                      <a:cubicBezTo>
                        <a:pt x="31" y="16"/>
                        <a:pt x="28" y="24"/>
                        <a:pt x="21" y="27"/>
                      </a:cubicBezTo>
                      <a:cubicBezTo>
                        <a:pt x="14" y="30"/>
                        <a:pt x="6" y="27"/>
                        <a:pt x="3" y="21"/>
                      </a:cubicBezTo>
                      <a:cubicBezTo>
                        <a:pt x="0" y="14"/>
                        <a:pt x="3" y="6"/>
                        <a:pt x="10" y="3"/>
                      </a:cubicBezTo>
                      <a:cubicBezTo>
                        <a:pt x="17" y="0"/>
                        <a:pt x="25" y="3"/>
                        <a:pt x="28" y="10"/>
                      </a:cubicBezTo>
                      <a:close/>
                    </a:path>
                  </a:pathLst>
                </a:custGeom>
                <a:noFill/>
                <a:ln w="22225" cap="flat">
                  <a:solidFill>
                    <a:srgbClr val="46B9C8"/>
                  </a:solidFill>
                  <a:prstDash val="solid"/>
                  <a:miter lim="800000"/>
                  <a:headEnd/>
                  <a:tailEnd/>
                </a:ln>
              </p:spPr>
              <p:txBody>
                <a:bodyPr/>
                <a:lstStyle/>
                <a:p>
                  <a:endParaRPr lang="en-US"/>
                </a:p>
              </p:txBody>
            </p:sp>
            <p:sp>
              <p:nvSpPr>
                <p:cNvPr id="4124" name="Line 28"/>
                <p:cNvSpPr>
                  <a:spLocks noChangeShapeType="1"/>
                </p:cNvSpPr>
                <p:nvPr/>
              </p:nvSpPr>
              <p:spPr bwMode="auto">
                <a:xfrm flipH="1" flipV="1">
                  <a:off x="-71" y="2301"/>
                  <a:ext cx="28" cy="73"/>
                </a:xfrm>
                <a:prstGeom prst="line">
                  <a:avLst/>
                </a:prstGeom>
                <a:noFill/>
                <a:ln w="22225">
                  <a:solidFill>
                    <a:srgbClr val="46B9C8"/>
                  </a:solidFill>
                  <a:miter lim="800000"/>
                  <a:headEnd/>
                  <a:tailEnd/>
                </a:ln>
              </p:spPr>
              <p:txBody>
                <a:bodyPr/>
                <a:lstStyle/>
                <a:p>
                  <a:endParaRPr lang="en-US"/>
                </a:p>
              </p:txBody>
            </p:sp>
            <p:sp>
              <p:nvSpPr>
                <p:cNvPr id="4125" name="Line 29"/>
                <p:cNvSpPr>
                  <a:spLocks noChangeShapeType="1"/>
                </p:cNvSpPr>
                <p:nvPr/>
              </p:nvSpPr>
              <p:spPr bwMode="auto">
                <a:xfrm flipH="1" flipV="1">
                  <a:off x="-50" y="2292"/>
                  <a:ext cx="29" cy="73"/>
                </a:xfrm>
                <a:prstGeom prst="line">
                  <a:avLst/>
                </a:prstGeom>
                <a:noFill/>
                <a:ln w="22225">
                  <a:solidFill>
                    <a:srgbClr val="46B9C8"/>
                  </a:solidFill>
                  <a:miter lim="800000"/>
                  <a:headEnd/>
                  <a:tailEnd/>
                </a:ln>
              </p:spPr>
              <p:txBody>
                <a:bodyPr/>
                <a:lstStyle/>
                <a:p>
                  <a:endParaRPr lang="en-US"/>
                </a:p>
              </p:txBody>
            </p:sp>
            <p:sp>
              <p:nvSpPr>
                <p:cNvPr id="4126" name="Freeform 30"/>
                <p:cNvSpPr>
                  <a:spLocks/>
                </p:cNvSpPr>
                <p:nvPr/>
              </p:nvSpPr>
              <p:spPr bwMode="auto">
                <a:xfrm>
                  <a:off x="-123" y="2391"/>
                  <a:ext cx="73" cy="73"/>
                </a:xfrm>
                <a:custGeom>
                  <a:avLst/>
                  <a:gdLst/>
                  <a:ahLst/>
                  <a:cxnLst>
                    <a:cxn ang="0">
                      <a:pos x="28" y="10"/>
                    </a:cxn>
                    <a:cxn ang="0">
                      <a:pos x="21" y="28"/>
                    </a:cxn>
                    <a:cxn ang="0">
                      <a:pos x="3" y="21"/>
                    </a:cxn>
                    <a:cxn ang="0">
                      <a:pos x="10" y="4"/>
                    </a:cxn>
                    <a:cxn ang="0">
                      <a:pos x="28" y="10"/>
                    </a:cxn>
                  </a:cxnLst>
                  <a:rect l="0" t="0" r="r" b="b"/>
                  <a:pathLst>
                    <a:path w="31" h="31">
                      <a:moveTo>
                        <a:pt x="28" y="10"/>
                      </a:moveTo>
                      <a:cubicBezTo>
                        <a:pt x="31" y="17"/>
                        <a:pt x="28" y="25"/>
                        <a:pt x="21" y="28"/>
                      </a:cubicBezTo>
                      <a:cubicBezTo>
                        <a:pt x="14" y="31"/>
                        <a:pt x="6" y="28"/>
                        <a:pt x="3" y="21"/>
                      </a:cubicBezTo>
                      <a:cubicBezTo>
                        <a:pt x="0" y="15"/>
                        <a:pt x="3" y="7"/>
                        <a:pt x="10" y="4"/>
                      </a:cubicBezTo>
                      <a:cubicBezTo>
                        <a:pt x="16" y="0"/>
                        <a:pt x="24" y="3"/>
                        <a:pt x="28" y="10"/>
                      </a:cubicBezTo>
                      <a:close/>
                    </a:path>
                  </a:pathLst>
                </a:custGeom>
                <a:noFill/>
                <a:ln w="22225" cap="flat">
                  <a:solidFill>
                    <a:srgbClr val="46B9C8"/>
                  </a:solidFill>
                  <a:prstDash val="solid"/>
                  <a:miter lim="800000"/>
                  <a:headEnd/>
                  <a:tailEnd/>
                </a:ln>
              </p:spPr>
              <p:txBody>
                <a:bodyPr/>
                <a:lstStyle/>
                <a:p>
                  <a:endParaRPr lang="en-US"/>
                </a:p>
              </p:txBody>
            </p:sp>
            <p:sp>
              <p:nvSpPr>
                <p:cNvPr id="4127" name="Line 31"/>
                <p:cNvSpPr>
                  <a:spLocks noChangeShapeType="1"/>
                </p:cNvSpPr>
                <p:nvPr/>
              </p:nvSpPr>
              <p:spPr bwMode="auto">
                <a:xfrm flipH="1" flipV="1">
                  <a:off x="-137" y="2332"/>
                  <a:ext cx="28" cy="73"/>
                </a:xfrm>
                <a:prstGeom prst="line">
                  <a:avLst/>
                </a:prstGeom>
                <a:noFill/>
                <a:ln w="22225">
                  <a:solidFill>
                    <a:srgbClr val="46B9C8"/>
                  </a:solidFill>
                  <a:miter lim="800000"/>
                  <a:headEnd/>
                  <a:tailEnd/>
                </a:ln>
              </p:spPr>
              <p:txBody>
                <a:bodyPr/>
                <a:lstStyle/>
                <a:p>
                  <a:endParaRPr lang="en-US"/>
                </a:p>
              </p:txBody>
            </p:sp>
            <p:sp>
              <p:nvSpPr>
                <p:cNvPr id="4128" name="Line 32"/>
                <p:cNvSpPr>
                  <a:spLocks noChangeShapeType="1"/>
                </p:cNvSpPr>
                <p:nvPr/>
              </p:nvSpPr>
              <p:spPr bwMode="auto">
                <a:xfrm flipH="1" flipV="1">
                  <a:off x="-116" y="2323"/>
                  <a:ext cx="28" cy="70"/>
                </a:xfrm>
                <a:prstGeom prst="line">
                  <a:avLst/>
                </a:prstGeom>
                <a:noFill/>
                <a:ln w="22225">
                  <a:solidFill>
                    <a:srgbClr val="46B9C8"/>
                  </a:solidFill>
                  <a:miter lim="800000"/>
                  <a:headEnd/>
                  <a:tailEnd/>
                </a:ln>
              </p:spPr>
              <p:txBody>
                <a:bodyPr/>
                <a:lstStyle/>
                <a:p>
                  <a:endParaRPr lang="en-US"/>
                </a:p>
              </p:txBody>
            </p:sp>
            <p:sp>
              <p:nvSpPr>
                <p:cNvPr id="4129" name="Freeform 33"/>
                <p:cNvSpPr>
                  <a:spLocks/>
                </p:cNvSpPr>
                <p:nvPr/>
              </p:nvSpPr>
              <p:spPr bwMode="auto">
                <a:xfrm>
                  <a:off x="-189" y="2422"/>
                  <a:ext cx="73" cy="73"/>
                </a:xfrm>
                <a:custGeom>
                  <a:avLst/>
                  <a:gdLst/>
                  <a:ahLst/>
                  <a:cxnLst>
                    <a:cxn ang="0">
                      <a:pos x="27" y="10"/>
                    </a:cxn>
                    <a:cxn ang="0">
                      <a:pos x="21" y="28"/>
                    </a:cxn>
                    <a:cxn ang="0">
                      <a:pos x="3" y="21"/>
                    </a:cxn>
                    <a:cxn ang="0">
                      <a:pos x="10" y="4"/>
                    </a:cxn>
                    <a:cxn ang="0">
                      <a:pos x="27" y="10"/>
                    </a:cxn>
                  </a:cxnLst>
                  <a:rect l="0" t="0" r="r" b="b"/>
                  <a:pathLst>
                    <a:path w="31" h="31">
                      <a:moveTo>
                        <a:pt x="27" y="10"/>
                      </a:moveTo>
                      <a:cubicBezTo>
                        <a:pt x="31" y="16"/>
                        <a:pt x="28" y="24"/>
                        <a:pt x="21" y="28"/>
                      </a:cubicBezTo>
                      <a:cubicBezTo>
                        <a:pt x="15" y="31"/>
                        <a:pt x="7" y="28"/>
                        <a:pt x="3" y="21"/>
                      </a:cubicBezTo>
                      <a:cubicBezTo>
                        <a:pt x="0" y="15"/>
                        <a:pt x="3" y="7"/>
                        <a:pt x="10" y="4"/>
                      </a:cubicBezTo>
                      <a:cubicBezTo>
                        <a:pt x="16" y="0"/>
                        <a:pt x="24" y="3"/>
                        <a:pt x="27" y="10"/>
                      </a:cubicBezTo>
                      <a:close/>
                    </a:path>
                  </a:pathLst>
                </a:custGeom>
                <a:noFill/>
                <a:ln w="22225" cap="flat">
                  <a:solidFill>
                    <a:srgbClr val="46B9C8"/>
                  </a:solidFill>
                  <a:prstDash val="solid"/>
                  <a:miter lim="800000"/>
                  <a:headEnd/>
                  <a:tailEnd/>
                </a:ln>
              </p:spPr>
              <p:txBody>
                <a:bodyPr/>
                <a:lstStyle/>
                <a:p>
                  <a:endParaRPr lang="en-US"/>
                </a:p>
              </p:txBody>
            </p:sp>
            <p:sp>
              <p:nvSpPr>
                <p:cNvPr id="4130" name="Line 34"/>
                <p:cNvSpPr>
                  <a:spLocks noChangeShapeType="1"/>
                </p:cNvSpPr>
                <p:nvPr/>
              </p:nvSpPr>
              <p:spPr bwMode="auto">
                <a:xfrm flipH="1" flipV="1">
                  <a:off x="-206" y="2363"/>
                  <a:ext cx="31" cy="73"/>
                </a:xfrm>
                <a:prstGeom prst="line">
                  <a:avLst/>
                </a:prstGeom>
                <a:noFill/>
                <a:ln w="22225">
                  <a:solidFill>
                    <a:srgbClr val="46B9C8"/>
                  </a:solidFill>
                  <a:miter lim="800000"/>
                  <a:headEnd/>
                  <a:tailEnd/>
                </a:ln>
              </p:spPr>
              <p:txBody>
                <a:bodyPr/>
                <a:lstStyle/>
                <a:p>
                  <a:endParaRPr lang="en-US"/>
                </a:p>
              </p:txBody>
            </p:sp>
            <p:sp>
              <p:nvSpPr>
                <p:cNvPr id="4131" name="Line 35"/>
                <p:cNvSpPr>
                  <a:spLocks noChangeShapeType="1"/>
                </p:cNvSpPr>
                <p:nvPr/>
              </p:nvSpPr>
              <p:spPr bwMode="auto">
                <a:xfrm flipH="1" flipV="1">
                  <a:off x="-184" y="2353"/>
                  <a:ext cx="30" cy="71"/>
                </a:xfrm>
                <a:prstGeom prst="line">
                  <a:avLst/>
                </a:prstGeom>
                <a:noFill/>
                <a:ln w="22225">
                  <a:solidFill>
                    <a:srgbClr val="46B9C8"/>
                  </a:solidFill>
                  <a:miter lim="800000"/>
                  <a:headEnd/>
                  <a:tailEnd/>
                </a:ln>
              </p:spPr>
              <p:txBody>
                <a:bodyPr/>
                <a:lstStyle/>
                <a:p>
                  <a:endParaRPr lang="en-US"/>
                </a:p>
              </p:txBody>
            </p:sp>
            <p:sp>
              <p:nvSpPr>
                <p:cNvPr id="4132" name="Freeform 36"/>
                <p:cNvSpPr>
                  <a:spLocks/>
                </p:cNvSpPr>
                <p:nvPr/>
              </p:nvSpPr>
              <p:spPr bwMode="auto">
                <a:xfrm>
                  <a:off x="-255" y="2452"/>
                  <a:ext cx="73" cy="74"/>
                </a:xfrm>
                <a:custGeom>
                  <a:avLst/>
                  <a:gdLst/>
                  <a:ahLst/>
                  <a:cxnLst>
                    <a:cxn ang="0">
                      <a:pos x="28" y="10"/>
                    </a:cxn>
                    <a:cxn ang="0">
                      <a:pos x="21" y="28"/>
                    </a:cxn>
                    <a:cxn ang="0">
                      <a:pos x="3" y="22"/>
                    </a:cxn>
                    <a:cxn ang="0">
                      <a:pos x="10" y="4"/>
                    </a:cxn>
                    <a:cxn ang="0">
                      <a:pos x="28" y="10"/>
                    </a:cxn>
                  </a:cxnLst>
                  <a:rect l="0" t="0" r="r" b="b"/>
                  <a:pathLst>
                    <a:path w="31" h="31">
                      <a:moveTo>
                        <a:pt x="28" y="10"/>
                      </a:moveTo>
                      <a:cubicBezTo>
                        <a:pt x="31" y="16"/>
                        <a:pt x="28" y="25"/>
                        <a:pt x="21" y="28"/>
                      </a:cubicBezTo>
                      <a:cubicBezTo>
                        <a:pt x="15" y="31"/>
                        <a:pt x="7" y="28"/>
                        <a:pt x="3" y="22"/>
                      </a:cubicBezTo>
                      <a:cubicBezTo>
                        <a:pt x="0" y="15"/>
                        <a:pt x="3" y="7"/>
                        <a:pt x="10" y="4"/>
                      </a:cubicBezTo>
                      <a:cubicBezTo>
                        <a:pt x="16" y="0"/>
                        <a:pt x="24" y="3"/>
                        <a:pt x="28" y="10"/>
                      </a:cubicBezTo>
                      <a:close/>
                    </a:path>
                  </a:pathLst>
                </a:custGeom>
                <a:noFill/>
                <a:ln w="22225" cap="flat">
                  <a:solidFill>
                    <a:srgbClr val="46B9C8"/>
                  </a:solidFill>
                  <a:prstDash val="solid"/>
                  <a:miter lim="800000"/>
                  <a:headEnd/>
                  <a:tailEnd/>
                </a:ln>
              </p:spPr>
              <p:txBody>
                <a:bodyPr/>
                <a:lstStyle/>
                <a:p>
                  <a:endParaRPr lang="en-US"/>
                </a:p>
              </p:txBody>
            </p:sp>
            <p:sp>
              <p:nvSpPr>
                <p:cNvPr id="4133" name="Line 37"/>
                <p:cNvSpPr>
                  <a:spLocks noChangeShapeType="1"/>
                </p:cNvSpPr>
                <p:nvPr/>
              </p:nvSpPr>
              <p:spPr bwMode="auto">
                <a:xfrm flipH="1" flipV="1">
                  <a:off x="-272" y="2393"/>
                  <a:ext cx="31" cy="74"/>
                </a:xfrm>
                <a:prstGeom prst="line">
                  <a:avLst/>
                </a:prstGeom>
                <a:noFill/>
                <a:ln w="22225">
                  <a:solidFill>
                    <a:srgbClr val="46B9C8"/>
                  </a:solidFill>
                  <a:miter lim="800000"/>
                  <a:headEnd/>
                  <a:tailEnd/>
                </a:ln>
              </p:spPr>
              <p:txBody>
                <a:bodyPr/>
                <a:lstStyle/>
                <a:p>
                  <a:endParaRPr lang="en-US"/>
                </a:p>
              </p:txBody>
            </p:sp>
            <p:sp>
              <p:nvSpPr>
                <p:cNvPr id="4134" name="Line 38"/>
                <p:cNvSpPr>
                  <a:spLocks noChangeShapeType="1"/>
                </p:cNvSpPr>
                <p:nvPr/>
              </p:nvSpPr>
              <p:spPr bwMode="auto">
                <a:xfrm flipH="1" flipV="1">
                  <a:off x="-251" y="2384"/>
                  <a:ext cx="31" cy="71"/>
                </a:xfrm>
                <a:prstGeom prst="line">
                  <a:avLst/>
                </a:prstGeom>
                <a:noFill/>
                <a:ln w="22225">
                  <a:solidFill>
                    <a:srgbClr val="46B9C8"/>
                  </a:solidFill>
                  <a:miter lim="800000"/>
                  <a:headEnd/>
                  <a:tailEnd/>
                </a:ln>
              </p:spPr>
              <p:txBody>
                <a:bodyPr/>
                <a:lstStyle/>
                <a:p>
                  <a:endParaRPr lang="en-US"/>
                </a:p>
              </p:txBody>
            </p:sp>
            <p:sp>
              <p:nvSpPr>
                <p:cNvPr id="4135" name="Freeform 39"/>
                <p:cNvSpPr>
                  <a:spLocks/>
                </p:cNvSpPr>
                <p:nvPr/>
              </p:nvSpPr>
              <p:spPr bwMode="auto">
                <a:xfrm>
                  <a:off x="-321" y="2486"/>
                  <a:ext cx="73" cy="73"/>
                </a:xfrm>
                <a:custGeom>
                  <a:avLst/>
                  <a:gdLst/>
                  <a:ahLst/>
                  <a:cxnLst>
                    <a:cxn ang="0">
                      <a:pos x="28" y="9"/>
                    </a:cxn>
                    <a:cxn ang="0">
                      <a:pos x="22" y="27"/>
                    </a:cxn>
                    <a:cxn ang="0">
                      <a:pos x="4" y="21"/>
                    </a:cxn>
                    <a:cxn ang="0">
                      <a:pos x="10" y="3"/>
                    </a:cxn>
                    <a:cxn ang="0">
                      <a:pos x="28" y="9"/>
                    </a:cxn>
                  </a:cxnLst>
                  <a:rect l="0" t="0" r="r" b="b"/>
                  <a:pathLst>
                    <a:path w="31" h="31">
                      <a:moveTo>
                        <a:pt x="28" y="9"/>
                      </a:moveTo>
                      <a:cubicBezTo>
                        <a:pt x="31" y="16"/>
                        <a:pt x="28" y="24"/>
                        <a:pt x="22" y="27"/>
                      </a:cubicBezTo>
                      <a:cubicBezTo>
                        <a:pt x="15" y="31"/>
                        <a:pt x="7" y="28"/>
                        <a:pt x="4" y="21"/>
                      </a:cubicBezTo>
                      <a:cubicBezTo>
                        <a:pt x="0" y="15"/>
                        <a:pt x="3" y="7"/>
                        <a:pt x="10" y="3"/>
                      </a:cubicBezTo>
                      <a:cubicBezTo>
                        <a:pt x="16" y="0"/>
                        <a:pt x="24" y="3"/>
                        <a:pt x="28" y="9"/>
                      </a:cubicBezTo>
                      <a:close/>
                    </a:path>
                  </a:pathLst>
                </a:custGeom>
                <a:noFill/>
                <a:ln w="22225" cap="flat">
                  <a:solidFill>
                    <a:srgbClr val="46B9C8"/>
                  </a:solidFill>
                  <a:prstDash val="solid"/>
                  <a:miter lim="800000"/>
                  <a:headEnd/>
                  <a:tailEnd/>
                </a:ln>
              </p:spPr>
              <p:txBody>
                <a:bodyPr/>
                <a:lstStyle/>
                <a:p>
                  <a:endParaRPr lang="en-US"/>
                </a:p>
              </p:txBody>
            </p:sp>
            <p:sp>
              <p:nvSpPr>
                <p:cNvPr id="4136" name="Line 40"/>
                <p:cNvSpPr>
                  <a:spLocks noChangeShapeType="1"/>
                </p:cNvSpPr>
                <p:nvPr/>
              </p:nvSpPr>
              <p:spPr bwMode="auto">
                <a:xfrm flipH="1" flipV="1">
                  <a:off x="-338" y="2426"/>
                  <a:ext cx="31" cy="71"/>
                </a:xfrm>
                <a:prstGeom prst="line">
                  <a:avLst/>
                </a:prstGeom>
                <a:noFill/>
                <a:ln w="22225">
                  <a:solidFill>
                    <a:srgbClr val="46B9C8"/>
                  </a:solidFill>
                  <a:miter lim="800000"/>
                  <a:headEnd/>
                  <a:tailEnd/>
                </a:ln>
              </p:spPr>
              <p:txBody>
                <a:bodyPr/>
                <a:lstStyle/>
                <a:p>
                  <a:endParaRPr lang="en-US"/>
                </a:p>
              </p:txBody>
            </p:sp>
            <p:sp>
              <p:nvSpPr>
                <p:cNvPr id="4137" name="Line 41"/>
                <p:cNvSpPr>
                  <a:spLocks noChangeShapeType="1"/>
                </p:cNvSpPr>
                <p:nvPr/>
              </p:nvSpPr>
              <p:spPr bwMode="auto">
                <a:xfrm flipH="1" flipV="1">
                  <a:off x="-317" y="2417"/>
                  <a:ext cx="31" cy="71"/>
                </a:xfrm>
                <a:prstGeom prst="line">
                  <a:avLst/>
                </a:prstGeom>
                <a:noFill/>
                <a:ln w="22225">
                  <a:solidFill>
                    <a:srgbClr val="46B9C8"/>
                  </a:solidFill>
                  <a:miter lim="800000"/>
                  <a:headEnd/>
                  <a:tailEnd/>
                </a:ln>
              </p:spPr>
              <p:txBody>
                <a:bodyPr/>
                <a:lstStyle/>
                <a:p>
                  <a:endParaRPr lang="en-US"/>
                </a:p>
              </p:txBody>
            </p:sp>
            <p:sp>
              <p:nvSpPr>
                <p:cNvPr id="4138" name="Freeform 42"/>
                <p:cNvSpPr>
                  <a:spLocks/>
                </p:cNvSpPr>
                <p:nvPr/>
              </p:nvSpPr>
              <p:spPr bwMode="auto">
                <a:xfrm>
                  <a:off x="-385" y="2519"/>
                  <a:ext cx="73" cy="70"/>
                </a:xfrm>
                <a:custGeom>
                  <a:avLst/>
                  <a:gdLst/>
                  <a:ahLst/>
                  <a:cxnLst>
                    <a:cxn ang="0">
                      <a:pos x="27" y="9"/>
                    </a:cxn>
                    <a:cxn ang="0">
                      <a:pos x="21" y="27"/>
                    </a:cxn>
                    <a:cxn ang="0">
                      <a:pos x="3" y="21"/>
                    </a:cxn>
                    <a:cxn ang="0">
                      <a:pos x="9" y="3"/>
                    </a:cxn>
                    <a:cxn ang="0">
                      <a:pos x="27" y="9"/>
                    </a:cxn>
                  </a:cxnLst>
                  <a:rect l="0" t="0" r="r" b="b"/>
                  <a:pathLst>
                    <a:path w="31" h="30">
                      <a:moveTo>
                        <a:pt x="27" y="9"/>
                      </a:moveTo>
                      <a:cubicBezTo>
                        <a:pt x="31" y="15"/>
                        <a:pt x="28" y="23"/>
                        <a:pt x="21" y="27"/>
                      </a:cubicBezTo>
                      <a:cubicBezTo>
                        <a:pt x="15" y="30"/>
                        <a:pt x="7" y="28"/>
                        <a:pt x="3" y="21"/>
                      </a:cubicBezTo>
                      <a:cubicBezTo>
                        <a:pt x="0" y="15"/>
                        <a:pt x="2" y="6"/>
                        <a:pt x="9" y="3"/>
                      </a:cubicBezTo>
                      <a:cubicBezTo>
                        <a:pt x="16" y="0"/>
                        <a:pt x="24" y="2"/>
                        <a:pt x="27" y="9"/>
                      </a:cubicBezTo>
                      <a:close/>
                    </a:path>
                  </a:pathLst>
                </a:custGeom>
                <a:noFill/>
                <a:ln w="22225" cap="flat">
                  <a:solidFill>
                    <a:srgbClr val="46B9C8"/>
                  </a:solidFill>
                  <a:prstDash val="solid"/>
                  <a:miter lim="800000"/>
                  <a:headEnd/>
                  <a:tailEnd/>
                </a:ln>
              </p:spPr>
              <p:txBody>
                <a:bodyPr/>
                <a:lstStyle/>
                <a:p>
                  <a:endParaRPr lang="en-US"/>
                </a:p>
              </p:txBody>
            </p:sp>
            <p:sp>
              <p:nvSpPr>
                <p:cNvPr id="4139" name="Line 43"/>
                <p:cNvSpPr>
                  <a:spLocks noChangeShapeType="1"/>
                </p:cNvSpPr>
                <p:nvPr/>
              </p:nvSpPr>
              <p:spPr bwMode="auto">
                <a:xfrm flipH="1" flipV="1">
                  <a:off x="-404" y="2460"/>
                  <a:ext cx="31" cy="70"/>
                </a:xfrm>
                <a:prstGeom prst="line">
                  <a:avLst/>
                </a:prstGeom>
                <a:noFill/>
                <a:ln w="22225">
                  <a:solidFill>
                    <a:srgbClr val="46B9C8"/>
                  </a:solidFill>
                  <a:miter lim="800000"/>
                  <a:headEnd/>
                  <a:tailEnd/>
                </a:ln>
              </p:spPr>
              <p:txBody>
                <a:bodyPr/>
                <a:lstStyle/>
                <a:p>
                  <a:endParaRPr lang="en-US"/>
                </a:p>
              </p:txBody>
            </p:sp>
            <p:sp>
              <p:nvSpPr>
                <p:cNvPr id="4140" name="Line 44"/>
                <p:cNvSpPr>
                  <a:spLocks noChangeShapeType="1"/>
                </p:cNvSpPr>
                <p:nvPr/>
              </p:nvSpPr>
              <p:spPr bwMode="auto">
                <a:xfrm flipH="1" flipV="1">
                  <a:off x="-383" y="2448"/>
                  <a:ext cx="31" cy="73"/>
                </a:xfrm>
                <a:prstGeom prst="line">
                  <a:avLst/>
                </a:prstGeom>
                <a:noFill/>
                <a:ln w="22225">
                  <a:solidFill>
                    <a:srgbClr val="46B9C8"/>
                  </a:solidFill>
                  <a:miter lim="800000"/>
                  <a:headEnd/>
                  <a:tailEnd/>
                </a:ln>
              </p:spPr>
              <p:txBody>
                <a:bodyPr/>
                <a:lstStyle/>
                <a:p>
                  <a:endParaRPr lang="en-US"/>
                </a:p>
              </p:txBody>
            </p:sp>
            <p:sp>
              <p:nvSpPr>
                <p:cNvPr id="4141" name="Freeform 45"/>
                <p:cNvSpPr>
                  <a:spLocks/>
                </p:cNvSpPr>
                <p:nvPr/>
              </p:nvSpPr>
              <p:spPr bwMode="auto">
                <a:xfrm>
                  <a:off x="-451" y="2552"/>
                  <a:ext cx="73" cy="71"/>
                </a:xfrm>
                <a:custGeom>
                  <a:avLst/>
                  <a:gdLst/>
                  <a:ahLst/>
                  <a:cxnLst>
                    <a:cxn ang="0">
                      <a:pos x="28" y="9"/>
                    </a:cxn>
                    <a:cxn ang="0">
                      <a:pos x="22" y="27"/>
                    </a:cxn>
                    <a:cxn ang="0">
                      <a:pos x="4" y="21"/>
                    </a:cxn>
                    <a:cxn ang="0">
                      <a:pos x="9" y="3"/>
                    </a:cxn>
                    <a:cxn ang="0">
                      <a:pos x="28" y="9"/>
                    </a:cxn>
                  </a:cxnLst>
                  <a:rect l="0" t="0" r="r" b="b"/>
                  <a:pathLst>
                    <a:path w="31" h="30">
                      <a:moveTo>
                        <a:pt x="28" y="9"/>
                      </a:moveTo>
                      <a:cubicBezTo>
                        <a:pt x="31" y="15"/>
                        <a:pt x="29" y="23"/>
                        <a:pt x="22" y="27"/>
                      </a:cubicBezTo>
                      <a:cubicBezTo>
                        <a:pt x="16" y="30"/>
                        <a:pt x="7" y="28"/>
                        <a:pt x="4" y="21"/>
                      </a:cubicBezTo>
                      <a:cubicBezTo>
                        <a:pt x="0" y="15"/>
                        <a:pt x="3" y="7"/>
                        <a:pt x="9" y="3"/>
                      </a:cubicBezTo>
                      <a:cubicBezTo>
                        <a:pt x="16" y="0"/>
                        <a:pt x="24" y="2"/>
                        <a:pt x="28" y="9"/>
                      </a:cubicBezTo>
                      <a:close/>
                    </a:path>
                  </a:pathLst>
                </a:custGeom>
                <a:noFill/>
                <a:ln w="22225" cap="flat">
                  <a:solidFill>
                    <a:srgbClr val="46B9C8"/>
                  </a:solidFill>
                  <a:prstDash val="solid"/>
                  <a:miter lim="800000"/>
                  <a:headEnd/>
                  <a:tailEnd/>
                </a:ln>
              </p:spPr>
              <p:txBody>
                <a:bodyPr/>
                <a:lstStyle/>
                <a:p>
                  <a:endParaRPr lang="en-US"/>
                </a:p>
              </p:txBody>
            </p:sp>
            <p:sp>
              <p:nvSpPr>
                <p:cNvPr id="4142" name="Line 46"/>
                <p:cNvSpPr>
                  <a:spLocks noChangeShapeType="1"/>
                </p:cNvSpPr>
                <p:nvPr/>
              </p:nvSpPr>
              <p:spPr bwMode="auto">
                <a:xfrm flipH="1" flipV="1">
                  <a:off x="-470" y="2493"/>
                  <a:ext cx="30" cy="70"/>
                </a:xfrm>
                <a:prstGeom prst="line">
                  <a:avLst/>
                </a:prstGeom>
                <a:noFill/>
                <a:ln w="22225">
                  <a:solidFill>
                    <a:srgbClr val="46B9C8"/>
                  </a:solidFill>
                  <a:miter lim="800000"/>
                  <a:headEnd/>
                  <a:tailEnd/>
                </a:ln>
              </p:spPr>
              <p:txBody>
                <a:bodyPr/>
                <a:lstStyle/>
                <a:p>
                  <a:endParaRPr lang="en-US"/>
                </a:p>
              </p:txBody>
            </p:sp>
            <p:sp>
              <p:nvSpPr>
                <p:cNvPr id="4143" name="Line 47"/>
                <p:cNvSpPr>
                  <a:spLocks noChangeShapeType="1"/>
                </p:cNvSpPr>
                <p:nvPr/>
              </p:nvSpPr>
              <p:spPr bwMode="auto">
                <a:xfrm flipH="1" flipV="1">
                  <a:off x="-449" y="2483"/>
                  <a:ext cx="31" cy="71"/>
                </a:xfrm>
                <a:prstGeom prst="line">
                  <a:avLst/>
                </a:prstGeom>
                <a:noFill/>
                <a:ln w="22225">
                  <a:solidFill>
                    <a:srgbClr val="46B9C8"/>
                  </a:solidFill>
                  <a:miter lim="800000"/>
                  <a:headEnd/>
                  <a:tailEnd/>
                </a:ln>
              </p:spPr>
              <p:txBody>
                <a:bodyPr/>
                <a:lstStyle/>
                <a:p>
                  <a:endParaRPr lang="en-US"/>
                </a:p>
              </p:txBody>
            </p:sp>
            <p:sp>
              <p:nvSpPr>
                <p:cNvPr id="4144" name="Freeform 48"/>
                <p:cNvSpPr>
                  <a:spLocks/>
                </p:cNvSpPr>
                <p:nvPr/>
              </p:nvSpPr>
              <p:spPr bwMode="auto">
                <a:xfrm>
                  <a:off x="-515" y="2585"/>
                  <a:ext cx="73" cy="73"/>
                </a:xfrm>
                <a:custGeom>
                  <a:avLst/>
                  <a:gdLst/>
                  <a:ahLst/>
                  <a:cxnLst>
                    <a:cxn ang="0">
                      <a:pos x="27" y="9"/>
                    </a:cxn>
                    <a:cxn ang="0">
                      <a:pos x="22" y="27"/>
                    </a:cxn>
                    <a:cxn ang="0">
                      <a:pos x="4" y="22"/>
                    </a:cxn>
                    <a:cxn ang="0">
                      <a:pos x="9" y="4"/>
                    </a:cxn>
                    <a:cxn ang="0">
                      <a:pos x="27" y="9"/>
                    </a:cxn>
                  </a:cxnLst>
                  <a:rect l="0" t="0" r="r" b="b"/>
                  <a:pathLst>
                    <a:path w="31" h="31">
                      <a:moveTo>
                        <a:pt x="27" y="9"/>
                      </a:moveTo>
                      <a:cubicBezTo>
                        <a:pt x="31" y="15"/>
                        <a:pt x="28" y="24"/>
                        <a:pt x="22" y="27"/>
                      </a:cubicBezTo>
                      <a:cubicBezTo>
                        <a:pt x="15" y="31"/>
                        <a:pt x="7" y="28"/>
                        <a:pt x="4" y="22"/>
                      </a:cubicBezTo>
                      <a:cubicBezTo>
                        <a:pt x="0" y="15"/>
                        <a:pt x="2" y="7"/>
                        <a:pt x="9" y="4"/>
                      </a:cubicBezTo>
                      <a:cubicBezTo>
                        <a:pt x="15" y="0"/>
                        <a:pt x="24" y="2"/>
                        <a:pt x="27" y="9"/>
                      </a:cubicBezTo>
                      <a:close/>
                    </a:path>
                  </a:pathLst>
                </a:custGeom>
                <a:noFill/>
                <a:ln w="22225" cap="flat">
                  <a:solidFill>
                    <a:srgbClr val="46B9C8"/>
                  </a:solidFill>
                  <a:prstDash val="solid"/>
                  <a:miter lim="800000"/>
                  <a:headEnd/>
                  <a:tailEnd/>
                </a:ln>
              </p:spPr>
              <p:txBody>
                <a:bodyPr/>
                <a:lstStyle/>
                <a:p>
                  <a:endParaRPr lang="en-US"/>
                </a:p>
              </p:txBody>
            </p:sp>
            <p:sp>
              <p:nvSpPr>
                <p:cNvPr id="4145" name="Line 49"/>
                <p:cNvSpPr>
                  <a:spLocks noChangeShapeType="1"/>
                </p:cNvSpPr>
                <p:nvPr/>
              </p:nvSpPr>
              <p:spPr bwMode="auto">
                <a:xfrm flipH="1" flipV="1">
                  <a:off x="-536" y="2528"/>
                  <a:ext cx="33" cy="71"/>
                </a:xfrm>
                <a:prstGeom prst="line">
                  <a:avLst/>
                </a:prstGeom>
                <a:noFill/>
                <a:ln w="22225">
                  <a:solidFill>
                    <a:srgbClr val="46B9C8"/>
                  </a:solidFill>
                  <a:miter lim="800000"/>
                  <a:headEnd/>
                  <a:tailEnd/>
                </a:ln>
              </p:spPr>
              <p:txBody>
                <a:bodyPr/>
                <a:lstStyle/>
                <a:p>
                  <a:endParaRPr lang="en-US"/>
                </a:p>
              </p:txBody>
            </p:sp>
            <p:sp>
              <p:nvSpPr>
                <p:cNvPr id="4146" name="Line 50"/>
                <p:cNvSpPr>
                  <a:spLocks noChangeShapeType="1"/>
                </p:cNvSpPr>
                <p:nvPr/>
              </p:nvSpPr>
              <p:spPr bwMode="auto">
                <a:xfrm flipH="1" flipV="1">
                  <a:off x="-515" y="2516"/>
                  <a:ext cx="33" cy="71"/>
                </a:xfrm>
                <a:prstGeom prst="line">
                  <a:avLst/>
                </a:prstGeom>
                <a:noFill/>
                <a:ln w="22225">
                  <a:solidFill>
                    <a:srgbClr val="46B9C8"/>
                  </a:solidFill>
                  <a:miter lim="800000"/>
                  <a:headEnd/>
                  <a:tailEnd/>
                </a:ln>
              </p:spPr>
              <p:txBody>
                <a:bodyPr/>
                <a:lstStyle/>
                <a:p>
                  <a:endParaRPr lang="en-US"/>
                </a:p>
              </p:txBody>
            </p:sp>
            <p:sp>
              <p:nvSpPr>
                <p:cNvPr id="4147" name="Freeform 51"/>
                <p:cNvSpPr>
                  <a:spLocks/>
                </p:cNvSpPr>
                <p:nvPr/>
              </p:nvSpPr>
              <p:spPr bwMode="auto">
                <a:xfrm>
                  <a:off x="-579" y="2620"/>
                  <a:ext cx="73" cy="71"/>
                </a:xfrm>
                <a:custGeom>
                  <a:avLst/>
                  <a:gdLst/>
                  <a:ahLst/>
                  <a:cxnLst>
                    <a:cxn ang="0">
                      <a:pos x="27" y="8"/>
                    </a:cxn>
                    <a:cxn ang="0">
                      <a:pos x="22" y="27"/>
                    </a:cxn>
                    <a:cxn ang="0">
                      <a:pos x="4" y="22"/>
                    </a:cxn>
                    <a:cxn ang="0">
                      <a:pos x="9" y="3"/>
                    </a:cxn>
                    <a:cxn ang="0">
                      <a:pos x="27" y="8"/>
                    </a:cxn>
                  </a:cxnLst>
                  <a:rect l="0" t="0" r="r" b="b"/>
                  <a:pathLst>
                    <a:path w="31" h="30">
                      <a:moveTo>
                        <a:pt x="27" y="8"/>
                      </a:moveTo>
                      <a:cubicBezTo>
                        <a:pt x="31" y="15"/>
                        <a:pt x="28" y="23"/>
                        <a:pt x="22" y="27"/>
                      </a:cubicBezTo>
                      <a:cubicBezTo>
                        <a:pt x="15" y="30"/>
                        <a:pt x="7" y="28"/>
                        <a:pt x="4" y="22"/>
                      </a:cubicBezTo>
                      <a:cubicBezTo>
                        <a:pt x="0" y="15"/>
                        <a:pt x="2" y="7"/>
                        <a:pt x="9" y="3"/>
                      </a:cubicBezTo>
                      <a:cubicBezTo>
                        <a:pt x="15" y="0"/>
                        <a:pt x="23" y="2"/>
                        <a:pt x="27" y="8"/>
                      </a:cubicBezTo>
                      <a:close/>
                    </a:path>
                  </a:pathLst>
                </a:custGeom>
                <a:noFill/>
                <a:ln w="22225" cap="flat">
                  <a:solidFill>
                    <a:srgbClr val="46B9C8"/>
                  </a:solidFill>
                  <a:prstDash val="solid"/>
                  <a:miter lim="800000"/>
                  <a:headEnd/>
                  <a:tailEnd/>
                </a:ln>
              </p:spPr>
              <p:txBody>
                <a:bodyPr/>
                <a:lstStyle/>
                <a:p>
                  <a:endParaRPr lang="en-US"/>
                </a:p>
              </p:txBody>
            </p:sp>
            <p:sp>
              <p:nvSpPr>
                <p:cNvPr id="4148" name="Line 52"/>
                <p:cNvSpPr>
                  <a:spLocks noChangeShapeType="1"/>
                </p:cNvSpPr>
                <p:nvPr/>
              </p:nvSpPr>
              <p:spPr bwMode="auto">
                <a:xfrm flipH="1" flipV="1">
                  <a:off x="-600" y="2563"/>
                  <a:ext cx="33" cy="69"/>
                </a:xfrm>
                <a:prstGeom prst="line">
                  <a:avLst/>
                </a:prstGeom>
                <a:noFill/>
                <a:ln w="22225">
                  <a:solidFill>
                    <a:srgbClr val="46B9C8"/>
                  </a:solidFill>
                  <a:miter lim="800000"/>
                  <a:headEnd/>
                  <a:tailEnd/>
                </a:ln>
              </p:spPr>
              <p:txBody>
                <a:bodyPr/>
                <a:lstStyle/>
                <a:p>
                  <a:endParaRPr lang="en-US"/>
                </a:p>
              </p:txBody>
            </p:sp>
            <p:sp>
              <p:nvSpPr>
                <p:cNvPr id="4149" name="Line 53"/>
                <p:cNvSpPr>
                  <a:spLocks noChangeShapeType="1"/>
                </p:cNvSpPr>
                <p:nvPr/>
              </p:nvSpPr>
              <p:spPr bwMode="auto">
                <a:xfrm flipH="1" flipV="1">
                  <a:off x="-581" y="2552"/>
                  <a:ext cx="35" cy="71"/>
                </a:xfrm>
                <a:prstGeom prst="line">
                  <a:avLst/>
                </a:prstGeom>
                <a:noFill/>
                <a:ln w="22225">
                  <a:solidFill>
                    <a:srgbClr val="46B9C8"/>
                  </a:solidFill>
                  <a:miter lim="800000"/>
                  <a:headEnd/>
                  <a:tailEnd/>
                </a:ln>
              </p:spPr>
              <p:txBody>
                <a:bodyPr/>
                <a:lstStyle/>
                <a:p>
                  <a:endParaRPr lang="en-US"/>
                </a:p>
              </p:txBody>
            </p:sp>
            <p:sp>
              <p:nvSpPr>
                <p:cNvPr id="4150" name="Freeform 54"/>
                <p:cNvSpPr>
                  <a:spLocks/>
                </p:cNvSpPr>
                <p:nvPr/>
              </p:nvSpPr>
              <p:spPr bwMode="auto">
                <a:xfrm>
                  <a:off x="-643" y="2653"/>
                  <a:ext cx="73" cy="73"/>
                </a:xfrm>
                <a:custGeom>
                  <a:avLst/>
                  <a:gdLst/>
                  <a:ahLst/>
                  <a:cxnLst>
                    <a:cxn ang="0">
                      <a:pos x="27" y="9"/>
                    </a:cxn>
                    <a:cxn ang="0">
                      <a:pos x="22" y="27"/>
                    </a:cxn>
                    <a:cxn ang="0">
                      <a:pos x="4" y="23"/>
                    </a:cxn>
                    <a:cxn ang="0">
                      <a:pos x="9" y="4"/>
                    </a:cxn>
                    <a:cxn ang="0">
                      <a:pos x="27" y="9"/>
                    </a:cxn>
                  </a:cxnLst>
                  <a:rect l="0" t="0" r="r" b="b"/>
                  <a:pathLst>
                    <a:path w="31" h="31">
                      <a:moveTo>
                        <a:pt x="27" y="9"/>
                      </a:moveTo>
                      <a:cubicBezTo>
                        <a:pt x="31" y="16"/>
                        <a:pt x="28" y="24"/>
                        <a:pt x="22" y="27"/>
                      </a:cubicBezTo>
                      <a:cubicBezTo>
                        <a:pt x="16" y="31"/>
                        <a:pt x="7" y="29"/>
                        <a:pt x="4" y="23"/>
                      </a:cubicBezTo>
                      <a:cubicBezTo>
                        <a:pt x="0" y="16"/>
                        <a:pt x="2" y="8"/>
                        <a:pt x="9" y="4"/>
                      </a:cubicBezTo>
                      <a:cubicBezTo>
                        <a:pt x="15" y="0"/>
                        <a:pt x="23" y="3"/>
                        <a:pt x="27" y="9"/>
                      </a:cubicBezTo>
                      <a:close/>
                    </a:path>
                  </a:pathLst>
                </a:custGeom>
                <a:noFill/>
                <a:ln w="22225" cap="flat">
                  <a:solidFill>
                    <a:srgbClr val="46B9C8"/>
                  </a:solidFill>
                  <a:prstDash val="solid"/>
                  <a:miter lim="800000"/>
                  <a:headEnd/>
                  <a:tailEnd/>
                </a:ln>
              </p:spPr>
              <p:txBody>
                <a:bodyPr/>
                <a:lstStyle/>
                <a:p>
                  <a:endParaRPr lang="en-US"/>
                </a:p>
              </p:txBody>
            </p:sp>
            <p:sp>
              <p:nvSpPr>
                <p:cNvPr id="4151" name="Line 55"/>
                <p:cNvSpPr>
                  <a:spLocks noChangeShapeType="1"/>
                </p:cNvSpPr>
                <p:nvPr/>
              </p:nvSpPr>
              <p:spPr bwMode="auto">
                <a:xfrm flipH="1" flipV="1">
                  <a:off x="-666" y="2599"/>
                  <a:ext cx="35" cy="68"/>
                </a:xfrm>
                <a:prstGeom prst="line">
                  <a:avLst/>
                </a:prstGeom>
                <a:noFill/>
                <a:ln w="22225">
                  <a:solidFill>
                    <a:srgbClr val="46B9C8"/>
                  </a:solidFill>
                  <a:miter lim="800000"/>
                  <a:headEnd/>
                  <a:tailEnd/>
                </a:ln>
              </p:spPr>
              <p:txBody>
                <a:bodyPr/>
                <a:lstStyle/>
                <a:p>
                  <a:endParaRPr lang="en-US"/>
                </a:p>
              </p:txBody>
            </p:sp>
            <p:sp>
              <p:nvSpPr>
                <p:cNvPr id="4152" name="Line 56"/>
                <p:cNvSpPr>
                  <a:spLocks noChangeShapeType="1"/>
                </p:cNvSpPr>
                <p:nvPr/>
              </p:nvSpPr>
              <p:spPr bwMode="auto">
                <a:xfrm flipH="1" flipV="1">
                  <a:off x="-645" y="2587"/>
                  <a:ext cx="33" cy="71"/>
                </a:xfrm>
                <a:prstGeom prst="line">
                  <a:avLst/>
                </a:prstGeom>
                <a:noFill/>
                <a:ln w="22225">
                  <a:solidFill>
                    <a:srgbClr val="46B9C8"/>
                  </a:solidFill>
                  <a:miter lim="800000"/>
                  <a:headEnd/>
                  <a:tailEnd/>
                </a:ln>
              </p:spPr>
              <p:txBody>
                <a:bodyPr/>
                <a:lstStyle/>
                <a:p>
                  <a:endParaRPr lang="en-US"/>
                </a:p>
              </p:txBody>
            </p:sp>
            <p:sp>
              <p:nvSpPr>
                <p:cNvPr id="4153" name="Freeform 57"/>
                <p:cNvSpPr>
                  <a:spLocks/>
                </p:cNvSpPr>
                <p:nvPr/>
              </p:nvSpPr>
              <p:spPr bwMode="auto">
                <a:xfrm>
                  <a:off x="2778" y="1777"/>
                  <a:ext cx="63" cy="64"/>
                </a:xfrm>
                <a:custGeom>
                  <a:avLst/>
                  <a:gdLst/>
                  <a:ahLst/>
                  <a:cxnLst>
                    <a:cxn ang="0">
                      <a:pos x="27" y="13"/>
                    </a:cxn>
                    <a:cxn ang="0">
                      <a:pos x="14" y="27"/>
                    </a:cxn>
                    <a:cxn ang="0">
                      <a:pos x="1" y="13"/>
                    </a:cxn>
                    <a:cxn ang="0">
                      <a:pos x="14" y="0"/>
                    </a:cxn>
                    <a:cxn ang="0">
                      <a:pos x="27" y="13"/>
                    </a:cxn>
                  </a:cxnLst>
                  <a:rect l="0" t="0" r="r" b="b"/>
                  <a:pathLst>
                    <a:path w="27" h="27">
                      <a:moveTo>
                        <a:pt x="27" y="13"/>
                      </a:moveTo>
                      <a:cubicBezTo>
                        <a:pt x="27" y="20"/>
                        <a:pt x="22" y="27"/>
                        <a:pt x="14" y="27"/>
                      </a:cubicBezTo>
                      <a:cubicBezTo>
                        <a:pt x="7" y="27"/>
                        <a:pt x="1" y="21"/>
                        <a:pt x="1" y="13"/>
                      </a:cubicBezTo>
                      <a:cubicBezTo>
                        <a:pt x="0" y="6"/>
                        <a:pt x="6" y="0"/>
                        <a:pt x="14" y="0"/>
                      </a:cubicBezTo>
                      <a:cubicBezTo>
                        <a:pt x="21" y="0"/>
                        <a:pt x="27" y="6"/>
                        <a:pt x="27" y="13"/>
                      </a:cubicBezTo>
                      <a:close/>
                    </a:path>
                  </a:pathLst>
                </a:custGeom>
                <a:noFill/>
                <a:ln w="22225" cap="flat">
                  <a:solidFill>
                    <a:srgbClr val="46B9C8"/>
                  </a:solidFill>
                  <a:prstDash val="solid"/>
                  <a:miter lim="800000"/>
                  <a:headEnd/>
                  <a:tailEnd/>
                </a:ln>
              </p:spPr>
              <p:txBody>
                <a:bodyPr/>
                <a:lstStyle/>
                <a:p>
                  <a:endParaRPr lang="en-US"/>
                </a:p>
              </p:txBody>
            </p:sp>
            <p:sp>
              <p:nvSpPr>
                <p:cNvPr id="4154" name="Line 58"/>
                <p:cNvSpPr>
                  <a:spLocks noChangeShapeType="1"/>
                </p:cNvSpPr>
                <p:nvPr/>
              </p:nvSpPr>
              <p:spPr bwMode="auto">
                <a:xfrm flipV="1">
                  <a:off x="2799" y="1699"/>
                  <a:ext cx="5" cy="78"/>
                </a:xfrm>
                <a:prstGeom prst="line">
                  <a:avLst/>
                </a:prstGeom>
                <a:noFill/>
                <a:ln w="22225">
                  <a:solidFill>
                    <a:srgbClr val="46B9C8"/>
                  </a:solidFill>
                  <a:miter lim="800000"/>
                  <a:headEnd/>
                  <a:tailEnd/>
                </a:ln>
              </p:spPr>
              <p:txBody>
                <a:bodyPr/>
                <a:lstStyle/>
                <a:p>
                  <a:endParaRPr lang="en-US"/>
                </a:p>
              </p:txBody>
            </p:sp>
            <p:sp>
              <p:nvSpPr>
                <p:cNvPr id="4155" name="Line 59"/>
                <p:cNvSpPr>
                  <a:spLocks noChangeShapeType="1"/>
                </p:cNvSpPr>
                <p:nvPr/>
              </p:nvSpPr>
              <p:spPr bwMode="auto">
                <a:xfrm flipV="1">
                  <a:off x="2823" y="1699"/>
                  <a:ext cx="4" cy="78"/>
                </a:xfrm>
                <a:prstGeom prst="line">
                  <a:avLst/>
                </a:prstGeom>
                <a:noFill/>
                <a:ln w="22225">
                  <a:solidFill>
                    <a:srgbClr val="46B9C8"/>
                  </a:solidFill>
                  <a:miter lim="800000"/>
                  <a:headEnd/>
                  <a:tailEnd/>
                </a:ln>
              </p:spPr>
              <p:txBody>
                <a:bodyPr/>
                <a:lstStyle/>
                <a:p>
                  <a:endParaRPr lang="en-US"/>
                </a:p>
              </p:txBody>
            </p:sp>
            <p:sp>
              <p:nvSpPr>
                <p:cNvPr id="4156" name="Freeform 60"/>
                <p:cNvSpPr>
                  <a:spLocks/>
                </p:cNvSpPr>
                <p:nvPr/>
              </p:nvSpPr>
              <p:spPr bwMode="auto">
                <a:xfrm>
                  <a:off x="-707" y="2691"/>
                  <a:ext cx="74" cy="71"/>
                </a:xfrm>
                <a:custGeom>
                  <a:avLst/>
                  <a:gdLst/>
                  <a:ahLst/>
                  <a:cxnLst>
                    <a:cxn ang="0">
                      <a:pos x="27" y="8"/>
                    </a:cxn>
                    <a:cxn ang="0">
                      <a:pos x="22" y="27"/>
                    </a:cxn>
                    <a:cxn ang="0">
                      <a:pos x="4" y="22"/>
                    </a:cxn>
                    <a:cxn ang="0">
                      <a:pos x="9" y="3"/>
                    </a:cxn>
                    <a:cxn ang="0">
                      <a:pos x="27" y="8"/>
                    </a:cxn>
                  </a:cxnLst>
                  <a:rect l="0" t="0" r="r" b="b"/>
                  <a:pathLst>
                    <a:path w="31" h="30">
                      <a:moveTo>
                        <a:pt x="27" y="8"/>
                      </a:moveTo>
                      <a:cubicBezTo>
                        <a:pt x="31" y="15"/>
                        <a:pt x="29" y="23"/>
                        <a:pt x="22" y="27"/>
                      </a:cubicBezTo>
                      <a:cubicBezTo>
                        <a:pt x="16" y="30"/>
                        <a:pt x="8" y="28"/>
                        <a:pt x="4" y="22"/>
                      </a:cubicBezTo>
                      <a:cubicBezTo>
                        <a:pt x="0" y="15"/>
                        <a:pt x="2" y="7"/>
                        <a:pt x="9" y="3"/>
                      </a:cubicBezTo>
                      <a:cubicBezTo>
                        <a:pt x="15" y="0"/>
                        <a:pt x="23" y="2"/>
                        <a:pt x="27" y="8"/>
                      </a:cubicBezTo>
                      <a:close/>
                    </a:path>
                  </a:pathLst>
                </a:custGeom>
                <a:noFill/>
                <a:ln w="22225" cap="flat">
                  <a:solidFill>
                    <a:srgbClr val="46B9C8"/>
                  </a:solidFill>
                  <a:prstDash val="solid"/>
                  <a:miter lim="800000"/>
                  <a:headEnd/>
                  <a:tailEnd/>
                </a:ln>
              </p:spPr>
              <p:txBody>
                <a:bodyPr/>
                <a:lstStyle/>
                <a:p>
                  <a:endParaRPr lang="en-US"/>
                </a:p>
              </p:txBody>
            </p:sp>
            <p:sp>
              <p:nvSpPr>
                <p:cNvPr id="4157" name="Line 61"/>
                <p:cNvSpPr>
                  <a:spLocks noChangeShapeType="1"/>
                </p:cNvSpPr>
                <p:nvPr/>
              </p:nvSpPr>
              <p:spPr bwMode="auto">
                <a:xfrm flipH="1" flipV="1">
                  <a:off x="-730" y="2634"/>
                  <a:ext cx="35" cy="71"/>
                </a:xfrm>
                <a:prstGeom prst="line">
                  <a:avLst/>
                </a:prstGeom>
                <a:noFill/>
                <a:ln w="22225">
                  <a:solidFill>
                    <a:srgbClr val="46B9C8"/>
                  </a:solidFill>
                  <a:miter lim="800000"/>
                  <a:headEnd/>
                  <a:tailEnd/>
                </a:ln>
              </p:spPr>
              <p:txBody>
                <a:bodyPr/>
                <a:lstStyle/>
                <a:p>
                  <a:endParaRPr lang="en-US"/>
                </a:p>
              </p:txBody>
            </p:sp>
            <p:sp>
              <p:nvSpPr>
                <p:cNvPr id="4158" name="Line 62"/>
                <p:cNvSpPr>
                  <a:spLocks noChangeShapeType="1"/>
                </p:cNvSpPr>
                <p:nvPr/>
              </p:nvSpPr>
              <p:spPr bwMode="auto">
                <a:xfrm flipH="1" flipV="1">
                  <a:off x="-709" y="2623"/>
                  <a:ext cx="33" cy="70"/>
                </a:xfrm>
                <a:prstGeom prst="line">
                  <a:avLst/>
                </a:prstGeom>
                <a:noFill/>
                <a:ln w="22225">
                  <a:solidFill>
                    <a:srgbClr val="46B9C8"/>
                  </a:solidFill>
                  <a:miter lim="800000"/>
                  <a:headEnd/>
                  <a:tailEnd/>
                </a:ln>
              </p:spPr>
              <p:txBody>
                <a:bodyPr/>
                <a:lstStyle/>
                <a:p>
                  <a:endParaRPr lang="en-US"/>
                </a:p>
              </p:txBody>
            </p:sp>
            <p:sp>
              <p:nvSpPr>
                <p:cNvPr id="4159" name="Freeform 63"/>
                <p:cNvSpPr>
                  <a:spLocks/>
                </p:cNvSpPr>
                <p:nvPr/>
              </p:nvSpPr>
              <p:spPr bwMode="auto">
                <a:xfrm>
                  <a:off x="2917" y="1777"/>
                  <a:ext cx="64" cy="64"/>
                </a:xfrm>
                <a:custGeom>
                  <a:avLst/>
                  <a:gdLst/>
                  <a:ahLst/>
                  <a:cxnLst>
                    <a:cxn ang="0">
                      <a:pos x="0" y="13"/>
                    </a:cxn>
                    <a:cxn ang="0">
                      <a:pos x="13" y="27"/>
                    </a:cxn>
                    <a:cxn ang="0">
                      <a:pos x="27" y="13"/>
                    </a:cxn>
                    <a:cxn ang="0">
                      <a:pos x="14" y="0"/>
                    </a:cxn>
                    <a:cxn ang="0">
                      <a:pos x="0" y="13"/>
                    </a:cxn>
                  </a:cxnLst>
                  <a:rect l="0" t="0" r="r" b="b"/>
                  <a:pathLst>
                    <a:path w="27" h="27">
                      <a:moveTo>
                        <a:pt x="0" y="13"/>
                      </a:moveTo>
                      <a:cubicBezTo>
                        <a:pt x="0" y="20"/>
                        <a:pt x="6" y="27"/>
                        <a:pt x="13" y="27"/>
                      </a:cubicBezTo>
                      <a:cubicBezTo>
                        <a:pt x="21" y="27"/>
                        <a:pt x="27" y="21"/>
                        <a:pt x="27" y="13"/>
                      </a:cubicBezTo>
                      <a:cubicBezTo>
                        <a:pt x="27" y="6"/>
                        <a:pt x="21" y="0"/>
                        <a:pt x="14" y="0"/>
                      </a:cubicBezTo>
                      <a:cubicBezTo>
                        <a:pt x="6" y="0"/>
                        <a:pt x="0" y="6"/>
                        <a:pt x="0" y="13"/>
                      </a:cubicBezTo>
                      <a:close/>
                    </a:path>
                  </a:pathLst>
                </a:custGeom>
                <a:noFill/>
                <a:ln w="22225" cap="flat">
                  <a:solidFill>
                    <a:srgbClr val="46B9C8"/>
                  </a:solidFill>
                  <a:prstDash val="solid"/>
                  <a:miter lim="800000"/>
                  <a:headEnd/>
                  <a:tailEnd/>
                </a:ln>
              </p:spPr>
              <p:txBody>
                <a:bodyPr/>
                <a:lstStyle/>
                <a:p>
                  <a:endParaRPr lang="en-US"/>
                </a:p>
              </p:txBody>
            </p:sp>
            <p:sp>
              <p:nvSpPr>
                <p:cNvPr id="4160" name="Line 64"/>
                <p:cNvSpPr>
                  <a:spLocks noChangeShapeType="1"/>
                </p:cNvSpPr>
                <p:nvPr/>
              </p:nvSpPr>
              <p:spPr bwMode="auto">
                <a:xfrm flipH="1" flipV="1">
                  <a:off x="2955" y="1699"/>
                  <a:ext cx="5" cy="78"/>
                </a:xfrm>
                <a:prstGeom prst="line">
                  <a:avLst/>
                </a:prstGeom>
                <a:noFill/>
                <a:ln w="22225">
                  <a:solidFill>
                    <a:srgbClr val="46B9C8"/>
                  </a:solidFill>
                  <a:miter lim="800000"/>
                  <a:headEnd/>
                  <a:tailEnd/>
                </a:ln>
              </p:spPr>
              <p:txBody>
                <a:bodyPr/>
                <a:lstStyle/>
                <a:p>
                  <a:endParaRPr lang="en-US"/>
                </a:p>
              </p:txBody>
            </p:sp>
            <p:sp>
              <p:nvSpPr>
                <p:cNvPr id="4161" name="Line 65"/>
                <p:cNvSpPr>
                  <a:spLocks noChangeShapeType="1"/>
                </p:cNvSpPr>
                <p:nvPr/>
              </p:nvSpPr>
              <p:spPr bwMode="auto">
                <a:xfrm flipH="1" flipV="1">
                  <a:off x="2931" y="1699"/>
                  <a:ext cx="5" cy="78"/>
                </a:xfrm>
                <a:prstGeom prst="line">
                  <a:avLst/>
                </a:prstGeom>
                <a:noFill/>
                <a:ln w="22225">
                  <a:solidFill>
                    <a:srgbClr val="46B9C8"/>
                  </a:solidFill>
                  <a:miter lim="800000"/>
                  <a:headEnd/>
                  <a:tailEnd/>
                </a:ln>
              </p:spPr>
              <p:txBody>
                <a:bodyPr/>
                <a:lstStyle/>
                <a:p>
                  <a:endParaRPr lang="en-US"/>
                </a:p>
              </p:txBody>
            </p:sp>
            <p:sp>
              <p:nvSpPr>
                <p:cNvPr id="4162" name="Freeform 66"/>
                <p:cNvSpPr>
                  <a:spLocks/>
                </p:cNvSpPr>
                <p:nvPr/>
              </p:nvSpPr>
              <p:spPr bwMode="auto">
                <a:xfrm>
                  <a:off x="2990" y="1777"/>
                  <a:ext cx="64" cy="64"/>
                </a:xfrm>
                <a:custGeom>
                  <a:avLst/>
                  <a:gdLst/>
                  <a:ahLst/>
                  <a:cxnLst>
                    <a:cxn ang="0">
                      <a:pos x="0" y="13"/>
                    </a:cxn>
                    <a:cxn ang="0">
                      <a:pos x="13" y="27"/>
                    </a:cxn>
                    <a:cxn ang="0">
                      <a:pos x="27" y="14"/>
                    </a:cxn>
                    <a:cxn ang="0">
                      <a:pos x="14" y="0"/>
                    </a:cxn>
                    <a:cxn ang="0">
                      <a:pos x="0" y="13"/>
                    </a:cxn>
                  </a:cxnLst>
                  <a:rect l="0" t="0" r="r" b="b"/>
                  <a:pathLst>
                    <a:path w="27" h="27">
                      <a:moveTo>
                        <a:pt x="0" y="13"/>
                      </a:moveTo>
                      <a:cubicBezTo>
                        <a:pt x="0" y="20"/>
                        <a:pt x="6" y="27"/>
                        <a:pt x="13" y="27"/>
                      </a:cubicBezTo>
                      <a:cubicBezTo>
                        <a:pt x="20" y="27"/>
                        <a:pt x="27" y="21"/>
                        <a:pt x="27" y="14"/>
                      </a:cubicBezTo>
                      <a:cubicBezTo>
                        <a:pt x="27" y="6"/>
                        <a:pt x="21" y="0"/>
                        <a:pt x="14" y="0"/>
                      </a:cubicBezTo>
                      <a:cubicBezTo>
                        <a:pt x="6" y="0"/>
                        <a:pt x="0" y="6"/>
                        <a:pt x="0" y="13"/>
                      </a:cubicBezTo>
                      <a:close/>
                    </a:path>
                  </a:pathLst>
                </a:custGeom>
                <a:noFill/>
                <a:ln w="22225" cap="flat">
                  <a:solidFill>
                    <a:srgbClr val="46B9C8"/>
                  </a:solidFill>
                  <a:prstDash val="solid"/>
                  <a:miter lim="800000"/>
                  <a:headEnd/>
                  <a:tailEnd/>
                </a:ln>
              </p:spPr>
              <p:txBody>
                <a:bodyPr/>
                <a:lstStyle/>
                <a:p>
                  <a:endParaRPr lang="en-US"/>
                </a:p>
              </p:txBody>
            </p:sp>
            <p:sp>
              <p:nvSpPr>
                <p:cNvPr id="4163" name="Line 67"/>
                <p:cNvSpPr>
                  <a:spLocks noChangeShapeType="1"/>
                </p:cNvSpPr>
                <p:nvPr/>
              </p:nvSpPr>
              <p:spPr bwMode="auto">
                <a:xfrm flipH="1" flipV="1">
                  <a:off x="3028" y="1699"/>
                  <a:ext cx="5" cy="78"/>
                </a:xfrm>
                <a:prstGeom prst="line">
                  <a:avLst/>
                </a:prstGeom>
                <a:noFill/>
                <a:ln w="22225">
                  <a:solidFill>
                    <a:srgbClr val="46B9C8"/>
                  </a:solidFill>
                  <a:miter lim="800000"/>
                  <a:headEnd/>
                  <a:tailEnd/>
                </a:ln>
              </p:spPr>
              <p:txBody>
                <a:bodyPr/>
                <a:lstStyle/>
                <a:p>
                  <a:endParaRPr lang="en-US"/>
                </a:p>
              </p:txBody>
            </p:sp>
            <p:sp>
              <p:nvSpPr>
                <p:cNvPr id="4164" name="Line 68"/>
                <p:cNvSpPr>
                  <a:spLocks noChangeShapeType="1"/>
                </p:cNvSpPr>
                <p:nvPr/>
              </p:nvSpPr>
              <p:spPr bwMode="auto">
                <a:xfrm flipH="1" flipV="1">
                  <a:off x="3004" y="1699"/>
                  <a:ext cx="5" cy="78"/>
                </a:xfrm>
                <a:prstGeom prst="line">
                  <a:avLst/>
                </a:prstGeom>
                <a:noFill/>
                <a:ln w="22225">
                  <a:solidFill>
                    <a:srgbClr val="46B9C8"/>
                  </a:solidFill>
                  <a:miter lim="800000"/>
                  <a:headEnd/>
                  <a:tailEnd/>
                </a:ln>
              </p:spPr>
              <p:txBody>
                <a:bodyPr/>
                <a:lstStyle/>
                <a:p>
                  <a:endParaRPr lang="en-US"/>
                </a:p>
              </p:txBody>
            </p:sp>
            <p:sp>
              <p:nvSpPr>
                <p:cNvPr id="4165" name="Freeform 69"/>
                <p:cNvSpPr>
                  <a:spLocks/>
                </p:cNvSpPr>
                <p:nvPr/>
              </p:nvSpPr>
              <p:spPr bwMode="auto">
                <a:xfrm>
                  <a:off x="3064" y="1777"/>
                  <a:ext cx="63" cy="64"/>
                </a:xfrm>
                <a:custGeom>
                  <a:avLst/>
                  <a:gdLst/>
                  <a:ahLst/>
                  <a:cxnLst>
                    <a:cxn ang="0">
                      <a:pos x="0" y="13"/>
                    </a:cxn>
                    <a:cxn ang="0">
                      <a:pos x="13" y="27"/>
                    </a:cxn>
                    <a:cxn ang="0">
                      <a:pos x="27" y="14"/>
                    </a:cxn>
                    <a:cxn ang="0">
                      <a:pos x="14" y="0"/>
                    </a:cxn>
                    <a:cxn ang="0">
                      <a:pos x="0" y="13"/>
                    </a:cxn>
                  </a:cxnLst>
                  <a:rect l="0" t="0" r="r" b="b"/>
                  <a:pathLst>
                    <a:path w="27" h="27">
                      <a:moveTo>
                        <a:pt x="0" y="13"/>
                      </a:moveTo>
                      <a:cubicBezTo>
                        <a:pt x="0" y="21"/>
                        <a:pt x="5" y="27"/>
                        <a:pt x="13" y="27"/>
                      </a:cubicBezTo>
                      <a:cubicBezTo>
                        <a:pt x="20" y="27"/>
                        <a:pt x="26" y="21"/>
                        <a:pt x="27" y="14"/>
                      </a:cubicBezTo>
                      <a:cubicBezTo>
                        <a:pt x="27" y="7"/>
                        <a:pt x="21" y="0"/>
                        <a:pt x="14" y="0"/>
                      </a:cubicBezTo>
                      <a:cubicBezTo>
                        <a:pt x="6" y="0"/>
                        <a:pt x="0" y="6"/>
                        <a:pt x="0" y="13"/>
                      </a:cubicBezTo>
                      <a:close/>
                    </a:path>
                  </a:pathLst>
                </a:custGeom>
                <a:noFill/>
                <a:ln w="22225" cap="flat">
                  <a:solidFill>
                    <a:srgbClr val="46B9C8"/>
                  </a:solidFill>
                  <a:prstDash val="solid"/>
                  <a:miter lim="800000"/>
                  <a:headEnd/>
                  <a:tailEnd/>
                </a:ln>
              </p:spPr>
              <p:txBody>
                <a:bodyPr/>
                <a:lstStyle/>
                <a:p>
                  <a:endParaRPr lang="en-US"/>
                </a:p>
              </p:txBody>
            </p:sp>
            <p:sp>
              <p:nvSpPr>
                <p:cNvPr id="4166" name="Line 70"/>
                <p:cNvSpPr>
                  <a:spLocks noChangeShapeType="1"/>
                </p:cNvSpPr>
                <p:nvPr/>
              </p:nvSpPr>
              <p:spPr bwMode="auto">
                <a:xfrm flipH="1" flipV="1">
                  <a:off x="3104" y="1701"/>
                  <a:ext cx="2" cy="76"/>
                </a:xfrm>
                <a:prstGeom prst="line">
                  <a:avLst/>
                </a:prstGeom>
                <a:noFill/>
                <a:ln w="22225">
                  <a:solidFill>
                    <a:srgbClr val="46B9C8"/>
                  </a:solidFill>
                  <a:miter lim="800000"/>
                  <a:headEnd/>
                  <a:tailEnd/>
                </a:ln>
              </p:spPr>
              <p:txBody>
                <a:bodyPr/>
                <a:lstStyle/>
                <a:p>
                  <a:endParaRPr lang="en-US"/>
                </a:p>
              </p:txBody>
            </p:sp>
            <p:sp>
              <p:nvSpPr>
                <p:cNvPr id="4167" name="Line 71"/>
                <p:cNvSpPr>
                  <a:spLocks noChangeShapeType="1"/>
                </p:cNvSpPr>
                <p:nvPr/>
              </p:nvSpPr>
              <p:spPr bwMode="auto">
                <a:xfrm flipH="1" flipV="1">
                  <a:off x="3080" y="1699"/>
                  <a:ext cx="2" cy="78"/>
                </a:xfrm>
                <a:prstGeom prst="line">
                  <a:avLst/>
                </a:prstGeom>
                <a:noFill/>
                <a:ln w="22225">
                  <a:solidFill>
                    <a:srgbClr val="46B9C8"/>
                  </a:solidFill>
                  <a:miter lim="800000"/>
                  <a:headEnd/>
                  <a:tailEnd/>
                </a:ln>
              </p:spPr>
              <p:txBody>
                <a:bodyPr/>
                <a:lstStyle/>
                <a:p>
                  <a:endParaRPr lang="en-US"/>
                </a:p>
              </p:txBody>
            </p:sp>
            <p:sp>
              <p:nvSpPr>
                <p:cNvPr id="4168" name="Freeform 72"/>
                <p:cNvSpPr>
                  <a:spLocks/>
                </p:cNvSpPr>
                <p:nvPr/>
              </p:nvSpPr>
              <p:spPr bwMode="auto">
                <a:xfrm>
                  <a:off x="3134" y="1779"/>
                  <a:ext cx="67" cy="64"/>
                </a:xfrm>
                <a:custGeom>
                  <a:avLst/>
                  <a:gdLst/>
                  <a:ahLst/>
                  <a:cxnLst>
                    <a:cxn ang="0">
                      <a:pos x="1" y="13"/>
                    </a:cxn>
                    <a:cxn ang="0">
                      <a:pos x="13" y="27"/>
                    </a:cxn>
                    <a:cxn ang="0">
                      <a:pos x="27" y="14"/>
                    </a:cxn>
                    <a:cxn ang="0">
                      <a:pos x="15" y="0"/>
                    </a:cxn>
                    <a:cxn ang="0">
                      <a:pos x="1" y="13"/>
                    </a:cxn>
                  </a:cxnLst>
                  <a:rect l="0" t="0" r="r" b="b"/>
                  <a:pathLst>
                    <a:path w="28" h="27">
                      <a:moveTo>
                        <a:pt x="1" y="13"/>
                      </a:moveTo>
                      <a:cubicBezTo>
                        <a:pt x="0" y="20"/>
                        <a:pt x="6" y="26"/>
                        <a:pt x="13" y="27"/>
                      </a:cubicBezTo>
                      <a:cubicBezTo>
                        <a:pt x="21" y="27"/>
                        <a:pt x="27" y="21"/>
                        <a:pt x="27" y="14"/>
                      </a:cubicBezTo>
                      <a:cubicBezTo>
                        <a:pt x="28" y="6"/>
                        <a:pt x="22" y="0"/>
                        <a:pt x="15" y="0"/>
                      </a:cubicBezTo>
                      <a:cubicBezTo>
                        <a:pt x="7" y="0"/>
                        <a:pt x="1" y="5"/>
                        <a:pt x="1" y="13"/>
                      </a:cubicBezTo>
                      <a:close/>
                    </a:path>
                  </a:pathLst>
                </a:custGeom>
                <a:noFill/>
                <a:ln w="22225" cap="flat">
                  <a:solidFill>
                    <a:srgbClr val="46B9C8"/>
                  </a:solidFill>
                  <a:prstDash val="solid"/>
                  <a:miter lim="800000"/>
                  <a:headEnd/>
                  <a:tailEnd/>
                </a:ln>
              </p:spPr>
              <p:txBody>
                <a:bodyPr/>
                <a:lstStyle/>
                <a:p>
                  <a:endParaRPr lang="en-US"/>
                </a:p>
              </p:txBody>
            </p:sp>
            <p:sp>
              <p:nvSpPr>
                <p:cNvPr id="4169" name="Line 73"/>
                <p:cNvSpPr>
                  <a:spLocks noChangeShapeType="1"/>
                </p:cNvSpPr>
                <p:nvPr/>
              </p:nvSpPr>
              <p:spPr bwMode="auto">
                <a:xfrm flipH="1" flipV="1">
                  <a:off x="3177" y="1701"/>
                  <a:ext cx="2" cy="78"/>
                </a:xfrm>
                <a:prstGeom prst="line">
                  <a:avLst/>
                </a:prstGeom>
                <a:noFill/>
                <a:ln w="22225">
                  <a:solidFill>
                    <a:srgbClr val="46B9C8"/>
                  </a:solidFill>
                  <a:miter lim="800000"/>
                  <a:headEnd/>
                  <a:tailEnd/>
                </a:ln>
              </p:spPr>
              <p:txBody>
                <a:bodyPr/>
                <a:lstStyle/>
                <a:p>
                  <a:endParaRPr lang="en-US"/>
                </a:p>
              </p:txBody>
            </p:sp>
            <p:sp>
              <p:nvSpPr>
                <p:cNvPr id="4170" name="Line 74"/>
                <p:cNvSpPr>
                  <a:spLocks noChangeShapeType="1"/>
                </p:cNvSpPr>
                <p:nvPr/>
              </p:nvSpPr>
              <p:spPr bwMode="auto">
                <a:xfrm flipH="1" flipV="1">
                  <a:off x="3153" y="1701"/>
                  <a:ext cx="3" cy="78"/>
                </a:xfrm>
                <a:prstGeom prst="line">
                  <a:avLst/>
                </a:prstGeom>
                <a:noFill/>
                <a:ln w="22225">
                  <a:solidFill>
                    <a:srgbClr val="46B9C8"/>
                  </a:solidFill>
                  <a:miter lim="800000"/>
                  <a:headEnd/>
                  <a:tailEnd/>
                </a:ln>
              </p:spPr>
              <p:txBody>
                <a:bodyPr/>
                <a:lstStyle/>
                <a:p>
                  <a:endParaRPr lang="en-US"/>
                </a:p>
              </p:txBody>
            </p:sp>
            <p:sp>
              <p:nvSpPr>
                <p:cNvPr id="4171" name="Freeform 75"/>
                <p:cNvSpPr>
                  <a:spLocks/>
                </p:cNvSpPr>
                <p:nvPr/>
              </p:nvSpPr>
              <p:spPr bwMode="auto">
                <a:xfrm>
                  <a:off x="3208" y="1782"/>
                  <a:ext cx="66" cy="63"/>
                </a:xfrm>
                <a:custGeom>
                  <a:avLst/>
                  <a:gdLst/>
                  <a:ahLst/>
                  <a:cxnLst>
                    <a:cxn ang="0">
                      <a:pos x="0" y="13"/>
                    </a:cxn>
                    <a:cxn ang="0">
                      <a:pos x="13" y="27"/>
                    </a:cxn>
                    <a:cxn ang="0">
                      <a:pos x="27" y="14"/>
                    </a:cxn>
                    <a:cxn ang="0">
                      <a:pos x="15" y="0"/>
                    </a:cxn>
                    <a:cxn ang="0">
                      <a:pos x="0" y="13"/>
                    </a:cxn>
                  </a:cxnLst>
                  <a:rect l="0" t="0" r="r" b="b"/>
                  <a:pathLst>
                    <a:path w="28" h="27">
                      <a:moveTo>
                        <a:pt x="0" y="13"/>
                      </a:moveTo>
                      <a:cubicBezTo>
                        <a:pt x="0" y="20"/>
                        <a:pt x="6" y="26"/>
                        <a:pt x="13" y="27"/>
                      </a:cubicBezTo>
                      <a:cubicBezTo>
                        <a:pt x="21" y="27"/>
                        <a:pt x="27" y="21"/>
                        <a:pt x="27" y="14"/>
                      </a:cubicBezTo>
                      <a:cubicBezTo>
                        <a:pt x="28" y="7"/>
                        <a:pt x="22" y="0"/>
                        <a:pt x="15" y="0"/>
                      </a:cubicBezTo>
                      <a:cubicBezTo>
                        <a:pt x="7" y="0"/>
                        <a:pt x="1" y="5"/>
                        <a:pt x="0" y="13"/>
                      </a:cubicBezTo>
                      <a:close/>
                    </a:path>
                  </a:pathLst>
                </a:custGeom>
                <a:noFill/>
                <a:ln w="22225" cap="flat">
                  <a:solidFill>
                    <a:srgbClr val="46B9C8"/>
                  </a:solidFill>
                  <a:prstDash val="solid"/>
                  <a:miter lim="800000"/>
                  <a:headEnd/>
                  <a:tailEnd/>
                </a:ln>
              </p:spPr>
              <p:txBody>
                <a:bodyPr/>
                <a:lstStyle/>
                <a:p>
                  <a:endParaRPr lang="en-US"/>
                </a:p>
              </p:txBody>
            </p:sp>
            <p:sp>
              <p:nvSpPr>
                <p:cNvPr id="4172" name="Line 76"/>
                <p:cNvSpPr>
                  <a:spLocks noChangeShapeType="1"/>
                </p:cNvSpPr>
                <p:nvPr/>
              </p:nvSpPr>
              <p:spPr bwMode="auto">
                <a:xfrm flipH="1" flipV="1">
                  <a:off x="3250" y="1704"/>
                  <a:ext cx="3" cy="78"/>
                </a:xfrm>
                <a:prstGeom prst="line">
                  <a:avLst/>
                </a:prstGeom>
                <a:noFill/>
                <a:ln w="22225">
                  <a:solidFill>
                    <a:srgbClr val="46B9C8"/>
                  </a:solidFill>
                  <a:miter lim="800000"/>
                  <a:headEnd/>
                  <a:tailEnd/>
                </a:ln>
              </p:spPr>
              <p:txBody>
                <a:bodyPr/>
                <a:lstStyle/>
                <a:p>
                  <a:endParaRPr lang="en-US"/>
                </a:p>
              </p:txBody>
            </p:sp>
            <p:sp>
              <p:nvSpPr>
                <p:cNvPr id="4173" name="Line 77"/>
                <p:cNvSpPr>
                  <a:spLocks noChangeShapeType="1"/>
                </p:cNvSpPr>
                <p:nvPr/>
              </p:nvSpPr>
              <p:spPr bwMode="auto">
                <a:xfrm flipH="1" flipV="1">
                  <a:off x="3227" y="1704"/>
                  <a:ext cx="2" cy="78"/>
                </a:xfrm>
                <a:prstGeom prst="line">
                  <a:avLst/>
                </a:prstGeom>
                <a:noFill/>
                <a:ln w="22225">
                  <a:solidFill>
                    <a:srgbClr val="46B9C8"/>
                  </a:solidFill>
                  <a:miter lim="800000"/>
                  <a:headEnd/>
                  <a:tailEnd/>
                </a:ln>
              </p:spPr>
              <p:txBody>
                <a:bodyPr/>
                <a:lstStyle/>
                <a:p>
                  <a:endParaRPr lang="en-US"/>
                </a:p>
              </p:txBody>
            </p:sp>
            <p:sp>
              <p:nvSpPr>
                <p:cNvPr id="4174" name="Freeform 78"/>
                <p:cNvSpPr>
                  <a:spLocks/>
                </p:cNvSpPr>
                <p:nvPr/>
              </p:nvSpPr>
              <p:spPr bwMode="auto">
                <a:xfrm>
                  <a:off x="3281" y="1784"/>
                  <a:ext cx="64" cy="66"/>
                </a:xfrm>
                <a:custGeom>
                  <a:avLst/>
                  <a:gdLst/>
                  <a:ahLst/>
                  <a:cxnLst>
                    <a:cxn ang="0">
                      <a:pos x="0" y="13"/>
                    </a:cxn>
                    <a:cxn ang="0">
                      <a:pos x="13" y="27"/>
                    </a:cxn>
                    <a:cxn ang="0">
                      <a:pos x="27" y="15"/>
                    </a:cxn>
                    <a:cxn ang="0">
                      <a:pos x="14" y="0"/>
                    </a:cxn>
                    <a:cxn ang="0">
                      <a:pos x="0" y="13"/>
                    </a:cxn>
                  </a:cxnLst>
                  <a:rect l="0" t="0" r="r" b="b"/>
                  <a:pathLst>
                    <a:path w="27" h="28">
                      <a:moveTo>
                        <a:pt x="0" y="13"/>
                      </a:moveTo>
                      <a:cubicBezTo>
                        <a:pt x="0" y="20"/>
                        <a:pt x="5" y="27"/>
                        <a:pt x="13" y="27"/>
                      </a:cubicBezTo>
                      <a:cubicBezTo>
                        <a:pt x="20" y="28"/>
                        <a:pt x="27" y="22"/>
                        <a:pt x="27" y="15"/>
                      </a:cubicBezTo>
                      <a:cubicBezTo>
                        <a:pt x="27" y="7"/>
                        <a:pt x="22" y="1"/>
                        <a:pt x="14" y="0"/>
                      </a:cubicBezTo>
                      <a:cubicBezTo>
                        <a:pt x="7" y="0"/>
                        <a:pt x="1" y="5"/>
                        <a:pt x="0" y="13"/>
                      </a:cubicBezTo>
                      <a:close/>
                    </a:path>
                  </a:pathLst>
                </a:custGeom>
                <a:noFill/>
                <a:ln w="22225" cap="flat">
                  <a:solidFill>
                    <a:srgbClr val="46B9C8"/>
                  </a:solidFill>
                  <a:prstDash val="solid"/>
                  <a:miter lim="800000"/>
                  <a:headEnd/>
                  <a:tailEnd/>
                </a:ln>
              </p:spPr>
              <p:txBody>
                <a:bodyPr/>
                <a:lstStyle/>
                <a:p>
                  <a:endParaRPr lang="en-US"/>
                </a:p>
              </p:txBody>
            </p:sp>
            <p:sp>
              <p:nvSpPr>
                <p:cNvPr id="4175" name="Line 79"/>
                <p:cNvSpPr>
                  <a:spLocks noChangeShapeType="1"/>
                </p:cNvSpPr>
                <p:nvPr/>
              </p:nvSpPr>
              <p:spPr bwMode="auto">
                <a:xfrm flipV="1">
                  <a:off x="3326" y="1708"/>
                  <a:ext cx="1" cy="78"/>
                </a:xfrm>
                <a:prstGeom prst="line">
                  <a:avLst/>
                </a:prstGeom>
                <a:noFill/>
                <a:ln w="22225">
                  <a:solidFill>
                    <a:srgbClr val="46B9C8"/>
                  </a:solidFill>
                  <a:miter lim="800000"/>
                  <a:headEnd/>
                  <a:tailEnd/>
                </a:ln>
              </p:spPr>
              <p:txBody>
                <a:bodyPr/>
                <a:lstStyle/>
                <a:p>
                  <a:endParaRPr lang="en-US"/>
                </a:p>
              </p:txBody>
            </p:sp>
            <p:sp>
              <p:nvSpPr>
                <p:cNvPr id="4176" name="Line 80"/>
                <p:cNvSpPr>
                  <a:spLocks noChangeShapeType="1"/>
                </p:cNvSpPr>
                <p:nvPr/>
              </p:nvSpPr>
              <p:spPr bwMode="auto">
                <a:xfrm flipV="1">
                  <a:off x="3302" y="1706"/>
                  <a:ext cx="1" cy="78"/>
                </a:xfrm>
                <a:prstGeom prst="line">
                  <a:avLst/>
                </a:prstGeom>
                <a:noFill/>
                <a:ln w="22225">
                  <a:solidFill>
                    <a:srgbClr val="46B9C8"/>
                  </a:solidFill>
                  <a:miter lim="800000"/>
                  <a:headEnd/>
                  <a:tailEnd/>
                </a:ln>
              </p:spPr>
              <p:txBody>
                <a:bodyPr/>
                <a:lstStyle/>
                <a:p>
                  <a:endParaRPr lang="en-US"/>
                </a:p>
              </p:txBody>
            </p:sp>
            <p:sp>
              <p:nvSpPr>
                <p:cNvPr id="4177" name="Freeform 81"/>
                <p:cNvSpPr>
                  <a:spLocks/>
                </p:cNvSpPr>
                <p:nvPr/>
              </p:nvSpPr>
              <p:spPr bwMode="auto">
                <a:xfrm>
                  <a:off x="3352" y="1786"/>
                  <a:ext cx="66" cy="66"/>
                </a:xfrm>
                <a:custGeom>
                  <a:avLst/>
                  <a:gdLst/>
                  <a:ahLst/>
                  <a:cxnLst>
                    <a:cxn ang="0">
                      <a:pos x="1" y="13"/>
                    </a:cxn>
                    <a:cxn ang="0">
                      <a:pos x="13" y="28"/>
                    </a:cxn>
                    <a:cxn ang="0">
                      <a:pos x="28" y="15"/>
                    </a:cxn>
                    <a:cxn ang="0">
                      <a:pos x="15" y="1"/>
                    </a:cxn>
                    <a:cxn ang="0">
                      <a:pos x="1" y="13"/>
                    </a:cxn>
                  </a:cxnLst>
                  <a:rect l="0" t="0" r="r" b="b"/>
                  <a:pathLst>
                    <a:path w="28" h="28">
                      <a:moveTo>
                        <a:pt x="1" y="13"/>
                      </a:moveTo>
                      <a:cubicBezTo>
                        <a:pt x="0" y="21"/>
                        <a:pt x="6" y="27"/>
                        <a:pt x="13" y="28"/>
                      </a:cubicBezTo>
                      <a:cubicBezTo>
                        <a:pt x="21" y="28"/>
                        <a:pt x="27" y="23"/>
                        <a:pt x="28" y="15"/>
                      </a:cubicBezTo>
                      <a:cubicBezTo>
                        <a:pt x="28" y="8"/>
                        <a:pt x="23" y="1"/>
                        <a:pt x="15" y="1"/>
                      </a:cubicBezTo>
                      <a:cubicBezTo>
                        <a:pt x="8" y="0"/>
                        <a:pt x="2" y="6"/>
                        <a:pt x="1" y="13"/>
                      </a:cubicBezTo>
                      <a:close/>
                    </a:path>
                  </a:pathLst>
                </a:custGeom>
                <a:noFill/>
                <a:ln w="22225" cap="flat">
                  <a:solidFill>
                    <a:srgbClr val="46B9C8"/>
                  </a:solidFill>
                  <a:prstDash val="solid"/>
                  <a:miter lim="800000"/>
                  <a:headEnd/>
                  <a:tailEnd/>
                </a:ln>
              </p:spPr>
              <p:txBody>
                <a:bodyPr/>
                <a:lstStyle/>
                <a:p>
                  <a:endParaRPr lang="en-US"/>
                </a:p>
              </p:txBody>
            </p:sp>
            <p:sp>
              <p:nvSpPr>
                <p:cNvPr id="4178" name="Line 82"/>
                <p:cNvSpPr>
                  <a:spLocks noChangeShapeType="1"/>
                </p:cNvSpPr>
                <p:nvPr/>
              </p:nvSpPr>
              <p:spPr bwMode="auto">
                <a:xfrm flipV="1">
                  <a:off x="3399" y="1711"/>
                  <a:ext cx="1" cy="78"/>
                </a:xfrm>
                <a:prstGeom prst="line">
                  <a:avLst/>
                </a:prstGeom>
                <a:noFill/>
                <a:ln w="22225">
                  <a:solidFill>
                    <a:srgbClr val="46B9C8"/>
                  </a:solidFill>
                  <a:miter lim="800000"/>
                  <a:headEnd/>
                  <a:tailEnd/>
                </a:ln>
              </p:spPr>
              <p:txBody>
                <a:bodyPr/>
                <a:lstStyle/>
                <a:p>
                  <a:endParaRPr lang="en-US"/>
                </a:p>
              </p:txBody>
            </p:sp>
            <p:sp>
              <p:nvSpPr>
                <p:cNvPr id="4179" name="Line 83"/>
                <p:cNvSpPr>
                  <a:spLocks noChangeShapeType="1"/>
                </p:cNvSpPr>
                <p:nvPr/>
              </p:nvSpPr>
              <p:spPr bwMode="auto">
                <a:xfrm flipV="1">
                  <a:off x="3375" y="1711"/>
                  <a:ext cx="1" cy="78"/>
                </a:xfrm>
                <a:prstGeom prst="line">
                  <a:avLst/>
                </a:prstGeom>
                <a:noFill/>
                <a:ln w="22225">
                  <a:solidFill>
                    <a:srgbClr val="46B9C8"/>
                  </a:solidFill>
                  <a:miter lim="800000"/>
                  <a:headEnd/>
                  <a:tailEnd/>
                </a:ln>
              </p:spPr>
              <p:txBody>
                <a:bodyPr/>
                <a:lstStyle/>
                <a:p>
                  <a:endParaRPr lang="en-US"/>
                </a:p>
              </p:txBody>
            </p:sp>
            <p:sp>
              <p:nvSpPr>
                <p:cNvPr id="4180" name="Freeform 84"/>
                <p:cNvSpPr>
                  <a:spLocks/>
                </p:cNvSpPr>
                <p:nvPr/>
              </p:nvSpPr>
              <p:spPr bwMode="auto">
                <a:xfrm>
                  <a:off x="3425" y="1791"/>
                  <a:ext cx="66" cy="66"/>
                </a:xfrm>
                <a:custGeom>
                  <a:avLst/>
                  <a:gdLst/>
                  <a:ahLst/>
                  <a:cxnLst>
                    <a:cxn ang="0">
                      <a:pos x="1" y="13"/>
                    </a:cxn>
                    <a:cxn ang="0">
                      <a:pos x="13" y="28"/>
                    </a:cxn>
                    <a:cxn ang="0">
                      <a:pos x="28" y="15"/>
                    </a:cxn>
                    <a:cxn ang="0">
                      <a:pos x="15" y="1"/>
                    </a:cxn>
                    <a:cxn ang="0">
                      <a:pos x="1" y="13"/>
                    </a:cxn>
                  </a:cxnLst>
                  <a:rect l="0" t="0" r="r" b="b"/>
                  <a:pathLst>
                    <a:path w="28" h="28">
                      <a:moveTo>
                        <a:pt x="1" y="13"/>
                      </a:moveTo>
                      <a:cubicBezTo>
                        <a:pt x="0" y="21"/>
                        <a:pt x="6" y="27"/>
                        <a:pt x="13" y="28"/>
                      </a:cubicBezTo>
                      <a:cubicBezTo>
                        <a:pt x="20" y="28"/>
                        <a:pt x="27" y="23"/>
                        <a:pt x="28" y="15"/>
                      </a:cubicBezTo>
                      <a:cubicBezTo>
                        <a:pt x="28" y="8"/>
                        <a:pt x="23" y="2"/>
                        <a:pt x="15" y="1"/>
                      </a:cubicBezTo>
                      <a:cubicBezTo>
                        <a:pt x="8" y="0"/>
                        <a:pt x="1" y="6"/>
                        <a:pt x="1" y="13"/>
                      </a:cubicBezTo>
                      <a:close/>
                    </a:path>
                  </a:pathLst>
                </a:custGeom>
                <a:noFill/>
                <a:ln w="22225" cap="flat">
                  <a:solidFill>
                    <a:srgbClr val="46B9C8"/>
                  </a:solidFill>
                  <a:prstDash val="solid"/>
                  <a:miter lim="800000"/>
                  <a:headEnd/>
                  <a:tailEnd/>
                </a:ln>
              </p:spPr>
              <p:txBody>
                <a:bodyPr/>
                <a:lstStyle/>
                <a:p>
                  <a:endParaRPr lang="en-US"/>
                </a:p>
              </p:txBody>
            </p:sp>
            <p:sp>
              <p:nvSpPr>
                <p:cNvPr id="4181" name="Line 85"/>
                <p:cNvSpPr>
                  <a:spLocks noChangeShapeType="1"/>
                </p:cNvSpPr>
                <p:nvPr/>
              </p:nvSpPr>
              <p:spPr bwMode="auto">
                <a:xfrm flipV="1">
                  <a:off x="3472" y="1715"/>
                  <a:ext cx="1" cy="78"/>
                </a:xfrm>
                <a:prstGeom prst="line">
                  <a:avLst/>
                </a:prstGeom>
                <a:noFill/>
                <a:ln w="22225">
                  <a:solidFill>
                    <a:srgbClr val="46B9C8"/>
                  </a:solidFill>
                  <a:miter lim="800000"/>
                  <a:headEnd/>
                  <a:tailEnd/>
                </a:ln>
              </p:spPr>
              <p:txBody>
                <a:bodyPr/>
                <a:lstStyle/>
                <a:p>
                  <a:endParaRPr lang="en-US"/>
                </a:p>
              </p:txBody>
            </p:sp>
            <p:sp>
              <p:nvSpPr>
                <p:cNvPr id="4182" name="Line 86"/>
                <p:cNvSpPr>
                  <a:spLocks noChangeShapeType="1"/>
                </p:cNvSpPr>
                <p:nvPr/>
              </p:nvSpPr>
              <p:spPr bwMode="auto">
                <a:xfrm flipV="1">
                  <a:off x="3449" y="1715"/>
                  <a:ext cx="1" cy="78"/>
                </a:xfrm>
                <a:prstGeom prst="line">
                  <a:avLst/>
                </a:prstGeom>
                <a:noFill/>
                <a:ln w="22225">
                  <a:solidFill>
                    <a:srgbClr val="46B9C8"/>
                  </a:solidFill>
                  <a:miter lim="800000"/>
                  <a:headEnd/>
                  <a:tailEnd/>
                </a:ln>
              </p:spPr>
              <p:txBody>
                <a:bodyPr/>
                <a:lstStyle/>
                <a:p>
                  <a:endParaRPr lang="en-US"/>
                </a:p>
              </p:txBody>
            </p:sp>
            <p:sp>
              <p:nvSpPr>
                <p:cNvPr id="4183" name="Freeform 87"/>
                <p:cNvSpPr>
                  <a:spLocks/>
                </p:cNvSpPr>
                <p:nvPr/>
              </p:nvSpPr>
              <p:spPr bwMode="auto">
                <a:xfrm>
                  <a:off x="3498" y="1798"/>
                  <a:ext cx="66" cy="66"/>
                </a:xfrm>
                <a:custGeom>
                  <a:avLst/>
                  <a:gdLst/>
                  <a:ahLst/>
                  <a:cxnLst>
                    <a:cxn ang="0">
                      <a:pos x="1" y="12"/>
                    </a:cxn>
                    <a:cxn ang="0">
                      <a:pos x="13" y="27"/>
                    </a:cxn>
                    <a:cxn ang="0">
                      <a:pos x="27" y="15"/>
                    </a:cxn>
                    <a:cxn ang="0">
                      <a:pos x="15" y="0"/>
                    </a:cxn>
                    <a:cxn ang="0">
                      <a:pos x="1" y="12"/>
                    </a:cxn>
                  </a:cxnLst>
                  <a:rect l="0" t="0" r="r" b="b"/>
                  <a:pathLst>
                    <a:path w="28" h="28">
                      <a:moveTo>
                        <a:pt x="1" y="12"/>
                      </a:moveTo>
                      <a:cubicBezTo>
                        <a:pt x="0" y="20"/>
                        <a:pt x="5" y="26"/>
                        <a:pt x="13" y="27"/>
                      </a:cubicBezTo>
                      <a:cubicBezTo>
                        <a:pt x="20" y="28"/>
                        <a:pt x="27" y="22"/>
                        <a:pt x="27" y="15"/>
                      </a:cubicBezTo>
                      <a:cubicBezTo>
                        <a:pt x="28" y="7"/>
                        <a:pt x="23" y="1"/>
                        <a:pt x="15" y="0"/>
                      </a:cubicBezTo>
                      <a:cubicBezTo>
                        <a:pt x="8" y="0"/>
                        <a:pt x="1" y="5"/>
                        <a:pt x="1" y="12"/>
                      </a:cubicBezTo>
                      <a:close/>
                    </a:path>
                  </a:pathLst>
                </a:custGeom>
                <a:noFill/>
                <a:ln w="22225" cap="flat">
                  <a:solidFill>
                    <a:srgbClr val="46B9C8"/>
                  </a:solidFill>
                  <a:prstDash val="solid"/>
                  <a:miter lim="800000"/>
                  <a:headEnd/>
                  <a:tailEnd/>
                </a:ln>
              </p:spPr>
              <p:txBody>
                <a:bodyPr/>
                <a:lstStyle/>
                <a:p>
                  <a:endParaRPr lang="en-US"/>
                </a:p>
              </p:txBody>
            </p:sp>
            <p:sp>
              <p:nvSpPr>
                <p:cNvPr id="4184" name="Line 88"/>
                <p:cNvSpPr>
                  <a:spLocks noChangeShapeType="1"/>
                </p:cNvSpPr>
                <p:nvPr/>
              </p:nvSpPr>
              <p:spPr bwMode="auto">
                <a:xfrm flipV="1">
                  <a:off x="3545" y="1723"/>
                  <a:ext cx="1" cy="77"/>
                </a:xfrm>
                <a:prstGeom prst="line">
                  <a:avLst/>
                </a:prstGeom>
                <a:noFill/>
                <a:ln w="22225">
                  <a:solidFill>
                    <a:srgbClr val="46B9C8"/>
                  </a:solidFill>
                  <a:miter lim="800000"/>
                  <a:headEnd/>
                  <a:tailEnd/>
                </a:ln>
              </p:spPr>
              <p:txBody>
                <a:bodyPr/>
                <a:lstStyle/>
                <a:p>
                  <a:endParaRPr lang="en-US"/>
                </a:p>
              </p:txBody>
            </p:sp>
            <p:sp>
              <p:nvSpPr>
                <p:cNvPr id="4185" name="Line 89"/>
                <p:cNvSpPr>
                  <a:spLocks noChangeShapeType="1"/>
                </p:cNvSpPr>
                <p:nvPr/>
              </p:nvSpPr>
              <p:spPr bwMode="auto">
                <a:xfrm flipV="1">
                  <a:off x="3522" y="1720"/>
                  <a:ext cx="1" cy="78"/>
                </a:xfrm>
                <a:prstGeom prst="line">
                  <a:avLst/>
                </a:prstGeom>
                <a:noFill/>
                <a:ln w="22225">
                  <a:solidFill>
                    <a:srgbClr val="46B9C8"/>
                  </a:solidFill>
                  <a:miter lim="800000"/>
                  <a:headEnd/>
                  <a:tailEnd/>
                </a:ln>
              </p:spPr>
              <p:txBody>
                <a:bodyPr/>
                <a:lstStyle/>
                <a:p>
                  <a:endParaRPr lang="en-US"/>
                </a:p>
              </p:txBody>
            </p:sp>
            <p:sp>
              <p:nvSpPr>
                <p:cNvPr id="4186" name="Freeform 90"/>
                <p:cNvSpPr>
                  <a:spLocks/>
                </p:cNvSpPr>
                <p:nvPr/>
              </p:nvSpPr>
              <p:spPr bwMode="auto">
                <a:xfrm>
                  <a:off x="3569" y="1803"/>
                  <a:ext cx="69" cy="66"/>
                </a:xfrm>
                <a:custGeom>
                  <a:avLst/>
                  <a:gdLst/>
                  <a:ahLst/>
                  <a:cxnLst>
                    <a:cxn ang="0">
                      <a:pos x="1" y="13"/>
                    </a:cxn>
                    <a:cxn ang="0">
                      <a:pos x="13" y="28"/>
                    </a:cxn>
                    <a:cxn ang="0">
                      <a:pos x="28" y="16"/>
                    </a:cxn>
                    <a:cxn ang="0">
                      <a:pos x="16" y="1"/>
                    </a:cxn>
                    <a:cxn ang="0">
                      <a:pos x="1" y="13"/>
                    </a:cxn>
                  </a:cxnLst>
                  <a:rect l="0" t="0" r="r" b="b"/>
                  <a:pathLst>
                    <a:path w="29" h="28">
                      <a:moveTo>
                        <a:pt x="1" y="13"/>
                      </a:moveTo>
                      <a:cubicBezTo>
                        <a:pt x="0" y="20"/>
                        <a:pt x="6" y="27"/>
                        <a:pt x="13" y="28"/>
                      </a:cubicBezTo>
                      <a:cubicBezTo>
                        <a:pt x="21" y="28"/>
                        <a:pt x="27" y="23"/>
                        <a:pt x="28" y="16"/>
                      </a:cubicBezTo>
                      <a:cubicBezTo>
                        <a:pt x="29" y="8"/>
                        <a:pt x="23" y="2"/>
                        <a:pt x="16" y="1"/>
                      </a:cubicBezTo>
                      <a:cubicBezTo>
                        <a:pt x="9" y="0"/>
                        <a:pt x="2" y="5"/>
                        <a:pt x="1" y="13"/>
                      </a:cubicBezTo>
                      <a:close/>
                    </a:path>
                  </a:pathLst>
                </a:custGeom>
                <a:noFill/>
                <a:ln w="22225" cap="flat">
                  <a:solidFill>
                    <a:srgbClr val="46B9C8"/>
                  </a:solidFill>
                  <a:prstDash val="solid"/>
                  <a:miter lim="800000"/>
                  <a:headEnd/>
                  <a:tailEnd/>
                </a:ln>
              </p:spPr>
              <p:txBody>
                <a:bodyPr/>
                <a:lstStyle/>
                <a:p>
                  <a:endParaRPr lang="en-US"/>
                </a:p>
              </p:txBody>
            </p:sp>
            <p:sp>
              <p:nvSpPr>
                <p:cNvPr id="4187" name="Line 91"/>
                <p:cNvSpPr>
                  <a:spLocks noChangeShapeType="1"/>
                </p:cNvSpPr>
                <p:nvPr/>
              </p:nvSpPr>
              <p:spPr bwMode="auto">
                <a:xfrm flipV="1">
                  <a:off x="3616" y="1730"/>
                  <a:ext cx="5" cy="75"/>
                </a:xfrm>
                <a:prstGeom prst="line">
                  <a:avLst/>
                </a:prstGeom>
                <a:noFill/>
                <a:ln w="22225">
                  <a:solidFill>
                    <a:srgbClr val="46B9C8"/>
                  </a:solidFill>
                  <a:miter lim="800000"/>
                  <a:headEnd/>
                  <a:tailEnd/>
                </a:ln>
              </p:spPr>
              <p:txBody>
                <a:bodyPr/>
                <a:lstStyle/>
                <a:p>
                  <a:endParaRPr lang="en-US"/>
                </a:p>
              </p:txBody>
            </p:sp>
            <p:sp>
              <p:nvSpPr>
                <p:cNvPr id="4188" name="Line 92"/>
                <p:cNvSpPr>
                  <a:spLocks noChangeShapeType="1"/>
                </p:cNvSpPr>
                <p:nvPr/>
              </p:nvSpPr>
              <p:spPr bwMode="auto">
                <a:xfrm flipV="1">
                  <a:off x="3595" y="1725"/>
                  <a:ext cx="2" cy="78"/>
                </a:xfrm>
                <a:prstGeom prst="line">
                  <a:avLst/>
                </a:prstGeom>
                <a:noFill/>
                <a:ln w="22225">
                  <a:solidFill>
                    <a:srgbClr val="46B9C8"/>
                  </a:solidFill>
                  <a:miter lim="800000"/>
                  <a:headEnd/>
                  <a:tailEnd/>
                </a:ln>
              </p:spPr>
              <p:txBody>
                <a:bodyPr/>
                <a:lstStyle/>
                <a:p>
                  <a:endParaRPr lang="en-US"/>
                </a:p>
              </p:txBody>
            </p:sp>
            <p:sp>
              <p:nvSpPr>
                <p:cNvPr id="4189" name="Freeform 93"/>
                <p:cNvSpPr>
                  <a:spLocks/>
                </p:cNvSpPr>
                <p:nvPr/>
              </p:nvSpPr>
              <p:spPr bwMode="auto">
                <a:xfrm>
                  <a:off x="3642" y="1810"/>
                  <a:ext cx="69" cy="66"/>
                </a:xfrm>
                <a:custGeom>
                  <a:avLst/>
                  <a:gdLst/>
                  <a:ahLst/>
                  <a:cxnLst>
                    <a:cxn ang="0">
                      <a:pos x="1" y="13"/>
                    </a:cxn>
                    <a:cxn ang="0">
                      <a:pos x="13" y="28"/>
                    </a:cxn>
                    <a:cxn ang="0">
                      <a:pos x="28" y="16"/>
                    </a:cxn>
                    <a:cxn ang="0">
                      <a:pos x="16" y="1"/>
                    </a:cxn>
                    <a:cxn ang="0">
                      <a:pos x="1" y="13"/>
                    </a:cxn>
                  </a:cxnLst>
                  <a:rect l="0" t="0" r="r" b="b"/>
                  <a:pathLst>
                    <a:path w="29" h="28">
                      <a:moveTo>
                        <a:pt x="1" y="13"/>
                      </a:moveTo>
                      <a:cubicBezTo>
                        <a:pt x="0" y="20"/>
                        <a:pt x="5" y="27"/>
                        <a:pt x="13" y="28"/>
                      </a:cubicBezTo>
                      <a:cubicBezTo>
                        <a:pt x="20" y="28"/>
                        <a:pt x="27" y="23"/>
                        <a:pt x="28" y="16"/>
                      </a:cubicBezTo>
                      <a:cubicBezTo>
                        <a:pt x="29" y="8"/>
                        <a:pt x="23" y="2"/>
                        <a:pt x="16" y="1"/>
                      </a:cubicBezTo>
                      <a:cubicBezTo>
                        <a:pt x="8" y="0"/>
                        <a:pt x="2" y="5"/>
                        <a:pt x="1" y="13"/>
                      </a:cubicBezTo>
                      <a:close/>
                    </a:path>
                  </a:pathLst>
                </a:custGeom>
                <a:noFill/>
                <a:ln w="22225" cap="flat">
                  <a:solidFill>
                    <a:srgbClr val="46B9C8"/>
                  </a:solidFill>
                  <a:prstDash val="solid"/>
                  <a:miter lim="800000"/>
                  <a:headEnd/>
                  <a:tailEnd/>
                </a:ln>
              </p:spPr>
              <p:txBody>
                <a:bodyPr/>
                <a:lstStyle/>
                <a:p>
                  <a:endParaRPr lang="en-US"/>
                </a:p>
              </p:txBody>
            </p:sp>
            <p:sp>
              <p:nvSpPr>
                <p:cNvPr id="4190" name="Line 94"/>
                <p:cNvSpPr>
                  <a:spLocks noChangeShapeType="1"/>
                </p:cNvSpPr>
                <p:nvPr/>
              </p:nvSpPr>
              <p:spPr bwMode="auto">
                <a:xfrm flipV="1">
                  <a:off x="3690" y="1737"/>
                  <a:ext cx="4" cy="75"/>
                </a:xfrm>
                <a:prstGeom prst="line">
                  <a:avLst/>
                </a:prstGeom>
                <a:noFill/>
                <a:ln w="22225">
                  <a:solidFill>
                    <a:srgbClr val="46B9C8"/>
                  </a:solidFill>
                  <a:miter lim="800000"/>
                  <a:headEnd/>
                  <a:tailEnd/>
                </a:ln>
              </p:spPr>
              <p:txBody>
                <a:bodyPr/>
                <a:lstStyle/>
                <a:p>
                  <a:endParaRPr lang="en-US"/>
                </a:p>
              </p:txBody>
            </p:sp>
            <p:sp>
              <p:nvSpPr>
                <p:cNvPr id="4191" name="Line 95"/>
                <p:cNvSpPr>
                  <a:spLocks noChangeShapeType="1"/>
                </p:cNvSpPr>
                <p:nvPr/>
              </p:nvSpPr>
              <p:spPr bwMode="auto">
                <a:xfrm flipV="1">
                  <a:off x="3666" y="1732"/>
                  <a:ext cx="5" cy="78"/>
                </a:xfrm>
                <a:prstGeom prst="line">
                  <a:avLst/>
                </a:prstGeom>
                <a:noFill/>
                <a:ln w="22225">
                  <a:solidFill>
                    <a:srgbClr val="46B9C8"/>
                  </a:solidFill>
                  <a:miter lim="800000"/>
                  <a:headEnd/>
                  <a:tailEnd/>
                </a:ln>
              </p:spPr>
              <p:txBody>
                <a:bodyPr/>
                <a:lstStyle/>
                <a:p>
                  <a:endParaRPr lang="en-US"/>
                </a:p>
              </p:txBody>
            </p:sp>
            <p:sp>
              <p:nvSpPr>
                <p:cNvPr id="4192" name="Freeform 96"/>
                <p:cNvSpPr>
                  <a:spLocks/>
                </p:cNvSpPr>
                <p:nvPr/>
              </p:nvSpPr>
              <p:spPr bwMode="auto">
                <a:xfrm>
                  <a:off x="3715" y="1817"/>
                  <a:ext cx="67" cy="68"/>
                </a:xfrm>
                <a:custGeom>
                  <a:avLst/>
                  <a:gdLst/>
                  <a:ahLst/>
                  <a:cxnLst>
                    <a:cxn ang="0">
                      <a:pos x="1" y="13"/>
                    </a:cxn>
                    <a:cxn ang="0">
                      <a:pos x="12" y="28"/>
                    </a:cxn>
                    <a:cxn ang="0">
                      <a:pos x="27" y="16"/>
                    </a:cxn>
                    <a:cxn ang="0">
                      <a:pos x="16" y="1"/>
                    </a:cxn>
                    <a:cxn ang="0">
                      <a:pos x="1" y="13"/>
                    </a:cxn>
                  </a:cxnLst>
                  <a:rect l="0" t="0" r="r" b="b"/>
                  <a:pathLst>
                    <a:path w="28" h="29">
                      <a:moveTo>
                        <a:pt x="1" y="13"/>
                      </a:moveTo>
                      <a:cubicBezTo>
                        <a:pt x="0" y="20"/>
                        <a:pt x="5" y="27"/>
                        <a:pt x="12" y="28"/>
                      </a:cubicBezTo>
                      <a:cubicBezTo>
                        <a:pt x="20" y="29"/>
                        <a:pt x="26" y="23"/>
                        <a:pt x="27" y="16"/>
                      </a:cubicBezTo>
                      <a:cubicBezTo>
                        <a:pt x="28" y="9"/>
                        <a:pt x="23" y="2"/>
                        <a:pt x="16" y="1"/>
                      </a:cubicBezTo>
                      <a:cubicBezTo>
                        <a:pt x="8" y="0"/>
                        <a:pt x="2" y="5"/>
                        <a:pt x="1" y="13"/>
                      </a:cubicBezTo>
                      <a:close/>
                    </a:path>
                  </a:pathLst>
                </a:custGeom>
                <a:noFill/>
                <a:ln w="22225" cap="flat">
                  <a:solidFill>
                    <a:srgbClr val="46B9C8"/>
                  </a:solidFill>
                  <a:prstDash val="solid"/>
                  <a:miter lim="800000"/>
                  <a:headEnd/>
                  <a:tailEnd/>
                </a:ln>
              </p:spPr>
              <p:txBody>
                <a:bodyPr/>
                <a:lstStyle/>
                <a:p>
                  <a:endParaRPr lang="en-US"/>
                </a:p>
              </p:txBody>
            </p:sp>
            <p:sp>
              <p:nvSpPr>
                <p:cNvPr id="4193" name="Line 97"/>
                <p:cNvSpPr>
                  <a:spLocks noChangeShapeType="1"/>
                </p:cNvSpPr>
                <p:nvPr/>
              </p:nvSpPr>
              <p:spPr bwMode="auto">
                <a:xfrm flipV="1">
                  <a:off x="3763" y="1744"/>
                  <a:ext cx="4" cy="78"/>
                </a:xfrm>
                <a:prstGeom prst="line">
                  <a:avLst/>
                </a:prstGeom>
                <a:noFill/>
                <a:ln w="22225">
                  <a:solidFill>
                    <a:srgbClr val="46B9C8"/>
                  </a:solidFill>
                  <a:miter lim="800000"/>
                  <a:headEnd/>
                  <a:tailEnd/>
                </a:ln>
              </p:spPr>
              <p:txBody>
                <a:bodyPr/>
                <a:lstStyle/>
                <a:p>
                  <a:endParaRPr lang="en-US"/>
                </a:p>
              </p:txBody>
            </p:sp>
            <p:sp>
              <p:nvSpPr>
                <p:cNvPr id="4194" name="Line 98"/>
                <p:cNvSpPr>
                  <a:spLocks noChangeShapeType="1"/>
                </p:cNvSpPr>
                <p:nvPr/>
              </p:nvSpPr>
              <p:spPr bwMode="auto">
                <a:xfrm flipV="1">
                  <a:off x="3739" y="1741"/>
                  <a:ext cx="5" cy="78"/>
                </a:xfrm>
                <a:prstGeom prst="line">
                  <a:avLst/>
                </a:prstGeom>
                <a:noFill/>
                <a:ln w="22225">
                  <a:solidFill>
                    <a:srgbClr val="46B9C8"/>
                  </a:solidFill>
                  <a:miter lim="800000"/>
                  <a:headEnd/>
                  <a:tailEnd/>
                </a:ln>
              </p:spPr>
              <p:txBody>
                <a:bodyPr/>
                <a:lstStyle/>
                <a:p>
                  <a:endParaRPr lang="en-US"/>
                </a:p>
              </p:txBody>
            </p:sp>
            <p:sp>
              <p:nvSpPr>
                <p:cNvPr id="4195" name="Freeform 99"/>
                <p:cNvSpPr>
                  <a:spLocks/>
                </p:cNvSpPr>
                <p:nvPr/>
              </p:nvSpPr>
              <p:spPr bwMode="auto">
                <a:xfrm>
                  <a:off x="3786" y="1826"/>
                  <a:ext cx="69" cy="67"/>
                </a:xfrm>
                <a:custGeom>
                  <a:avLst/>
                  <a:gdLst/>
                  <a:ahLst/>
                  <a:cxnLst>
                    <a:cxn ang="0">
                      <a:pos x="1" y="12"/>
                    </a:cxn>
                    <a:cxn ang="0">
                      <a:pos x="13" y="27"/>
                    </a:cxn>
                    <a:cxn ang="0">
                      <a:pos x="28" y="16"/>
                    </a:cxn>
                    <a:cxn ang="0">
                      <a:pos x="16" y="1"/>
                    </a:cxn>
                    <a:cxn ang="0">
                      <a:pos x="1" y="12"/>
                    </a:cxn>
                  </a:cxnLst>
                  <a:rect l="0" t="0" r="r" b="b"/>
                  <a:pathLst>
                    <a:path w="29" h="28">
                      <a:moveTo>
                        <a:pt x="1" y="12"/>
                      </a:moveTo>
                      <a:cubicBezTo>
                        <a:pt x="0" y="20"/>
                        <a:pt x="5" y="26"/>
                        <a:pt x="13" y="27"/>
                      </a:cubicBezTo>
                      <a:cubicBezTo>
                        <a:pt x="20" y="28"/>
                        <a:pt x="27" y="23"/>
                        <a:pt x="28" y="16"/>
                      </a:cubicBezTo>
                      <a:cubicBezTo>
                        <a:pt x="29" y="8"/>
                        <a:pt x="24" y="2"/>
                        <a:pt x="16" y="1"/>
                      </a:cubicBezTo>
                      <a:cubicBezTo>
                        <a:pt x="9" y="0"/>
                        <a:pt x="2" y="5"/>
                        <a:pt x="1" y="12"/>
                      </a:cubicBezTo>
                      <a:close/>
                    </a:path>
                  </a:pathLst>
                </a:custGeom>
                <a:noFill/>
                <a:ln w="22225" cap="flat">
                  <a:solidFill>
                    <a:srgbClr val="46B9C8"/>
                  </a:solidFill>
                  <a:prstDash val="solid"/>
                  <a:miter lim="800000"/>
                  <a:headEnd/>
                  <a:tailEnd/>
                </a:ln>
              </p:spPr>
              <p:txBody>
                <a:bodyPr/>
                <a:lstStyle/>
                <a:p>
                  <a:endParaRPr lang="en-US"/>
                </a:p>
              </p:txBody>
            </p:sp>
            <p:sp>
              <p:nvSpPr>
                <p:cNvPr id="4196" name="Line 100"/>
                <p:cNvSpPr>
                  <a:spLocks noChangeShapeType="1"/>
                </p:cNvSpPr>
                <p:nvPr/>
              </p:nvSpPr>
              <p:spPr bwMode="auto">
                <a:xfrm flipV="1">
                  <a:off x="3836" y="1753"/>
                  <a:ext cx="5" cy="76"/>
                </a:xfrm>
                <a:prstGeom prst="line">
                  <a:avLst/>
                </a:prstGeom>
                <a:noFill/>
                <a:ln w="22225">
                  <a:solidFill>
                    <a:srgbClr val="46B9C8"/>
                  </a:solidFill>
                  <a:miter lim="800000"/>
                  <a:headEnd/>
                  <a:tailEnd/>
                </a:ln>
              </p:spPr>
              <p:txBody>
                <a:bodyPr/>
                <a:lstStyle/>
                <a:p>
                  <a:endParaRPr lang="en-US"/>
                </a:p>
              </p:txBody>
            </p:sp>
            <p:sp>
              <p:nvSpPr>
                <p:cNvPr id="4197" name="Line 101"/>
                <p:cNvSpPr>
                  <a:spLocks noChangeShapeType="1"/>
                </p:cNvSpPr>
                <p:nvPr/>
              </p:nvSpPr>
              <p:spPr bwMode="auto">
                <a:xfrm flipV="1">
                  <a:off x="3812" y="1748"/>
                  <a:ext cx="5" cy="78"/>
                </a:xfrm>
                <a:prstGeom prst="line">
                  <a:avLst/>
                </a:prstGeom>
                <a:noFill/>
                <a:ln w="22225">
                  <a:solidFill>
                    <a:srgbClr val="46B9C8"/>
                  </a:solidFill>
                  <a:miter lim="800000"/>
                  <a:headEnd/>
                  <a:tailEnd/>
                </a:ln>
              </p:spPr>
              <p:txBody>
                <a:bodyPr/>
                <a:lstStyle/>
                <a:p>
                  <a:endParaRPr lang="en-US"/>
                </a:p>
              </p:txBody>
            </p:sp>
            <p:sp>
              <p:nvSpPr>
                <p:cNvPr id="4198" name="Freeform 102"/>
                <p:cNvSpPr>
                  <a:spLocks/>
                </p:cNvSpPr>
                <p:nvPr/>
              </p:nvSpPr>
              <p:spPr bwMode="auto">
                <a:xfrm>
                  <a:off x="3860" y="1836"/>
                  <a:ext cx="68" cy="66"/>
                </a:xfrm>
                <a:custGeom>
                  <a:avLst/>
                  <a:gdLst/>
                  <a:ahLst/>
                  <a:cxnLst>
                    <a:cxn ang="0">
                      <a:pos x="1" y="12"/>
                    </a:cxn>
                    <a:cxn ang="0">
                      <a:pos x="12" y="27"/>
                    </a:cxn>
                    <a:cxn ang="0">
                      <a:pos x="27" y="16"/>
                    </a:cxn>
                    <a:cxn ang="0">
                      <a:pos x="16" y="1"/>
                    </a:cxn>
                    <a:cxn ang="0">
                      <a:pos x="1" y="12"/>
                    </a:cxn>
                  </a:cxnLst>
                  <a:rect l="0" t="0" r="r" b="b"/>
                  <a:pathLst>
                    <a:path w="29" h="28">
                      <a:moveTo>
                        <a:pt x="1" y="12"/>
                      </a:moveTo>
                      <a:cubicBezTo>
                        <a:pt x="0" y="19"/>
                        <a:pt x="5" y="26"/>
                        <a:pt x="12" y="27"/>
                      </a:cubicBezTo>
                      <a:cubicBezTo>
                        <a:pt x="20" y="28"/>
                        <a:pt x="26" y="23"/>
                        <a:pt x="27" y="16"/>
                      </a:cubicBezTo>
                      <a:cubicBezTo>
                        <a:pt x="29" y="9"/>
                        <a:pt x="23" y="2"/>
                        <a:pt x="16" y="1"/>
                      </a:cubicBezTo>
                      <a:cubicBezTo>
                        <a:pt x="9" y="0"/>
                        <a:pt x="2" y="5"/>
                        <a:pt x="1" y="12"/>
                      </a:cubicBezTo>
                      <a:close/>
                    </a:path>
                  </a:pathLst>
                </a:custGeom>
                <a:noFill/>
                <a:ln w="22225" cap="flat">
                  <a:solidFill>
                    <a:srgbClr val="46B9C8"/>
                  </a:solidFill>
                  <a:prstDash val="solid"/>
                  <a:miter lim="800000"/>
                  <a:headEnd/>
                  <a:tailEnd/>
                </a:ln>
              </p:spPr>
              <p:txBody>
                <a:bodyPr/>
                <a:lstStyle/>
                <a:p>
                  <a:endParaRPr lang="en-US"/>
                </a:p>
              </p:txBody>
            </p:sp>
            <p:sp>
              <p:nvSpPr>
                <p:cNvPr id="4199" name="Line 103"/>
                <p:cNvSpPr>
                  <a:spLocks noChangeShapeType="1"/>
                </p:cNvSpPr>
                <p:nvPr/>
              </p:nvSpPr>
              <p:spPr bwMode="auto">
                <a:xfrm flipV="1">
                  <a:off x="3909" y="1763"/>
                  <a:ext cx="5" cy="75"/>
                </a:xfrm>
                <a:prstGeom prst="line">
                  <a:avLst/>
                </a:prstGeom>
                <a:noFill/>
                <a:ln w="22225">
                  <a:solidFill>
                    <a:srgbClr val="46B9C8"/>
                  </a:solidFill>
                  <a:miter lim="800000"/>
                  <a:headEnd/>
                  <a:tailEnd/>
                </a:ln>
              </p:spPr>
              <p:txBody>
                <a:bodyPr/>
                <a:lstStyle/>
                <a:p>
                  <a:endParaRPr lang="en-US"/>
                </a:p>
              </p:txBody>
            </p:sp>
            <p:sp>
              <p:nvSpPr>
                <p:cNvPr id="4200" name="Line 104"/>
                <p:cNvSpPr>
                  <a:spLocks noChangeShapeType="1"/>
                </p:cNvSpPr>
                <p:nvPr/>
              </p:nvSpPr>
              <p:spPr bwMode="auto">
                <a:xfrm flipV="1">
                  <a:off x="3886" y="1758"/>
                  <a:ext cx="4" cy="78"/>
                </a:xfrm>
                <a:prstGeom prst="line">
                  <a:avLst/>
                </a:prstGeom>
                <a:noFill/>
                <a:ln w="22225">
                  <a:solidFill>
                    <a:srgbClr val="46B9C8"/>
                  </a:solidFill>
                  <a:miter lim="800000"/>
                  <a:headEnd/>
                  <a:tailEnd/>
                </a:ln>
              </p:spPr>
              <p:txBody>
                <a:bodyPr/>
                <a:lstStyle/>
                <a:p>
                  <a:endParaRPr lang="en-US"/>
                </a:p>
              </p:txBody>
            </p:sp>
            <p:sp>
              <p:nvSpPr>
                <p:cNvPr id="4201" name="Freeform 105"/>
                <p:cNvSpPr>
                  <a:spLocks/>
                </p:cNvSpPr>
                <p:nvPr/>
              </p:nvSpPr>
              <p:spPr bwMode="auto">
                <a:xfrm>
                  <a:off x="3930" y="1845"/>
                  <a:ext cx="69" cy="69"/>
                </a:xfrm>
                <a:custGeom>
                  <a:avLst/>
                  <a:gdLst/>
                  <a:ahLst/>
                  <a:cxnLst>
                    <a:cxn ang="0">
                      <a:pos x="1" y="12"/>
                    </a:cxn>
                    <a:cxn ang="0">
                      <a:pos x="13" y="27"/>
                    </a:cxn>
                    <a:cxn ang="0">
                      <a:pos x="28" y="16"/>
                    </a:cxn>
                    <a:cxn ang="0">
                      <a:pos x="17" y="1"/>
                    </a:cxn>
                    <a:cxn ang="0">
                      <a:pos x="1" y="12"/>
                    </a:cxn>
                  </a:cxnLst>
                  <a:rect l="0" t="0" r="r" b="b"/>
                  <a:pathLst>
                    <a:path w="29" h="29">
                      <a:moveTo>
                        <a:pt x="1" y="12"/>
                      </a:moveTo>
                      <a:cubicBezTo>
                        <a:pt x="0" y="19"/>
                        <a:pt x="5" y="26"/>
                        <a:pt x="13" y="27"/>
                      </a:cubicBezTo>
                      <a:cubicBezTo>
                        <a:pt x="20" y="29"/>
                        <a:pt x="27" y="24"/>
                        <a:pt x="28" y="16"/>
                      </a:cubicBezTo>
                      <a:cubicBezTo>
                        <a:pt x="29" y="9"/>
                        <a:pt x="24" y="2"/>
                        <a:pt x="17" y="1"/>
                      </a:cubicBezTo>
                      <a:cubicBezTo>
                        <a:pt x="9" y="0"/>
                        <a:pt x="3" y="5"/>
                        <a:pt x="1" y="12"/>
                      </a:cubicBezTo>
                      <a:close/>
                    </a:path>
                  </a:pathLst>
                </a:custGeom>
                <a:noFill/>
                <a:ln w="22225" cap="flat">
                  <a:solidFill>
                    <a:srgbClr val="46B9C8"/>
                  </a:solidFill>
                  <a:prstDash val="solid"/>
                  <a:miter lim="800000"/>
                  <a:headEnd/>
                  <a:tailEnd/>
                </a:ln>
              </p:spPr>
              <p:txBody>
                <a:bodyPr/>
                <a:lstStyle/>
                <a:p>
                  <a:endParaRPr lang="en-US"/>
                </a:p>
              </p:txBody>
            </p:sp>
            <p:sp>
              <p:nvSpPr>
                <p:cNvPr id="4202" name="Line 106"/>
                <p:cNvSpPr>
                  <a:spLocks noChangeShapeType="1"/>
                </p:cNvSpPr>
                <p:nvPr/>
              </p:nvSpPr>
              <p:spPr bwMode="auto">
                <a:xfrm flipV="1">
                  <a:off x="3980" y="1772"/>
                  <a:ext cx="7" cy="78"/>
                </a:xfrm>
                <a:prstGeom prst="line">
                  <a:avLst/>
                </a:prstGeom>
                <a:noFill/>
                <a:ln w="22225">
                  <a:solidFill>
                    <a:srgbClr val="46B9C8"/>
                  </a:solidFill>
                  <a:miter lim="800000"/>
                  <a:headEnd/>
                  <a:tailEnd/>
                </a:ln>
              </p:spPr>
              <p:txBody>
                <a:bodyPr/>
                <a:lstStyle/>
                <a:p>
                  <a:endParaRPr lang="en-US"/>
                </a:p>
              </p:txBody>
            </p:sp>
            <p:sp>
              <p:nvSpPr>
                <p:cNvPr id="4203" name="Line 107"/>
                <p:cNvSpPr>
                  <a:spLocks noChangeShapeType="1"/>
                </p:cNvSpPr>
                <p:nvPr/>
              </p:nvSpPr>
              <p:spPr bwMode="auto">
                <a:xfrm flipV="1">
                  <a:off x="3956" y="1767"/>
                  <a:ext cx="8" cy="78"/>
                </a:xfrm>
                <a:prstGeom prst="line">
                  <a:avLst/>
                </a:prstGeom>
                <a:noFill/>
                <a:ln w="22225">
                  <a:solidFill>
                    <a:srgbClr val="46B9C8"/>
                  </a:solidFill>
                  <a:miter lim="800000"/>
                  <a:headEnd/>
                  <a:tailEnd/>
                </a:ln>
              </p:spPr>
              <p:txBody>
                <a:bodyPr/>
                <a:lstStyle/>
                <a:p>
                  <a:endParaRPr lang="en-US"/>
                </a:p>
              </p:txBody>
            </p:sp>
            <p:sp>
              <p:nvSpPr>
                <p:cNvPr id="4204" name="Freeform 108"/>
                <p:cNvSpPr>
                  <a:spLocks/>
                </p:cNvSpPr>
                <p:nvPr/>
              </p:nvSpPr>
              <p:spPr bwMode="auto">
                <a:xfrm>
                  <a:off x="4004" y="1855"/>
                  <a:ext cx="68" cy="68"/>
                </a:xfrm>
                <a:custGeom>
                  <a:avLst/>
                  <a:gdLst/>
                  <a:ahLst/>
                  <a:cxnLst>
                    <a:cxn ang="0">
                      <a:pos x="1" y="12"/>
                    </a:cxn>
                    <a:cxn ang="0">
                      <a:pos x="12" y="28"/>
                    </a:cxn>
                    <a:cxn ang="0">
                      <a:pos x="27" y="17"/>
                    </a:cxn>
                    <a:cxn ang="0">
                      <a:pos x="16" y="1"/>
                    </a:cxn>
                    <a:cxn ang="0">
                      <a:pos x="1" y="12"/>
                    </a:cxn>
                  </a:cxnLst>
                  <a:rect l="0" t="0" r="r" b="b"/>
                  <a:pathLst>
                    <a:path w="29" h="29">
                      <a:moveTo>
                        <a:pt x="1" y="12"/>
                      </a:moveTo>
                      <a:cubicBezTo>
                        <a:pt x="0" y="20"/>
                        <a:pt x="5" y="27"/>
                        <a:pt x="12" y="28"/>
                      </a:cubicBezTo>
                      <a:cubicBezTo>
                        <a:pt x="19" y="29"/>
                        <a:pt x="26" y="24"/>
                        <a:pt x="27" y="17"/>
                      </a:cubicBezTo>
                      <a:cubicBezTo>
                        <a:pt x="29" y="10"/>
                        <a:pt x="24" y="3"/>
                        <a:pt x="16" y="1"/>
                      </a:cubicBezTo>
                      <a:cubicBezTo>
                        <a:pt x="9" y="0"/>
                        <a:pt x="2" y="5"/>
                        <a:pt x="1" y="12"/>
                      </a:cubicBezTo>
                      <a:close/>
                    </a:path>
                  </a:pathLst>
                </a:custGeom>
                <a:noFill/>
                <a:ln w="22225" cap="flat">
                  <a:solidFill>
                    <a:srgbClr val="46B9C8"/>
                  </a:solidFill>
                  <a:prstDash val="solid"/>
                  <a:miter lim="800000"/>
                  <a:headEnd/>
                  <a:tailEnd/>
                </a:ln>
              </p:spPr>
              <p:txBody>
                <a:bodyPr/>
                <a:lstStyle/>
                <a:p>
                  <a:endParaRPr lang="en-US"/>
                </a:p>
              </p:txBody>
            </p:sp>
            <p:sp>
              <p:nvSpPr>
                <p:cNvPr id="4205" name="Line 109"/>
                <p:cNvSpPr>
                  <a:spLocks noChangeShapeType="1"/>
                </p:cNvSpPr>
                <p:nvPr/>
              </p:nvSpPr>
              <p:spPr bwMode="auto">
                <a:xfrm flipV="1">
                  <a:off x="4053" y="1784"/>
                  <a:ext cx="7" cy="76"/>
                </a:xfrm>
                <a:prstGeom prst="line">
                  <a:avLst/>
                </a:prstGeom>
                <a:noFill/>
                <a:ln w="22225">
                  <a:solidFill>
                    <a:srgbClr val="46B9C8"/>
                  </a:solidFill>
                  <a:miter lim="800000"/>
                  <a:headEnd/>
                  <a:tailEnd/>
                </a:ln>
              </p:spPr>
              <p:txBody>
                <a:bodyPr/>
                <a:lstStyle/>
                <a:p>
                  <a:endParaRPr lang="en-US"/>
                </a:p>
              </p:txBody>
            </p:sp>
            <p:sp>
              <p:nvSpPr>
                <p:cNvPr id="4206" name="Line 110"/>
                <p:cNvSpPr>
                  <a:spLocks noChangeShapeType="1"/>
                </p:cNvSpPr>
                <p:nvPr/>
              </p:nvSpPr>
              <p:spPr bwMode="auto">
                <a:xfrm flipV="1">
                  <a:off x="4030" y="1779"/>
                  <a:ext cx="7" cy="78"/>
                </a:xfrm>
                <a:prstGeom prst="line">
                  <a:avLst/>
                </a:prstGeom>
                <a:noFill/>
                <a:ln w="22225">
                  <a:solidFill>
                    <a:srgbClr val="46B9C8"/>
                  </a:solidFill>
                  <a:miter lim="800000"/>
                  <a:headEnd/>
                  <a:tailEnd/>
                </a:ln>
              </p:spPr>
              <p:txBody>
                <a:bodyPr/>
                <a:lstStyle/>
                <a:p>
                  <a:endParaRPr lang="en-US"/>
                </a:p>
              </p:txBody>
            </p:sp>
            <p:sp>
              <p:nvSpPr>
                <p:cNvPr id="4207" name="Freeform 111"/>
                <p:cNvSpPr>
                  <a:spLocks/>
                </p:cNvSpPr>
                <p:nvPr/>
              </p:nvSpPr>
              <p:spPr bwMode="auto">
                <a:xfrm>
                  <a:off x="4075" y="1867"/>
                  <a:ext cx="68" cy="68"/>
                </a:xfrm>
                <a:custGeom>
                  <a:avLst/>
                  <a:gdLst/>
                  <a:ahLst/>
                  <a:cxnLst>
                    <a:cxn ang="0">
                      <a:pos x="1" y="12"/>
                    </a:cxn>
                    <a:cxn ang="0">
                      <a:pos x="12" y="28"/>
                    </a:cxn>
                    <a:cxn ang="0">
                      <a:pos x="28" y="17"/>
                    </a:cxn>
                    <a:cxn ang="0">
                      <a:pos x="17" y="1"/>
                    </a:cxn>
                    <a:cxn ang="0">
                      <a:pos x="1" y="12"/>
                    </a:cxn>
                  </a:cxnLst>
                  <a:rect l="0" t="0" r="r" b="b"/>
                  <a:pathLst>
                    <a:path w="29" h="29">
                      <a:moveTo>
                        <a:pt x="1" y="12"/>
                      </a:moveTo>
                      <a:cubicBezTo>
                        <a:pt x="0" y="19"/>
                        <a:pt x="5" y="26"/>
                        <a:pt x="12" y="28"/>
                      </a:cubicBezTo>
                      <a:cubicBezTo>
                        <a:pt x="20" y="29"/>
                        <a:pt x="27" y="24"/>
                        <a:pt x="28" y="17"/>
                      </a:cubicBezTo>
                      <a:cubicBezTo>
                        <a:pt x="29" y="10"/>
                        <a:pt x="24" y="3"/>
                        <a:pt x="17" y="1"/>
                      </a:cubicBezTo>
                      <a:cubicBezTo>
                        <a:pt x="10" y="0"/>
                        <a:pt x="3" y="5"/>
                        <a:pt x="1" y="12"/>
                      </a:cubicBezTo>
                      <a:close/>
                    </a:path>
                  </a:pathLst>
                </a:custGeom>
                <a:noFill/>
                <a:ln w="22225" cap="flat">
                  <a:solidFill>
                    <a:srgbClr val="46B9C8"/>
                  </a:solidFill>
                  <a:prstDash val="solid"/>
                  <a:miter lim="800000"/>
                  <a:headEnd/>
                  <a:tailEnd/>
                </a:ln>
              </p:spPr>
              <p:txBody>
                <a:bodyPr/>
                <a:lstStyle/>
                <a:p>
                  <a:endParaRPr lang="en-US"/>
                </a:p>
              </p:txBody>
            </p:sp>
            <p:sp>
              <p:nvSpPr>
                <p:cNvPr id="4208" name="Line 112"/>
                <p:cNvSpPr>
                  <a:spLocks noChangeShapeType="1"/>
                </p:cNvSpPr>
                <p:nvPr/>
              </p:nvSpPr>
              <p:spPr bwMode="auto">
                <a:xfrm flipV="1">
                  <a:off x="4124" y="1796"/>
                  <a:ext cx="10" cy="75"/>
                </a:xfrm>
                <a:prstGeom prst="line">
                  <a:avLst/>
                </a:prstGeom>
                <a:noFill/>
                <a:ln w="22225">
                  <a:solidFill>
                    <a:srgbClr val="46B9C8"/>
                  </a:solidFill>
                  <a:miter lim="800000"/>
                  <a:headEnd/>
                  <a:tailEnd/>
                </a:ln>
              </p:spPr>
              <p:txBody>
                <a:bodyPr/>
                <a:lstStyle/>
                <a:p>
                  <a:endParaRPr lang="en-US"/>
                </a:p>
              </p:txBody>
            </p:sp>
            <p:sp>
              <p:nvSpPr>
                <p:cNvPr id="4209" name="Line 113"/>
                <p:cNvSpPr>
                  <a:spLocks noChangeShapeType="1"/>
                </p:cNvSpPr>
                <p:nvPr/>
              </p:nvSpPr>
              <p:spPr bwMode="auto">
                <a:xfrm flipV="1">
                  <a:off x="4103" y="1791"/>
                  <a:ext cx="7" cy="76"/>
                </a:xfrm>
                <a:prstGeom prst="line">
                  <a:avLst/>
                </a:prstGeom>
                <a:noFill/>
                <a:ln w="22225">
                  <a:solidFill>
                    <a:srgbClr val="46B9C8"/>
                  </a:solidFill>
                  <a:miter lim="800000"/>
                  <a:headEnd/>
                  <a:tailEnd/>
                </a:ln>
              </p:spPr>
              <p:txBody>
                <a:bodyPr/>
                <a:lstStyle/>
                <a:p>
                  <a:endParaRPr lang="en-US"/>
                </a:p>
              </p:txBody>
            </p:sp>
            <p:sp>
              <p:nvSpPr>
                <p:cNvPr id="4210" name="Freeform 114"/>
                <p:cNvSpPr>
                  <a:spLocks/>
                </p:cNvSpPr>
                <p:nvPr/>
              </p:nvSpPr>
              <p:spPr bwMode="auto">
                <a:xfrm>
                  <a:off x="4145" y="1878"/>
                  <a:ext cx="71" cy="69"/>
                </a:xfrm>
                <a:custGeom>
                  <a:avLst/>
                  <a:gdLst/>
                  <a:ahLst/>
                  <a:cxnLst>
                    <a:cxn ang="0">
                      <a:pos x="2" y="12"/>
                    </a:cxn>
                    <a:cxn ang="0">
                      <a:pos x="13" y="28"/>
                    </a:cxn>
                    <a:cxn ang="0">
                      <a:pos x="28" y="17"/>
                    </a:cxn>
                    <a:cxn ang="0">
                      <a:pos x="18" y="2"/>
                    </a:cxn>
                    <a:cxn ang="0">
                      <a:pos x="2" y="12"/>
                    </a:cxn>
                  </a:cxnLst>
                  <a:rect l="0" t="0" r="r" b="b"/>
                  <a:pathLst>
                    <a:path w="30" h="29">
                      <a:moveTo>
                        <a:pt x="2" y="12"/>
                      </a:moveTo>
                      <a:cubicBezTo>
                        <a:pt x="0" y="20"/>
                        <a:pt x="5" y="27"/>
                        <a:pt x="13" y="28"/>
                      </a:cubicBezTo>
                      <a:cubicBezTo>
                        <a:pt x="20" y="29"/>
                        <a:pt x="27" y="25"/>
                        <a:pt x="28" y="17"/>
                      </a:cubicBezTo>
                      <a:cubicBezTo>
                        <a:pt x="30" y="10"/>
                        <a:pt x="25" y="3"/>
                        <a:pt x="18" y="2"/>
                      </a:cubicBezTo>
                      <a:cubicBezTo>
                        <a:pt x="10" y="0"/>
                        <a:pt x="3" y="5"/>
                        <a:pt x="2" y="12"/>
                      </a:cubicBezTo>
                      <a:close/>
                    </a:path>
                  </a:pathLst>
                </a:custGeom>
                <a:noFill/>
                <a:ln w="22225" cap="flat">
                  <a:solidFill>
                    <a:srgbClr val="46B9C8"/>
                  </a:solidFill>
                  <a:prstDash val="solid"/>
                  <a:miter lim="800000"/>
                  <a:headEnd/>
                  <a:tailEnd/>
                </a:ln>
              </p:spPr>
              <p:txBody>
                <a:bodyPr/>
                <a:lstStyle/>
                <a:p>
                  <a:endParaRPr lang="en-US"/>
                </a:p>
              </p:txBody>
            </p:sp>
            <p:sp>
              <p:nvSpPr>
                <p:cNvPr id="4211" name="Line 115"/>
                <p:cNvSpPr>
                  <a:spLocks noChangeShapeType="1"/>
                </p:cNvSpPr>
                <p:nvPr/>
              </p:nvSpPr>
              <p:spPr bwMode="auto">
                <a:xfrm flipV="1">
                  <a:off x="4197" y="1808"/>
                  <a:ext cx="10" cy="75"/>
                </a:xfrm>
                <a:prstGeom prst="line">
                  <a:avLst/>
                </a:prstGeom>
                <a:noFill/>
                <a:ln w="22225">
                  <a:solidFill>
                    <a:srgbClr val="46B9C8"/>
                  </a:solidFill>
                  <a:miter lim="800000"/>
                  <a:headEnd/>
                  <a:tailEnd/>
                </a:ln>
              </p:spPr>
              <p:txBody>
                <a:bodyPr/>
                <a:lstStyle/>
                <a:p>
                  <a:endParaRPr lang="en-US"/>
                </a:p>
              </p:txBody>
            </p:sp>
            <p:sp>
              <p:nvSpPr>
                <p:cNvPr id="4212" name="Line 116"/>
                <p:cNvSpPr>
                  <a:spLocks noChangeShapeType="1"/>
                </p:cNvSpPr>
                <p:nvPr/>
              </p:nvSpPr>
              <p:spPr bwMode="auto">
                <a:xfrm flipV="1">
                  <a:off x="4174" y="1803"/>
                  <a:ext cx="9" cy="78"/>
                </a:xfrm>
                <a:prstGeom prst="line">
                  <a:avLst/>
                </a:prstGeom>
                <a:noFill/>
                <a:ln w="22225">
                  <a:solidFill>
                    <a:srgbClr val="46B9C8"/>
                  </a:solidFill>
                  <a:miter lim="800000"/>
                  <a:headEnd/>
                  <a:tailEnd/>
                </a:ln>
              </p:spPr>
              <p:txBody>
                <a:bodyPr/>
                <a:lstStyle/>
                <a:p>
                  <a:endParaRPr lang="en-US"/>
                </a:p>
              </p:txBody>
            </p:sp>
            <p:sp>
              <p:nvSpPr>
                <p:cNvPr id="4213" name="Freeform 117"/>
                <p:cNvSpPr>
                  <a:spLocks/>
                </p:cNvSpPr>
                <p:nvPr/>
              </p:nvSpPr>
              <p:spPr bwMode="auto">
                <a:xfrm>
                  <a:off x="4219" y="1893"/>
                  <a:ext cx="68" cy="68"/>
                </a:xfrm>
                <a:custGeom>
                  <a:avLst/>
                  <a:gdLst/>
                  <a:ahLst/>
                  <a:cxnLst>
                    <a:cxn ang="0">
                      <a:pos x="1" y="12"/>
                    </a:cxn>
                    <a:cxn ang="0">
                      <a:pos x="12" y="27"/>
                    </a:cxn>
                    <a:cxn ang="0">
                      <a:pos x="28" y="17"/>
                    </a:cxn>
                    <a:cxn ang="0">
                      <a:pos x="17" y="1"/>
                    </a:cxn>
                    <a:cxn ang="0">
                      <a:pos x="1" y="12"/>
                    </a:cxn>
                  </a:cxnLst>
                  <a:rect l="0" t="0" r="r" b="b"/>
                  <a:pathLst>
                    <a:path w="29" h="29">
                      <a:moveTo>
                        <a:pt x="1" y="12"/>
                      </a:moveTo>
                      <a:cubicBezTo>
                        <a:pt x="0" y="19"/>
                        <a:pt x="4" y="26"/>
                        <a:pt x="12" y="27"/>
                      </a:cubicBezTo>
                      <a:cubicBezTo>
                        <a:pt x="19" y="29"/>
                        <a:pt x="26" y="24"/>
                        <a:pt x="28" y="17"/>
                      </a:cubicBezTo>
                      <a:cubicBezTo>
                        <a:pt x="29" y="10"/>
                        <a:pt x="24" y="3"/>
                        <a:pt x="17" y="1"/>
                      </a:cubicBezTo>
                      <a:cubicBezTo>
                        <a:pt x="10" y="0"/>
                        <a:pt x="3" y="4"/>
                        <a:pt x="1" y="12"/>
                      </a:cubicBezTo>
                      <a:close/>
                    </a:path>
                  </a:pathLst>
                </a:custGeom>
                <a:noFill/>
                <a:ln w="22225" cap="flat">
                  <a:solidFill>
                    <a:srgbClr val="46B9C8"/>
                  </a:solidFill>
                  <a:prstDash val="solid"/>
                  <a:miter lim="800000"/>
                  <a:headEnd/>
                  <a:tailEnd/>
                </a:ln>
              </p:spPr>
              <p:txBody>
                <a:bodyPr/>
                <a:lstStyle/>
                <a:p>
                  <a:endParaRPr lang="en-US"/>
                </a:p>
              </p:txBody>
            </p:sp>
            <p:sp>
              <p:nvSpPr>
                <p:cNvPr id="4214" name="Line 118"/>
                <p:cNvSpPr>
                  <a:spLocks noChangeShapeType="1"/>
                </p:cNvSpPr>
                <p:nvPr/>
              </p:nvSpPr>
              <p:spPr bwMode="auto">
                <a:xfrm flipV="1">
                  <a:off x="4268" y="1819"/>
                  <a:ext cx="12" cy="78"/>
                </a:xfrm>
                <a:prstGeom prst="line">
                  <a:avLst/>
                </a:prstGeom>
                <a:noFill/>
                <a:ln w="22225">
                  <a:solidFill>
                    <a:srgbClr val="46B9C8"/>
                  </a:solidFill>
                  <a:miter lim="800000"/>
                  <a:headEnd/>
                  <a:tailEnd/>
                </a:ln>
              </p:spPr>
              <p:txBody>
                <a:bodyPr/>
                <a:lstStyle/>
                <a:p>
                  <a:endParaRPr lang="en-US"/>
                </a:p>
              </p:txBody>
            </p:sp>
            <p:sp>
              <p:nvSpPr>
                <p:cNvPr id="4215" name="Line 119"/>
                <p:cNvSpPr>
                  <a:spLocks noChangeShapeType="1"/>
                </p:cNvSpPr>
                <p:nvPr/>
              </p:nvSpPr>
              <p:spPr bwMode="auto">
                <a:xfrm flipV="1">
                  <a:off x="4247" y="1815"/>
                  <a:ext cx="9" cy="78"/>
                </a:xfrm>
                <a:prstGeom prst="line">
                  <a:avLst/>
                </a:prstGeom>
                <a:noFill/>
                <a:ln w="22225">
                  <a:solidFill>
                    <a:srgbClr val="46B9C8"/>
                  </a:solidFill>
                  <a:miter lim="800000"/>
                  <a:headEnd/>
                  <a:tailEnd/>
                </a:ln>
              </p:spPr>
              <p:txBody>
                <a:bodyPr/>
                <a:lstStyle/>
                <a:p>
                  <a:endParaRPr lang="en-US"/>
                </a:p>
              </p:txBody>
            </p:sp>
            <p:sp>
              <p:nvSpPr>
                <p:cNvPr id="4216" name="Freeform 120"/>
                <p:cNvSpPr>
                  <a:spLocks/>
                </p:cNvSpPr>
                <p:nvPr/>
              </p:nvSpPr>
              <p:spPr bwMode="auto">
                <a:xfrm>
                  <a:off x="4290" y="1904"/>
                  <a:ext cx="68" cy="71"/>
                </a:xfrm>
                <a:custGeom>
                  <a:avLst/>
                  <a:gdLst/>
                  <a:ahLst/>
                  <a:cxnLst>
                    <a:cxn ang="0">
                      <a:pos x="2" y="12"/>
                    </a:cxn>
                    <a:cxn ang="0">
                      <a:pos x="12" y="28"/>
                    </a:cxn>
                    <a:cxn ang="0">
                      <a:pos x="28" y="18"/>
                    </a:cxn>
                    <a:cxn ang="0">
                      <a:pos x="17" y="2"/>
                    </a:cxn>
                    <a:cxn ang="0">
                      <a:pos x="2" y="12"/>
                    </a:cxn>
                  </a:cxnLst>
                  <a:rect l="0" t="0" r="r" b="b"/>
                  <a:pathLst>
                    <a:path w="29" h="30">
                      <a:moveTo>
                        <a:pt x="2" y="12"/>
                      </a:moveTo>
                      <a:cubicBezTo>
                        <a:pt x="0" y="20"/>
                        <a:pt x="5" y="27"/>
                        <a:pt x="12" y="28"/>
                      </a:cubicBezTo>
                      <a:cubicBezTo>
                        <a:pt x="19" y="30"/>
                        <a:pt x="26" y="25"/>
                        <a:pt x="28" y="18"/>
                      </a:cubicBezTo>
                      <a:cubicBezTo>
                        <a:pt x="29" y="11"/>
                        <a:pt x="25" y="3"/>
                        <a:pt x="17" y="2"/>
                      </a:cubicBezTo>
                      <a:cubicBezTo>
                        <a:pt x="10" y="0"/>
                        <a:pt x="3" y="5"/>
                        <a:pt x="2" y="12"/>
                      </a:cubicBezTo>
                      <a:close/>
                    </a:path>
                  </a:pathLst>
                </a:custGeom>
                <a:noFill/>
                <a:ln w="22225" cap="flat">
                  <a:solidFill>
                    <a:srgbClr val="46B9C8"/>
                  </a:solidFill>
                  <a:prstDash val="solid"/>
                  <a:miter lim="800000"/>
                  <a:headEnd/>
                  <a:tailEnd/>
                </a:ln>
              </p:spPr>
              <p:txBody>
                <a:bodyPr/>
                <a:lstStyle/>
                <a:p>
                  <a:endParaRPr lang="en-US"/>
                </a:p>
              </p:txBody>
            </p:sp>
            <p:sp>
              <p:nvSpPr>
                <p:cNvPr id="4217" name="Line 121"/>
                <p:cNvSpPr>
                  <a:spLocks noChangeShapeType="1"/>
                </p:cNvSpPr>
                <p:nvPr/>
              </p:nvSpPr>
              <p:spPr bwMode="auto">
                <a:xfrm flipV="1">
                  <a:off x="4341" y="1834"/>
                  <a:ext cx="10" cy="77"/>
                </a:xfrm>
                <a:prstGeom prst="line">
                  <a:avLst/>
                </a:prstGeom>
                <a:noFill/>
                <a:ln w="22225">
                  <a:solidFill>
                    <a:srgbClr val="46B9C8"/>
                  </a:solidFill>
                  <a:miter lim="800000"/>
                  <a:headEnd/>
                  <a:tailEnd/>
                </a:ln>
              </p:spPr>
              <p:txBody>
                <a:bodyPr/>
                <a:lstStyle/>
                <a:p>
                  <a:endParaRPr lang="en-US"/>
                </a:p>
              </p:txBody>
            </p:sp>
            <p:sp>
              <p:nvSpPr>
                <p:cNvPr id="4218" name="Line 122"/>
                <p:cNvSpPr>
                  <a:spLocks noChangeShapeType="1"/>
                </p:cNvSpPr>
                <p:nvPr/>
              </p:nvSpPr>
              <p:spPr bwMode="auto">
                <a:xfrm flipV="1">
                  <a:off x="4318" y="1829"/>
                  <a:ext cx="12" cy="78"/>
                </a:xfrm>
                <a:prstGeom prst="line">
                  <a:avLst/>
                </a:prstGeom>
                <a:noFill/>
                <a:ln w="22225">
                  <a:solidFill>
                    <a:srgbClr val="46B9C8"/>
                  </a:solidFill>
                  <a:miter lim="800000"/>
                  <a:headEnd/>
                  <a:tailEnd/>
                </a:ln>
              </p:spPr>
              <p:txBody>
                <a:bodyPr/>
                <a:lstStyle/>
                <a:p>
                  <a:endParaRPr lang="en-US"/>
                </a:p>
              </p:txBody>
            </p:sp>
            <p:sp>
              <p:nvSpPr>
                <p:cNvPr id="4219" name="Freeform 123"/>
                <p:cNvSpPr>
                  <a:spLocks/>
                </p:cNvSpPr>
                <p:nvPr/>
              </p:nvSpPr>
              <p:spPr bwMode="auto">
                <a:xfrm>
                  <a:off x="4360" y="1919"/>
                  <a:ext cx="71" cy="70"/>
                </a:xfrm>
                <a:custGeom>
                  <a:avLst/>
                  <a:gdLst/>
                  <a:ahLst/>
                  <a:cxnLst>
                    <a:cxn ang="0">
                      <a:pos x="2" y="12"/>
                    </a:cxn>
                    <a:cxn ang="0">
                      <a:pos x="12" y="28"/>
                    </a:cxn>
                    <a:cxn ang="0">
                      <a:pos x="28" y="18"/>
                    </a:cxn>
                    <a:cxn ang="0">
                      <a:pos x="18" y="2"/>
                    </a:cxn>
                    <a:cxn ang="0">
                      <a:pos x="2" y="12"/>
                    </a:cxn>
                  </a:cxnLst>
                  <a:rect l="0" t="0" r="r" b="b"/>
                  <a:pathLst>
                    <a:path w="30" h="30">
                      <a:moveTo>
                        <a:pt x="2" y="12"/>
                      </a:moveTo>
                      <a:cubicBezTo>
                        <a:pt x="0" y="20"/>
                        <a:pt x="5" y="27"/>
                        <a:pt x="12" y="28"/>
                      </a:cubicBezTo>
                      <a:cubicBezTo>
                        <a:pt x="19" y="30"/>
                        <a:pt x="26" y="25"/>
                        <a:pt x="28" y="18"/>
                      </a:cubicBezTo>
                      <a:cubicBezTo>
                        <a:pt x="30" y="11"/>
                        <a:pt x="25" y="4"/>
                        <a:pt x="18" y="2"/>
                      </a:cubicBezTo>
                      <a:cubicBezTo>
                        <a:pt x="11" y="0"/>
                        <a:pt x="3" y="5"/>
                        <a:pt x="2" y="12"/>
                      </a:cubicBezTo>
                      <a:close/>
                    </a:path>
                  </a:pathLst>
                </a:custGeom>
                <a:noFill/>
                <a:ln w="22225" cap="flat">
                  <a:solidFill>
                    <a:srgbClr val="46B9C8"/>
                  </a:solidFill>
                  <a:prstDash val="solid"/>
                  <a:miter lim="800000"/>
                  <a:headEnd/>
                  <a:tailEnd/>
                </a:ln>
              </p:spPr>
              <p:txBody>
                <a:bodyPr/>
                <a:lstStyle/>
                <a:p>
                  <a:endParaRPr lang="en-US"/>
                </a:p>
              </p:txBody>
            </p:sp>
            <p:sp>
              <p:nvSpPr>
                <p:cNvPr id="4220" name="Line 124"/>
                <p:cNvSpPr>
                  <a:spLocks noChangeShapeType="1"/>
                </p:cNvSpPr>
                <p:nvPr/>
              </p:nvSpPr>
              <p:spPr bwMode="auto">
                <a:xfrm flipV="1">
                  <a:off x="4412" y="1850"/>
                  <a:ext cx="12" cy="76"/>
                </a:xfrm>
                <a:prstGeom prst="line">
                  <a:avLst/>
                </a:prstGeom>
                <a:noFill/>
                <a:ln w="22225">
                  <a:solidFill>
                    <a:srgbClr val="46B9C8"/>
                  </a:solidFill>
                  <a:miter lim="800000"/>
                  <a:headEnd/>
                  <a:tailEnd/>
                </a:ln>
              </p:spPr>
              <p:txBody>
                <a:bodyPr/>
                <a:lstStyle/>
                <a:p>
                  <a:endParaRPr lang="en-US"/>
                </a:p>
              </p:txBody>
            </p:sp>
            <p:sp>
              <p:nvSpPr>
                <p:cNvPr id="4221" name="Line 125"/>
                <p:cNvSpPr>
                  <a:spLocks noChangeShapeType="1"/>
                </p:cNvSpPr>
                <p:nvPr/>
              </p:nvSpPr>
              <p:spPr bwMode="auto">
                <a:xfrm flipV="1">
                  <a:off x="4389" y="1843"/>
                  <a:ext cx="12" cy="78"/>
                </a:xfrm>
                <a:prstGeom prst="line">
                  <a:avLst/>
                </a:prstGeom>
                <a:noFill/>
                <a:ln w="22225">
                  <a:solidFill>
                    <a:srgbClr val="46B9C8"/>
                  </a:solidFill>
                  <a:miter lim="800000"/>
                  <a:headEnd/>
                  <a:tailEnd/>
                </a:ln>
              </p:spPr>
              <p:txBody>
                <a:bodyPr/>
                <a:lstStyle/>
                <a:p>
                  <a:endParaRPr lang="en-US"/>
                </a:p>
              </p:txBody>
            </p:sp>
            <p:sp>
              <p:nvSpPr>
                <p:cNvPr id="4222" name="Freeform 126"/>
                <p:cNvSpPr>
                  <a:spLocks/>
                </p:cNvSpPr>
                <p:nvPr/>
              </p:nvSpPr>
              <p:spPr bwMode="auto">
                <a:xfrm>
                  <a:off x="4431" y="1935"/>
                  <a:ext cx="71" cy="69"/>
                </a:xfrm>
                <a:custGeom>
                  <a:avLst/>
                  <a:gdLst/>
                  <a:ahLst/>
                  <a:cxnLst>
                    <a:cxn ang="0">
                      <a:pos x="2" y="12"/>
                    </a:cxn>
                    <a:cxn ang="0">
                      <a:pos x="12" y="28"/>
                    </a:cxn>
                    <a:cxn ang="0">
                      <a:pos x="28" y="18"/>
                    </a:cxn>
                    <a:cxn ang="0">
                      <a:pos x="18" y="2"/>
                    </a:cxn>
                    <a:cxn ang="0">
                      <a:pos x="2" y="12"/>
                    </a:cxn>
                  </a:cxnLst>
                  <a:rect l="0" t="0" r="r" b="b"/>
                  <a:pathLst>
                    <a:path w="30" h="29">
                      <a:moveTo>
                        <a:pt x="2" y="12"/>
                      </a:moveTo>
                      <a:cubicBezTo>
                        <a:pt x="0" y="19"/>
                        <a:pt x="5" y="26"/>
                        <a:pt x="12" y="28"/>
                      </a:cubicBezTo>
                      <a:cubicBezTo>
                        <a:pt x="19" y="29"/>
                        <a:pt x="26" y="25"/>
                        <a:pt x="28" y="18"/>
                      </a:cubicBezTo>
                      <a:cubicBezTo>
                        <a:pt x="30" y="11"/>
                        <a:pt x="25" y="3"/>
                        <a:pt x="18" y="2"/>
                      </a:cubicBezTo>
                      <a:cubicBezTo>
                        <a:pt x="11" y="0"/>
                        <a:pt x="4" y="4"/>
                        <a:pt x="2" y="12"/>
                      </a:cubicBezTo>
                      <a:close/>
                    </a:path>
                  </a:pathLst>
                </a:custGeom>
                <a:noFill/>
                <a:ln w="22225" cap="flat">
                  <a:solidFill>
                    <a:srgbClr val="46B9C8"/>
                  </a:solidFill>
                  <a:prstDash val="solid"/>
                  <a:miter lim="800000"/>
                  <a:headEnd/>
                  <a:tailEnd/>
                </a:ln>
              </p:spPr>
              <p:txBody>
                <a:bodyPr/>
                <a:lstStyle/>
                <a:p>
                  <a:endParaRPr lang="en-US"/>
                </a:p>
              </p:txBody>
            </p:sp>
            <p:sp>
              <p:nvSpPr>
                <p:cNvPr id="4223" name="Line 127"/>
                <p:cNvSpPr>
                  <a:spLocks noChangeShapeType="1"/>
                </p:cNvSpPr>
                <p:nvPr/>
              </p:nvSpPr>
              <p:spPr bwMode="auto">
                <a:xfrm flipV="1">
                  <a:off x="4483" y="1864"/>
                  <a:ext cx="14" cy="78"/>
                </a:xfrm>
                <a:prstGeom prst="line">
                  <a:avLst/>
                </a:prstGeom>
                <a:noFill/>
                <a:ln w="22225">
                  <a:solidFill>
                    <a:srgbClr val="46B9C8"/>
                  </a:solidFill>
                  <a:miter lim="800000"/>
                  <a:headEnd/>
                  <a:tailEnd/>
                </a:ln>
              </p:spPr>
              <p:txBody>
                <a:bodyPr/>
                <a:lstStyle/>
                <a:p>
                  <a:endParaRPr lang="en-US"/>
                </a:p>
              </p:txBody>
            </p:sp>
            <p:sp>
              <p:nvSpPr>
                <p:cNvPr id="4224" name="Line 128"/>
                <p:cNvSpPr>
                  <a:spLocks noChangeShapeType="1"/>
                </p:cNvSpPr>
                <p:nvPr/>
              </p:nvSpPr>
              <p:spPr bwMode="auto">
                <a:xfrm flipV="1">
                  <a:off x="4462" y="1860"/>
                  <a:ext cx="12" cy="75"/>
                </a:xfrm>
                <a:prstGeom prst="line">
                  <a:avLst/>
                </a:prstGeom>
                <a:noFill/>
                <a:ln w="22225">
                  <a:solidFill>
                    <a:srgbClr val="46B9C8"/>
                  </a:solidFill>
                  <a:miter lim="800000"/>
                  <a:headEnd/>
                  <a:tailEnd/>
                </a:ln>
              </p:spPr>
              <p:txBody>
                <a:bodyPr/>
                <a:lstStyle/>
                <a:p>
                  <a:endParaRPr lang="en-US"/>
                </a:p>
              </p:txBody>
            </p:sp>
            <p:sp>
              <p:nvSpPr>
                <p:cNvPr id="4225" name="Freeform 129"/>
                <p:cNvSpPr>
                  <a:spLocks/>
                </p:cNvSpPr>
                <p:nvPr/>
              </p:nvSpPr>
              <p:spPr bwMode="auto">
                <a:xfrm>
                  <a:off x="4502" y="1952"/>
                  <a:ext cx="71" cy="68"/>
                </a:xfrm>
                <a:custGeom>
                  <a:avLst/>
                  <a:gdLst/>
                  <a:ahLst/>
                  <a:cxnLst>
                    <a:cxn ang="0">
                      <a:pos x="2" y="11"/>
                    </a:cxn>
                    <a:cxn ang="0">
                      <a:pos x="12" y="27"/>
                    </a:cxn>
                    <a:cxn ang="0">
                      <a:pos x="28" y="18"/>
                    </a:cxn>
                    <a:cxn ang="0">
                      <a:pos x="18" y="1"/>
                    </a:cxn>
                    <a:cxn ang="0">
                      <a:pos x="2" y="11"/>
                    </a:cxn>
                  </a:cxnLst>
                  <a:rect l="0" t="0" r="r" b="b"/>
                  <a:pathLst>
                    <a:path w="30" h="29">
                      <a:moveTo>
                        <a:pt x="2" y="11"/>
                      </a:moveTo>
                      <a:cubicBezTo>
                        <a:pt x="0" y="18"/>
                        <a:pt x="5" y="26"/>
                        <a:pt x="12" y="27"/>
                      </a:cubicBezTo>
                      <a:cubicBezTo>
                        <a:pt x="19" y="29"/>
                        <a:pt x="26" y="25"/>
                        <a:pt x="28" y="18"/>
                      </a:cubicBezTo>
                      <a:cubicBezTo>
                        <a:pt x="30" y="10"/>
                        <a:pt x="26" y="3"/>
                        <a:pt x="18" y="1"/>
                      </a:cubicBezTo>
                      <a:cubicBezTo>
                        <a:pt x="11" y="0"/>
                        <a:pt x="4" y="4"/>
                        <a:pt x="2" y="11"/>
                      </a:cubicBezTo>
                      <a:close/>
                    </a:path>
                  </a:pathLst>
                </a:custGeom>
                <a:noFill/>
                <a:ln w="22225" cap="flat">
                  <a:solidFill>
                    <a:srgbClr val="46B9C8"/>
                  </a:solidFill>
                  <a:prstDash val="solid"/>
                  <a:miter lim="800000"/>
                  <a:headEnd/>
                  <a:tailEnd/>
                </a:ln>
              </p:spPr>
              <p:txBody>
                <a:bodyPr/>
                <a:lstStyle/>
                <a:p>
                  <a:endParaRPr lang="en-US"/>
                </a:p>
              </p:txBody>
            </p:sp>
            <p:sp>
              <p:nvSpPr>
                <p:cNvPr id="4226" name="Line 130"/>
                <p:cNvSpPr>
                  <a:spLocks noChangeShapeType="1"/>
                </p:cNvSpPr>
                <p:nvPr/>
              </p:nvSpPr>
              <p:spPr bwMode="auto">
                <a:xfrm flipV="1">
                  <a:off x="4556" y="1881"/>
                  <a:ext cx="12" cy="78"/>
                </a:xfrm>
                <a:prstGeom prst="line">
                  <a:avLst/>
                </a:prstGeom>
                <a:noFill/>
                <a:ln w="22225">
                  <a:solidFill>
                    <a:srgbClr val="46B9C8"/>
                  </a:solidFill>
                  <a:miter lim="800000"/>
                  <a:headEnd/>
                  <a:tailEnd/>
                </a:ln>
              </p:spPr>
              <p:txBody>
                <a:bodyPr/>
                <a:lstStyle/>
                <a:p>
                  <a:endParaRPr lang="en-US"/>
                </a:p>
              </p:txBody>
            </p:sp>
            <p:sp>
              <p:nvSpPr>
                <p:cNvPr id="4227" name="Line 131"/>
                <p:cNvSpPr>
                  <a:spLocks noChangeShapeType="1"/>
                </p:cNvSpPr>
                <p:nvPr/>
              </p:nvSpPr>
              <p:spPr bwMode="auto">
                <a:xfrm flipV="1">
                  <a:off x="4533" y="1876"/>
                  <a:ext cx="12" cy="76"/>
                </a:xfrm>
                <a:prstGeom prst="line">
                  <a:avLst/>
                </a:prstGeom>
                <a:noFill/>
                <a:ln w="22225">
                  <a:solidFill>
                    <a:srgbClr val="46B9C8"/>
                  </a:solidFill>
                  <a:miter lim="800000"/>
                  <a:headEnd/>
                  <a:tailEnd/>
                </a:ln>
              </p:spPr>
              <p:txBody>
                <a:bodyPr/>
                <a:lstStyle/>
                <a:p>
                  <a:endParaRPr lang="en-US"/>
                </a:p>
              </p:txBody>
            </p:sp>
            <p:sp>
              <p:nvSpPr>
                <p:cNvPr id="4228" name="Freeform 132"/>
                <p:cNvSpPr>
                  <a:spLocks/>
                </p:cNvSpPr>
                <p:nvPr/>
              </p:nvSpPr>
              <p:spPr bwMode="auto">
                <a:xfrm>
                  <a:off x="4573" y="1968"/>
                  <a:ext cx="71" cy="69"/>
                </a:xfrm>
                <a:custGeom>
                  <a:avLst/>
                  <a:gdLst/>
                  <a:ahLst/>
                  <a:cxnLst>
                    <a:cxn ang="0">
                      <a:pos x="2" y="11"/>
                    </a:cxn>
                    <a:cxn ang="0">
                      <a:pos x="12" y="28"/>
                    </a:cxn>
                    <a:cxn ang="0">
                      <a:pos x="28" y="18"/>
                    </a:cxn>
                    <a:cxn ang="0">
                      <a:pos x="18" y="1"/>
                    </a:cxn>
                    <a:cxn ang="0">
                      <a:pos x="2" y="11"/>
                    </a:cxn>
                  </a:cxnLst>
                  <a:rect l="0" t="0" r="r" b="b"/>
                  <a:pathLst>
                    <a:path w="30" h="29">
                      <a:moveTo>
                        <a:pt x="2" y="11"/>
                      </a:moveTo>
                      <a:cubicBezTo>
                        <a:pt x="0" y="18"/>
                        <a:pt x="5" y="26"/>
                        <a:pt x="12" y="28"/>
                      </a:cubicBezTo>
                      <a:cubicBezTo>
                        <a:pt x="19" y="29"/>
                        <a:pt x="26" y="25"/>
                        <a:pt x="28" y="18"/>
                      </a:cubicBezTo>
                      <a:cubicBezTo>
                        <a:pt x="30" y="11"/>
                        <a:pt x="26" y="3"/>
                        <a:pt x="18" y="1"/>
                      </a:cubicBezTo>
                      <a:cubicBezTo>
                        <a:pt x="11" y="0"/>
                        <a:pt x="4" y="4"/>
                        <a:pt x="2" y="11"/>
                      </a:cubicBezTo>
                      <a:close/>
                    </a:path>
                  </a:pathLst>
                </a:custGeom>
                <a:noFill/>
                <a:ln w="22225" cap="flat">
                  <a:solidFill>
                    <a:srgbClr val="46B9C8"/>
                  </a:solidFill>
                  <a:prstDash val="solid"/>
                  <a:miter lim="800000"/>
                  <a:headEnd/>
                  <a:tailEnd/>
                </a:ln>
              </p:spPr>
              <p:txBody>
                <a:bodyPr/>
                <a:lstStyle/>
                <a:p>
                  <a:endParaRPr lang="en-US"/>
                </a:p>
              </p:txBody>
            </p:sp>
            <p:sp>
              <p:nvSpPr>
                <p:cNvPr id="4229" name="Line 133"/>
                <p:cNvSpPr>
                  <a:spLocks noChangeShapeType="1"/>
                </p:cNvSpPr>
                <p:nvPr/>
              </p:nvSpPr>
              <p:spPr bwMode="auto">
                <a:xfrm flipV="1">
                  <a:off x="4627" y="1897"/>
                  <a:ext cx="14" cy="78"/>
                </a:xfrm>
                <a:prstGeom prst="line">
                  <a:avLst/>
                </a:prstGeom>
                <a:noFill/>
                <a:ln w="22225">
                  <a:solidFill>
                    <a:srgbClr val="46B9C8"/>
                  </a:solidFill>
                  <a:miter lim="800000"/>
                  <a:headEnd/>
                  <a:tailEnd/>
                </a:ln>
              </p:spPr>
              <p:txBody>
                <a:bodyPr/>
                <a:lstStyle/>
                <a:p>
                  <a:endParaRPr lang="en-US"/>
                </a:p>
              </p:txBody>
            </p:sp>
            <p:sp>
              <p:nvSpPr>
                <p:cNvPr id="4230" name="Line 134"/>
                <p:cNvSpPr>
                  <a:spLocks noChangeShapeType="1"/>
                </p:cNvSpPr>
                <p:nvPr/>
              </p:nvSpPr>
              <p:spPr bwMode="auto">
                <a:xfrm flipV="1">
                  <a:off x="4604" y="1893"/>
                  <a:ext cx="14" cy="75"/>
                </a:xfrm>
                <a:prstGeom prst="line">
                  <a:avLst/>
                </a:prstGeom>
                <a:noFill/>
                <a:ln w="22225">
                  <a:solidFill>
                    <a:srgbClr val="46B9C8"/>
                  </a:solidFill>
                  <a:miter lim="800000"/>
                  <a:headEnd/>
                  <a:tailEnd/>
                </a:ln>
              </p:spPr>
              <p:txBody>
                <a:bodyPr/>
                <a:lstStyle/>
                <a:p>
                  <a:endParaRPr lang="en-US"/>
                </a:p>
              </p:txBody>
            </p:sp>
            <p:sp>
              <p:nvSpPr>
                <p:cNvPr id="4231" name="Freeform 135"/>
                <p:cNvSpPr>
                  <a:spLocks/>
                </p:cNvSpPr>
                <p:nvPr/>
              </p:nvSpPr>
              <p:spPr bwMode="auto">
                <a:xfrm>
                  <a:off x="4644" y="1985"/>
                  <a:ext cx="71" cy="71"/>
                </a:xfrm>
                <a:custGeom>
                  <a:avLst/>
                  <a:gdLst/>
                  <a:ahLst/>
                  <a:cxnLst>
                    <a:cxn ang="0">
                      <a:pos x="2" y="11"/>
                    </a:cxn>
                    <a:cxn ang="0">
                      <a:pos x="12" y="28"/>
                    </a:cxn>
                    <a:cxn ang="0">
                      <a:pos x="28" y="18"/>
                    </a:cxn>
                    <a:cxn ang="0">
                      <a:pos x="19" y="2"/>
                    </a:cxn>
                    <a:cxn ang="0">
                      <a:pos x="2" y="11"/>
                    </a:cxn>
                  </a:cxnLst>
                  <a:rect l="0" t="0" r="r" b="b"/>
                  <a:pathLst>
                    <a:path w="30" h="30">
                      <a:moveTo>
                        <a:pt x="2" y="11"/>
                      </a:moveTo>
                      <a:cubicBezTo>
                        <a:pt x="0" y="19"/>
                        <a:pt x="4" y="26"/>
                        <a:pt x="12" y="28"/>
                      </a:cubicBezTo>
                      <a:cubicBezTo>
                        <a:pt x="19" y="30"/>
                        <a:pt x="26" y="26"/>
                        <a:pt x="28" y="18"/>
                      </a:cubicBezTo>
                      <a:cubicBezTo>
                        <a:pt x="30" y="11"/>
                        <a:pt x="26" y="4"/>
                        <a:pt x="19" y="2"/>
                      </a:cubicBezTo>
                      <a:cubicBezTo>
                        <a:pt x="11" y="0"/>
                        <a:pt x="4" y="4"/>
                        <a:pt x="2" y="11"/>
                      </a:cubicBezTo>
                      <a:close/>
                    </a:path>
                  </a:pathLst>
                </a:custGeom>
                <a:noFill/>
                <a:ln w="22225" cap="flat">
                  <a:solidFill>
                    <a:srgbClr val="46B9C8"/>
                  </a:solidFill>
                  <a:prstDash val="solid"/>
                  <a:miter lim="800000"/>
                  <a:headEnd/>
                  <a:tailEnd/>
                </a:ln>
              </p:spPr>
              <p:txBody>
                <a:bodyPr/>
                <a:lstStyle/>
                <a:p>
                  <a:endParaRPr lang="en-US"/>
                </a:p>
              </p:txBody>
            </p:sp>
            <p:sp>
              <p:nvSpPr>
                <p:cNvPr id="4232" name="Line 136"/>
                <p:cNvSpPr>
                  <a:spLocks noChangeShapeType="1"/>
                </p:cNvSpPr>
                <p:nvPr/>
              </p:nvSpPr>
              <p:spPr bwMode="auto">
                <a:xfrm flipV="1">
                  <a:off x="4698" y="1916"/>
                  <a:ext cx="14" cy="76"/>
                </a:xfrm>
                <a:prstGeom prst="line">
                  <a:avLst/>
                </a:prstGeom>
                <a:noFill/>
                <a:ln w="22225">
                  <a:solidFill>
                    <a:srgbClr val="46B9C8"/>
                  </a:solidFill>
                  <a:miter lim="800000"/>
                  <a:headEnd/>
                  <a:tailEnd/>
                </a:ln>
              </p:spPr>
              <p:txBody>
                <a:bodyPr/>
                <a:lstStyle/>
                <a:p>
                  <a:endParaRPr lang="en-US"/>
                </a:p>
              </p:txBody>
            </p:sp>
            <p:sp>
              <p:nvSpPr>
                <p:cNvPr id="4233" name="Line 137"/>
                <p:cNvSpPr>
                  <a:spLocks noChangeShapeType="1"/>
                </p:cNvSpPr>
                <p:nvPr/>
              </p:nvSpPr>
              <p:spPr bwMode="auto">
                <a:xfrm flipV="1">
                  <a:off x="4675" y="1909"/>
                  <a:ext cx="14" cy="78"/>
                </a:xfrm>
                <a:prstGeom prst="line">
                  <a:avLst/>
                </a:prstGeom>
                <a:noFill/>
                <a:ln w="22225">
                  <a:solidFill>
                    <a:srgbClr val="46B9C8"/>
                  </a:solidFill>
                  <a:miter lim="800000"/>
                  <a:headEnd/>
                  <a:tailEnd/>
                </a:ln>
              </p:spPr>
              <p:txBody>
                <a:bodyPr/>
                <a:lstStyle/>
                <a:p>
                  <a:endParaRPr lang="en-US"/>
                </a:p>
              </p:txBody>
            </p:sp>
            <p:sp>
              <p:nvSpPr>
                <p:cNvPr id="4234" name="Freeform 138"/>
                <p:cNvSpPr>
                  <a:spLocks/>
                </p:cNvSpPr>
                <p:nvPr/>
              </p:nvSpPr>
              <p:spPr bwMode="auto">
                <a:xfrm>
                  <a:off x="4715" y="2004"/>
                  <a:ext cx="71" cy="70"/>
                </a:xfrm>
                <a:custGeom>
                  <a:avLst/>
                  <a:gdLst/>
                  <a:ahLst/>
                  <a:cxnLst>
                    <a:cxn ang="0">
                      <a:pos x="2" y="11"/>
                    </a:cxn>
                    <a:cxn ang="0">
                      <a:pos x="11" y="28"/>
                    </a:cxn>
                    <a:cxn ang="0">
                      <a:pos x="28" y="18"/>
                    </a:cxn>
                    <a:cxn ang="0">
                      <a:pos x="18" y="2"/>
                    </a:cxn>
                    <a:cxn ang="0">
                      <a:pos x="2" y="11"/>
                    </a:cxn>
                  </a:cxnLst>
                  <a:rect l="0" t="0" r="r" b="b"/>
                  <a:pathLst>
                    <a:path w="30" h="30">
                      <a:moveTo>
                        <a:pt x="2" y="11"/>
                      </a:moveTo>
                      <a:cubicBezTo>
                        <a:pt x="0" y="18"/>
                        <a:pt x="4" y="26"/>
                        <a:pt x="11" y="28"/>
                      </a:cubicBezTo>
                      <a:cubicBezTo>
                        <a:pt x="18" y="30"/>
                        <a:pt x="26" y="25"/>
                        <a:pt x="28" y="18"/>
                      </a:cubicBezTo>
                      <a:cubicBezTo>
                        <a:pt x="30" y="11"/>
                        <a:pt x="26" y="4"/>
                        <a:pt x="18" y="2"/>
                      </a:cubicBezTo>
                      <a:cubicBezTo>
                        <a:pt x="11" y="0"/>
                        <a:pt x="4" y="4"/>
                        <a:pt x="2" y="11"/>
                      </a:cubicBezTo>
                      <a:close/>
                    </a:path>
                  </a:pathLst>
                </a:custGeom>
                <a:noFill/>
                <a:ln w="22225" cap="flat">
                  <a:solidFill>
                    <a:srgbClr val="46B9C8"/>
                  </a:solidFill>
                  <a:prstDash val="solid"/>
                  <a:miter lim="800000"/>
                  <a:headEnd/>
                  <a:tailEnd/>
                </a:ln>
              </p:spPr>
              <p:txBody>
                <a:bodyPr/>
                <a:lstStyle/>
                <a:p>
                  <a:endParaRPr lang="en-US"/>
                </a:p>
              </p:txBody>
            </p:sp>
            <p:sp>
              <p:nvSpPr>
                <p:cNvPr id="4235" name="Line 139"/>
                <p:cNvSpPr>
                  <a:spLocks noChangeShapeType="1"/>
                </p:cNvSpPr>
                <p:nvPr/>
              </p:nvSpPr>
              <p:spPr bwMode="auto">
                <a:xfrm flipV="1">
                  <a:off x="4769" y="1935"/>
                  <a:ext cx="14" cy="76"/>
                </a:xfrm>
                <a:prstGeom prst="line">
                  <a:avLst/>
                </a:prstGeom>
                <a:noFill/>
                <a:ln w="22225">
                  <a:solidFill>
                    <a:srgbClr val="46B9C8"/>
                  </a:solidFill>
                  <a:miter lim="800000"/>
                  <a:headEnd/>
                  <a:tailEnd/>
                </a:ln>
              </p:spPr>
              <p:txBody>
                <a:bodyPr/>
                <a:lstStyle/>
                <a:p>
                  <a:endParaRPr lang="en-US"/>
                </a:p>
              </p:txBody>
            </p:sp>
            <p:sp>
              <p:nvSpPr>
                <p:cNvPr id="4236" name="Line 140"/>
                <p:cNvSpPr>
                  <a:spLocks noChangeShapeType="1"/>
                </p:cNvSpPr>
                <p:nvPr/>
              </p:nvSpPr>
              <p:spPr bwMode="auto">
                <a:xfrm flipV="1">
                  <a:off x="4745" y="1928"/>
                  <a:ext cx="17" cy="76"/>
                </a:xfrm>
                <a:prstGeom prst="line">
                  <a:avLst/>
                </a:prstGeom>
                <a:noFill/>
                <a:ln w="22225">
                  <a:solidFill>
                    <a:srgbClr val="46B9C8"/>
                  </a:solidFill>
                  <a:miter lim="800000"/>
                  <a:headEnd/>
                  <a:tailEnd/>
                </a:ln>
              </p:spPr>
              <p:txBody>
                <a:bodyPr/>
                <a:lstStyle/>
                <a:p>
                  <a:endParaRPr lang="en-US"/>
                </a:p>
              </p:txBody>
            </p:sp>
            <p:sp>
              <p:nvSpPr>
                <p:cNvPr id="4237" name="Freeform 141"/>
                <p:cNvSpPr>
                  <a:spLocks/>
                </p:cNvSpPr>
                <p:nvPr/>
              </p:nvSpPr>
              <p:spPr bwMode="auto">
                <a:xfrm>
                  <a:off x="4786" y="2023"/>
                  <a:ext cx="70" cy="70"/>
                </a:xfrm>
                <a:custGeom>
                  <a:avLst/>
                  <a:gdLst/>
                  <a:ahLst/>
                  <a:cxnLst>
                    <a:cxn ang="0">
                      <a:pos x="2" y="11"/>
                    </a:cxn>
                    <a:cxn ang="0">
                      <a:pos x="11" y="28"/>
                    </a:cxn>
                    <a:cxn ang="0">
                      <a:pos x="28" y="18"/>
                    </a:cxn>
                    <a:cxn ang="0">
                      <a:pos x="18" y="2"/>
                    </a:cxn>
                    <a:cxn ang="0">
                      <a:pos x="2" y="11"/>
                    </a:cxn>
                  </a:cxnLst>
                  <a:rect l="0" t="0" r="r" b="b"/>
                  <a:pathLst>
                    <a:path w="30" h="30">
                      <a:moveTo>
                        <a:pt x="2" y="11"/>
                      </a:moveTo>
                      <a:cubicBezTo>
                        <a:pt x="0" y="18"/>
                        <a:pt x="4" y="25"/>
                        <a:pt x="11" y="28"/>
                      </a:cubicBezTo>
                      <a:cubicBezTo>
                        <a:pt x="18" y="30"/>
                        <a:pt x="25" y="25"/>
                        <a:pt x="28" y="18"/>
                      </a:cubicBezTo>
                      <a:cubicBezTo>
                        <a:pt x="30" y="11"/>
                        <a:pt x="26" y="4"/>
                        <a:pt x="18" y="2"/>
                      </a:cubicBezTo>
                      <a:cubicBezTo>
                        <a:pt x="11" y="0"/>
                        <a:pt x="4" y="4"/>
                        <a:pt x="2" y="11"/>
                      </a:cubicBezTo>
                      <a:close/>
                    </a:path>
                  </a:pathLst>
                </a:custGeom>
                <a:noFill/>
                <a:ln w="22225" cap="flat">
                  <a:solidFill>
                    <a:srgbClr val="46B9C8"/>
                  </a:solidFill>
                  <a:prstDash val="solid"/>
                  <a:miter lim="800000"/>
                  <a:headEnd/>
                  <a:tailEnd/>
                </a:ln>
              </p:spPr>
              <p:txBody>
                <a:bodyPr/>
                <a:lstStyle/>
                <a:p>
                  <a:endParaRPr lang="en-US"/>
                </a:p>
              </p:txBody>
            </p:sp>
            <p:sp>
              <p:nvSpPr>
                <p:cNvPr id="4238" name="Line 142"/>
                <p:cNvSpPr>
                  <a:spLocks noChangeShapeType="1"/>
                </p:cNvSpPr>
                <p:nvPr/>
              </p:nvSpPr>
              <p:spPr bwMode="auto">
                <a:xfrm flipV="1">
                  <a:off x="4840" y="1954"/>
                  <a:ext cx="16" cy="76"/>
                </a:xfrm>
                <a:prstGeom prst="line">
                  <a:avLst/>
                </a:prstGeom>
                <a:noFill/>
                <a:ln w="22225">
                  <a:solidFill>
                    <a:srgbClr val="46B9C8"/>
                  </a:solidFill>
                  <a:miter lim="800000"/>
                  <a:headEnd/>
                  <a:tailEnd/>
                </a:ln>
              </p:spPr>
              <p:txBody>
                <a:bodyPr/>
                <a:lstStyle/>
                <a:p>
                  <a:endParaRPr lang="en-US"/>
                </a:p>
              </p:txBody>
            </p:sp>
            <p:sp>
              <p:nvSpPr>
                <p:cNvPr id="4239" name="Line 143"/>
                <p:cNvSpPr>
                  <a:spLocks noChangeShapeType="1"/>
                </p:cNvSpPr>
                <p:nvPr/>
              </p:nvSpPr>
              <p:spPr bwMode="auto">
                <a:xfrm flipV="1">
                  <a:off x="4816" y="1947"/>
                  <a:ext cx="17" cy="76"/>
                </a:xfrm>
                <a:prstGeom prst="line">
                  <a:avLst/>
                </a:prstGeom>
                <a:noFill/>
                <a:ln w="22225">
                  <a:solidFill>
                    <a:srgbClr val="46B9C8"/>
                  </a:solidFill>
                  <a:miter lim="800000"/>
                  <a:headEnd/>
                  <a:tailEnd/>
                </a:ln>
              </p:spPr>
              <p:txBody>
                <a:bodyPr/>
                <a:lstStyle/>
                <a:p>
                  <a:endParaRPr lang="en-US"/>
                </a:p>
              </p:txBody>
            </p:sp>
            <p:sp>
              <p:nvSpPr>
                <p:cNvPr id="4240" name="Freeform 144"/>
                <p:cNvSpPr>
                  <a:spLocks/>
                </p:cNvSpPr>
                <p:nvPr/>
              </p:nvSpPr>
              <p:spPr bwMode="auto">
                <a:xfrm>
                  <a:off x="4854" y="2041"/>
                  <a:ext cx="71" cy="71"/>
                </a:xfrm>
                <a:custGeom>
                  <a:avLst/>
                  <a:gdLst/>
                  <a:ahLst/>
                  <a:cxnLst>
                    <a:cxn ang="0">
                      <a:pos x="2" y="11"/>
                    </a:cxn>
                    <a:cxn ang="0">
                      <a:pos x="11" y="28"/>
                    </a:cxn>
                    <a:cxn ang="0">
                      <a:pos x="28" y="19"/>
                    </a:cxn>
                    <a:cxn ang="0">
                      <a:pos x="19" y="2"/>
                    </a:cxn>
                    <a:cxn ang="0">
                      <a:pos x="2" y="11"/>
                    </a:cxn>
                  </a:cxnLst>
                  <a:rect l="0" t="0" r="r" b="b"/>
                  <a:pathLst>
                    <a:path w="30" h="30">
                      <a:moveTo>
                        <a:pt x="2" y="11"/>
                      </a:moveTo>
                      <a:cubicBezTo>
                        <a:pt x="0" y="18"/>
                        <a:pt x="4" y="26"/>
                        <a:pt x="11" y="28"/>
                      </a:cubicBezTo>
                      <a:cubicBezTo>
                        <a:pt x="19" y="30"/>
                        <a:pt x="26" y="26"/>
                        <a:pt x="28" y="19"/>
                      </a:cubicBezTo>
                      <a:cubicBezTo>
                        <a:pt x="30" y="12"/>
                        <a:pt x="26" y="4"/>
                        <a:pt x="19" y="2"/>
                      </a:cubicBezTo>
                      <a:cubicBezTo>
                        <a:pt x="12" y="0"/>
                        <a:pt x="5" y="4"/>
                        <a:pt x="2" y="11"/>
                      </a:cubicBezTo>
                      <a:close/>
                    </a:path>
                  </a:pathLst>
                </a:custGeom>
                <a:noFill/>
                <a:ln w="22225" cap="flat">
                  <a:solidFill>
                    <a:srgbClr val="46B9C8"/>
                  </a:solidFill>
                  <a:prstDash val="solid"/>
                  <a:miter lim="800000"/>
                  <a:headEnd/>
                  <a:tailEnd/>
                </a:ln>
              </p:spPr>
              <p:txBody>
                <a:bodyPr/>
                <a:lstStyle/>
                <a:p>
                  <a:endParaRPr lang="en-US"/>
                </a:p>
              </p:txBody>
            </p:sp>
            <p:sp>
              <p:nvSpPr>
                <p:cNvPr id="4241" name="Line 145"/>
                <p:cNvSpPr>
                  <a:spLocks noChangeShapeType="1"/>
                </p:cNvSpPr>
                <p:nvPr/>
              </p:nvSpPr>
              <p:spPr bwMode="auto">
                <a:xfrm flipV="1">
                  <a:off x="4908" y="1973"/>
                  <a:ext cx="19" cy="75"/>
                </a:xfrm>
                <a:prstGeom prst="line">
                  <a:avLst/>
                </a:prstGeom>
                <a:noFill/>
                <a:ln w="22225">
                  <a:solidFill>
                    <a:srgbClr val="46B9C8"/>
                  </a:solidFill>
                  <a:miter lim="800000"/>
                  <a:headEnd/>
                  <a:tailEnd/>
                </a:ln>
              </p:spPr>
              <p:txBody>
                <a:bodyPr/>
                <a:lstStyle/>
                <a:p>
                  <a:endParaRPr lang="en-US"/>
                </a:p>
              </p:txBody>
            </p:sp>
            <p:sp>
              <p:nvSpPr>
                <p:cNvPr id="4242" name="Line 146"/>
                <p:cNvSpPr>
                  <a:spLocks noChangeShapeType="1"/>
                </p:cNvSpPr>
                <p:nvPr/>
              </p:nvSpPr>
              <p:spPr bwMode="auto">
                <a:xfrm flipV="1">
                  <a:off x="4887" y="1966"/>
                  <a:ext cx="17" cy="78"/>
                </a:xfrm>
                <a:prstGeom prst="line">
                  <a:avLst/>
                </a:prstGeom>
                <a:noFill/>
                <a:ln w="22225">
                  <a:solidFill>
                    <a:srgbClr val="46B9C8"/>
                  </a:solidFill>
                  <a:miter lim="800000"/>
                  <a:headEnd/>
                  <a:tailEnd/>
                </a:ln>
              </p:spPr>
              <p:txBody>
                <a:bodyPr/>
                <a:lstStyle/>
                <a:p>
                  <a:endParaRPr lang="en-US"/>
                </a:p>
              </p:txBody>
            </p:sp>
            <p:sp>
              <p:nvSpPr>
                <p:cNvPr id="4243" name="Freeform 147"/>
                <p:cNvSpPr>
                  <a:spLocks/>
                </p:cNvSpPr>
                <p:nvPr/>
              </p:nvSpPr>
              <p:spPr bwMode="auto">
                <a:xfrm>
                  <a:off x="4925" y="2063"/>
                  <a:ext cx="71" cy="71"/>
                </a:xfrm>
                <a:custGeom>
                  <a:avLst/>
                  <a:gdLst/>
                  <a:ahLst/>
                  <a:cxnLst>
                    <a:cxn ang="0">
                      <a:pos x="2" y="11"/>
                    </a:cxn>
                    <a:cxn ang="0">
                      <a:pos x="11" y="27"/>
                    </a:cxn>
                    <a:cxn ang="0">
                      <a:pos x="28" y="19"/>
                    </a:cxn>
                    <a:cxn ang="0">
                      <a:pos x="19" y="2"/>
                    </a:cxn>
                    <a:cxn ang="0">
                      <a:pos x="2" y="11"/>
                    </a:cxn>
                  </a:cxnLst>
                  <a:rect l="0" t="0" r="r" b="b"/>
                  <a:pathLst>
                    <a:path w="30" h="30">
                      <a:moveTo>
                        <a:pt x="2" y="11"/>
                      </a:moveTo>
                      <a:cubicBezTo>
                        <a:pt x="0" y="18"/>
                        <a:pt x="4" y="25"/>
                        <a:pt x="11" y="27"/>
                      </a:cubicBezTo>
                      <a:cubicBezTo>
                        <a:pt x="18" y="30"/>
                        <a:pt x="26" y="26"/>
                        <a:pt x="28" y="19"/>
                      </a:cubicBezTo>
                      <a:cubicBezTo>
                        <a:pt x="30" y="12"/>
                        <a:pt x="26" y="4"/>
                        <a:pt x="19" y="2"/>
                      </a:cubicBezTo>
                      <a:cubicBezTo>
                        <a:pt x="12" y="0"/>
                        <a:pt x="4" y="3"/>
                        <a:pt x="2" y="11"/>
                      </a:cubicBezTo>
                      <a:close/>
                    </a:path>
                  </a:pathLst>
                </a:custGeom>
                <a:noFill/>
                <a:ln w="22225" cap="flat">
                  <a:solidFill>
                    <a:srgbClr val="46B9C8"/>
                  </a:solidFill>
                  <a:prstDash val="solid"/>
                  <a:miter lim="800000"/>
                  <a:headEnd/>
                  <a:tailEnd/>
                </a:ln>
              </p:spPr>
              <p:txBody>
                <a:bodyPr/>
                <a:lstStyle/>
                <a:p>
                  <a:endParaRPr lang="en-US"/>
                </a:p>
              </p:txBody>
            </p:sp>
            <p:sp>
              <p:nvSpPr>
                <p:cNvPr id="4244" name="Line 148"/>
                <p:cNvSpPr>
                  <a:spLocks noChangeShapeType="1"/>
                </p:cNvSpPr>
                <p:nvPr/>
              </p:nvSpPr>
              <p:spPr bwMode="auto">
                <a:xfrm flipV="1">
                  <a:off x="4979" y="1994"/>
                  <a:ext cx="19" cy="76"/>
                </a:xfrm>
                <a:prstGeom prst="line">
                  <a:avLst/>
                </a:prstGeom>
                <a:noFill/>
                <a:ln w="22225">
                  <a:solidFill>
                    <a:srgbClr val="46B9C8"/>
                  </a:solidFill>
                  <a:miter lim="800000"/>
                  <a:headEnd/>
                  <a:tailEnd/>
                </a:ln>
              </p:spPr>
              <p:txBody>
                <a:bodyPr/>
                <a:lstStyle/>
                <a:p>
                  <a:endParaRPr lang="en-US"/>
                </a:p>
              </p:txBody>
            </p:sp>
            <p:sp>
              <p:nvSpPr>
                <p:cNvPr id="4245" name="Line 149"/>
                <p:cNvSpPr>
                  <a:spLocks noChangeShapeType="1"/>
                </p:cNvSpPr>
                <p:nvPr/>
              </p:nvSpPr>
              <p:spPr bwMode="auto">
                <a:xfrm flipV="1">
                  <a:off x="4958" y="1987"/>
                  <a:ext cx="17" cy="76"/>
                </a:xfrm>
                <a:prstGeom prst="line">
                  <a:avLst/>
                </a:prstGeom>
                <a:noFill/>
                <a:ln w="22225">
                  <a:solidFill>
                    <a:srgbClr val="46B9C8"/>
                  </a:solidFill>
                  <a:miter lim="800000"/>
                  <a:headEnd/>
                  <a:tailEnd/>
                </a:ln>
              </p:spPr>
              <p:txBody>
                <a:bodyPr/>
                <a:lstStyle/>
                <a:p>
                  <a:endParaRPr lang="en-US"/>
                </a:p>
              </p:txBody>
            </p:sp>
            <p:sp>
              <p:nvSpPr>
                <p:cNvPr id="4246" name="Freeform 150"/>
                <p:cNvSpPr>
                  <a:spLocks/>
                </p:cNvSpPr>
                <p:nvPr/>
              </p:nvSpPr>
              <p:spPr bwMode="auto">
                <a:xfrm>
                  <a:off x="4993" y="2082"/>
                  <a:ext cx="71" cy="73"/>
                </a:xfrm>
                <a:custGeom>
                  <a:avLst/>
                  <a:gdLst/>
                  <a:ahLst/>
                  <a:cxnLst>
                    <a:cxn ang="0">
                      <a:pos x="3" y="11"/>
                    </a:cxn>
                    <a:cxn ang="0">
                      <a:pos x="11" y="28"/>
                    </a:cxn>
                    <a:cxn ang="0">
                      <a:pos x="28" y="20"/>
                    </a:cxn>
                    <a:cxn ang="0">
                      <a:pos x="20" y="3"/>
                    </a:cxn>
                    <a:cxn ang="0">
                      <a:pos x="3" y="11"/>
                    </a:cxn>
                  </a:cxnLst>
                  <a:rect l="0" t="0" r="r" b="b"/>
                  <a:pathLst>
                    <a:path w="30" h="31">
                      <a:moveTo>
                        <a:pt x="3" y="11"/>
                      </a:moveTo>
                      <a:cubicBezTo>
                        <a:pt x="0" y="18"/>
                        <a:pt x="4" y="26"/>
                        <a:pt x="11" y="28"/>
                      </a:cubicBezTo>
                      <a:cubicBezTo>
                        <a:pt x="18" y="31"/>
                        <a:pt x="26" y="27"/>
                        <a:pt x="28" y="20"/>
                      </a:cubicBezTo>
                      <a:cubicBezTo>
                        <a:pt x="30" y="13"/>
                        <a:pt x="27" y="5"/>
                        <a:pt x="20" y="3"/>
                      </a:cubicBezTo>
                      <a:cubicBezTo>
                        <a:pt x="13" y="0"/>
                        <a:pt x="5" y="4"/>
                        <a:pt x="3" y="11"/>
                      </a:cubicBezTo>
                      <a:close/>
                    </a:path>
                  </a:pathLst>
                </a:custGeom>
                <a:noFill/>
                <a:ln w="22225" cap="flat">
                  <a:solidFill>
                    <a:srgbClr val="46B9C8"/>
                  </a:solidFill>
                  <a:prstDash val="solid"/>
                  <a:miter lim="800000"/>
                  <a:headEnd/>
                  <a:tailEnd/>
                </a:ln>
              </p:spPr>
              <p:txBody>
                <a:bodyPr/>
                <a:lstStyle/>
                <a:p>
                  <a:endParaRPr lang="en-US"/>
                </a:p>
              </p:txBody>
            </p:sp>
            <p:sp>
              <p:nvSpPr>
                <p:cNvPr id="4247" name="Line 151"/>
                <p:cNvSpPr>
                  <a:spLocks noChangeShapeType="1"/>
                </p:cNvSpPr>
                <p:nvPr/>
              </p:nvSpPr>
              <p:spPr bwMode="auto">
                <a:xfrm flipV="1">
                  <a:off x="5050" y="2015"/>
                  <a:ext cx="19" cy="76"/>
                </a:xfrm>
                <a:prstGeom prst="line">
                  <a:avLst/>
                </a:prstGeom>
                <a:noFill/>
                <a:ln w="22225">
                  <a:solidFill>
                    <a:srgbClr val="46B9C8"/>
                  </a:solidFill>
                  <a:miter lim="800000"/>
                  <a:headEnd/>
                  <a:tailEnd/>
                </a:ln>
              </p:spPr>
              <p:txBody>
                <a:bodyPr/>
                <a:lstStyle/>
                <a:p>
                  <a:endParaRPr lang="en-US"/>
                </a:p>
              </p:txBody>
            </p:sp>
            <p:sp>
              <p:nvSpPr>
                <p:cNvPr id="4248" name="Line 152"/>
                <p:cNvSpPr>
                  <a:spLocks noChangeShapeType="1"/>
                </p:cNvSpPr>
                <p:nvPr/>
              </p:nvSpPr>
              <p:spPr bwMode="auto">
                <a:xfrm flipV="1">
                  <a:off x="5027" y="2008"/>
                  <a:ext cx="18" cy="76"/>
                </a:xfrm>
                <a:prstGeom prst="line">
                  <a:avLst/>
                </a:prstGeom>
                <a:noFill/>
                <a:ln w="22225">
                  <a:solidFill>
                    <a:srgbClr val="46B9C8"/>
                  </a:solidFill>
                  <a:miter lim="800000"/>
                  <a:headEnd/>
                  <a:tailEnd/>
                </a:ln>
              </p:spPr>
              <p:txBody>
                <a:bodyPr/>
                <a:lstStyle/>
                <a:p>
                  <a:endParaRPr lang="en-US"/>
                </a:p>
              </p:txBody>
            </p:sp>
            <p:sp>
              <p:nvSpPr>
                <p:cNvPr id="4249" name="Freeform 153"/>
                <p:cNvSpPr>
                  <a:spLocks/>
                </p:cNvSpPr>
                <p:nvPr/>
              </p:nvSpPr>
              <p:spPr bwMode="auto">
                <a:xfrm>
                  <a:off x="5064" y="2105"/>
                  <a:ext cx="71" cy="71"/>
                </a:xfrm>
                <a:custGeom>
                  <a:avLst/>
                  <a:gdLst/>
                  <a:ahLst/>
                  <a:cxnLst>
                    <a:cxn ang="0">
                      <a:pos x="2" y="11"/>
                    </a:cxn>
                    <a:cxn ang="0">
                      <a:pos x="11" y="28"/>
                    </a:cxn>
                    <a:cxn ang="0">
                      <a:pos x="28" y="19"/>
                    </a:cxn>
                    <a:cxn ang="0">
                      <a:pos x="19" y="2"/>
                    </a:cxn>
                    <a:cxn ang="0">
                      <a:pos x="2" y="11"/>
                    </a:cxn>
                  </a:cxnLst>
                  <a:rect l="0" t="0" r="r" b="b"/>
                  <a:pathLst>
                    <a:path w="30" h="30">
                      <a:moveTo>
                        <a:pt x="2" y="11"/>
                      </a:moveTo>
                      <a:cubicBezTo>
                        <a:pt x="0" y="18"/>
                        <a:pt x="4" y="25"/>
                        <a:pt x="11" y="28"/>
                      </a:cubicBezTo>
                      <a:cubicBezTo>
                        <a:pt x="18" y="30"/>
                        <a:pt x="25" y="26"/>
                        <a:pt x="28" y="19"/>
                      </a:cubicBezTo>
                      <a:cubicBezTo>
                        <a:pt x="30" y="12"/>
                        <a:pt x="26" y="4"/>
                        <a:pt x="19" y="2"/>
                      </a:cubicBezTo>
                      <a:cubicBezTo>
                        <a:pt x="12" y="0"/>
                        <a:pt x="4" y="3"/>
                        <a:pt x="2" y="11"/>
                      </a:cubicBezTo>
                      <a:close/>
                    </a:path>
                  </a:pathLst>
                </a:custGeom>
                <a:noFill/>
                <a:ln w="22225" cap="flat">
                  <a:solidFill>
                    <a:srgbClr val="46B9C8"/>
                  </a:solidFill>
                  <a:prstDash val="solid"/>
                  <a:miter lim="800000"/>
                  <a:headEnd/>
                  <a:tailEnd/>
                </a:ln>
              </p:spPr>
              <p:txBody>
                <a:bodyPr/>
                <a:lstStyle/>
                <a:p>
                  <a:endParaRPr lang="en-US"/>
                </a:p>
              </p:txBody>
            </p:sp>
            <p:sp>
              <p:nvSpPr>
                <p:cNvPr id="4250" name="Line 154"/>
                <p:cNvSpPr>
                  <a:spLocks noChangeShapeType="1"/>
                </p:cNvSpPr>
                <p:nvPr/>
              </p:nvSpPr>
              <p:spPr bwMode="auto">
                <a:xfrm flipV="1">
                  <a:off x="5119" y="2039"/>
                  <a:ext cx="21" cy="76"/>
                </a:xfrm>
                <a:prstGeom prst="line">
                  <a:avLst/>
                </a:prstGeom>
                <a:noFill/>
                <a:ln w="22225">
                  <a:solidFill>
                    <a:srgbClr val="46B9C8"/>
                  </a:solidFill>
                  <a:miter lim="800000"/>
                  <a:headEnd/>
                  <a:tailEnd/>
                </a:ln>
              </p:spPr>
              <p:txBody>
                <a:bodyPr/>
                <a:lstStyle/>
                <a:p>
                  <a:endParaRPr lang="en-US"/>
                </a:p>
              </p:txBody>
            </p:sp>
            <p:sp>
              <p:nvSpPr>
                <p:cNvPr id="4251" name="Line 155"/>
                <p:cNvSpPr>
                  <a:spLocks noChangeShapeType="1"/>
                </p:cNvSpPr>
                <p:nvPr/>
              </p:nvSpPr>
              <p:spPr bwMode="auto">
                <a:xfrm flipV="1">
                  <a:off x="5097" y="2032"/>
                  <a:ext cx="19" cy="73"/>
                </a:xfrm>
                <a:prstGeom prst="line">
                  <a:avLst/>
                </a:prstGeom>
                <a:noFill/>
                <a:ln w="22225">
                  <a:solidFill>
                    <a:srgbClr val="46B9C8"/>
                  </a:solidFill>
                  <a:miter lim="800000"/>
                  <a:headEnd/>
                  <a:tailEnd/>
                </a:ln>
              </p:spPr>
              <p:txBody>
                <a:bodyPr/>
                <a:lstStyle/>
                <a:p>
                  <a:endParaRPr lang="en-US"/>
                </a:p>
              </p:txBody>
            </p:sp>
            <p:sp>
              <p:nvSpPr>
                <p:cNvPr id="4252" name="Freeform 156"/>
                <p:cNvSpPr>
                  <a:spLocks/>
                </p:cNvSpPr>
                <p:nvPr/>
              </p:nvSpPr>
              <p:spPr bwMode="auto">
                <a:xfrm>
                  <a:off x="5133" y="2126"/>
                  <a:ext cx="71" cy="74"/>
                </a:xfrm>
                <a:custGeom>
                  <a:avLst/>
                  <a:gdLst/>
                  <a:ahLst/>
                  <a:cxnLst>
                    <a:cxn ang="0">
                      <a:pos x="2" y="11"/>
                    </a:cxn>
                    <a:cxn ang="0">
                      <a:pos x="11" y="28"/>
                    </a:cxn>
                    <a:cxn ang="0">
                      <a:pos x="28" y="20"/>
                    </a:cxn>
                    <a:cxn ang="0">
                      <a:pos x="20" y="3"/>
                    </a:cxn>
                    <a:cxn ang="0">
                      <a:pos x="2" y="11"/>
                    </a:cxn>
                  </a:cxnLst>
                  <a:rect l="0" t="0" r="r" b="b"/>
                  <a:pathLst>
                    <a:path w="30" h="31">
                      <a:moveTo>
                        <a:pt x="2" y="11"/>
                      </a:moveTo>
                      <a:cubicBezTo>
                        <a:pt x="0" y="18"/>
                        <a:pt x="4" y="26"/>
                        <a:pt x="11" y="28"/>
                      </a:cubicBezTo>
                      <a:cubicBezTo>
                        <a:pt x="18" y="31"/>
                        <a:pt x="25" y="27"/>
                        <a:pt x="28" y="20"/>
                      </a:cubicBezTo>
                      <a:cubicBezTo>
                        <a:pt x="30" y="13"/>
                        <a:pt x="27" y="5"/>
                        <a:pt x="20" y="3"/>
                      </a:cubicBezTo>
                      <a:cubicBezTo>
                        <a:pt x="13" y="0"/>
                        <a:pt x="5" y="4"/>
                        <a:pt x="2" y="11"/>
                      </a:cubicBezTo>
                      <a:close/>
                    </a:path>
                  </a:pathLst>
                </a:custGeom>
                <a:noFill/>
                <a:ln w="22225" cap="flat">
                  <a:solidFill>
                    <a:srgbClr val="46B9C8"/>
                  </a:solidFill>
                  <a:prstDash val="solid"/>
                  <a:miter lim="800000"/>
                  <a:headEnd/>
                  <a:tailEnd/>
                </a:ln>
              </p:spPr>
              <p:txBody>
                <a:bodyPr/>
                <a:lstStyle/>
                <a:p>
                  <a:endParaRPr lang="en-US"/>
                </a:p>
              </p:txBody>
            </p:sp>
            <p:sp>
              <p:nvSpPr>
                <p:cNvPr id="4253" name="Line 157"/>
                <p:cNvSpPr>
                  <a:spLocks noChangeShapeType="1"/>
                </p:cNvSpPr>
                <p:nvPr/>
              </p:nvSpPr>
              <p:spPr bwMode="auto">
                <a:xfrm flipV="1">
                  <a:off x="5189" y="2060"/>
                  <a:ext cx="19" cy="76"/>
                </a:xfrm>
                <a:prstGeom prst="line">
                  <a:avLst/>
                </a:prstGeom>
                <a:noFill/>
                <a:ln w="22225">
                  <a:solidFill>
                    <a:srgbClr val="46B9C8"/>
                  </a:solidFill>
                  <a:miter lim="800000"/>
                  <a:headEnd/>
                  <a:tailEnd/>
                </a:ln>
              </p:spPr>
              <p:txBody>
                <a:bodyPr/>
                <a:lstStyle/>
                <a:p>
                  <a:endParaRPr lang="en-US"/>
                </a:p>
              </p:txBody>
            </p:sp>
            <p:sp>
              <p:nvSpPr>
                <p:cNvPr id="4254" name="Line 158"/>
                <p:cNvSpPr>
                  <a:spLocks noChangeShapeType="1"/>
                </p:cNvSpPr>
                <p:nvPr/>
              </p:nvSpPr>
              <p:spPr bwMode="auto">
                <a:xfrm flipV="1">
                  <a:off x="5166" y="2053"/>
                  <a:ext cx="21" cy="76"/>
                </a:xfrm>
                <a:prstGeom prst="line">
                  <a:avLst/>
                </a:prstGeom>
                <a:noFill/>
                <a:ln w="22225">
                  <a:solidFill>
                    <a:srgbClr val="46B9C8"/>
                  </a:solidFill>
                  <a:miter lim="800000"/>
                  <a:headEnd/>
                  <a:tailEnd/>
                </a:ln>
              </p:spPr>
              <p:txBody>
                <a:bodyPr/>
                <a:lstStyle/>
                <a:p>
                  <a:endParaRPr lang="en-US"/>
                </a:p>
              </p:txBody>
            </p:sp>
            <p:sp>
              <p:nvSpPr>
                <p:cNvPr id="4255" name="Freeform 159"/>
                <p:cNvSpPr>
                  <a:spLocks/>
                </p:cNvSpPr>
                <p:nvPr/>
              </p:nvSpPr>
              <p:spPr bwMode="auto">
                <a:xfrm>
                  <a:off x="5201" y="2150"/>
                  <a:ext cx="71" cy="71"/>
                </a:xfrm>
                <a:custGeom>
                  <a:avLst/>
                  <a:gdLst/>
                  <a:ahLst/>
                  <a:cxnLst>
                    <a:cxn ang="0">
                      <a:pos x="3" y="11"/>
                    </a:cxn>
                    <a:cxn ang="0">
                      <a:pos x="11" y="28"/>
                    </a:cxn>
                    <a:cxn ang="0">
                      <a:pos x="28" y="20"/>
                    </a:cxn>
                    <a:cxn ang="0">
                      <a:pos x="20" y="3"/>
                    </a:cxn>
                    <a:cxn ang="0">
                      <a:pos x="3" y="11"/>
                    </a:cxn>
                  </a:cxnLst>
                  <a:rect l="0" t="0" r="r" b="b"/>
                  <a:pathLst>
                    <a:path w="30" h="30">
                      <a:moveTo>
                        <a:pt x="3" y="11"/>
                      </a:moveTo>
                      <a:cubicBezTo>
                        <a:pt x="0" y="18"/>
                        <a:pt x="4" y="25"/>
                        <a:pt x="11" y="28"/>
                      </a:cubicBezTo>
                      <a:cubicBezTo>
                        <a:pt x="18" y="30"/>
                        <a:pt x="25" y="27"/>
                        <a:pt x="28" y="20"/>
                      </a:cubicBezTo>
                      <a:cubicBezTo>
                        <a:pt x="30" y="13"/>
                        <a:pt x="27" y="5"/>
                        <a:pt x="20" y="3"/>
                      </a:cubicBezTo>
                      <a:cubicBezTo>
                        <a:pt x="13" y="0"/>
                        <a:pt x="5" y="4"/>
                        <a:pt x="3" y="11"/>
                      </a:cubicBezTo>
                      <a:close/>
                    </a:path>
                  </a:pathLst>
                </a:custGeom>
                <a:noFill/>
                <a:ln w="22225" cap="flat">
                  <a:solidFill>
                    <a:srgbClr val="46B9C8"/>
                  </a:solidFill>
                  <a:prstDash val="solid"/>
                  <a:miter lim="800000"/>
                  <a:headEnd/>
                  <a:tailEnd/>
                </a:ln>
              </p:spPr>
              <p:txBody>
                <a:bodyPr/>
                <a:lstStyle/>
                <a:p>
                  <a:endParaRPr lang="en-US"/>
                </a:p>
              </p:txBody>
            </p:sp>
            <p:sp>
              <p:nvSpPr>
                <p:cNvPr id="4256" name="Line 160"/>
                <p:cNvSpPr>
                  <a:spLocks noChangeShapeType="1"/>
                </p:cNvSpPr>
                <p:nvPr/>
              </p:nvSpPr>
              <p:spPr bwMode="auto">
                <a:xfrm flipV="1">
                  <a:off x="5258" y="2086"/>
                  <a:ext cx="21" cy="74"/>
                </a:xfrm>
                <a:prstGeom prst="line">
                  <a:avLst/>
                </a:prstGeom>
                <a:noFill/>
                <a:ln w="22225">
                  <a:solidFill>
                    <a:srgbClr val="46B9C8"/>
                  </a:solidFill>
                  <a:miter lim="800000"/>
                  <a:headEnd/>
                  <a:tailEnd/>
                </a:ln>
              </p:spPr>
              <p:txBody>
                <a:bodyPr/>
                <a:lstStyle/>
                <a:p>
                  <a:endParaRPr lang="en-US"/>
                </a:p>
              </p:txBody>
            </p:sp>
            <p:sp>
              <p:nvSpPr>
                <p:cNvPr id="4257" name="Line 161"/>
                <p:cNvSpPr>
                  <a:spLocks noChangeShapeType="1"/>
                </p:cNvSpPr>
                <p:nvPr/>
              </p:nvSpPr>
              <p:spPr bwMode="auto">
                <a:xfrm flipV="1">
                  <a:off x="5237" y="2077"/>
                  <a:ext cx="21" cy="75"/>
                </a:xfrm>
                <a:prstGeom prst="line">
                  <a:avLst/>
                </a:prstGeom>
                <a:noFill/>
                <a:ln w="22225">
                  <a:solidFill>
                    <a:srgbClr val="46B9C8"/>
                  </a:solidFill>
                  <a:miter lim="800000"/>
                  <a:headEnd/>
                  <a:tailEnd/>
                </a:ln>
              </p:spPr>
              <p:txBody>
                <a:bodyPr/>
                <a:lstStyle/>
                <a:p>
                  <a:endParaRPr lang="en-US"/>
                </a:p>
              </p:txBody>
            </p:sp>
            <p:sp>
              <p:nvSpPr>
                <p:cNvPr id="4258" name="Freeform 162"/>
                <p:cNvSpPr>
                  <a:spLocks/>
                </p:cNvSpPr>
                <p:nvPr/>
              </p:nvSpPr>
              <p:spPr bwMode="auto">
                <a:xfrm>
                  <a:off x="5270" y="2174"/>
                  <a:ext cx="73" cy="73"/>
                </a:xfrm>
                <a:custGeom>
                  <a:avLst/>
                  <a:gdLst/>
                  <a:ahLst/>
                  <a:cxnLst>
                    <a:cxn ang="0">
                      <a:pos x="3" y="11"/>
                    </a:cxn>
                    <a:cxn ang="0">
                      <a:pos x="11" y="28"/>
                    </a:cxn>
                    <a:cxn ang="0">
                      <a:pos x="28" y="20"/>
                    </a:cxn>
                    <a:cxn ang="0">
                      <a:pos x="20" y="3"/>
                    </a:cxn>
                    <a:cxn ang="0">
                      <a:pos x="3" y="11"/>
                    </a:cxn>
                  </a:cxnLst>
                  <a:rect l="0" t="0" r="r" b="b"/>
                  <a:pathLst>
                    <a:path w="31" h="31">
                      <a:moveTo>
                        <a:pt x="3" y="11"/>
                      </a:moveTo>
                      <a:cubicBezTo>
                        <a:pt x="0" y="18"/>
                        <a:pt x="4" y="25"/>
                        <a:pt x="11" y="28"/>
                      </a:cubicBezTo>
                      <a:cubicBezTo>
                        <a:pt x="18" y="31"/>
                        <a:pt x="25" y="27"/>
                        <a:pt x="28" y="20"/>
                      </a:cubicBezTo>
                      <a:cubicBezTo>
                        <a:pt x="31" y="13"/>
                        <a:pt x="27" y="5"/>
                        <a:pt x="20" y="3"/>
                      </a:cubicBezTo>
                      <a:cubicBezTo>
                        <a:pt x="13" y="0"/>
                        <a:pt x="5" y="4"/>
                        <a:pt x="3" y="11"/>
                      </a:cubicBezTo>
                      <a:close/>
                    </a:path>
                  </a:pathLst>
                </a:custGeom>
                <a:noFill/>
                <a:ln w="22225" cap="flat">
                  <a:solidFill>
                    <a:srgbClr val="46B9C8"/>
                  </a:solidFill>
                  <a:prstDash val="solid"/>
                  <a:miter lim="800000"/>
                  <a:headEnd/>
                  <a:tailEnd/>
                </a:ln>
              </p:spPr>
              <p:txBody>
                <a:bodyPr/>
                <a:lstStyle/>
                <a:p>
                  <a:endParaRPr lang="en-US"/>
                </a:p>
              </p:txBody>
            </p:sp>
            <p:sp>
              <p:nvSpPr>
                <p:cNvPr id="4259" name="Line 163"/>
                <p:cNvSpPr>
                  <a:spLocks noChangeShapeType="1"/>
                </p:cNvSpPr>
                <p:nvPr/>
              </p:nvSpPr>
              <p:spPr bwMode="auto">
                <a:xfrm flipV="1">
                  <a:off x="5327" y="2110"/>
                  <a:ext cx="23" cy="73"/>
                </a:xfrm>
                <a:prstGeom prst="line">
                  <a:avLst/>
                </a:prstGeom>
                <a:noFill/>
                <a:ln w="22225">
                  <a:solidFill>
                    <a:srgbClr val="46B9C8"/>
                  </a:solidFill>
                  <a:miter lim="800000"/>
                  <a:headEnd/>
                  <a:tailEnd/>
                </a:ln>
              </p:spPr>
              <p:txBody>
                <a:bodyPr/>
                <a:lstStyle/>
                <a:p>
                  <a:endParaRPr lang="en-US"/>
                </a:p>
              </p:txBody>
            </p:sp>
            <p:sp>
              <p:nvSpPr>
                <p:cNvPr id="4260" name="Line 164"/>
                <p:cNvSpPr>
                  <a:spLocks noChangeShapeType="1"/>
                </p:cNvSpPr>
                <p:nvPr/>
              </p:nvSpPr>
              <p:spPr bwMode="auto">
                <a:xfrm flipV="1">
                  <a:off x="5305" y="2100"/>
                  <a:ext cx="22" cy="76"/>
                </a:xfrm>
                <a:prstGeom prst="line">
                  <a:avLst/>
                </a:prstGeom>
                <a:noFill/>
                <a:ln w="22225">
                  <a:solidFill>
                    <a:srgbClr val="46B9C8"/>
                  </a:solidFill>
                  <a:miter lim="800000"/>
                  <a:headEnd/>
                  <a:tailEnd/>
                </a:ln>
              </p:spPr>
              <p:txBody>
                <a:bodyPr/>
                <a:lstStyle/>
                <a:p>
                  <a:endParaRPr lang="en-US"/>
                </a:p>
              </p:txBody>
            </p:sp>
            <p:sp>
              <p:nvSpPr>
                <p:cNvPr id="4261" name="Freeform 165"/>
                <p:cNvSpPr>
                  <a:spLocks/>
                </p:cNvSpPr>
                <p:nvPr/>
              </p:nvSpPr>
              <p:spPr bwMode="auto">
                <a:xfrm>
                  <a:off x="5338" y="2200"/>
                  <a:ext cx="74" cy="71"/>
                </a:xfrm>
                <a:custGeom>
                  <a:avLst/>
                  <a:gdLst/>
                  <a:ahLst/>
                  <a:cxnLst>
                    <a:cxn ang="0">
                      <a:pos x="3" y="10"/>
                    </a:cxn>
                    <a:cxn ang="0">
                      <a:pos x="11" y="27"/>
                    </a:cxn>
                    <a:cxn ang="0">
                      <a:pos x="28" y="20"/>
                    </a:cxn>
                    <a:cxn ang="0">
                      <a:pos x="20" y="2"/>
                    </a:cxn>
                    <a:cxn ang="0">
                      <a:pos x="3" y="10"/>
                    </a:cxn>
                  </a:cxnLst>
                  <a:rect l="0" t="0" r="r" b="b"/>
                  <a:pathLst>
                    <a:path w="31" h="30">
                      <a:moveTo>
                        <a:pt x="3" y="10"/>
                      </a:moveTo>
                      <a:cubicBezTo>
                        <a:pt x="0" y="17"/>
                        <a:pt x="4" y="25"/>
                        <a:pt x="11" y="27"/>
                      </a:cubicBezTo>
                      <a:cubicBezTo>
                        <a:pt x="18" y="30"/>
                        <a:pt x="25" y="27"/>
                        <a:pt x="28" y="20"/>
                      </a:cubicBezTo>
                      <a:cubicBezTo>
                        <a:pt x="31" y="13"/>
                        <a:pt x="27" y="5"/>
                        <a:pt x="20" y="2"/>
                      </a:cubicBezTo>
                      <a:cubicBezTo>
                        <a:pt x="13" y="0"/>
                        <a:pt x="6" y="3"/>
                        <a:pt x="3" y="10"/>
                      </a:cubicBezTo>
                      <a:close/>
                    </a:path>
                  </a:pathLst>
                </a:custGeom>
                <a:noFill/>
                <a:ln w="22225" cap="flat">
                  <a:solidFill>
                    <a:srgbClr val="46B9C8"/>
                  </a:solidFill>
                  <a:prstDash val="solid"/>
                  <a:miter lim="800000"/>
                  <a:headEnd/>
                  <a:tailEnd/>
                </a:ln>
              </p:spPr>
              <p:txBody>
                <a:bodyPr/>
                <a:lstStyle/>
                <a:p>
                  <a:endParaRPr lang="en-US"/>
                </a:p>
              </p:txBody>
            </p:sp>
            <p:sp>
              <p:nvSpPr>
                <p:cNvPr id="4262" name="Line 166"/>
                <p:cNvSpPr>
                  <a:spLocks noChangeShapeType="1"/>
                </p:cNvSpPr>
                <p:nvPr/>
              </p:nvSpPr>
              <p:spPr bwMode="auto">
                <a:xfrm flipV="1">
                  <a:off x="5395" y="2136"/>
                  <a:ext cx="24" cy="73"/>
                </a:xfrm>
                <a:prstGeom prst="line">
                  <a:avLst/>
                </a:prstGeom>
                <a:noFill/>
                <a:ln w="22225">
                  <a:solidFill>
                    <a:srgbClr val="46B9C8"/>
                  </a:solidFill>
                  <a:miter lim="800000"/>
                  <a:headEnd/>
                  <a:tailEnd/>
                </a:ln>
              </p:spPr>
              <p:txBody>
                <a:bodyPr/>
                <a:lstStyle/>
                <a:p>
                  <a:endParaRPr lang="en-US"/>
                </a:p>
              </p:txBody>
            </p:sp>
            <p:sp>
              <p:nvSpPr>
                <p:cNvPr id="4263" name="Line 167"/>
                <p:cNvSpPr>
                  <a:spLocks noChangeShapeType="1"/>
                </p:cNvSpPr>
                <p:nvPr/>
              </p:nvSpPr>
              <p:spPr bwMode="auto">
                <a:xfrm flipV="1">
                  <a:off x="5374" y="2126"/>
                  <a:ext cx="23" cy="74"/>
                </a:xfrm>
                <a:prstGeom prst="line">
                  <a:avLst/>
                </a:prstGeom>
                <a:noFill/>
                <a:ln w="22225">
                  <a:solidFill>
                    <a:srgbClr val="46B9C8"/>
                  </a:solidFill>
                  <a:miter lim="800000"/>
                  <a:headEnd/>
                  <a:tailEnd/>
                </a:ln>
              </p:spPr>
              <p:txBody>
                <a:bodyPr/>
                <a:lstStyle/>
                <a:p>
                  <a:endParaRPr lang="en-US"/>
                </a:p>
              </p:txBody>
            </p:sp>
            <p:sp>
              <p:nvSpPr>
                <p:cNvPr id="4264" name="Freeform 168"/>
                <p:cNvSpPr>
                  <a:spLocks/>
                </p:cNvSpPr>
                <p:nvPr/>
              </p:nvSpPr>
              <p:spPr bwMode="auto">
                <a:xfrm>
                  <a:off x="5407" y="2223"/>
                  <a:ext cx="73" cy="74"/>
                </a:xfrm>
                <a:custGeom>
                  <a:avLst/>
                  <a:gdLst/>
                  <a:ahLst/>
                  <a:cxnLst>
                    <a:cxn ang="0">
                      <a:pos x="3" y="11"/>
                    </a:cxn>
                    <a:cxn ang="0">
                      <a:pos x="10" y="28"/>
                    </a:cxn>
                    <a:cxn ang="0">
                      <a:pos x="28" y="21"/>
                    </a:cxn>
                    <a:cxn ang="0">
                      <a:pos x="20" y="3"/>
                    </a:cxn>
                    <a:cxn ang="0">
                      <a:pos x="3" y="11"/>
                    </a:cxn>
                  </a:cxnLst>
                  <a:rect l="0" t="0" r="r" b="b"/>
                  <a:pathLst>
                    <a:path w="31" h="31">
                      <a:moveTo>
                        <a:pt x="3" y="11"/>
                      </a:moveTo>
                      <a:cubicBezTo>
                        <a:pt x="0" y="18"/>
                        <a:pt x="3" y="25"/>
                        <a:pt x="10" y="28"/>
                      </a:cubicBezTo>
                      <a:cubicBezTo>
                        <a:pt x="17" y="31"/>
                        <a:pt x="25" y="28"/>
                        <a:pt x="28" y="21"/>
                      </a:cubicBezTo>
                      <a:cubicBezTo>
                        <a:pt x="31" y="14"/>
                        <a:pt x="27" y="6"/>
                        <a:pt x="20" y="3"/>
                      </a:cubicBezTo>
                      <a:cubicBezTo>
                        <a:pt x="13" y="0"/>
                        <a:pt x="6" y="4"/>
                        <a:pt x="3" y="11"/>
                      </a:cubicBezTo>
                      <a:close/>
                    </a:path>
                  </a:pathLst>
                </a:custGeom>
                <a:noFill/>
                <a:ln w="22225" cap="flat">
                  <a:solidFill>
                    <a:srgbClr val="46B9C8"/>
                  </a:solidFill>
                  <a:prstDash val="solid"/>
                  <a:miter lim="800000"/>
                  <a:headEnd/>
                  <a:tailEnd/>
                </a:ln>
              </p:spPr>
              <p:txBody>
                <a:bodyPr/>
                <a:lstStyle/>
                <a:p>
                  <a:endParaRPr lang="en-US"/>
                </a:p>
              </p:txBody>
            </p:sp>
            <p:sp>
              <p:nvSpPr>
                <p:cNvPr id="4265" name="Line 169"/>
                <p:cNvSpPr>
                  <a:spLocks noChangeShapeType="1"/>
                </p:cNvSpPr>
                <p:nvPr/>
              </p:nvSpPr>
              <p:spPr bwMode="auto">
                <a:xfrm flipV="1">
                  <a:off x="5464" y="2162"/>
                  <a:ext cx="23" cy="73"/>
                </a:xfrm>
                <a:prstGeom prst="line">
                  <a:avLst/>
                </a:prstGeom>
                <a:noFill/>
                <a:ln w="22225">
                  <a:solidFill>
                    <a:srgbClr val="46B9C8"/>
                  </a:solidFill>
                  <a:miter lim="800000"/>
                  <a:headEnd/>
                  <a:tailEnd/>
                </a:ln>
              </p:spPr>
              <p:txBody>
                <a:bodyPr/>
                <a:lstStyle/>
                <a:p>
                  <a:endParaRPr lang="en-US"/>
                </a:p>
              </p:txBody>
            </p:sp>
            <p:sp>
              <p:nvSpPr>
                <p:cNvPr id="4266" name="Line 170"/>
                <p:cNvSpPr>
                  <a:spLocks noChangeShapeType="1"/>
                </p:cNvSpPr>
                <p:nvPr/>
              </p:nvSpPr>
              <p:spPr bwMode="auto">
                <a:xfrm flipV="1">
                  <a:off x="5442" y="2152"/>
                  <a:ext cx="24" cy="74"/>
                </a:xfrm>
                <a:prstGeom prst="line">
                  <a:avLst/>
                </a:prstGeom>
                <a:noFill/>
                <a:ln w="22225">
                  <a:solidFill>
                    <a:srgbClr val="46B9C8"/>
                  </a:solidFill>
                  <a:miter lim="800000"/>
                  <a:headEnd/>
                  <a:tailEnd/>
                </a:ln>
              </p:spPr>
              <p:txBody>
                <a:bodyPr/>
                <a:lstStyle/>
                <a:p>
                  <a:endParaRPr lang="en-US"/>
                </a:p>
              </p:txBody>
            </p:sp>
            <p:sp>
              <p:nvSpPr>
                <p:cNvPr id="4267" name="Freeform 171"/>
                <p:cNvSpPr>
                  <a:spLocks/>
                </p:cNvSpPr>
                <p:nvPr/>
              </p:nvSpPr>
              <p:spPr bwMode="auto">
                <a:xfrm>
                  <a:off x="5475" y="2252"/>
                  <a:ext cx="71" cy="71"/>
                </a:xfrm>
                <a:custGeom>
                  <a:avLst/>
                  <a:gdLst/>
                  <a:ahLst/>
                  <a:cxnLst>
                    <a:cxn ang="0">
                      <a:pos x="3" y="10"/>
                    </a:cxn>
                    <a:cxn ang="0">
                      <a:pos x="10" y="27"/>
                    </a:cxn>
                    <a:cxn ang="0">
                      <a:pos x="28" y="20"/>
                    </a:cxn>
                    <a:cxn ang="0">
                      <a:pos x="20" y="2"/>
                    </a:cxn>
                    <a:cxn ang="0">
                      <a:pos x="3" y="10"/>
                    </a:cxn>
                  </a:cxnLst>
                  <a:rect l="0" t="0" r="r" b="b"/>
                  <a:pathLst>
                    <a:path w="30" h="30">
                      <a:moveTo>
                        <a:pt x="3" y="10"/>
                      </a:moveTo>
                      <a:cubicBezTo>
                        <a:pt x="0" y="17"/>
                        <a:pt x="3" y="24"/>
                        <a:pt x="10" y="27"/>
                      </a:cubicBezTo>
                      <a:cubicBezTo>
                        <a:pt x="17" y="30"/>
                        <a:pt x="25" y="27"/>
                        <a:pt x="28" y="20"/>
                      </a:cubicBezTo>
                      <a:cubicBezTo>
                        <a:pt x="30" y="13"/>
                        <a:pt x="27" y="5"/>
                        <a:pt x="20" y="2"/>
                      </a:cubicBezTo>
                      <a:cubicBezTo>
                        <a:pt x="13" y="0"/>
                        <a:pt x="5" y="3"/>
                        <a:pt x="3" y="10"/>
                      </a:cubicBezTo>
                      <a:close/>
                    </a:path>
                  </a:pathLst>
                </a:custGeom>
                <a:noFill/>
                <a:ln w="22225" cap="flat">
                  <a:solidFill>
                    <a:srgbClr val="46B9C8"/>
                  </a:solidFill>
                  <a:prstDash val="solid"/>
                  <a:miter lim="800000"/>
                  <a:headEnd/>
                  <a:tailEnd/>
                </a:ln>
              </p:spPr>
              <p:txBody>
                <a:bodyPr/>
                <a:lstStyle/>
                <a:p>
                  <a:endParaRPr lang="en-US"/>
                </a:p>
              </p:txBody>
            </p:sp>
            <p:sp>
              <p:nvSpPr>
                <p:cNvPr id="4268" name="Line 172"/>
                <p:cNvSpPr>
                  <a:spLocks noChangeShapeType="1"/>
                </p:cNvSpPr>
                <p:nvPr/>
              </p:nvSpPr>
              <p:spPr bwMode="auto">
                <a:xfrm flipV="1">
                  <a:off x="5532" y="2188"/>
                  <a:ext cx="26" cy="73"/>
                </a:xfrm>
                <a:prstGeom prst="line">
                  <a:avLst/>
                </a:prstGeom>
                <a:noFill/>
                <a:ln w="22225">
                  <a:solidFill>
                    <a:srgbClr val="46B9C8"/>
                  </a:solidFill>
                  <a:miter lim="800000"/>
                  <a:headEnd/>
                  <a:tailEnd/>
                </a:ln>
              </p:spPr>
              <p:txBody>
                <a:bodyPr/>
                <a:lstStyle/>
                <a:p>
                  <a:endParaRPr lang="en-US"/>
                </a:p>
              </p:txBody>
            </p:sp>
            <p:sp>
              <p:nvSpPr>
                <p:cNvPr id="4269" name="Line 173"/>
                <p:cNvSpPr>
                  <a:spLocks noChangeShapeType="1"/>
                </p:cNvSpPr>
                <p:nvPr/>
              </p:nvSpPr>
              <p:spPr bwMode="auto">
                <a:xfrm flipV="1">
                  <a:off x="5511" y="2178"/>
                  <a:ext cx="23" cy="74"/>
                </a:xfrm>
                <a:prstGeom prst="line">
                  <a:avLst/>
                </a:prstGeom>
                <a:noFill/>
                <a:ln w="22225">
                  <a:solidFill>
                    <a:srgbClr val="46B9C8"/>
                  </a:solidFill>
                  <a:miter lim="800000"/>
                  <a:headEnd/>
                  <a:tailEnd/>
                </a:ln>
              </p:spPr>
              <p:txBody>
                <a:bodyPr/>
                <a:lstStyle/>
                <a:p>
                  <a:endParaRPr lang="en-US"/>
                </a:p>
              </p:txBody>
            </p:sp>
            <p:sp>
              <p:nvSpPr>
                <p:cNvPr id="4270" name="Freeform 174"/>
                <p:cNvSpPr>
                  <a:spLocks/>
                </p:cNvSpPr>
                <p:nvPr/>
              </p:nvSpPr>
              <p:spPr bwMode="auto">
                <a:xfrm>
                  <a:off x="5541" y="2278"/>
                  <a:ext cx="74" cy="71"/>
                </a:xfrm>
                <a:custGeom>
                  <a:avLst/>
                  <a:gdLst/>
                  <a:ahLst/>
                  <a:cxnLst>
                    <a:cxn ang="0">
                      <a:pos x="3" y="10"/>
                    </a:cxn>
                    <a:cxn ang="0">
                      <a:pos x="11" y="28"/>
                    </a:cxn>
                    <a:cxn ang="0">
                      <a:pos x="28" y="20"/>
                    </a:cxn>
                    <a:cxn ang="0">
                      <a:pos x="21" y="3"/>
                    </a:cxn>
                    <a:cxn ang="0">
                      <a:pos x="3" y="10"/>
                    </a:cxn>
                  </a:cxnLst>
                  <a:rect l="0" t="0" r="r" b="b"/>
                  <a:pathLst>
                    <a:path w="31" h="30">
                      <a:moveTo>
                        <a:pt x="3" y="10"/>
                      </a:moveTo>
                      <a:cubicBezTo>
                        <a:pt x="0" y="17"/>
                        <a:pt x="4" y="25"/>
                        <a:pt x="11" y="28"/>
                      </a:cubicBezTo>
                      <a:cubicBezTo>
                        <a:pt x="17" y="30"/>
                        <a:pt x="25" y="27"/>
                        <a:pt x="28" y="20"/>
                      </a:cubicBezTo>
                      <a:cubicBezTo>
                        <a:pt x="31" y="14"/>
                        <a:pt x="28" y="6"/>
                        <a:pt x="21" y="3"/>
                      </a:cubicBezTo>
                      <a:cubicBezTo>
                        <a:pt x="14" y="0"/>
                        <a:pt x="6" y="3"/>
                        <a:pt x="3" y="10"/>
                      </a:cubicBezTo>
                      <a:close/>
                    </a:path>
                  </a:pathLst>
                </a:custGeom>
                <a:noFill/>
                <a:ln w="22225" cap="flat">
                  <a:solidFill>
                    <a:srgbClr val="46B9C8"/>
                  </a:solidFill>
                  <a:prstDash val="solid"/>
                  <a:miter lim="800000"/>
                  <a:headEnd/>
                  <a:tailEnd/>
                </a:ln>
              </p:spPr>
              <p:txBody>
                <a:bodyPr/>
                <a:lstStyle/>
                <a:p>
                  <a:endParaRPr lang="en-US"/>
                </a:p>
              </p:txBody>
            </p:sp>
            <p:sp>
              <p:nvSpPr>
                <p:cNvPr id="4271" name="Line 175"/>
                <p:cNvSpPr>
                  <a:spLocks noChangeShapeType="1"/>
                </p:cNvSpPr>
                <p:nvPr/>
              </p:nvSpPr>
              <p:spPr bwMode="auto">
                <a:xfrm flipV="1">
                  <a:off x="5601" y="2214"/>
                  <a:ext cx="26" cy="75"/>
                </a:xfrm>
                <a:prstGeom prst="line">
                  <a:avLst/>
                </a:prstGeom>
                <a:noFill/>
                <a:ln w="22225">
                  <a:solidFill>
                    <a:srgbClr val="46B9C8"/>
                  </a:solidFill>
                  <a:miter lim="800000"/>
                  <a:headEnd/>
                  <a:tailEnd/>
                </a:ln>
              </p:spPr>
              <p:txBody>
                <a:bodyPr/>
                <a:lstStyle/>
                <a:p>
                  <a:endParaRPr lang="en-US"/>
                </a:p>
              </p:txBody>
            </p:sp>
            <p:sp>
              <p:nvSpPr>
                <p:cNvPr id="4272" name="Line 176"/>
                <p:cNvSpPr>
                  <a:spLocks noChangeShapeType="1"/>
                </p:cNvSpPr>
                <p:nvPr/>
              </p:nvSpPr>
              <p:spPr bwMode="auto">
                <a:xfrm flipV="1">
                  <a:off x="5579" y="2207"/>
                  <a:ext cx="24" cy="73"/>
                </a:xfrm>
                <a:prstGeom prst="line">
                  <a:avLst/>
                </a:prstGeom>
                <a:noFill/>
                <a:ln w="22225">
                  <a:solidFill>
                    <a:srgbClr val="46B9C8"/>
                  </a:solidFill>
                  <a:miter lim="800000"/>
                  <a:headEnd/>
                  <a:tailEnd/>
                </a:ln>
              </p:spPr>
              <p:txBody>
                <a:bodyPr/>
                <a:lstStyle/>
                <a:p>
                  <a:endParaRPr lang="en-US"/>
                </a:p>
              </p:txBody>
            </p:sp>
            <p:sp>
              <p:nvSpPr>
                <p:cNvPr id="4273" name="Freeform 177"/>
                <p:cNvSpPr>
                  <a:spLocks/>
                </p:cNvSpPr>
                <p:nvPr/>
              </p:nvSpPr>
              <p:spPr bwMode="auto">
                <a:xfrm>
                  <a:off x="5610" y="2306"/>
                  <a:ext cx="73" cy="71"/>
                </a:xfrm>
                <a:custGeom>
                  <a:avLst/>
                  <a:gdLst/>
                  <a:ahLst/>
                  <a:cxnLst>
                    <a:cxn ang="0">
                      <a:pos x="3" y="10"/>
                    </a:cxn>
                    <a:cxn ang="0">
                      <a:pos x="10" y="27"/>
                    </a:cxn>
                    <a:cxn ang="0">
                      <a:pos x="28" y="20"/>
                    </a:cxn>
                    <a:cxn ang="0">
                      <a:pos x="21" y="3"/>
                    </a:cxn>
                    <a:cxn ang="0">
                      <a:pos x="3" y="10"/>
                    </a:cxn>
                  </a:cxnLst>
                  <a:rect l="0" t="0" r="r" b="b"/>
                  <a:pathLst>
                    <a:path w="31" h="30">
                      <a:moveTo>
                        <a:pt x="3" y="10"/>
                      </a:moveTo>
                      <a:cubicBezTo>
                        <a:pt x="0" y="16"/>
                        <a:pt x="3" y="24"/>
                        <a:pt x="10" y="27"/>
                      </a:cubicBezTo>
                      <a:cubicBezTo>
                        <a:pt x="17" y="30"/>
                        <a:pt x="25" y="27"/>
                        <a:pt x="28" y="20"/>
                      </a:cubicBezTo>
                      <a:cubicBezTo>
                        <a:pt x="31" y="13"/>
                        <a:pt x="27" y="5"/>
                        <a:pt x="21" y="3"/>
                      </a:cubicBezTo>
                      <a:cubicBezTo>
                        <a:pt x="14" y="0"/>
                        <a:pt x="6" y="3"/>
                        <a:pt x="3" y="10"/>
                      </a:cubicBezTo>
                      <a:close/>
                    </a:path>
                  </a:pathLst>
                </a:custGeom>
                <a:noFill/>
                <a:ln w="22225" cap="flat">
                  <a:solidFill>
                    <a:srgbClr val="46B9C8"/>
                  </a:solidFill>
                  <a:prstDash val="solid"/>
                  <a:miter lim="800000"/>
                  <a:headEnd/>
                  <a:tailEnd/>
                </a:ln>
              </p:spPr>
              <p:txBody>
                <a:bodyPr/>
                <a:lstStyle/>
                <a:p>
                  <a:endParaRPr lang="en-US"/>
                </a:p>
              </p:txBody>
            </p:sp>
            <p:sp>
              <p:nvSpPr>
                <p:cNvPr id="4274" name="Line 178"/>
                <p:cNvSpPr>
                  <a:spLocks noChangeShapeType="1"/>
                </p:cNvSpPr>
                <p:nvPr/>
              </p:nvSpPr>
              <p:spPr bwMode="auto">
                <a:xfrm flipV="1">
                  <a:off x="5669" y="2242"/>
                  <a:ext cx="26" cy="73"/>
                </a:xfrm>
                <a:prstGeom prst="line">
                  <a:avLst/>
                </a:prstGeom>
                <a:noFill/>
                <a:ln w="22225">
                  <a:solidFill>
                    <a:srgbClr val="46B9C8"/>
                  </a:solidFill>
                  <a:miter lim="800000"/>
                  <a:headEnd/>
                  <a:tailEnd/>
                </a:ln>
              </p:spPr>
              <p:txBody>
                <a:bodyPr/>
                <a:lstStyle/>
                <a:p>
                  <a:endParaRPr lang="en-US"/>
                </a:p>
              </p:txBody>
            </p:sp>
            <p:sp>
              <p:nvSpPr>
                <p:cNvPr id="4275" name="Line 179"/>
                <p:cNvSpPr>
                  <a:spLocks noChangeShapeType="1"/>
                </p:cNvSpPr>
                <p:nvPr/>
              </p:nvSpPr>
              <p:spPr bwMode="auto">
                <a:xfrm flipV="1">
                  <a:off x="5645" y="2233"/>
                  <a:ext cx="26" cy="73"/>
                </a:xfrm>
                <a:prstGeom prst="line">
                  <a:avLst/>
                </a:prstGeom>
                <a:noFill/>
                <a:ln w="22225">
                  <a:solidFill>
                    <a:srgbClr val="46B9C8"/>
                  </a:solidFill>
                  <a:miter lim="800000"/>
                  <a:headEnd/>
                  <a:tailEnd/>
                </a:ln>
              </p:spPr>
              <p:txBody>
                <a:bodyPr/>
                <a:lstStyle/>
                <a:p>
                  <a:endParaRPr lang="en-US"/>
                </a:p>
              </p:txBody>
            </p:sp>
            <p:sp>
              <p:nvSpPr>
                <p:cNvPr id="4276" name="Freeform 180"/>
                <p:cNvSpPr>
                  <a:spLocks/>
                </p:cNvSpPr>
                <p:nvPr/>
              </p:nvSpPr>
              <p:spPr bwMode="auto">
                <a:xfrm>
                  <a:off x="5676" y="2334"/>
                  <a:ext cx="73" cy="71"/>
                </a:xfrm>
                <a:custGeom>
                  <a:avLst/>
                  <a:gdLst/>
                  <a:ahLst/>
                  <a:cxnLst>
                    <a:cxn ang="0">
                      <a:pos x="3" y="9"/>
                    </a:cxn>
                    <a:cxn ang="0">
                      <a:pos x="10" y="27"/>
                    </a:cxn>
                    <a:cxn ang="0">
                      <a:pos x="28" y="20"/>
                    </a:cxn>
                    <a:cxn ang="0">
                      <a:pos x="21" y="3"/>
                    </a:cxn>
                    <a:cxn ang="0">
                      <a:pos x="3" y="9"/>
                    </a:cxn>
                  </a:cxnLst>
                  <a:rect l="0" t="0" r="r" b="b"/>
                  <a:pathLst>
                    <a:path w="31" h="30">
                      <a:moveTo>
                        <a:pt x="3" y="9"/>
                      </a:moveTo>
                      <a:cubicBezTo>
                        <a:pt x="0" y="16"/>
                        <a:pt x="3" y="24"/>
                        <a:pt x="10" y="27"/>
                      </a:cubicBezTo>
                      <a:cubicBezTo>
                        <a:pt x="17" y="30"/>
                        <a:pt x="25" y="27"/>
                        <a:pt x="28" y="20"/>
                      </a:cubicBezTo>
                      <a:cubicBezTo>
                        <a:pt x="31" y="14"/>
                        <a:pt x="28" y="6"/>
                        <a:pt x="21" y="3"/>
                      </a:cubicBezTo>
                      <a:cubicBezTo>
                        <a:pt x="14" y="0"/>
                        <a:pt x="6" y="3"/>
                        <a:pt x="3" y="9"/>
                      </a:cubicBezTo>
                      <a:close/>
                    </a:path>
                  </a:pathLst>
                </a:custGeom>
                <a:noFill/>
                <a:ln w="22225" cap="flat">
                  <a:solidFill>
                    <a:srgbClr val="46B9C8"/>
                  </a:solidFill>
                  <a:prstDash val="solid"/>
                  <a:miter lim="800000"/>
                  <a:headEnd/>
                  <a:tailEnd/>
                </a:ln>
              </p:spPr>
              <p:txBody>
                <a:bodyPr/>
                <a:lstStyle/>
                <a:p>
                  <a:endParaRPr lang="en-US"/>
                </a:p>
              </p:txBody>
            </p:sp>
            <p:sp>
              <p:nvSpPr>
                <p:cNvPr id="4277" name="Line 181"/>
                <p:cNvSpPr>
                  <a:spLocks noChangeShapeType="1"/>
                </p:cNvSpPr>
                <p:nvPr/>
              </p:nvSpPr>
              <p:spPr bwMode="auto">
                <a:xfrm flipV="1">
                  <a:off x="5735" y="2273"/>
                  <a:ext cx="26" cy="71"/>
                </a:xfrm>
                <a:prstGeom prst="line">
                  <a:avLst/>
                </a:prstGeom>
                <a:noFill/>
                <a:ln w="22225">
                  <a:solidFill>
                    <a:srgbClr val="46B9C8"/>
                  </a:solidFill>
                  <a:miter lim="800000"/>
                  <a:headEnd/>
                  <a:tailEnd/>
                </a:ln>
              </p:spPr>
              <p:txBody>
                <a:bodyPr/>
                <a:lstStyle/>
                <a:p>
                  <a:endParaRPr lang="en-US"/>
                </a:p>
              </p:txBody>
            </p:sp>
            <p:sp>
              <p:nvSpPr>
                <p:cNvPr id="4278" name="Line 182"/>
                <p:cNvSpPr>
                  <a:spLocks noChangeShapeType="1"/>
                </p:cNvSpPr>
                <p:nvPr/>
              </p:nvSpPr>
              <p:spPr bwMode="auto">
                <a:xfrm flipV="1">
                  <a:off x="5714" y="2263"/>
                  <a:ext cx="26" cy="71"/>
                </a:xfrm>
                <a:prstGeom prst="line">
                  <a:avLst/>
                </a:prstGeom>
                <a:noFill/>
                <a:ln w="22225">
                  <a:solidFill>
                    <a:srgbClr val="46B9C8"/>
                  </a:solidFill>
                  <a:miter lim="800000"/>
                  <a:headEnd/>
                  <a:tailEnd/>
                </a:ln>
              </p:spPr>
              <p:txBody>
                <a:bodyPr/>
                <a:lstStyle/>
                <a:p>
                  <a:endParaRPr lang="en-US"/>
                </a:p>
              </p:txBody>
            </p:sp>
            <p:sp>
              <p:nvSpPr>
                <p:cNvPr id="4279" name="Freeform 183"/>
                <p:cNvSpPr>
                  <a:spLocks/>
                </p:cNvSpPr>
                <p:nvPr/>
              </p:nvSpPr>
              <p:spPr bwMode="auto">
                <a:xfrm>
                  <a:off x="5745" y="2363"/>
                  <a:ext cx="70" cy="71"/>
                </a:xfrm>
                <a:custGeom>
                  <a:avLst/>
                  <a:gdLst/>
                  <a:ahLst/>
                  <a:cxnLst>
                    <a:cxn ang="0">
                      <a:pos x="3" y="10"/>
                    </a:cxn>
                    <a:cxn ang="0">
                      <a:pos x="9" y="27"/>
                    </a:cxn>
                    <a:cxn ang="0">
                      <a:pos x="27" y="21"/>
                    </a:cxn>
                    <a:cxn ang="0">
                      <a:pos x="21" y="3"/>
                    </a:cxn>
                    <a:cxn ang="0">
                      <a:pos x="3" y="10"/>
                    </a:cxn>
                  </a:cxnLst>
                  <a:rect l="0" t="0" r="r" b="b"/>
                  <a:pathLst>
                    <a:path w="30" h="30">
                      <a:moveTo>
                        <a:pt x="3" y="10"/>
                      </a:moveTo>
                      <a:cubicBezTo>
                        <a:pt x="0" y="16"/>
                        <a:pt x="3" y="24"/>
                        <a:pt x="9" y="27"/>
                      </a:cubicBezTo>
                      <a:cubicBezTo>
                        <a:pt x="16" y="30"/>
                        <a:pt x="24" y="27"/>
                        <a:pt x="27" y="21"/>
                      </a:cubicBezTo>
                      <a:cubicBezTo>
                        <a:pt x="30" y="14"/>
                        <a:pt x="27" y="6"/>
                        <a:pt x="21" y="3"/>
                      </a:cubicBezTo>
                      <a:cubicBezTo>
                        <a:pt x="14" y="0"/>
                        <a:pt x="6" y="3"/>
                        <a:pt x="3" y="10"/>
                      </a:cubicBezTo>
                      <a:close/>
                    </a:path>
                  </a:pathLst>
                </a:custGeom>
                <a:noFill/>
                <a:ln w="22225" cap="flat">
                  <a:solidFill>
                    <a:srgbClr val="46B9C8"/>
                  </a:solidFill>
                  <a:prstDash val="solid"/>
                  <a:miter lim="800000"/>
                  <a:headEnd/>
                  <a:tailEnd/>
                </a:ln>
              </p:spPr>
              <p:txBody>
                <a:bodyPr/>
                <a:lstStyle/>
                <a:p>
                  <a:endParaRPr lang="en-US"/>
                </a:p>
              </p:txBody>
            </p:sp>
            <p:sp>
              <p:nvSpPr>
                <p:cNvPr id="4280" name="Line 184"/>
                <p:cNvSpPr>
                  <a:spLocks noChangeShapeType="1"/>
                </p:cNvSpPr>
                <p:nvPr/>
              </p:nvSpPr>
              <p:spPr bwMode="auto">
                <a:xfrm flipV="1">
                  <a:off x="5804" y="2301"/>
                  <a:ext cx="26" cy="73"/>
                </a:xfrm>
                <a:prstGeom prst="line">
                  <a:avLst/>
                </a:prstGeom>
                <a:noFill/>
                <a:ln w="22225">
                  <a:solidFill>
                    <a:srgbClr val="46B9C8"/>
                  </a:solidFill>
                  <a:miter lim="800000"/>
                  <a:headEnd/>
                  <a:tailEnd/>
                </a:ln>
              </p:spPr>
              <p:txBody>
                <a:bodyPr/>
                <a:lstStyle/>
                <a:p>
                  <a:endParaRPr lang="en-US"/>
                </a:p>
              </p:txBody>
            </p:sp>
            <p:sp>
              <p:nvSpPr>
                <p:cNvPr id="4281" name="Line 185"/>
                <p:cNvSpPr>
                  <a:spLocks noChangeShapeType="1"/>
                </p:cNvSpPr>
                <p:nvPr/>
              </p:nvSpPr>
              <p:spPr bwMode="auto">
                <a:xfrm flipV="1">
                  <a:off x="5780" y="2292"/>
                  <a:ext cx="28" cy="73"/>
                </a:xfrm>
                <a:prstGeom prst="line">
                  <a:avLst/>
                </a:prstGeom>
                <a:noFill/>
                <a:ln w="22225">
                  <a:solidFill>
                    <a:srgbClr val="46B9C8"/>
                  </a:solidFill>
                  <a:miter lim="800000"/>
                  <a:headEnd/>
                  <a:tailEnd/>
                </a:ln>
              </p:spPr>
              <p:txBody>
                <a:bodyPr/>
                <a:lstStyle/>
                <a:p>
                  <a:endParaRPr lang="en-US"/>
                </a:p>
              </p:txBody>
            </p:sp>
            <p:sp>
              <p:nvSpPr>
                <p:cNvPr id="4282" name="Freeform 186"/>
                <p:cNvSpPr>
                  <a:spLocks/>
                </p:cNvSpPr>
                <p:nvPr/>
              </p:nvSpPr>
              <p:spPr bwMode="auto">
                <a:xfrm>
                  <a:off x="5811" y="2391"/>
                  <a:ext cx="71" cy="73"/>
                </a:xfrm>
                <a:custGeom>
                  <a:avLst/>
                  <a:gdLst/>
                  <a:ahLst/>
                  <a:cxnLst>
                    <a:cxn ang="0">
                      <a:pos x="3" y="10"/>
                    </a:cxn>
                    <a:cxn ang="0">
                      <a:pos x="9" y="28"/>
                    </a:cxn>
                    <a:cxn ang="0">
                      <a:pos x="27" y="21"/>
                    </a:cxn>
                    <a:cxn ang="0">
                      <a:pos x="21" y="4"/>
                    </a:cxn>
                    <a:cxn ang="0">
                      <a:pos x="3" y="10"/>
                    </a:cxn>
                  </a:cxnLst>
                  <a:rect l="0" t="0" r="r" b="b"/>
                  <a:pathLst>
                    <a:path w="30" h="31">
                      <a:moveTo>
                        <a:pt x="3" y="10"/>
                      </a:moveTo>
                      <a:cubicBezTo>
                        <a:pt x="0" y="17"/>
                        <a:pt x="3" y="25"/>
                        <a:pt x="9" y="28"/>
                      </a:cubicBezTo>
                      <a:cubicBezTo>
                        <a:pt x="16" y="31"/>
                        <a:pt x="24" y="28"/>
                        <a:pt x="27" y="21"/>
                      </a:cubicBezTo>
                      <a:cubicBezTo>
                        <a:pt x="30" y="15"/>
                        <a:pt x="28" y="7"/>
                        <a:pt x="21" y="4"/>
                      </a:cubicBezTo>
                      <a:cubicBezTo>
                        <a:pt x="14" y="0"/>
                        <a:pt x="6" y="3"/>
                        <a:pt x="3" y="10"/>
                      </a:cubicBezTo>
                      <a:close/>
                    </a:path>
                  </a:pathLst>
                </a:custGeom>
                <a:noFill/>
                <a:ln w="22225" cap="flat">
                  <a:solidFill>
                    <a:srgbClr val="46B9C8"/>
                  </a:solidFill>
                  <a:prstDash val="solid"/>
                  <a:miter lim="800000"/>
                  <a:headEnd/>
                  <a:tailEnd/>
                </a:ln>
              </p:spPr>
              <p:txBody>
                <a:bodyPr/>
                <a:lstStyle/>
                <a:p>
                  <a:endParaRPr lang="en-US"/>
                </a:p>
              </p:txBody>
            </p:sp>
            <p:sp>
              <p:nvSpPr>
                <p:cNvPr id="4283" name="Line 187"/>
                <p:cNvSpPr>
                  <a:spLocks noChangeShapeType="1"/>
                </p:cNvSpPr>
                <p:nvPr/>
              </p:nvSpPr>
              <p:spPr bwMode="auto">
                <a:xfrm flipV="1">
                  <a:off x="5870" y="2332"/>
                  <a:ext cx="28" cy="73"/>
                </a:xfrm>
                <a:prstGeom prst="line">
                  <a:avLst/>
                </a:prstGeom>
                <a:noFill/>
                <a:ln w="22225">
                  <a:solidFill>
                    <a:srgbClr val="46B9C8"/>
                  </a:solidFill>
                  <a:miter lim="800000"/>
                  <a:headEnd/>
                  <a:tailEnd/>
                </a:ln>
              </p:spPr>
              <p:txBody>
                <a:bodyPr/>
                <a:lstStyle/>
                <a:p>
                  <a:endParaRPr lang="en-US"/>
                </a:p>
              </p:txBody>
            </p:sp>
            <p:sp>
              <p:nvSpPr>
                <p:cNvPr id="4284" name="Line 188"/>
                <p:cNvSpPr>
                  <a:spLocks noChangeShapeType="1"/>
                </p:cNvSpPr>
                <p:nvPr/>
              </p:nvSpPr>
              <p:spPr bwMode="auto">
                <a:xfrm flipV="1">
                  <a:off x="5849" y="2323"/>
                  <a:ext cx="28" cy="70"/>
                </a:xfrm>
                <a:prstGeom prst="line">
                  <a:avLst/>
                </a:prstGeom>
                <a:noFill/>
                <a:ln w="22225">
                  <a:solidFill>
                    <a:srgbClr val="46B9C8"/>
                  </a:solidFill>
                  <a:miter lim="800000"/>
                  <a:headEnd/>
                  <a:tailEnd/>
                </a:ln>
              </p:spPr>
              <p:txBody>
                <a:bodyPr/>
                <a:lstStyle/>
                <a:p>
                  <a:endParaRPr lang="en-US"/>
                </a:p>
              </p:txBody>
            </p:sp>
            <p:sp>
              <p:nvSpPr>
                <p:cNvPr id="4285" name="Freeform 189"/>
                <p:cNvSpPr>
                  <a:spLocks/>
                </p:cNvSpPr>
                <p:nvPr/>
              </p:nvSpPr>
              <p:spPr bwMode="auto">
                <a:xfrm>
                  <a:off x="5877" y="2422"/>
                  <a:ext cx="71" cy="73"/>
                </a:xfrm>
                <a:custGeom>
                  <a:avLst/>
                  <a:gdLst/>
                  <a:ahLst/>
                  <a:cxnLst>
                    <a:cxn ang="0">
                      <a:pos x="3" y="10"/>
                    </a:cxn>
                    <a:cxn ang="0">
                      <a:pos x="9" y="28"/>
                    </a:cxn>
                    <a:cxn ang="0">
                      <a:pos x="27" y="21"/>
                    </a:cxn>
                    <a:cxn ang="0">
                      <a:pos x="21" y="4"/>
                    </a:cxn>
                    <a:cxn ang="0">
                      <a:pos x="3" y="10"/>
                    </a:cxn>
                  </a:cxnLst>
                  <a:rect l="0" t="0" r="r" b="b"/>
                  <a:pathLst>
                    <a:path w="30" h="31">
                      <a:moveTo>
                        <a:pt x="3" y="10"/>
                      </a:moveTo>
                      <a:cubicBezTo>
                        <a:pt x="0" y="16"/>
                        <a:pt x="3" y="24"/>
                        <a:pt x="9" y="28"/>
                      </a:cubicBezTo>
                      <a:cubicBezTo>
                        <a:pt x="16" y="31"/>
                        <a:pt x="24" y="28"/>
                        <a:pt x="27" y="21"/>
                      </a:cubicBezTo>
                      <a:cubicBezTo>
                        <a:pt x="30" y="15"/>
                        <a:pt x="28" y="7"/>
                        <a:pt x="21" y="4"/>
                      </a:cubicBezTo>
                      <a:cubicBezTo>
                        <a:pt x="14" y="0"/>
                        <a:pt x="6" y="3"/>
                        <a:pt x="3" y="10"/>
                      </a:cubicBezTo>
                      <a:close/>
                    </a:path>
                  </a:pathLst>
                </a:custGeom>
                <a:noFill/>
                <a:ln w="22225" cap="flat">
                  <a:solidFill>
                    <a:srgbClr val="46B9C8"/>
                  </a:solidFill>
                  <a:prstDash val="solid"/>
                  <a:miter lim="800000"/>
                  <a:headEnd/>
                  <a:tailEnd/>
                </a:ln>
              </p:spPr>
              <p:txBody>
                <a:bodyPr/>
                <a:lstStyle/>
                <a:p>
                  <a:endParaRPr lang="en-US"/>
                </a:p>
              </p:txBody>
            </p:sp>
            <p:sp>
              <p:nvSpPr>
                <p:cNvPr id="4286" name="Line 190"/>
                <p:cNvSpPr>
                  <a:spLocks noChangeShapeType="1"/>
                </p:cNvSpPr>
                <p:nvPr/>
              </p:nvSpPr>
              <p:spPr bwMode="auto">
                <a:xfrm flipV="1">
                  <a:off x="5936" y="2363"/>
                  <a:ext cx="28" cy="73"/>
                </a:xfrm>
                <a:prstGeom prst="line">
                  <a:avLst/>
                </a:prstGeom>
                <a:noFill/>
                <a:ln w="22225">
                  <a:solidFill>
                    <a:srgbClr val="46B9C8"/>
                  </a:solidFill>
                  <a:miter lim="800000"/>
                  <a:headEnd/>
                  <a:tailEnd/>
                </a:ln>
              </p:spPr>
              <p:txBody>
                <a:bodyPr/>
                <a:lstStyle/>
                <a:p>
                  <a:endParaRPr lang="en-US"/>
                </a:p>
              </p:txBody>
            </p:sp>
            <p:sp>
              <p:nvSpPr>
                <p:cNvPr id="4287" name="Line 191"/>
                <p:cNvSpPr>
                  <a:spLocks noChangeShapeType="1"/>
                </p:cNvSpPr>
                <p:nvPr/>
              </p:nvSpPr>
              <p:spPr bwMode="auto">
                <a:xfrm flipV="1">
                  <a:off x="5915" y="2353"/>
                  <a:ext cx="28" cy="71"/>
                </a:xfrm>
                <a:prstGeom prst="line">
                  <a:avLst/>
                </a:prstGeom>
                <a:noFill/>
                <a:ln w="22225">
                  <a:solidFill>
                    <a:srgbClr val="46B9C8"/>
                  </a:solidFill>
                  <a:miter lim="800000"/>
                  <a:headEnd/>
                  <a:tailEnd/>
                </a:ln>
              </p:spPr>
              <p:txBody>
                <a:bodyPr/>
                <a:lstStyle/>
                <a:p>
                  <a:endParaRPr lang="en-US"/>
                </a:p>
              </p:txBody>
            </p:sp>
            <p:sp>
              <p:nvSpPr>
                <p:cNvPr id="4288" name="Freeform 192"/>
                <p:cNvSpPr>
                  <a:spLocks/>
                </p:cNvSpPr>
                <p:nvPr/>
              </p:nvSpPr>
              <p:spPr bwMode="auto">
                <a:xfrm>
                  <a:off x="5943" y="2452"/>
                  <a:ext cx="71" cy="74"/>
                </a:xfrm>
                <a:custGeom>
                  <a:avLst/>
                  <a:gdLst/>
                  <a:ahLst/>
                  <a:cxnLst>
                    <a:cxn ang="0">
                      <a:pos x="3" y="10"/>
                    </a:cxn>
                    <a:cxn ang="0">
                      <a:pos x="9" y="28"/>
                    </a:cxn>
                    <a:cxn ang="0">
                      <a:pos x="27" y="22"/>
                    </a:cxn>
                    <a:cxn ang="0">
                      <a:pos x="21" y="4"/>
                    </a:cxn>
                    <a:cxn ang="0">
                      <a:pos x="3" y="10"/>
                    </a:cxn>
                  </a:cxnLst>
                  <a:rect l="0" t="0" r="r" b="b"/>
                  <a:pathLst>
                    <a:path w="30" h="31">
                      <a:moveTo>
                        <a:pt x="3" y="10"/>
                      </a:moveTo>
                      <a:cubicBezTo>
                        <a:pt x="0" y="16"/>
                        <a:pt x="2" y="25"/>
                        <a:pt x="9" y="28"/>
                      </a:cubicBezTo>
                      <a:cubicBezTo>
                        <a:pt x="16" y="31"/>
                        <a:pt x="24" y="28"/>
                        <a:pt x="27" y="22"/>
                      </a:cubicBezTo>
                      <a:cubicBezTo>
                        <a:pt x="30" y="15"/>
                        <a:pt x="28" y="7"/>
                        <a:pt x="21" y="4"/>
                      </a:cubicBezTo>
                      <a:cubicBezTo>
                        <a:pt x="14" y="0"/>
                        <a:pt x="6" y="3"/>
                        <a:pt x="3" y="10"/>
                      </a:cubicBezTo>
                      <a:close/>
                    </a:path>
                  </a:pathLst>
                </a:custGeom>
                <a:noFill/>
                <a:ln w="22225" cap="flat">
                  <a:solidFill>
                    <a:srgbClr val="46B9C8"/>
                  </a:solidFill>
                  <a:prstDash val="solid"/>
                  <a:miter lim="800000"/>
                  <a:headEnd/>
                  <a:tailEnd/>
                </a:ln>
              </p:spPr>
              <p:txBody>
                <a:bodyPr/>
                <a:lstStyle/>
                <a:p>
                  <a:endParaRPr lang="en-US"/>
                </a:p>
              </p:txBody>
            </p:sp>
            <p:sp>
              <p:nvSpPr>
                <p:cNvPr id="4289" name="Line 193"/>
                <p:cNvSpPr>
                  <a:spLocks noChangeShapeType="1"/>
                </p:cNvSpPr>
                <p:nvPr/>
              </p:nvSpPr>
              <p:spPr bwMode="auto">
                <a:xfrm flipV="1">
                  <a:off x="6002" y="2393"/>
                  <a:ext cx="28" cy="74"/>
                </a:xfrm>
                <a:prstGeom prst="line">
                  <a:avLst/>
                </a:prstGeom>
                <a:noFill/>
                <a:ln w="22225">
                  <a:solidFill>
                    <a:srgbClr val="46B9C8"/>
                  </a:solidFill>
                  <a:miter lim="800000"/>
                  <a:headEnd/>
                  <a:tailEnd/>
                </a:ln>
              </p:spPr>
              <p:txBody>
                <a:bodyPr/>
                <a:lstStyle/>
                <a:p>
                  <a:endParaRPr lang="en-US"/>
                </a:p>
              </p:txBody>
            </p:sp>
            <p:sp>
              <p:nvSpPr>
                <p:cNvPr id="4290" name="Line 194"/>
                <p:cNvSpPr>
                  <a:spLocks noChangeShapeType="1"/>
                </p:cNvSpPr>
                <p:nvPr/>
              </p:nvSpPr>
              <p:spPr bwMode="auto">
                <a:xfrm flipV="1">
                  <a:off x="5981" y="2384"/>
                  <a:ext cx="31" cy="71"/>
                </a:xfrm>
                <a:prstGeom prst="line">
                  <a:avLst/>
                </a:prstGeom>
                <a:noFill/>
                <a:ln w="22225">
                  <a:solidFill>
                    <a:srgbClr val="46B9C8"/>
                  </a:solidFill>
                  <a:miter lim="800000"/>
                  <a:headEnd/>
                  <a:tailEnd/>
                </a:ln>
              </p:spPr>
              <p:txBody>
                <a:bodyPr/>
                <a:lstStyle/>
                <a:p>
                  <a:endParaRPr lang="en-US"/>
                </a:p>
              </p:txBody>
            </p:sp>
            <p:sp>
              <p:nvSpPr>
                <p:cNvPr id="4291" name="Freeform 195"/>
                <p:cNvSpPr>
                  <a:spLocks/>
                </p:cNvSpPr>
                <p:nvPr/>
              </p:nvSpPr>
              <p:spPr bwMode="auto">
                <a:xfrm>
                  <a:off x="6007" y="2486"/>
                  <a:ext cx="73" cy="73"/>
                </a:xfrm>
                <a:custGeom>
                  <a:avLst/>
                  <a:gdLst/>
                  <a:ahLst/>
                  <a:cxnLst>
                    <a:cxn ang="0">
                      <a:pos x="4" y="9"/>
                    </a:cxn>
                    <a:cxn ang="0">
                      <a:pos x="10" y="27"/>
                    </a:cxn>
                    <a:cxn ang="0">
                      <a:pos x="28" y="21"/>
                    </a:cxn>
                    <a:cxn ang="0">
                      <a:pos x="22" y="3"/>
                    </a:cxn>
                    <a:cxn ang="0">
                      <a:pos x="4" y="9"/>
                    </a:cxn>
                  </a:cxnLst>
                  <a:rect l="0" t="0" r="r" b="b"/>
                  <a:pathLst>
                    <a:path w="31" h="31">
                      <a:moveTo>
                        <a:pt x="4" y="9"/>
                      </a:moveTo>
                      <a:cubicBezTo>
                        <a:pt x="0" y="16"/>
                        <a:pt x="3" y="24"/>
                        <a:pt x="10" y="27"/>
                      </a:cubicBezTo>
                      <a:cubicBezTo>
                        <a:pt x="16" y="31"/>
                        <a:pt x="24" y="28"/>
                        <a:pt x="28" y="21"/>
                      </a:cubicBezTo>
                      <a:cubicBezTo>
                        <a:pt x="31" y="15"/>
                        <a:pt x="28" y="7"/>
                        <a:pt x="22" y="3"/>
                      </a:cubicBezTo>
                      <a:cubicBezTo>
                        <a:pt x="15" y="0"/>
                        <a:pt x="7" y="3"/>
                        <a:pt x="4" y="9"/>
                      </a:cubicBezTo>
                      <a:close/>
                    </a:path>
                  </a:pathLst>
                </a:custGeom>
                <a:noFill/>
                <a:ln w="22225" cap="flat">
                  <a:solidFill>
                    <a:srgbClr val="46B9C8"/>
                  </a:solidFill>
                  <a:prstDash val="solid"/>
                  <a:miter lim="800000"/>
                  <a:headEnd/>
                  <a:tailEnd/>
                </a:ln>
              </p:spPr>
              <p:txBody>
                <a:bodyPr/>
                <a:lstStyle/>
                <a:p>
                  <a:endParaRPr lang="en-US"/>
                </a:p>
              </p:txBody>
            </p:sp>
            <p:sp>
              <p:nvSpPr>
                <p:cNvPr id="4292" name="Line 196"/>
                <p:cNvSpPr>
                  <a:spLocks noChangeShapeType="1"/>
                </p:cNvSpPr>
                <p:nvPr/>
              </p:nvSpPr>
              <p:spPr bwMode="auto">
                <a:xfrm flipV="1">
                  <a:off x="6068" y="2426"/>
                  <a:ext cx="31" cy="71"/>
                </a:xfrm>
                <a:prstGeom prst="line">
                  <a:avLst/>
                </a:prstGeom>
                <a:noFill/>
                <a:ln w="22225">
                  <a:solidFill>
                    <a:srgbClr val="46B9C8"/>
                  </a:solidFill>
                  <a:miter lim="800000"/>
                  <a:headEnd/>
                  <a:tailEnd/>
                </a:ln>
              </p:spPr>
              <p:txBody>
                <a:bodyPr/>
                <a:lstStyle/>
                <a:p>
                  <a:endParaRPr lang="en-US"/>
                </a:p>
              </p:txBody>
            </p:sp>
            <p:sp>
              <p:nvSpPr>
                <p:cNvPr id="4293" name="Line 197"/>
                <p:cNvSpPr>
                  <a:spLocks noChangeShapeType="1"/>
                </p:cNvSpPr>
                <p:nvPr/>
              </p:nvSpPr>
              <p:spPr bwMode="auto">
                <a:xfrm flipV="1">
                  <a:off x="6047" y="2417"/>
                  <a:ext cx="31" cy="71"/>
                </a:xfrm>
                <a:prstGeom prst="line">
                  <a:avLst/>
                </a:prstGeom>
                <a:noFill/>
                <a:ln w="22225">
                  <a:solidFill>
                    <a:srgbClr val="46B9C8"/>
                  </a:solidFill>
                  <a:miter lim="800000"/>
                  <a:headEnd/>
                  <a:tailEnd/>
                </a:ln>
              </p:spPr>
              <p:txBody>
                <a:bodyPr/>
                <a:lstStyle/>
                <a:p>
                  <a:endParaRPr lang="en-US"/>
                </a:p>
              </p:txBody>
            </p:sp>
            <p:sp>
              <p:nvSpPr>
                <p:cNvPr id="4294" name="Freeform 198"/>
                <p:cNvSpPr>
                  <a:spLocks/>
                </p:cNvSpPr>
                <p:nvPr/>
              </p:nvSpPr>
              <p:spPr bwMode="auto">
                <a:xfrm>
                  <a:off x="6073" y="2519"/>
                  <a:ext cx="73" cy="70"/>
                </a:xfrm>
                <a:custGeom>
                  <a:avLst/>
                  <a:gdLst/>
                  <a:ahLst/>
                  <a:cxnLst>
                    <a:cxn ang="0">
                      <a:pos x="3" y="9"/>
                    </a:cxn>
                    <a:cxn ang="0">
                      <a:pos x="9" y="27"/>
                    </a:cxn>
                    <a:cxn ang="0">
                      <a:pos x="27" y="21"/>
                    </a:cxn>
                    <a:cxn ang="0">
                      <a:pos x="22" y="3"/>
                    </a:cxn>
                    <a:cxn ang="0">
                      <a:pos x="3" y="9"/>
                    </a:cxn>
                  </a:cxnLst>
                  <a:rect l="0" t="0" r="r" b="b"/>
                  <a:pathLst>
                    <a:path w="31" h="30">
                      <a:moveTo>
                        <a:pt x="3" y="9"/>
                      </a:moveTo>
                      <a:cubicBezTo>
                        <a:pt x="0" y="15"/>
                        <a:pt x="3" y="23"/>
                        <a:pt x="9" y="27"/>
                      </a:cubicBezTo>
                      <a:cubicBezTo>
                        <a:pt x="16" y="30"/>
                        <a:pt x="24" y="28"/>
                        <a:pt x="27" y="21"/>
                      </a:cubicBezTo>
                      <a:cubicBezTo>
                        <a:pt x="31" y="15"/>
                        <a:pt x="28" y="6"/>
                        <a:pt x="22" y="3"/>
                      </a:cubicBezTo>
                      <a:cubicBezTo>
                        <a:pt x="15" y="0"/>
                        <a:pt x="7" y="2"/>
                        <a:pt x="3" y="9"/>
                      </a:cubicBezTo>
                      <a:close/>
                    </a:path>
                  </a:pathLst>
                </a:custGeom>
                <a:noFill/>
                <a:ln w="22225" cap="flat">
                  <a:solidFill>
                    <a:srgbClr val="46B9C8"/>
                  </a:solidFill>
                  <a:prstDash val="solid"/>
                  <a:miter lim="800000"/>
                  <a:headEnd/>
                  <a:tailEnd/>
                </a:ln>
              </p:spPr>
              <p:txBody>
                <a:bodyPr/>
                <a:lstStyle/>
                <a:p>
                  <a:endParaRPr lang="en-US"/>
                </a:p>
              </p:txBody>
            </p:sp>
            <p:sp>
              <p:nvSpPr>
                <p:cNvPr id="4295" name="Line 199"/>
                <p:cNvSpPr>
                  <a:spLocks noChangeShapeType="1"/>
                </p:cNvSpPr>
                <p:nvPr/>
              </p:nvSpPr>
              <p:spPr bwMode="auto">
                <a:xfrm flipV="1">
                  <a:off x="6132" y="2460"/>
                  <a:ext cx="33" cy="70"/>
                </a:xfrm>
                <a:prstGeom prst="line">
                  <a:avLst/>
                </a:prstGeom>
                <a:noFill/>
                <a:ln w="22225">
                  <a:solidFill>
                    <a:srgbClr val="46B9C8"/>
                  </a:solidFill>
                  <a:miter lim="800000"/>
                  <a:headEnd/>
                  <a:tailEnd/>
                </a:ln>
              </p:spPr>
              <p:txBody>
                <a:bodyPr/>
                <a:lstStyle/>
                <a:p>
                  <a:endParaRPr lang="en-US"/>
                </a:p>
              </p:txBody>
            </p:sp>
            <p:sp>
              <p:nvSpPr>
                <p:cNvPr id="4296" name="Line 200"/>
                <p:cNvSpPr>
                  <a:spLocks noChangeShapeType="1"/>
                </p:cNvSpPr>
                <p:nvPr/>
              </p:nvSpPr>
              <p:spPr bwMode="auto">
                <a:xfrm flipV="1">
                  <a:off x="6113" y="2448"/>
                  <a:ext cx="31" cy="73"/>
                </a:xfrm>
                <a:prstGeom prst="line">
                  <a:avLst/>
                </a:prstGeom>
                <a:noFill/>
                <a:ln w="22225">
                  <a:solidFill>
                    <a:srgbClr val="46B9C8"/>
                  </a:solidFill>
                  <a:miter lim="800000"/>
                  <a:headEnd/>
                  <a:tailEnd/>
                </a:ln>
              </p:spPr>
              <p:txBody>
                <a:bodyPr/>
                <a:lstStyle/>
                <a:p>
                  <a:endParaRPr lang="en-US"/>
                </a:p>
              </p:txBody>
            </p:sp>
            <p:sp>
              <p:nvSpPr>
                <p:cNvPr id="4297" name="Freeform 201"/>
                <p:cNvSpPr>
                  <a:spLocks/>
                </p:cNvSpPr>
                <p:nvPr/>
              </p:nvSpPr>
              <p:spPr bwMode="auto">
                <a:xfrm>
                  <a:off x="6137" y="2552"/>
                  <a:ext cx="73" cy="71"/>
                </a:xfrm>
                <a:custGeom>
                  <a:avLst/>
                  <a:gdLst/>
                  <a:ahLst/>
                  <a:cxnLst>
                    <a:cxn ang="0">
                      <a:pos x="4" y="9"/>
                    </a:cxn>
                    <a:cxn ang="0">
                      <a:pos x="9" y="27"/>
                    </a:cxn>
                    <a:cxn ang="0">
                      <a:pos x="28" y="21"/>
                    </a:cxn>
                    <a:cxn ang="0">
                      <a:pos x="22" y="3"/>
                    </a:cxn>
                    <a:cxn ang="0">
                      <a:pos x="4" y="9"/>
                    </a:cxn>
                  </a:cxnLst>
                  <a:rect l="0" t="0" r="r" b="b"/>
                  <a:pathLst>
                    <a:path w="31" h="30">
                      <a:moveTo>
                        <a:pt x="4" y="9"/>
                      </a:moveTo>
                      <a:cubicBezTo>
                        <a:pt x="0" y="15"/>
                        <a:pt x="3" y="23"/>
                        <a:pt x="9" y="27"/>
                      </a:cubicBezTo>
                      <a:cubicBezTo>
                        <a:pt x="16" y="30"/>
                        <a:pt x="24" y="28"/>
                        <a:pt x="28" y="21"/>
                      </a:cubicBezTo>
                      <a:cubicBezTo>
                        <a:pt x="31" y="15"/>
                        <a:pt x="29" y="7"/>
                        <a:pt x="22" y="3"/>
                      </a:cubicBezTo>
                      <a:cubicBezTo>
                        <a:pt x="16" y="0"/>
                        <a:pt x="7" y="2"/>
                        <a:pt x="4" y="9"/>
                      </a:cubicBezTo>
                      <a:close/>
                    </a:path>
                  </a:pathLst>
                </a:custGeom>
                <a:noFill/>
                <a:ln w="22225" cap="flat">
                  <a:solidFill>
                    <a:srgbClr val="46B9C8"/>
                  </a:solidFill>
                  <a:prstDash val="solid"/>
                  <a:miter lim="800000"/>
                  <a:headEnd/>
                  <a:tailEnd/>
                </a:ln>
              </p:spPr>
              <p:txBody>
                <a:bodyPr/>
                <a:lstStyle/>
                <a:p>
                  <a:endParaRPr lang="en-US"/>
                </a:p>
              </p:txBody>
            </p:sp>
            <p:sp>
              <p:nvSpPr>
                <p:cNvPr id="4298" name="Line 202"/>
                <p:cNvSpPr>
                  <a:spLocks noChangeShapeType="1"/>
                </p:cNvSpPr>
                <p:nvPr/>
              </p:nvSpPr>
              <p:spPr bwMode="auto">
                <a:xfrm flipV="1">
                  <a:off x="6198" y="2493"/>
                  <a:ext cx="31" cy="70"/>
                </a:xfrm>
                <a:prstGeom prst="line">
                  <a:avLst/>
                </a:prstGeom>
                <a:noFill/>
                <a:ln w="22225">
                  <a:solidFill>
                    <a:srgbClr val="46B9C8"/>
                  </a:solidFill>
                  <a:miter lim="800000"/>
                  <a:headEnd/>
                  <a:tailEnd/>
                </a:ln>
              </p:spPr>
              <p:txBody>
                <a:bodyPr/>
                <a:lstStyle/>
                <a:p>
                  <a:endParaRPr lang="en-US"/>
                </a:p>
              </p:txBody>
            </p:sp>
            <p:sp>
              <p:nvSpPr>
                <p:cNvPr id="4299" name="Line 203"/>
                <p:cNvSpPr>
                  <a:spLocks noChangeShapeType="1"/>
                </p:cNvSpPr>
                <p:nvPr/>
              </p:nvSpPr>
              <p:spPr bwMode="auto">
                <a:xfrm flipV="1">
                  <a:off x="6177" y="2483"/>
                  <a:ext cx="33" cy="71"/>
                </a:xfrm>
                <a:prstGeom prst="line">
                  <a:avLst/>
                </a:prstGeom>
                <a:noFill/>
                <a:ln w="22225">
                  <a:solidFill>
                    <a:srgbClr val="46B9C8"/>
                  </a:solidFill>
                  <a:miter lim="800000"/>
                  <a:headEnd/>
                  <a:tailEnd/>
                </a:ln>
              </p:spPr>
              <p:txBody>
                <a:bodyPr/>
                <a:lstStyle/>
                <a:p>
                  <a:endParaRPr lang="en-US"/>
                </a:p>
              </p:txBody>
            </p:sp>
            <p:sp>
              <p:nvSpPr>
                <p:cNvPr id="4300" name="Freeform 204"/>
                <p:cNvSpPr>
                  <a:spLocks/>
                </p:cNvSpPr>
                <p:nvPr/>
              </p:nvSpPr>
              <p:spPr bwMode="auto">
                <a:xfrm>
                  <a:off x="6203" y="2585"/>
                  <a:ext cx="71" cy="73"/>
                </a:xfrm>
                <a:custGeom>
                  <a:avLst/>
                  <a:gdLst/>
                  <a:ahLst/>
                  <a:cxnLst>
                    <a:cxn ang="0">
                      <a:pos x="3" y="9"/>
                    </a:cxn>
                    <a:cxn ang="0">
                      <a:pos x="9" y="27"/>
                    </a:cxn>
                    <a:cxn ang="0">
                      <a:pos x="27" y="22"/>
                    </a:cxn>
                    <a:cxn ang="0">
                      <a:pos x="22" y="4"/>
                    </a:cxn>
                    <a:cxn ang="0">
                      <a:pos x="3" y="9"/>
                    </a:cxn>
                  </a:cxnLst>
                  <a:rect l="0" t="0" r="r" b="b"/>
                  <a:pathLst>
                    <a:path w="30" h="31">
                      <a:moveTo>
                        <a:pt x="3" y="9"/>
                      </a:moveTo>
                      <a:cubicBezTo>
                        <a:pt x="0" y="15"/>
                        <a:pt x="2" y="24"/>
                        <a:pt x="9" y="27"/>
                      </a:cubicBezTo>
                      <a:cubicBezTo>
                        <a:pt x="15" y="31"/>
                        <a:pt x="23" y="28"/>
                        <a:pt x="27" y="22"/>
                      </a:cubicBezTo>
                      <a:cubicBezTo>
                        <a:pt x="30" y="15"/>
                        <a:pt x="28" y="7"/>
                        <a:pt x="22" y="4"/>
                      </a:cubicBezTo>
                      <a:cubicBezTo>
                        <a:pt x="15" y="0"/>
                        <a:pt x="7" y="2"/>
                        <a:pt x="3" y="9"/>
                      </a:cubicBezTo>
                      <a:close/>
                    </a:path>
                  </a:pathLst>
                </a:custGeom>
                <a:noFill/>
                <a:ln w="22225" cap="flat">
                  <a:solidFill>
                    <a:srgbClr val="46B9C8"/>
                  </a:solidFill>
                  <a:prstDash val="solid"/>
                  <a:miter lim="800000"/>
                  <a:headEnd/>
                  <a:tailEnd/>
                </a:ln>
              </p:spPr>
              <p:txBody>
                <a:bodyPr/>
                <a:lstStyle/>
                <a:p>
                  <a:endParaRPr lang="en-US"/>
                </a:p>
              </p:txBody>
            </p:sp>
            <p:sp>
              <p:nvSpPr>
                <p:cNvPr id="4301" name="Line 205"/>
                <p:cNvSpPr>
                  <a:spLocks noChangeShapeType="1"/>
                </p:cNvSpPr>
                <p:nvPr/>
              </p:nvSpPr>
              <p:spPr bwMode="auto">
                <a:xfrm flipV="1">
                  <a:off x="6262" y="2528"/>
                  <a:ext cx="33" cy="71"/>
                </a:xfrm>
                <a:prstGeom prst="line">
                  <a:avLst/>
                </a:prstGeom>
                <a:noFill/>
                <a:ln w="22225">
                  <a:solidFill>
                    <a:srgbClr val="46B9C8"/>
                  </a:solidFill>
                  <a:miter lim="800000"/>
                  <a:headEnd/>
                  <a:tailEnd/>
                </a:ln>
              </p:spPr>
              <p:txBody>
                <a:bodyPr/>
                <a:lstStyle/>
                <a:p>
                  <a:endParaRPr lang="en-US"/>
                </a:p>
              </p:txBody>
            </p:sp>
            <p:sp>
              <p:nvSpPr>
                <p:cNvPr id="4302" name="Line 206"/>
                <p:cNvSpPr>
                  <a:spLocks noChangeShapeType="1"/>
                </p:cNvSpPr>
                <p:nvPr/>
              </p:nvSpPr>
              <p:spPr bwMode="auto">
                <a:xfrm flipV="1">
                  <a:off x="6243" y="2516"/>
                  <a:ext cx="31" cy="71"/>
                </a:xfrm>
                <a:prstGeom prst="line">
                  <a:avLst/>
                </a:prstGeom>
                <a:noFill/>
                <a:ln w="22225">
                  <a:solidFill>
                    <a:srgbClr val="46B9C8"/>
                  </a:solidFill>
                  <a:miter lim="800000"/>
                  <a:headEnd/>
                  <a:tailEnd/>
                </a:ln>
              </p:spPr>
              <p:txBody>
                <a:bodyPr/>
                <a:lstStyle/>
                <a:p>
                  <a:endParaRPr lang="en-US"/>
                </a:p>
              </p:txBody>
            </p:sp>
            <p:sp>
              <p:nvSpPr>
                <p:cNvPr id="4303" name="Freeform 207"/>
                <p:cNvSpPr>
                  <a:spLocks/>
                </p:cNvSpPr>
                <p:nvPr/>
              </p:nvSpPr>
              <p:spPr bwMode="auto">
                <a:xfrm>
                  <a:off x="6267" y="2620"/>
                  <a:ext cx="73" cy="71"/>
                </a:xfrm>
                <a:custGeom>
                  <a:avLst/>
                  <a:gdLst/>
                  <a:ahLst/>
                  <a:cxnLst>
                    <a:cxn ang="0">
                      <a:pos x="4" y="8"/>
                    </a:cxn>
                    <a:cxn ang="0">
                      <a:pos x="9" y="27"/>
                    </a:cxn>
                    <a:cxn ang="0">
                      <a:pos x="27" y="22"/>
                    </a:cxn>
                    <a:cxn ang="0">
                      <a:pos x="22" y="3"/>
                    </a:cxn>
                    <a:cxn ang="0">
                      <a:pos x="4" y="8"/>
                    </a:cxn>
                  </a:cxnLst>
                  <a:rect l="0" t="0" r="r" b="b"/>
                  <a:pathLst>
                    <a:path w="31" h="30">
                      <a:moveTo>
                        <a:pt x="4" y="8"/>
                      </a:moveTo>
                      <a:cubicBezTo>
                        <a:pt x="0" y="15"/>
                        <a:pt x="2" y="23"/>
                        <a:pt x="9" y="27"/>
                      </a:cubicBezTo>
                      <a:cubicBezTo>
                        <a:pt x="15" y="30"/>
                        <a:pt x="23" y="28"/>
                        <a:pt x="27" y="22"/>
                      </a:cubicBezTo>
                      <a:cubicBezTo>
                        <a:pt x="31" y="15"/>
                        <a:pt x="28" y="7"/>
                        <a:pt x="22" y="3"/>
                      </a:cubicBezTo>
                      <a:cubicBezTo>
                        <a:pt x="15" y="0"/>
                        <a:pt x="7" y="2"/>
                        <a:pt x="4" y="8"/>
                      </a:cubicBezTo>
                      <a:close/>
                    </a:path>
                  </a:pathLst>
                </a:custGeom>
                <a:noFill/>
                <a:ln w="22225" cap="flat">
                  <a:solidFill>
                    <a:srgbClr val="46B9C8"/>
                  </a:solidFill>
                  <a:prstDash val="solid"/>
                  <a:miter lim="800000"/>
                  <a:headEnd/>
                  <a:tailEnd/>
                </a:ln>
              </p:spPr>
              <p:txBody>
                <a:bodyPr/>
                <a:lstStyle/>
                <a:p>
                  <a:endParaRPr lang="en-US"/>
                </a:p>
              </p:txBody>
            </p:sp>
            <p:sp>
              <p:nvSpPr>
                <p:cNvPr id="4304" name="Line 208"/>
                <p:cNvSpPr>
                  <a:spLocks noChangeShapeType="1"/>
                </p:cNvSpPr>
                <p:nvPr/>
              </p:nvSpPr>
              <p:spPr bwMode="auto">
                <a:xfrm flipV="1">
                  <a:off x="6328" y="2563"/>
                  <a:ext cx="33" cy="69"/>
                </a:xfrm>
                <a:prstGeom prst="line">
                  <a:avLst/>
                </a:prstGeom>
                <a:noFill/>
                <a:ln w="22225">
                  <a:solidFill>
                    <a:srgbClr val="46B9C8"/>
                  </a:solidFill>
                  <a:miter lim="800000"/>
                  <a:headEnd/>
                  <a:tailEnd/>
                </a:ln>
              </p:spPr>
              <p:txBody>
                <a:bodyPr/>
                <a:lstStyle/>
                <a:p>
                  <a:endParaRPr lang="en-US"/>
                </a:p>
              </p:txBody>
            </p:sp>
            <p:sp>
              <p:nvSpPr>
                <p:cNvPr id="4305" name="Line 209"/>
                <p:cNvSpPr>
                  <a:spLocks noChangeShapeType="1"/>
                </p:cNvSpPr>
                <p:nvPr/>
              </p:nvSpPr>
              <p:spPr bwMode="auto">
                <a:xfrm flipV="1">
                  <a:off x="6307" y="2552"/>
                  <a:ext cx="33" cy="71"/>
                </a:xfrm>
                <a:prstGeom prst="line">
                  <a:avLst/>
                </a:prstGeom>
                <a:noFill/>
                <a:ln w="22225">
                  <a:solidFill>
                    <a:srgbClr val="46B9C8"/>
                  </a:solidFill>
                  <a:miter lim="800000"/>
                  <a:headEnd/>
                  <a:tailEnd/>
                </a:ln>
              </p:spPr>
              <p:txBody>
                <a:bodyPr/>
                <a:lstStyle/>
                <a:p>
                  <a:endParaRPr lang="en-US"/>
                </a:p>
              </p:txBody>
            </p:sp>
            <p:sp>
              <p:nvSpPr>
                <p:cNvPr id="4306" name="Freeform 210"/>
                <p:cNvSpPr>
                  <a:spLocks/>
                </p:cNvSpPr>
                <p:nvPr/>
              </p:nvSpPr>
              <p:spPr bwMode="auto">
                <a:xfrm>
                  <a:off x="6330" y="2653"/>
                  <a:ext cx="74" cy="73"/>
                </a:xfrm>
                <a:custGeom>
                  <a:avLst/>
                  <a:gdLst/>
                  <a:ahLst/>
                  <a:cxnLst>
                    <a:cxn ang="0">
                      <a:pos x="4" y="9"/>
                    </a:cxn>
                    <a:cxn ang="0">
                      <a:pos x="9" y="27"/>
                    </a:cxn>
                    <a:cxn ang="0">
                      <a:pos x="27" y="23"/>
                    </a:cxn>
                    <a:cxn ang="0">
                      <a:pos x="22" y="4"/>
                    </a:cxn>
                    <a:cxn ang="0">
                      <a:pos x="4" y="9"/>
                    </a:cxn>
                  </a:cxnLst>
                  <a:rect l="0" t="0" r="r" b="b"/>
                  <a:pathLst>
                    <a:path w="31" h="31">
                      <a:moveTo>
                        <a:pt x="4" y="9"/>
                      </a:moveTo>
                      <a:cubicBezTo>
                        <a:pt x="0" y="16"/>
                        <a:pt x="2" y="24"/>
                        <a:pt x="9" y="27"/>
                      </a:cubicBezTo>
                      <a:cubicBezTo>
                        <a:pt x="15" y="31"/>
                        <a:pt x="23" y="29"/>
                        <a:pt x="27" y="23"/>
                      </a:cubicBezTo>
                      <a:cubicBezTo>
                        <a:pt x="31" y="16"/>
                        <a:pt x="28" y="8"/>
                        <a:pt x="22" y="4"/>
                      </a:cubicBezTo>
                      <a:cubicBezTo>
                        <a:pt x="16" y="0"/>
                        <a:pt x="7" y="3"/>
                        <a:pt x="4" y="9"/>
                      </a:cubicBezTo>
                      <a:close/>
                    </a:path>
                  </a:pathLst>
                </a:custGeom>
                <a:noFill/>
                <a:ln w="22225" cap="flat">
                  <a:solidFill>
                    <a:srgbClr val="46B9C8"/>
                  </a:solidFill>
                  <a:prstDash val="solid"/>
                  <a:miter lim="800000"/>
                  <a:headEnd/>
                  <a:tailEnd/>
                </a:ln>
              </p:spPr>
              <p:txBody>
                <a:bodyPr/>
                <a:lstStyle/>
                <a:p>
                  <a:endParaRPr lang="en-US"/>
                </a:p>
              </p:txBody>
            </p:sp>
            <p:sp>
              <p:nvSpPr>
                <p:cNvPr id="4307" name="Line 211"/>
                <p:cNvSpPr>
                  <a:spLocks noChangeShapeType="1"/>
                </p:cNvSpPr>
                <p:nvPr/>
              </p:nvSpPr>
              <p:spPr bwMode="auto">
                <a:xfrm flipV="1">
                  <a:off x="6392" y="2599"/>
                  <a:ext cx="33" cy="68"/>
                </a:xfrm>
                <a:prstGeom prst="line">
                  <a:avLst/>
                </a:prstGeom>
                <a:noFill/>
                <a:ln w="22225">
                  <a:solidFill>
                    <a:srgbClr val="46B9C8"/>
                  </a:solidFill>
                  <a:miter lim="800000"/>
                  <a:headEnd/>
                  <a:tailEnd/>
                </a:ln>
              </p:spPr>
              <p:txBody>
                <a:bodyPr/>
                <a:lstStyle/>
                <a:p>
                  <a:endParaRPr lang="en-US"/>
                </a:p>
              </p:txBody>
            </p:sp>
            <p:sp>
              <p:nvSpPr>
                <p:cNvPr id="4308" name="Line 212"/>
                <p:cNvSpPr>
                  <a:spLocks noChangeShapeType="1"/>
                </p:cNvSpPr>
                <p:nvPr/>
              </p:nvSpPr>
              <p:spPr bwMode="auto">
                <a:xfrm flipV="1">
                  <a:off x="6371" y="2587"/>
                  <a:ext cx="35" cy="71"/>
                </a:xfrm>
                <a:prstGeom prst="line">
                  <a:avLst/>
                </a:prstGeom>
                <a:noFill/>
                <a:ln w="22225">
                  <a:solidFill>
                    <a:srgbClr val="46B9C8"/>
                  </a:solidFill>
                  <a:miter lim="800000"/>
                  <a:headEnd/>
                  <a:tailEnd/>
                </a:ln>
              </p:spPr>
              <p:txBody>
                <a:bodyPr/>
                <a:lstStyle/>
                <a:p>
                  <a:endParaRPr lang="en-US"/>
                </a:p>
              </p:txBody>
            </p:sp>
          </p:grpSp>
          <p:sp>
            <p:nvSpPr>
              <p:cNvPr id="4309" name="Freeform 213"/>
              <p:cNvSpPr>
                <a:spLocks/>
              </p:cNvSpPr>
              <p:nvPr/>
            </p:nvSpPr>
            <p:spPr bwMode="auto">
              <a:xfrm>
                <a:off x="2906" y="2683"/>
                <a:ext cx="50" cy="50"/>
              </a:xfrm>
              <a:custGeom>
                <a:avLst/>
                <a:gdLst/>
                <a:ahLst/>
                <a:cxnLst>
                  <a:cxn ang="0">
                    <a:pos x="0" y="13"/>
                  </a:cxn>
                  <a:cxn ang="0">
                    <a:pos x="13" y="27"/>
                  </a:cxn>
                  <a:cxn ang="0">
                    <a:pos x="27" y="13"/>
                  </a:cxn>
                  <a:cxn ang="0">
                    <a:pos x="14" y="0"/>
                  </a:cxn>
                  <a:cxn ang="0">
                    <a:pos x="0" y="13"/>
                  </a:cxn>
                </a:cxnLst>
                <a:rect l="0" t="0" r="r" b="b"/>
                <a:pathLst>
                  <a:path w="27" h="27">
                    <a:moveTo>
                      <a:pt x="0" y="13"/>
                    </a:moveTo>
                    <a:cubicBezTo>
                      <a:pt x="0" y="20"/>
                      <a:pt x="6" y="27"/>
                      <a:pt x="13" y="27"/>
                    </a:cubicBezTo>
                    <a:cubicBezTo>
                      <a:pt x="21" y="27"/>
                      <a:pt x="27" y="21"/>
                      <a:pt x="27" y="13"/>
                    </a:cubicBezTo>
                    <a:cubicBezTo>
                      <a:pt x="27" y="6"/>
                      <a:pt x="21" y="0"/>
                      <a:pt x="14" y="0"/>
                    </a:cubicBezTo>
                    <a:cubicBezTo>
                      <a:pt x="6" y="0"/>
                      <a:pt x="0" y="6"/>
                      <a:pt x="0" y="13"/>
                    </a:cubicBezTo>
                    <a:close/>
                  </a:path>
                </a:pathLst>
              </a:custGeom>
              <a:noFill/>
              <a:ln w="22225" cap="flat">
                <a:solidFill>
                  <a:srgbClr val="46B9C8"/>
                </a:solidFill>
                <a:prstDash val="solid"/>
                <a:miter lim="800000"/>
                <a:headEnd/>
                <a:tailEnd/>
              </a:ln>
            </p:spPr>
            <p:txBody>
              <a:bodyPr/>
              <a:lstStyle/>
              <a:p>
                <a:endParaRPr lang="en-US"/>
              </a:p>
            </p:txBody>
          </p:sp>
          <p:sp>
            <p:nvSpPr>
              <p:cNvPr id="4310" name="Line 214"/>
              <p:cNvSpPr>
                <a:spLocks noChangeShapeType="1"/>
              </p:cNvSpPr>
              <p:nvPr/>
            </p:nvSpPr>
            <p:spPr bwMode="auto">
              <a:xfrm flipH="1" flipV="1">
                <a:off x="2936" y="2622"/>
                <a:ext cx="4" cy="61"/>
              </a:xfrm>
              <a:prstGeom prst="line">
                <a:avLst/>
              </a:prstGeom>
              <a:noFill/>
              <a:ln w="22225">
                <a:solidFill>
                  <a:srgbClr val="46B9C8"/>
                </a:solidFill>
                <a:miter lim="800000"/>
                <a:headEnd/>
                <a:tailEnd/>
              </a:ln>
            </p:spPr>
            <p:txBody>
              <a:bodyPr/>
              <a:lstStyle/>
              <a:p>
                <a:endParaRPr lang="en-US"/>
              </a:p>
            </p:txBody>
          </p:sp>
          <p:sp>
            <p:nvSpPr>
              <p:cNvPr id="4311" name="Line 215"/>
              <p:cNvSpPr>
                <a:spLocks noChangeShapeType="1"/>
              </p:cNvSpPr>
              <p:nvPr/>
            </p:nvSpPr>
            <p:spPr bwMode="auto">
              <a:xfrm flipH="1" flipV="1">
                <a:off x="2917" y="2622"/>
                <a:ext cx="4" cy="61"/>
              </a:xfrm>
              <a:prstGeom prst="line">
                <a:avLst/>
              </a:prstGeom>
              <a:noFill/>
              <a:ln w="22225">
                <a:solidFill>
                  <a:srgbClr val="46B9C8"/>
                </a:solidFill>
                <a:miter lim="800000"/>
                <a:headEnd/>
                <a:tailEnd/>
              </a:ln>
            </p:spPr>
            <p:txBody>
              <a:bodyPr/>
              <a:lstStyle/>
              <a:p>
                <a:endParaRPr lang="en-US"/>
              </a:p>
            </p:txBody>
          </p:sp>
          <p:sp>
            <p:nvSpPr>
              <p:cNvPr id="4312" name="Freeform 216"/>
              <p:cNvSpPr>
                <a:spLocks/>
              </p:cNvSpPr>
              <p:nvPr/>
            </p:nvSpPr>
            <p:spPr bwMode="auto">
              <a:xfrm>
                <a:off x="5610" y="3394"/>
                <a:ext cx="56" cy="55"/>
              </a:xfrm>
              <a:custGeom>
                <a:avLst/>
                <a:gdLst/>
                <a:ahLst/>
                <a:cxnLst>
                  <a:cxn ang="0">
                    <a:pos x="4" y="8"/>
                  </a:cxn>
                  <a:cxn ang="0">
                    <a:pos x="8" y="27"/>
                  </a:cxn>
                  <a:cxn ang="0">
                    <a:pos x="27" y="22"/>
                  </a:cxn>
                  <a:cxn ang="0">
                    <a:pos x="22" y="3"/>
                  </a:cxn>
                  <a:cxn ang="0">
                    <a:pos x="4" y="8"/>
                  </a:cxn>
                </a:cxnLst>
                <a:rect l="0" t="0" r="r" b="b"/>
                <a:pathLst>
                  <a:path w="30" h="30">
                    <a:moveTo>
                      <a:pt x="4" y="8"/>
                    </a:moveTo>
                    <a:cubicBezTo>
                      <a:pt x="0" y="15"/>
                      <a:pt x="2" y="23"/>
                      <a:pt x="8" y="27"/>
                    </a:cubicBezTo>
                    <a:cubicBezTo>
                      <a:pt x="15" y="30"/>
                      <a:pt x="23" y="28"/>
                      <a:pt x="27" y="22"/>
                    </a:cubicBezTo>
                    <a:cubicBezTo>
                      <a:pt x="30" y="15"/>
                      <a:pt x="28" y="7"/>
                      <a:pt x="22" y="3"/>
                    </a:cubicBezTo>
                    <a:cubicBezTo>
                      <a:pt x="16" y="0"/>
                      <a:pt x="7" y="2"/>
                      <a:pt x="4" y="8"/>
                    </a:cubicBezTo>
                    <a:close/>
                  </a:path>
                </a:pathLst>
              </a:custGeom>
              <a:noFill/>
              <a:ln w="22225" cap="flat">
                <a:solidFill>
                  <a:srgbClr val="46B9C8"/>
                </a:solidFill>
                <a:prstDash val="solid"/>
                <a:miter lim="800000"/>
                <a:headEnd/>
                <a:tailEnd/>
              </a:ln>
            </p:spPr>
            <p:txBody>
              <a:bodyPr/>
              <a:lstStyle/>
              <a:p>
                <a:endParaRPr lang="en-US"/>
              </a:p>
            </p:txBody>
          </p:sp>
          <p:sp>
            <p:nvSpPr>
              <p:cNvPr id="4313" name="Line 217"/>
              <p:cNvSpPr>
                <a:spLocks noChangeShapeType="1"/>
              </p:cNvSpPr>
              <p:nvPr/>
            </p:nvSpPr>
            <p:spPr bwMode="auto">
              <a:xfrm flipV="1">
                <a:off x="5659" y="3350"/>
                <a:ext cx="25" cy="55"/>
              </a:xfrm>
              <a:prstGeom prst="line">
                <a:avLst/>
              </a:prstGeom>
              <a:noFill/>
              <a:ln w="22225">
                <a:solidFill>
                  <a:srgbClr val="46B9C8"/>
                </a:solidFill>
                <a:miter lim="800000"/>
                <a:headEnd/>
                <a:tailEnd/>
              </a:ln>
            </p:spPr>
            <p:txBody>
              <a:bodyPr/>
              <a:lstStyle/>
              <a:p>
                <a:endParaRPr lang="en-US"/>
              </a:p>
            </p:txBody>
          </p:sp>
          <p:sp>
            <p:nvSpPr>
              <p:cNvPr id="4314" name="Line 218"/>
              <p:cNvSpPr>
                <a:spLocks noChangeShapeType="1"/>
              </p:cNvSpPr>
              <p:nvPr/>
            </p:nvSpPr>
            <p:spPr bwMode="auto">
              <a:xfrm flipV="1">
                <a:off x="5641" y="3341"/>
                <a:ext cx="28" cy="54"/>
              </a:xfrm>
              <a:prstGeom prst="line">
                <a:avLst/>
              </a:prstGeom>
              <a:noFill/>
              <a:ln w="22225">
                <a:solidFill>
                  <a:srgbClr val="46B9C8"/>
                </a:solidFill>
                <a:miter lim="800000"/>
                <a:headEnd/>
                <a:tailEnd/>
              </a:ln>
            </p:spPr>
            <p:txBody>
              <a:bodyPr/>
              <a:lstStyle/>
              <a:p>
                <a:endParaRPr lang="en-US"/>
              </a:p>
            </p:txBody>
          </p:sp>
        </p:grpSp>
        <p:pic>
          <p:nvPicPr>
            <p:cNvPr id="4315" name="Picture 219" descr="TurquoiseC "/>
            <p:cNvPicPr>
              <a:picLocks noChangeAspect="1" noChangeArrowheads="1"/>
            </p:cNvPicPr>
            <p:nvPr/>
          </p:nvPicPr>
          <p:blipFill>
            <a:blip r:embed="rId3" cstate="print"/>
            <a:srcRect/>
            <a:stretch>
              <a:fillRect/>
            </a:stretch>
          </p:blipFill>
          <p:spPr bwMode="auto">
            <a:xfrm>
              <a:off x="3411" y="1752"/>
              <a:ext cx="584" cy="1557"/>
            </a:xfrm>
            <a:prstGeom prst="rect">
              <a:avLst/>
            </a:prstGeom>
            <a:noFill/>
          </p:spPr>
        </p:pic>
        <p:pic>
          <p:nvPicPr>
            <p:cNvPr id="4316" name="Picture 220" descr="OrangeB"/>
            <p:cNvPicPr>
              <a:picLocks noChangeAspect="1" noChangeArrowheads="1"/>
            </p:cNvPicPr>
            <p:nvPr/>
          </p:nvPicPr>
          <p:blipFill>
            <a:blip r:embed="rId4" cstate="print"/>
            <a:srcRect/>
            <a:stretch>
              <a:fillRect/>
            </a:stretch>
          </p:blipFill>
          <p:spPr bwMode="auto">
            <a:xfrm>
              <a:off x="2418" y="1692"/>
              <a:ext cx="527" cy="1838"/>
            </a:xfrm>
            <a:prstGeom prst="rect">
              <a:avLst/>
            </a:prstGeom>
            <a:noFill/>
            <a:ln w="9525">
              <a:noFill/>
              <a:miter lim="800000"/>
              <a:headEnd/>
              <a:tailEnd/>
            </a:ln>
          </p:spPr>
        </p:pic>
        <p:pic>
          <p:nvPicPr>
            <p:cNvPr id="4317" name="Picture 221" descr="RedA"/>
            <p:cNvPicPr>
              <a:picLocks noChangeAspect="1" noChangeArrowheads="1"/>
            </p:cNvPicPr>
            <p:nvPr/>
          </p:nvPicPr>
          <p:blipFill>
            <a:blip r:embed="rId5" cstate="print"/>
            <a:srcRect/>
            <a:stretch>
              <a:fillRect/>
            </a:stretch>
          </p:blipFill>
          <p:spPr bwMode="auto">
            <a:xfrm>
              <a:off x="1476" y="1812"/>
              <a:ext cx="548" cy="1810"/>
            </a:xfrm>
            <a:prstGeom prst="rect">
              <a:avLst/>
            </a:prstGeom>
            <a:noFill/>
            <a:ln w="9525">
              <a:noFill/>
              <a:miter lim="800000"/>
              <a:headEnd/>
              <a:tailEnd/>
            </a:ln>
          </p:spPr>
        </p:pic>
        <p:sp>
          <p:nvSpPr>
            <p:cNvPr id="4318" name="Text Box 222"/>
            <p:cNvSpPr txBox="1">
              <a:spLocks noChangeArrowheads="1"/>
            </p:cNvSpPr>
            <p:nvPr/>
          </p:nvSpPr>
          <p:spPr bwMode="invGray">
            <a:xfrm>
              <a:off x="630" y="3000"/>
              <a:ext cx="649" cy="451"/>
            </a:xfrm>
            <a:prstGeom prst="rect">
              <a:avLst/>
            </a:prstGeom>
            <a:noFill/>
            <a:ln w="9525">
              <a:noFill/>
              <a:miter lim="800000"/>
              <a:headEnd/>
              <a:tailEnd/>
            </a:ln>
            <a:effectLst/>
          </p:spPr>
          <p:txBody>
            <a:bodyPr wrap="none">
              <a:spAutoFit/>
            </a:bodyPr>
            <a:lstStyle/>
            <a:p>
              <a:pPr algn="r" eaLnBrk="0" hangingPunct="0"/>
              <a:r>
                <a:rPr lang="en-US" altLang="en-US" sz="1600" b="1">
                  <a:latin typeface="Arial" charset="0"/>
                </a:rPr>
                <a:t>Tyrosine</a:t>
              </a:r>
            </a:p>
            <a:p>
              <a:pPr algn="r" eaLnBrk="0" hangingPunct="0"/>
              <a:r>
                <a:rPr lang="en-US" altLang="en-US" sz="1600" b="1">
                  <a:latin typeface="Arial" charset="0"/>
                </a:rPr>
                <a:t>kinase</a:t>
              </a:r>
            </a:p>
            <a:p>
              <a:pPr algn="r" eaLnBrk="0" hangingPunct="0"/>
              <a:r>
                <a:rPr lang="en-US" altLang="en-US" sz="1600" b="1">
                  <a:latin typeface="Arial" charset="0"/>
                </a:rPr>
                <a:t>domain</a:t>
              </a:r>
            </a:p>
          </p:txBody>
        </p:sp>
        <p:sp>
          <p:nvSpPr>
            <p:cNvPr id="4319" name="AutoShape 223"/>
            <p:cNvSpPr>
              <a:spLocks/>
            </p:cNvSpPr>
            <p:nvPr/>
          </p:nvSpPr>
          <p:spPr bwMode="invGray">
            <a:xfrm>
              <a:off x="1262" y="3086"/>
              <a:ext cx="140" cy="332"/>
            </a:xfrm>
            <a:prstGeom prst="leftBrace">
              <a:avLst>
                <a:gd name="adj1" fmla="val 19762"/>
                <a:gd name="adj2" fmla="val 50000"/>
              </a:avLst>
            </a:prstGeom>
            <a:noFill/>
            <a:ln w="9525">
              <a:solidFill>
                <a:schemeClr val="tx1"/>
              </a:solidFill>
              <a:round/>
              <a:headEnd/>
              <a:tailEnd/>
            </a:ln>
            <a:effectLst/>
          </p:spPr>
          <p:txBody>
            <a:bodyPr wrap="none" anchor="ctr"/>
            <a:lstStyle/>
            <a:p>
              <a:endParaRPr lang="en-US"/>
            </a:p>
          </p:txBody>
        </p:sp>
        <p:sp>
          <p:nvSpPr>
            <p:cNvPr id="4320" name="Text Box 224"/>
            <p:cNvSpPr txBox="1">
              <a:spLocks noChangeArrowheads="1"/>
            </p:cNvSpPr>
            <p:nvPr/>
          </p:nvSpPr>
          <p:spPr bwMode="invGray">
            <a:xfrm>
              <a:off x="708" y="1781"/>
              <a:ext cx="578" cy="451"/>
            </a:xfrm>
            <a:prstGeom prst="rect">
              <a:avLst/>
            </a:prstGeom>
            <a:noFill/>
            <a:ln w="9525">
              <a:noFill/>
              <a:miter lim="800000"/>
              <a:headEnd/>
              <a:tailEnd/>
            </a:ln>
            <a:effectLst/>
          </p:spPr>
          <p:txBody>
            <a:bodyPr wrap="none">
              <a:spAutoFit/>
            </a:bodyPr>
            <a:lstStyle/>
            <a:p>
              <a:pPr algn="r" eaLnBrk="0" hangingPunct="0"/>
              <a:r>
                <a:rPr lang="en-US" altLang="en-US" sz="1600" b="1">
                  <a:latin typeface="Arial" charset="0"/>
                </a:rPr>
                <a:t>Ligand-</a:t>
              </a:r>
            </a:p>
            <a:p>
              <a:pPr algn="r" eaLnBrk="0" hangingPunct="0"/>
              <a:r>
                <a:rPr lang="en-US" altLang="en-US" sz="1600" b="1">
                  <a:latin typeface="Arial" charset="0"/>
                </a:rPr>
                <a:t>binding</a:t>
              </a:r>
            </a:p>
            <a:p>
              <a:pPr algn="r" eaLnBrk="0" hangingPunct="0"/>
              <a:r>
                <a:rPr lang="en-US" altLang="en-US" sz="1600" b="1">
                  <a:latin typeface="Arial" charset="0"/>
                </a:rPr>
                <a:t>domain</a:t>
              </a:r>
            </a:p>
          </p:txBody>
        </p:sp>
        <p:sp>
          <p:nvSpPr>
            <p:cNvPr id="4321" name="AutoShape 225"/>
            <p:cNvSpPr>
              <a:spLocks/>
            </p:cNvSpPr>
            <p:nvPr/>
          </p:nvSpPr>
          <p:spPr bwMode="invGray">
            <a:xfrm>
              <a:off x="1263" y="1788"/>
              <a:ext cx="140" cy="459"/>
            </a:xfrm>
            <a:prstGeom prst="leftBrace">
              <a:avLst>
                <a:gd name="adj1" fmla="val 27321"/>
                <a:gd name="adj2" fmla="val 50000"/>
              </a:avLst>
            </a:prstGeom>
            <a:noFill/>
            <a:ln w="9525">
              <a:solidFill>
                <a:schemeClr val="tx1"/>
              </a:solidFill>
              <a:round/>
              <a:headEnd/>
              <a:tailEnd/>
            </a:ln>
            <a:effectLst/>
          </p:spPr>
          <p:txBody>
            <a:bodyPr wrap="none" anchor="ctr"/>
            <a:lstStyle/>
            <a:p>
              <a:endParaRPr lang="en-US"/>
            </a:p>
          </p:txBody>
        </p:sp>
        <p:sp>
          <p:nvSpPr>
            <p:cNvPr id="4322" name="Text Box 226"/>
            <p:cNvSpPr txBox="1">
              <a:spLocks noChangeArrowheads="1"/>
            </p:cNvSpPr>
            <p:nvPr/>
          </p:nvSpPr>
          <p:spPr bwMode="invGray">
            <a:xfrm>
              <a:off x="1943" y="3111"/>
              <a:ext cx="535" cy="585"/>
            </a:xfrm>
            <a:prstGeom prst="rect">
              <a:avLst/>
            </a:prstGeom>
            <a:noFill/>
            <a:ln w="9525">
              <a:noFill/>
              <a:miter lim="800000"/>
              <a:headEnd/>
              <a:tailEnd/>
            </a:ln>
            <a:effectLst/>
          </p:spPr>
          <p:txBody>
            <a:bodyPr wrap="none">
              <a:spAutoFit/>
            </a:bodyPr>
            <a:lstStyle/>
            <a:p>
              <a:pPr eaLnBrk="0" hangingPunct="0"/>
              <a:r>
                <a:rPr lang="en-US" altLang="en-US" sz="1600" b="1">
                  <a:latin typeface="Arial" charset="0"/>
                </a:rPr>
                <a:t>Erb-B1</a:t>
              </a:r>
            </a:p>
            <a:p>
              <a:pPr eaLnBrk="0" hangingPunct="0"/>
              <a:r>
                <a:rPr lang="en-US" altLang="en-US" sz="1600" b="1">
                  <a:latin typeface="Arial" charset="0"/>
                </a:rPr>
                <a:t>EGFR</a:t>
              </a:r>
            </a:p>
            <a:p>
              <a:pPr eaLnBrk="0" hangingPunct="0"/>
              <a:r>
                <a:rPr lang="en-US" altLang="en-US" sz="1600" b="1">
                  <a:latin typeface="Arial" charset="0"/>
                </a:rPr>
                <a:t>HER1</a:t>
              </a:r>
            </a:p>
            <a:p>
              <a:pPr eaLnBrk="0" hangingPunct="0"/>
              <a:endParaRPr lang="en-US" altLang="en-US" sz="1600" b="1">
                <a:latin typeface="Arial" charset="0"/>
              </a:endParaRPr>
            </a:p>
          </p:txBody>
        </p:sp>
        <p:sp>
          <p:nvSpPr>
            <p:cNvPr id="4323" name="Text Box 227"/>
            <p:cNvSpPr txBox="1">
              <a:spLocks noChangeArrowheads="1"/>
            </p:cNvSpPr>
            <p:nvPr/>
          </p:nvSpPr>
          <p:spPr bwMode="invGray">
            <a:xfrm>
              <a:off x="2805" y="3102"/>
              <a:ext cx="535" cy="451"/>
            </a:xfrm>
            <a:prstGeom prst="rect">
              <a:avLst/>
            </a:prstGeom>
            <a:noFill/>
            <a:ln w="9525">
              <a:noFill/>
              <a:miter lim="800000"/>
              <a:headEnd/>
              <a:tailEnd/>
            </a:ln>
            <a:effectLst/>
          </p:spPr>
          <p:txBody>
            <a:bodyPr wrap="none">
              <a:spAutoFit/>
            </a:bodyPr>
            <a:lstStyle/>
            <a:p>
              <a:pPr eaLnBrk="0" hangingPunct="0"/>
              <a:r>
                <a:rPr lang="en-US" altLang="en-US" sz="1600" b="1">
                  <a:latin typeface="Arial" charset="0"/>
                </a:rPr>
                <a:t>Erb-B2</a:t>
              </a:r>
            </a:p>
            <a:p>
              <a:pPr eaLnBrk="0" hangingPunct="0"/>
              <a:r>
                <a:rPr lang="en-US" altLang="en-US" sz="1600" b="1">
                  <a:solidFill>
                    <a:schemeClr val="tx2"/>
                  </a:solidFill>
                  <a:latin typeface="Arial" charset="0"/>
                </a:rPr>
                <a:t>HER2</a:t>
              </a:r>
            </a:p>
            <a:p>
              <a:pPr eaLnBrk="0" hangingPunct="0"/>
              <a:r>
                <a:rPr lang="en-US" altLang="en-US" sz="1600" b="1" i="1">
                  <a:latin typeface="Arial" charset="0"/>
                </a:rPr>
                <a:t>neu</a:t>
              </a:r>
            </a:p>
          </p:txBody>
        </p:sp>
        <p:sp>
          <p:nvSpPr>
            <p:cNvPr id="4324" name="Text Box 228"/>
            <p:cNvSpPr txBox="1">
              <a:spLocks noChangeArrowheads="1"/>
            </p:cNvSpPr>
            <p:nvPr/>
          </p:nvSpPr>
          <p:spPr bwMode="invGray">
            <a:xfrm>
              <a:off x="3760" y="3102"/>
              <a:ext cx="535" cy="317"/>
            </a:xfrm>
            <a:prstGeom prst="rect">
              <a:avLst/>
            </a:prstGeom>
            <a:noFill/>
            <a:ln w="9525">
              <a:noFill/>
              <a:miter lim="800000"/>
              <a:headEnd/>
              <a:tailEnd/>
            </a:ln>
            <a:effectLst/>
          </p:spPr>
          <p:txBody>
            <a:bodyPr wrap="none">
              <a:spAutoFit/>
            </a:bodyPr>
            <a:lstStyle/>
            <a:p>
              <a:pPr eaLnBrk="0" hangingPunct="0"/>
              <a:r>
                <a:rPr lang="en-US" altLang="en-US" sz="1600" b="1">
                  <a:latin typeface="Arial" charset="0"/>
                </a:rPr>
                <a:t>Erb-B3</a:t>
              </a:r>
            </a:p>
            <a:p>
              <a:pPr eaLnBrk="0" hangingPunct="0"/>
              <a:r>
                <a:rPr lang="en-US" altLang="en-US" sz="1600" b="1">
                  <a:latin typeface="Arial" charset="0"/>
                </a:rPr>
                <a:t>HER3</a:t>
              </a:r>
            </a:p>
          </p:txBody>
        </p:sp>
        <p:sp>
          <p:nvSpPr>
            <p:cNvPr id="4325" name="Text Box 229"/>
            <p:cNvSpPr txBox="1">
              <a:spLocks noChangeArrowheads="1"/>
            </p:cNvSpPr>
            <p:nvPr/>
          </p:nvSpPr>
          <p:spPr bwMode="invGray">
            <a:xfrm>
              <a:off x="4653" y="3117"/>
              <a:ext cx="535" cy="317"/>
            </a:xfrm>
            <a:prstGeom prst="rect">
              <a:avLst/>
            </a:prstGeom>
            <a:noFill/>
            <a:ln w="9525">
              <a:noFill/>
              <a:miter lim="800000"/>
              <a:headEnd/>
              <a:tailEnd/>
            </a:ln>
            <a:effectLst/>
          </p:spPr>
          <p:txBody>
            <a:bodyPr wrap="none">
              <a:spAutoFit/>
            </a:bodyPr>
            <a:lstStyle/>
            <a:p>
              <a:pPr eaLnBrk="0" hangingPunct="0"/>
              <a:r>
                <a:rPr lang="en-US" altLang="en-US" sz="1600" b="1">
                  <a:latin typeface="Arial" charset="0"/>
                </a:rPr>
                <a:t>Erb-B4</a:t>
              </a:r>
            </a:p>
            <a:p>
              <a:pPr eaLnBrk="0" hangingPunct="0"/>
              <a:r>
                <a:rPr lang="en-US" altLang="en-US" sz="1600" b="1">
                  <a:latin typeface="Arial" charset="0"/>
                </a:rPr>
                <a:t>HER4</a:t>
              </a:r>
            </a:p>
          </p:txBody>
        </p:sp>
        <p:sp>
          <p:nvSpPr>
            <p:cNvPr id="4326" name="AutoShape 230"/>
            <p:cNvSpPr>
              <a:spLocks/>
            </p:cNvSpPr>
            <p:nvPr/>
          </p:nvSpPr>
          <p:spPr bwMode="invGray">
            <a:xfrm>
              <a:off x="1267" y="2451"/>
              <a:ext cx="140" cy="286"/>
            </a:xfrm>
            <a:prstGeom prst="leftBrace">
              <a:avLst>
                <a:gd name="adj1" fmla="val 17024"/>
                <a:gd name="adj2" fmla="val 50000"/>
              </a:avLst>
            </a:prstGeom>
            <a:noFill/>
            <a:ln w="9525">
              <a:solidFill>
                <a:schemeClr val="tx1"/>
              </a:solidFill>
              <a:round/>
              <a:headEnd/>
              <a:tailEnd/>
            </a:ln>
            <a:effectLst/>
          </p:spPr>
          <p:txBody>
            <a:bodyPr wrap="none" anchor="ctr"/>
            <a:lstStyle/>
            <a:p>
              <a:endParaRPr lang="en-US"/>
            </a:p>
          </p:txBody>
        </p:sp>
        <p:sp>
          <p:nvSpPr>
            <p:cNvPr id="4327" name="Text Box 231"/>
            <p:cNvSpPr txBox="1">
              <a:spLocks noChangeArrowheads="1"/>
            </p:cNvSpPr>
            <p:nvPr/>
          </p:nvSpPr>
          <p:spPr bwMode="invGray">
            <a:xfrm>
              <a:off x="180" y="2481"/>
              <a:ext cx="1111" cy="184"/>
            </a:xfrm>
            <a:prstGeom prst="rect">
              <a:avLst/>
            </a:prstGeom>
            <a:noFill/>
            <a:ln w="9525">
              <a:noFill/>
              <a:miter lim="800000"/>
              <a:headEnd/>
              <a:tailEnd/>
            </a:ln>
            <a:effectLst/>
          </p:spPr>
          <p:txBody>
            <a:bodyPr wrap="none">
              <a:spAutoFit/>
            </a:bodyPr>
            <a:lstStyle/>
            <a:p>
              <a:pPr algn="r" eaLnBrk="0" hangingPunct="0"/>
              <a:r>
                <a:rPr lang="en-US" altLang="en-US" sz="1600" b="1">
                  <a:latin typeface="Arial" charset="0"/>
                </a:rPr>
                <a:t>Transmembrane</a:t>
              </a:r>
            </a:p>
          </p:txBody>
        </p:sp>
        <p:sp>
          <p:nvSpPr>
            <p:cNvPr id="4328" name="Text Box 232"/>
            <p:cNvSpPr txBox="1">
              <a:spLocks noChangeArrowheads="1"/>
            </p:cNvSpPr>
            <p:nvPr/>
          </p:nvSpPr>
          <p:spPr bwMode="auto">
            <a:xfrm>
              <a:off x="1258" y="932"/>
              <a:ext cx="837" cy="747"/>
            </a:xfrm>
            <a:prstGeom prst="rect">
              <a:avLst/>
            </a:prstGeom>
            <a:noFill/>
            <a:ln w="9525" algn="ctr">
              <a:noFill/>
              <a:miter lim="800000"/>
              <a:headEnd/>
              <a:tailEnd/>
            </a:ln>
            <a:effectLst/>
          </p:spPr>
          <p:txBody>
            <a:bodyPr wrap="none" lIns="90488" tIns="44450" rIns="90488" bIns="44450">
              <a:spAutoFit/>
            </a:bodyPr>
            <a:lstStyle/>
            <a:p>
              <a:pPr marL="112713" indent="-112713" eaLnBrk="0" hangingPunct="0">
                <a:buFontTx/>
                <a:buChar char="•"/>
              </a:pPr>
              <a:r>
                <a:rPr lang="en-US" sz="1400">
                  <a:latin typeface="Arial" charset="0"/>
                </a:rPr>
                <a:t>TGF-</a:t>
              </a:r>
              <a:r>
                <a:rPr lang="el-GR" sz="1400">
                  <a:latin typeface="Arial" charset="0"/>
                  <a:cs typeface="Arial" charset="0"/>
                </a:rPr>
                <a:t>α</a:t>
              </a:r>
            </a:p>
            <a:p>
              <a:pPr marL="112713" indent="-112713" eaLnBrk="0" hangingPunct="0">
                <a:buFontTx/>
                <a:buChar char="•"/>
              </a:pPr>
              <a:r>
                <a:rPr lang="en-US" sz="1400">
                  <a:latin typeface="Arial" charset="0"/>
                </a:rPr>
                <a:t>EGF</a:t>
              </a:r>
            </a:p>
            <a:p>
              <a:pPr marL="112713" indent="-112713" eaLnBrk="0" hangingPunct="0">
                <a:buFontTx/>
                <a:buChar char="•"/>
              </a:pPr>
              <a:r>
                <a:rPr lang="en-US" sz="1400">
                  <a:latin typeface="Arial" charset="0"/>
                </a:rPr>
                <a:t>Epiregulin</a:t>
              </a:r>
            </a:p>
            <a:p>
              <a:pPr marL="112713" indent="-112713" eaLnBrk="0" hangingPunct="0">
                <a:buFontTx/>
                <a:buChar char="•"/>
              </a:pPr>
              <a:r>
                <a:rPr lang="en-US" sz="1400">
                  <a:latin typeface="Arial" charset="0"/>
                </a:rPr>
                <a:t>Betacellulin</a:t>
              </a:r>
            </a:p>
            <a:p>
              <a:pPr marL="112713" indent="-112713" eaLnBrk="0" hangingPunct="0">
                <a:buFontTx/>
                <a:buChar char="•"/>
              </a:pPr>
              <a:r>
                <a:rPr lang="en-US" sz="1400">
                  <a:latin typeface="Arial" charset="0"/>
                </a:rPr>
                <a:t>HB-EGF</a:t>
              </a:r>
            </a:p>
            <a:p>
              <a:pPr marL="112713" indent="-112713" eaLnBrk="0" hangingPunct="0">
                <a:buFontTx/>
                <a:buChar char="•"/>
              </a:pPr>
              <a:r>
                <a:rPr lang="en-US" sz="1400">
                  <a:latin typeface="Arial" charset="0"/>
                </a:rPr>
                <a:t>Amphiregulin</a:t>
              </a:r>
            </a:p>
          </p:txBody>
        </p:sp>
        <p:sp>
          <p:nvSpPr>
            <p:cNvPr id="4329" name="Text Box 233"/>
            <p:cNvSpPr txBox="1">
              <a:spLocks noChangeArrowheads="1"/>
            </p:cNvSpPr>
            <p:nvPr/>
          </p:nvSpPr>
          <p:spPr bwMode="auto">
            <a:xfrm>
              <a:off x="3337" y="1410"/>
              <a:ext cx="879" cy="282"/>
            </a:xfrm>
            <a:prstGeom prst="rect">
              <a:avLst/>
            </a:prstGeom>
            <a:noFill/>
            <a:ln w="9525" algn="ctr">
              <a:noFill/>
              <a:miter lim="800000"/>
              <a:headEnd/>
              <a:tailEnd/>
            </a:ln>
            <a:effectLst/>
          </p:spPr>
          <p:txBody>
            <a:bodyPr wrap="none" lIns="90488" tIns="44450" rIns="90488" bIns="44450">
              <a:spAutoFit/>
            </a:bodyPr>
            <a:lstStyle/>
            <a:p>
              <a:pPr marL="112713" indent="-112713" eaLnBrk="0" hangingPunct="0">
                <a:buFontTx/>
                <a:buChar char="•"/>
              </a:pPr>
              <a:r>
                <a:rPr lang="en-US" sz="1400">
                  <a:latin typeface="Arial" charset="0"/>
                </a:rPr>
                <a:t>Heregulin </a:t>
              </a:r>
              <a:br>
                <a:rPr lang="en-US" sz="1400">
                  <a:latin typeface="Arial" charset="0"/>
                </a:rPr>
              </a:br>
              <a:r>
                <a:rPr lang="en-US" sz="1400">
                  <a:latin typeface="Arial" charset="0"/>
                </a:rPr>
                <a:t>(neuregulin-1)</a:t>
              </a:r>
            </a:p>
          </p:txBody>
        </p:sp>
        <p:sp>
          <p:nvSpPr>
            <p:cNvPr id="4330" name="Text Box 234"/>
            <p:cNvSpPr txBox="1">
              <a:spLocks noChangeArrowheads="1"/>
            </p:cNvSpPr>
            <p:nvPr/>
          </p:nvSpPr>
          <p:spPr bwMode="auto">
            <a:xfrm>
              <a:off x="4363" y="1173"/>
              <a:ext cx="1388" cy="514"/>
            </a:xfrm>
            <a:prstGeom prst="rect">
              <a:avLst/>
            </a:prstGeom>
            <a:noFill/>
            <a:ln w="9525" algn="ctr">
              <a:noFill/>
              <a:miter lim="800000"/>
              <a:headEnd/>
              <a:tailEnd/>
            </a:ln>
            <a:effectLst/>
          </p:spPr>
          <p:txBody>
            <a:bodyPr wrap="none" lIns="90488" tIns="44450" rIns="90488" bIns="44450">
              <a:spAutoFit/>
            </a:bodyPr>
            <a:lstStyle/>
            <a:p>
              <a:pPr marL="112713" indent="-112713" eaLnBrk="0" hangingPunct="0">
                <a:buFontTx/>
                <a:buChar char="•"/>
              </a:pPr>
              <a:r>
                <a:rPr lang="en-US" sz="1400">
                  <a:latin typeface="Arial" charset="0"/>
                </a:rPr>
                <a:t>Heregulin (neuregulin-1)</a:t>
              </a:r>
            </a:p>
            <a:p>
              <a:pPr marL="112713" indent="-112713" eaLnBrk="0" hangingPunct="0">
                <a:buFontTx/>
                <a:buChar char="•"/>
              </a:pPr>
              <a:r>
                <a:rPr lang="en-US" sz="1400">
                  <a:latin typeface="Arial" charset="0"/>
                </a:rPr>
                <a:t>Epiregulin</a:t>
              </a:r>
            </a:p>
            <a:p>
              <a:pPr marL="112713" indent="-112713" eaLnBrk="0" hangingPunct="0">
                <a:buFontTx/>
                <a:buChar char="•"/>
              </a:pPr>
              <a:r>
                <a:rPr lang="en-US" sz="1400">
                  <a:latin typeface="Arial" charset="0"/>
                </a:rPr>
                <a:t>HB-EGF</a:t>
              </a:r>
            </a:p>
            <a:p>
              <a:pPr marL="112713" indent="-112713" eaLnBrk="0" hangingPunct="0">
                <a:buFontTx/>
                <a:buChar char="•"/>
              </a:pPr>
              <a:r>
                <a:rPr lang="en-US" sz="1400">
                  <a:latin typeface="Arial" charset="0"/>
                </a:rPr>
                <a:t>Neuregulins-2,3,4</a:t>
              </a:r>
            </a:p>
          </p:txBody>
        </p:sp>
        <p:sp>
          <p:nvSpPr>
            <p:cNvPr id="4331" name="Text Box 235"/>
            <p:cNvSpPr txBox="1">
              <a:spLocks noChangeArrowheads="1"/>
            </p:cNvSpPr>
            <p:nvPr/>
          </p:nvSpPr>
          <p:spPr bwMode="auto">
            <a:xfrm>
              <a:off x="2054" y="1649"/>
              <a:ext cx="116" cy="200"/>
            </a:xfrm>
            <a:prstGeom prst="rect">
              <a:avLst/>
            </a:prstGeom>
            <a:noFill/>
            <a:ln w="9525">
              <a:noFill/>
              <a:miter lim="800000"/>
              <a:headEnd/>
              <a:tailEnd/>
            </a:ln>
            <a:effectLst/>
          </p:spPr>
          <p:txBody>
            <a:bodyPr wrap="none">
              <a:spAutoFit/>
            </a:bodyPr>
            <a:lstStyle/>
            <a:p>
              <a:pPr eaLnBrk="0" hangingPunct="0"/>
              <a:endParaRPr lang="en-GB" b="1">
                <a:latin typeface="Helvetica" pitchFamily="34" charset="0"/>
              </a:endParaRPr>
            </a:p>
          </p:txBody>
        </p:sp>
        <p:graphicFrame>
          <p:nvGraphicFramePr>
            <p:cNvPr id="4332" name="Object 236"/>
            <p:cNvGraphicFramePr>
              <a:graphicFrameLocks noChangeAspect="1"/>
            </p:cNvGraphicFramePr>
            <p:nvPr/>
          </p:nvGraphicFramePr>
          <p:xfrm>
            <a:off x="4046" y="1561"/>
            <a:ext cx="1144" cy="2071"/>
          </p:xfrm>
          <a:graphic>
            <a:graphicData uri="http://schemas.openxmlformats.org/presentationml/2006/ole">
              <p:oleObj spid="_x0000_s4332" name="Image" r:id="rId6" imgW="3238095" imgH="6450794" progId="">
                <p:embed/>
              </p:oleObj>
            </a:graphicData>
          </a:graphic>
        </p:graphicFrame>
        <p:sp>
          <p:nvSpPr>
            <p:cNvPr id="4333" name="Rectangle 237"/>
            <p:cNvSpPr>
              <a:spLocks noChangeArrowheads="1"/>
            </p:cNvSpPr>
            <p:nvPr/>
          </p:nvSpPr>
          <p:spPr bwMode="auto">
            <a:xfrm>
              <a:off x="2172" y="1153"/>
              <a:ext cx="947" cy="399"/>
            </a:xfrm>
            <a:prstGeom prst="rect">
              <a:avLst/>
            </a:prstGeom>
            <a:noFill/>
            <a:ln w="9525">
              <a:noFill/>
              <a:miter lim="800000"/>
              <a:headEnd/>
              <a:tailEnd/>
            </a:ln>
            <a:effectLst/>
          </p:spPr>
          <p:txBody>
            <a:bodyPr>
              <a:spAutoFit/>
            </a:bodyPr>
            <a:lstStyle/>
            <a:p>
              <a:pPr algn="ctr" eaLnBrk="0" hangingPunct="0">
                <a:spcBef>
                  <a:spcPct val="50000"/>
                </a:spcBef>
              </a:pPr>
              <a:r>
                <a:rPr lang="en-GB" sz="1400">
                  <a:latin typeface="Arial" charset="0"/>
                </a:rPr>
                <a:t>HER2 does not bind its own ligand</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050"/>
          <p:cNvSpPr>
            <a:spLocks noChangeArrowheads="1"/>
          </p:cNvSpPr>
          <p:nvPr/>
        </p:nvSpPr>
        <p:spPr bwMode="auto">
          <a:xfrm>
            <a:off x="457200" y="417513"/>
            <a:ext cx="8229600" cy="996950"/>
          </a:xfrm>
          <a:prstGeom prst="rect">
            <a:avLst/>
          </a:prstGeom>
          <a:noFill/>
          <a:ln w="9525">
            <a:noFill/>
            <a:miter lim="800000"/>
            <a:headEnd/>
            <a:tailEnd/>
          </a:ln>
          <a:effectLst/>
        </p:spPr>
        <p:txBody>
          <a:bodyPr lIns="0" tIns="0" rIns="0" bIns="0" anchor="b"/>
          <a:lstStyle/>
          <a:p>
            <a:pPr algn="ctr"/>
            <a:r>
              <a:rPr lang="en-GB" sz="3200" b="1" dirty="0">
                <a:solidFill>
                  <a:schemeClr val="tx2"/>
                </a:solidFill>
                <a:latin typeface="Calibri" pitchFamily="34" charset="0"/>
              </a:rPr>
              <a:t>Complex Interactions Between HER Receptors Influence </a:t>
            </a:r>
            <a:r>
              <a:rPr lang="en-GB" sz="3200" b="1" dirty="0" err="1">
                <a:solidFill>
                  <a:schemeClr val="tx2"/>
                </a:solidFill>
                <a:latin typeface="Calibri" pitchFamily="34" charset="0"/>
              </a:rPr>
              <a:t>Tumor</a:t>
            </a:r>
            <a:r>
              <a:rPr lang="en-GB" sz="3200" b="1" dirty="0">
                <a:solidFill>
                  <a:schemeClr val="tx2"/>
                </a:solidFill>
                <a:latin typeface="Calibri" pitchFamily="34" charset="0"/>
              </a:rPr>
              <a:t> Cell Behaviour</a:t>
            </a:r>
          </a:p>
        </p:txBody>
      </p:sp>
      <p:pic>
        <p:nvPicPr>
          <p:cNvPr id="54275" name="Picture 2051"/>
          <p:cNvPicPr>
            <a:picLocks noChangeAspect="1" noChangeArrowheads="1"/>
          </p:cNvPicPr>
          <p:nvPr/>
        </p:nvPicPr>
        <p:blipFill>
          <a:blip r:embed="rId2" cstate="print"/>
          <a:srcRect/>
          <a:stretch>
            <a:fillRect/>
          </a:stretch>
        </p:blipFill>
        <p:spPr bwMode="auto">
          <a:xfrm>
            <a:off x="457200" y="1595438"/>
            <a:ext cx="8001000" cy="5186362"/>
          </a:xfrm>
          <a:prstGeom prst="rect">
            <a:avLst/>
          </a:prstGeom>
          <a:noFill/>
          <a:ln w="9525">
            <a:solidFill>
              <a:srgbClr val="00FF0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0" name="Rectangle 26"/>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a:r>
              <a:rPr lang="en-US" sz="4400" b="1" dirty="0" err="1">
                <a:solidFill>
                  <a:schemeClr val="tx2"/>
                </a:solidFill>
                <a:latin typeface="Calibri" pitchFamily="34" charset="0"/>
              </a:rPr>
              <a:t>Trastuzumab</a:t>
            </a:r>
            <a:endParaRPr lang="en-US" sz="4400" b="1" dirty="0">
              <a:solidFill>
                <a:schemeClr val="tx2"/>
              </a:solidFill>
              <a:latin typeface="Calibri" pitchFamily="34" charset="0"/>
            </a:endParaRPr>
          </a:p>
        </p:txBody>
      </p:sp>
      <p:sp>
        <p:nvSpPr>
          <p:cNvPr id="6171" name="Rectangle 27"/>
          <p:cNvSpPr>
            <a:spLocks noChangeArrowheads="1"/>
          </p:cNvSpPr>
          <p:nvPr/>
        </p:nvSpPr>
        <p:spPr bwMode="auto">
          <a:xfrm>
            <a:off x="0" y="1447800"/>
            <a:ext cx="9144000" cy="46482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800" b="1" dirty="0">
                <a:latin typeface="Calibri" pitchFamily="34" charset="0"/>
              </a:rPr>
              <a:t>Humanized monoclonal antibody</a:t>
            </a:r>
          </a:p>
          <a:p>
            <a:pPr marL="342900" indent="-342900">
              <a:lnSpc>
                <a:spcPct val="90000"/>
              </a:lnSpc>
              <a:spcBef>
                <a:spcPct val="20000"/>
              </a:spcBef>
              <a:buFontTx/>
              <a:buChar char="•"/>
            </a:pPr>
            <a:r>
              <a:rPr lang="en-US" sz="2800" b="1" dirty="0">
                <a:latin typeface="Calibri" pitchFamily="34" charset="0"/>
              </a:rPr>
              <a:t>Specific for the extracellular domain of HER-2/</a:t>
            </a:r>
            <a:r>
              <a:rPr lang="en-US" sz="2800" b="1" i="1" dirty="0" err="1">
                <a:latin typeface="Calibri" pitchFamily="34" charset="0"/>
              </a:rPr>
              <a:t>neu</a:t>
            </a:r>
            <a:r>
              <a:rPr lang="en-US" sz="2800" b="1" dirty="0">
                <a:latin typeface="Calibri" pitchFamily="34" charset="0"/>
              </a:rPr>
              <a:t> </a:t>
            </a:r>
          </a:p>
          <a:p>
            <a:pPr marL="342900" indent="-342900">
              <a:lnSpc>
                <a:spcPct val="90000"/>
              </a:lnSpc>
              <a:spcBef>
                <a:spcPct val="20000"/>
              </a:spcBef>
              <a:buFontTx/>
              <a:buChar char="•"/>
            </a:pPr>
            <a:r>
              <a:rPr lang="en-US" sz="2800" b="1" dirty="0">
                <a:latin typeface="Calibri" pitchFamily="34" charset="0"/>
              </a:rPr>
              <a:t>Single agent activity in HER-2/</a:t>
            </a:r>
            <a:r>
              <a:rPr lang="en-US" sz="2800" b="1" i="1" dirty="0" err="1">
                <a:latin typeface="Calibri" pitchFamily="34" charset="0"/>
              </a:rPr>
              <a:t>neu</a:t>
            </a:r>
            <a:r>
              <a:rPr lang="en-US" sz="2800" b="1" dirty="0" err="1">
                <a:latin typeface="Calibri" pitchFamily="34" charset="0"/>
              </a:rPr>
              <a:t>-overexpressing</a:t>
            </a:r>
            <a:r>
              <a:rPr lang="en-US" sz="2800" b="1" dirty="0">
                <a:latin typeface="Calibri" pitchFamily="34" charset="0"/>
              </a:rPr>
              <a:t> metastatic breast cancers:</a:t>
            </a:r>
          </a:p>
          <a:p>
            <a:pPr marL="342900" indent="-342900">
              <a:lnSpc>
                <a:spcPct val="90000"/>
              </a:lnSpc>
              <a:spcBef>
                <a:spcPct val="20000"/>
              </a:spcBef>
              <a:buFontTx/>
              <a:buChar char="•"/>
            </a:pPr>
            <a:endParaRPr lang="en-US" sz="2800" b="1" dirty="0"/>
          </a:p>
          <a:p>
            <a:pPr marL="342900" indent="-342900">
              <a:lnSpc>
                <a:spcPct val="90000"/>
              </a:lnSpc>
              <a:spcBef>
                <a:spcPct val="20000"/>
              </a:spcBef>
              <a:buFontTx/>
              <a:buChar char="•"/>
            </a:pPr>
            <a:endParaRPr lang="en-US" sz="2800" b="1" dirty="0"/>
          </a:p>
          <a:p>
            <a:pPr marL="342900" indent="-342900">
              <a:lnSpc>
                <a:spcPct val="90000"/>
              </a:lnSpc>
              <a:spcBef>
                <a:spcPct val="20000"/>
              </a:spcBef>
              <a:buFontTx/>
              <a:buChar char="•"/>
            </a:pPr>
            <a:endParaRPr lang="en-US" sz="2800" b="1" dirty="0"/>
          </a:p>
          <a:p>
            <a:pPr marL="342900" indent="-342900">
              <a:lnSpc>
                <a:spcPct val="90000"/>
              </a:lnSpc>
              <a:spcBef>
                <a:spcPct val="20000"/>
              </a:spcBef>
              <a:buFontTx/>
              <a:buChar char="•"/>
            </a:pPr>
            <a:endParaRPr lang="en-US" sz="2800" b="1" dirty="0"/>
          </a:p>
          <a:p>
            <a:pPr marL="342900" indent="-342900">
              <a:lnSpc>
                <a:spcPct val="90000"/>
              </a:lnSpc>
              <a:spcBef>
                <a:spcPct val="20000"/>
              </a:spcBef>
              <a:buFontTx/>
              <a:buChar char="•"/>
            </a:pPr>
            <a:endParaRPr lang="en-US" sz="2800" b="1" dirty="0"/>
          </a:p>
          <a:p>
            <a:pPr marL="342900" indent="-342900">
              <a:lnSpc>
                <a:spcPct val="90000"/>
              </a:lnSpc>
              <a:spcBef>
                <a:spcPct val="20000"/>
              </a:spcBef>
              <a:buFontTx/>
              <a:buChar char="•"/>
            </a:pPr>
            <a:endParaRPr lang="en-US" sz="2800" b="1" dirty="0"/>
          </a:p>
          <a:p>
            <a:pPr marL="342900" indent="-342900">
              <a:lnSpc>
                <a:spcPct val="90000"/>
              </a:lnSpc>
              <a:spcBef>
                <a:spcPct val="20000"/>
              </a:spcBef>
              <a:buFontTx/>
              <a:buChar char="•"/>
            </a:pPr>
            <a:r>
              <a:rPr lang="en-US" sz="2800" b="1" dirty="0">
                <a:latin typeface="Calibri" pitchFamily="34" charset="0"/>
              </a:rPr>
              <a:t>Toxicities: fever, chills, nausea, cardiac toxicity</a:t>
            </a:r>
          </a:p>
          <a:p>
            <a:pPr marL="342900" indent="-342900">
              <a:lnSpc>
                <a:spcPct val="90000"/>
              </a:lnSpc>
              <a:spcBef>
                <a:spcPct val="20000"/>
              </a:spcBef>
            </a:pPr>
            <a:endParaRPr lang="en-US" sz="2800" b="1" dirty="0"/>
          </a:p>
          <a:p>
            <a:pPr marL="342900" indent="-342900">
              <a:lnSpc>
                <a:spcPct val="90000"/>
              </a:lnSpc>
              <a:spcBef>
                <a:spcPct val="20000"/>
              </a:spcBef>
            </a:pPr>
            <a:endParaRPr lang="en-US" sz="2800" dirty="0"/>
          </a:p>
          <a:p>
            <a:pPr marL="342900" indent="-342900">
              <a:lnSpc>
                <a:spcPct val="90000"/>
              </a:lnSpc>
              <a:spcBef>
                <a:spcPct val="20000"/>
              </a:spcBef>
            </a:pPr>
            <a:endParaRPr lang="en-US" sz="2800" dirty="0"/>
          </a:p>
          <a:p>
            <a:pPr marL="342900" indent="-342900">
              <a:lnSpc>
                <a:spcPct val="90000"/>
              </a:lnSpc>
              <a:spcBef>
                <a:spcPct val="20000"/>
              </a:spcBef>
              <a:buFontTx/>
              <a:buChar char="•"/>
            </a:pPr>
            <a:endParaRPr lang="en-US" sz="2400" dirty="0"/>
          </a:p>
        </p:txBody>
      </p:sp>
      <p:graphicFrame>
        <p:nvGraphicFramePr>
          <p:cNvPr id="6197" name="Group 53"/>
          <p:cNvGraphicFramePr>
            <a:graphicFrameLocks noGrp="1"/>
          </p:cNvGraphicFramePr>
          <p:nvPr/>
        </p:nvGraphicFramePr>
        <p:xfrm>
          <a:off x="1333500" y="3429000"/>
          <a:ext cx="6477000" cy="2518410"/>
        </p:xfrm>
        <a:graphic>
          <a:graphicData uri="http://schemas.openxmlformats.org/drawingml/2006/table">
            <a:tbl>
              <a:tblPr/>
              <a:tblGrid>
                <a:gridCol w="3048000"/>
                <a:gridCol w="1485900"/>
                <a:gridCol w="1943100"/>
              </a:tblGrid>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1</a:t>
                      </a:r>
                      <a:r>
                        <a:rPr kumimoji="0" lang="en-US" sz="2800" b="1" i="0" u="none" strike="noStrike" cap="none" normalizeH="0" baseline="30000" smtClean="0">
                          <a:ln>
                            <a:noFill/>
                          </a:ln>
                          <a:solidFill>
                            <a:schemeClr val="tx1"/>
                          </a:solidFill>
                          <a:effectLst/>
                          <a:latin typeface="Calibri" pitchFamily="34" charset="0"/>
                        </a:rPr>
                        <a:t>st</a:t>
                      </a:r>
                      <a:r>
                        <a:rPr kumimoji="0" lang="en-US" sz="2800" b="1" i="0" u="none" strike="noStrike" cap="none" normalizeH="0" baseline="0" smtClean="0">
                          <a:ln>
                            <a:noFill/>
                          </a:ln>
                          <a:solidFill>
                            <a:schemeClr val="tx1"/>
                          </a:solidFill>
                          <a:effectLst/>
                          <a:latin typeface="Calibri" pitchFamily="34" charset="0"/>
                        </a:rPr>
                        <a:t> 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2</a:t>
                      </a:r>
                      <a:r>
                        <a:rPr kumimoji="0" lang="en-US" sz="2800" b="1" i="0" u="none" strike="noStrike" cap="none" normalizeH="0" baseline="30000" smtClean="0">
                          <a:ln>
                            <a:noFill/>
                          </a:ln>
                          <a:solidFill>
                            <a:schemeClr val="tx1"/>
                          </a:solidFill>
                          <a:effectLst/>
                          <a:latin typeface="Calibri" pitchFamily="34" charset="0"/>
                        </a:rPr>
                        <a:t>nd</a:t>
                      </a:r>
                      <a:r>
                        <a:rPr kumimoji="0" lang="en-US" sz="2800" b="1" i="0" u="none" strike="noStrike" cap="none" normalizeH="0" baseline="0" smtClean="0">
                          <a:ln>
                            <a:noFill/>
                          </a:ln>
                          <a:solidFill>
                            <a:schemeClr val="tx1"/>
                          </a:solidFill>
                          <a:effectLst/>
                          <a:latin typeface="Calibri" pitchFamily="34" charset="0"/>
                        </a:rPr>
                        <a:t>/3</a:t>
                      </a:r>
                      <a:r>
                        <a:rPr kumimoji="0" lang="en-US" sz="2800" b="1" i="0" u="none" strike="noStrike" cap="none" normalizeH="0" baseline="30000" smtClean="0">
                          <a:ln>
                            <a:noFill/>
                          </a:ln>
                          <a:solidFill>
                            <a:schemeClr val="tx1"/>
                          </a:solidFill>
                          <a:effectLst/>
                          <a:latin typeface="Calibri" pitchFamily="34" charset="0"/>
                        </a:rPr>
                        <a:t>rd</a:t>
                      </a:r>
                      <a:r>
                        <a:rPr kumimoji="0" lang="en-US" sz="2800" b="1" i="0" u="none" strike="noStrike" cap="none" normalizeH="0" baseline="0" smtClean="0">
                          <a:ln>
                            <a:noFill/>
                          </a:ln>
                          <a:solidFill>
                            <a:schemeClr val="tx1"/>
                          </a:solidFill>
                          <a:effectLst/>
                          <a:latin typeface="Calibri" pitchFamily="34" charset="0"/>
                        </a:rPr>
                        <a:t> Line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ORR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2"/>
                          </a:solidFill>
                          <a:effectLst/>
                          <a:latin typeface="Calibri" pitchFamily="34"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Response duration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&gt;12 mos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9 mos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Median survival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2"/>
                          </a:solidFill>
                          <a:effectLst/>
                          <a:latin typeface="Calibri" pitchFamily="34" charset="0"/>
                        </a:rPr>
                        <a:t>24 mos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13 </a:t>
                      </a:r>
                      <a:r>
                        <a:rPr kumimoji="0" lang="en-US" sz="2800" b="1" i="0" u="none" strike="noStrike" cap="none" normalizeH="0" baseline="0" dirty="0" err="1" smtClean="0">
                          <a:ln>
                            <a:noFill/>
                          </a:ln>
                          <a:solidFill>
                            <a:schemeClr val="tx1"/>
                          </a:solidFill>
                          <a:effectLst/>
                          <a:latin typeface="Calibri" pitchFamily="34" charset="0"/>
                        </a:rPr>
                        <a:t>mos</a:t>
                      </a:r>
                      <a:endParaRPr kumimoji="0" lang="en-US" sz="28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ChangeArrowheads="1"/>
          </p:cNvSpPr>
          <p:nvPr/>
        </p:nvSpPr>
        <p:spPr bwMode="auto">
          <a:xfrm>
            <a:off x="0" y="-152400"/>
            <a:ext cx="9144000" cy="1460500"/>
          </a:xfrm>
          <a:prstGeom prst="rect">
            <a:avLst/>
          </a:prstGeom>
          <a:noFill/>
          <a:ln w="9525">
            <a:noFill/>
            <a:miter lim="800000"/>
            <a:headEnd/>
            <a:tailEnd/>
          </a:ln>
          <a:effectLst/>
        </p:spPr>
        <p:txBody>
          <a:bodyPr anchor="ctr"/>
          <a:lstStyle/>
          <a:p>
            <a:pPr algn="ctr" defTabSz="762000"/>
            <a:r>
              <a:rPr lang="en-US" sz="3600" b="1" dirty="0" err="1">
                <a:solidFill>
                  <a:schemeClr val="tx2"/>
                </a:solidFill>
                <a:latin typeface="Calibri" pitchFamily="34" charset="0"/>
              </a:rPr>
              <a:t>Trastuzumab</a:t>
            </a:r>
            <a:r>
              <a:rPr lang="en-US" sz="3600" b="1" dirty="0">
                <a:solidFill>
                  <a:schemeClr val="tx2"/>
                </a:solidFill>
                <a:latin typeface="Calibri" pitchFamily="34" charset="0"/>
              </a:rPr>
              <a:t> Added To Chemotherapy</a:t>
            </a:r>
            <a:br>
              <a:rPr lang="en-US" sz="3600" b="1" dirty="0">
                <a:solidFill>
                  <a:schemeClr val="tx2"/>
                </a:solidFill>
                <a:latin typeface="Calibri" pitchFamily="34" charset="0"/>
              </a:rPr>
            </a:br>
            <a:r>
              <a:rPr lang="en-US" sz="3600" b="1" dirty="0">
                <a:solidFill>
                  <a:schemeClr val="tx2"/>
                </a:solidFill>
                <a:latin typeface="Calibri" pitchFamily="34" charset="0"/>
              </a:rPr>
              <a:t> Improves Survival In MBC</a:t>
            </a:r>
          </a:p>
        </p:txBody>
      </p:sp>
      <p:pic>
        <p:nvPicPr>
          <p:cNvPr id="117765" name="Picture 5"/>
          <p:cNvPicPr>
            <a:picLocks noChangeAspect="1" noChangeArrowheads="1"/>
          </p:cNvPicPr>
          <p:nvPr/>
        </p:nvPicPr>
        <p:blipFill>
          <a:blip r:embed="rId2" cstate="print"/>
          <a:srcRect/>
          <a:stretch>
            <a:fillRect/>
          </a:stretch>
        </p:blipFill>
        <p:spPr bwMode="auto">
          <a:xfrm>
            <a:off x="0" y="1371600"/>
            <a:ext cx="9144000" cy="4941888"/>
          </a:xfrm>
          <a:prstGeom prst="rect">
            <a:avLst/>
          </a:prstGeom>
          <a:noFill/>
          <a:ln w="25400">
            <a:noFill/>
            <a:miter lim="800000"/>
            <a:headEnd type="none" w="sm" len="sm"/>
            <a:tailEnd type="none" w="sm" len="sm"/>
          </a:ln>
          <a:effectLst/>
        </p:spPr>
      </p:pic>
      <p:sp>
        <p:nvSpPr>
          <p:cNvPr id="117766" name="Text Box 6"/>
          <p:cNvSpPr txBox="1">
            <a:spLocks noChangeArrowheads="1"/>
          </p:cNvSpPr>
          <p:nvPr/>
        </p:nvSpPr>
        <p:spPr bwMode="auto">
          <a:xfrm>
            <a:off x="228600" y="6519446"/>
            <a:ext cx="3339889" cy="338554"/>
          </a:xfrm>
          <a:prstGeom prst="rect">
            <a:avLst/>
          </a:prstGeom>
          <a:noFill/>
          <a:ln w="25400">
            <a:noFill/>
            <a:miter lim="800000"/>
            <a:headEnd type="none" w="sm" len="sm"/>
            <a:tailEnd type="none" w="sm" len="sm"/>
          </a:ln>
          <a:effectLst/>
        </p:spPr>
        <p:txBody>
          <a:bodyPr wrap="none">
            <a:spAutoFit/>
          </a:bodyPr>
          <a:lstStyle/>
          <a:p>
            <a:pPr defTabSz="762000" eaLnBrk="0" hangingPunct="0"/>
            <a:r>
              <a:rPr lang="en-US" sz="1600" dirty="0" err="1">
                <a:latin typeface="Calibri" pitchFamily="34" charset="0"/>
              </a:rPr>
              <a:t>Slamon</a:t>
            </a:r>
            <a:r>
              <a:rPr lang="en-US" sz="1600" dirty="0">
                <a:latin typeface="Calibri" pitchFamily="34" charset="0"/>
              </a:rPr>
              <a:t> et al NEJM 2001; 344:783-92  </a:t>
            </a:r>
          </a:p>
        </p:txBody>
      </p:sp>
      <p:sp>
        <p:nvSpPr>
          <p:cNvPr id="117767" name="Rectangle 7"/>
          <p:cNvSpPr>
            <a:spLocks noChangeArrowheads="1"/>
          </p:cNvSpPr>
          <p:nvPr/>
        </p:nvSpPr>
        <p:spPr bwMode="auto">
          <a:xfrm>
            <a:off x="0" y="1752600"/>
            <a:ext cx="609600" cy="381000"/>
          </a:xfrm>
          <a:prstGeom prst="rect">
            <a:avLst/>
          </a:prstGeom>
          <a:solidFill>
            <a:srgbClr val="FFFFFF"/>
          </a:solidFill>
          <a:ln w="25400">
            <a:noFill/>
            <a:miter lim="800000"/>
            <a:headEnd type="none" w="sm" len="sm"/>
            <a:tailEnd type="none" w="sm" len="sm"/>
          </a:ln>
          <a:effectLst/>
        </p:spPr>
        <p:txBody>
          <a:bodyPr wrap="none" anchor="ctr"/>
          <a:lstStyle/>
          <a:p>
            <a:endParaRPr lang="en-US"/>
          </a:p>
        </p:txBody>
      </p:sp>
      <p:grpSp>
        <p:nvGrpSpPr>
          <p:cNvPr id="117768" name="Group 8"/>
          <p:cNvGrpSpPr>
            <a:grpSpLocks/>
          </p:cNvGrpSpPr>
          <p:nvPr/>
        </p:nvGrpSpPr>
        <p:grpSpPr bwMode="auto">
          <a:xfrm>
            <a:off x="533400" y="1416050"/>
            <a:ext cx="5181600" cy="336550"/>
            <a:chOff x="336" y="844"/>
            <a:chExt cx="3264" cy="212"/>
          </a:xfrm>
        </p:grpSpPr>
        <p:sp>
          <p:nvSpPr>
            <p:cNvPr id="117769" name="Text Box 9"/>
            <p:cNvSpPr txBox="1">
              <a:spLocks noChangeArrowheads="1"/>
            </p:cNvSpPr>
            <p:nvPr/>
          </p:nvSpPr>
          <p:spPr bwMode="auto">
            <a:xfrm>
              <a:off x="336" y="844"/>
              <a:ext cx="1328" cy="212"/>
            </a:xfrm>
            <a:prstGeom prst="rect">
              <a:avLst/>
            </a:prstGeom>
            <a:noFill/>
            <a:ln w="12700">
              <a:noFill/>
              <a:miter lim="800000"/>
              <a:headEnd type="none" w="sm" len="sm"/>
              <a:tailEnd type="none" w="sm" len="sm"/>
            </a:ln>
            <a:effectLst/>
          </p:spPr>
          <p:txBody>
            <a:bodyPr wrap="none">
              <a:spAutoFit/>
            </a:bodyPr>
            <a:lstStyle/>
            <a:p>
              <a:pPr defTabSz="960438" eaLnBrk="0" hangingPunct="0">
                <a:buClr>
                  <a:schemeClr val="bg2"/>
                </a:buClr>
                <a:buSzPct val="75000"/>
                <a:buFont typeface="Monotype Sorts" pitchFamily="2" charset="2"/>
                <a:buNone/>
              </a:pPr>
              <a:r>
                <a:rPr lang="en-US" altLang="en-US" sz="1600" b="1">
                  <a:solidFill>
                    <a:schemeClr val="bg2"/>
                  </a:solidFill>
                </a:rPr>
                <a:t>% </a:t>
              </a:r>
              <a:r>
                <a:rPr lang="en-US" altLang="en-US" sz="1600" b="1">
                  <a:solidFill>
                    <a:schemeClr val="bg2"/>
                  </a:solidFill>
                  <a:latin typeface="Arial" charset="0"/>
                </a:rPr>
                <a:t>w/trastuz</a:t>
              </a:r>
              <a:r>
                <a:rPr lang="en-US" altLang="en-US" sz="1600" b="1">
                  <a:solidFill>
                    <a:schemeClr val="bg2"/>
                  </a:solidFill>
                </a:rPr>
                <a:t>.@ POD:</a:t>
              </a:r>
            </a:p>
          </p:txBody>
        </p:sp>
        <p:sp>
          <p:nvSpPr>
            <p:cNvPr id="117770" name="Text Box 10"/>
            <p:cNvSpPr txBox="1">
              <a:spLocks noChangeArrowheads="1"/>
            </p:cNvSpPr>
            <p:nvPr/>
          </p:nvSpPr>
          <p:spPr bwMode="auto">
            <a:xfrm>
              <a:off x="1947" y="844"/>
              <a:ext cx="187" cy="212"/>
            </a:xfrm>
            <a:prstGeom prst="rect">
              <a:avLst/>
            </a:prstGeom>
            <a:noFill/>
            <a:ln w="12700">
              <a:noFill/>
              <a:miter lim="800000"/>
              <a:headEnd type="none" w="sm" len="sm"/>
              <a:tailEnd type="none" w="sm" len="sm"/>
            </a:ln>
            <a:effectLst/>
          </p:spPr>
          <p:txBody>
            <a:bodyPr wrap="none"/>
            <a:lstStyle/>
            <a:p>
              <a:pPr algn="r" defTabSz="960438" eaLnBrk="0" hangingPunct="0">
                <a:spcBef>
                  <a:spcPct val="45000"/>
                </a:spcBef>
                <a:buClr>
                  <a:schemeClr val="bg2"/>
                </a:buClr>
                <a:buSzPct val="75000"/>
                <a:buFont typeface="Monotype Sorts" pitchFamily="2" charset="2"/>
                <a:buNone/>
              </a:pPr>
              <a:r>
                <a:rPr lang="en-US" altLang="en-US">
                  <a:solidFill>
                    <a:schemeClr val="bg2"/>
                  </a:solidFill>
                </a:rPr>
                <a:t>24</a:t>
              </a:r>
            </a:p>
          </p:txBody>
        </p:sp>
        <p:sp>
          <p:nvSpPr>
            <p:cNvPr id="117771" name="Text Box 11"/>
            <p:cNvSpPr txBox="1">
              <a:spLocks noChangeArrowheads="1"/>
            </p:cNvSpPr>
            <p:nvPr/>
          </p:nvSpPr>
          <p:spPr bwMode="auto">
            <a:xfrm>
              <a:off x="2658" y="844"/>
              <a:ext cx="187" cy="212"/>
            </a:xfrm>
            <a:prstGeom prst="rect">
              <a:avLst/>
            </a:prstGeom>
            <a:noFill/>
            <a:ln w="12700">
              <a:noFill/>
              <a:miter lim="800000"/>
              <a:headEnd type="none" w="sm" len="sm"/>
              <a:tailEnd type="none" w="sm" len="sm"/>
            </a:ln>
            <a:effectLst/>
          </p:spPr>
          <p:txBody>
            <a:bodyPr wrap="none"/>
            <a:lstStyle/>
            <a:p>
              <a:pPr algn="r" defTabSz="960438" eaLnBrk="0" hangingPunct="0">
                <a:spcBef>
                  <a:spcPct val="45000"/>
                </a:spcBef>
                <a:buClr>
                  <a:schemeClr val="bg2"/>
                </a:buClr>
                <a:buSzPct val="75000"/>
                <a:buFont typeface="Monotype Sorts" pitchFamily="2" charset="2"/>
                <a:buNone/>
              </a:pPr>
              <a:r>
                <a:rPr lang="en-US" altLang="en-US">
                  <a:solidFill>
                    <a:schemeClr val="bg2"/>
                  </a:solidFill>
                </a:rPr>
                <a:t>62</a:t>
              </a:r>
            </a:p>
          </p:txBody>
        </p:sp>
        <p:sp>
          <p:nvSpPr>
            <p:cNvPr id="117772" name="Text Box 12"/>
            <p:cNvSpPr txBox="1">
              <a:spLocks noChangeArrowheads="1"/>
            </p:cNvSpPr>
            <p:nvPr/>
          </p:nvSpPr>
          <p:spPr bwMode="auto">
            <a:xfrm>
              <a:off x="3413" y="844"/>
              <a:ext cx="187" cy="212"/>
            </a:xfrm>
            <a:prstGeom prst="rect">
              <a:avLst/>
            </a:prstGeom>
            <a:noFill/>
            <a:ln w="12700">
              <a:noFill/>
              <a:miter lim="800000"/>
              <a:headEnd type="none" w="sm" len="sm"/>
              <a:tailEnd type="none" w="sm" len="sm"/>
            </a:ln>
            <a:effectLst/>
          </p:spPr>
          <p:txBody>
            <a:bodyPr wrap="none"/>
            <a:lstStyle/>
            <a:p>
              <a:pPr algn="r" defTabSz="960438" eaLnBrk="0" hangingPunct="0">
                <a:spcBef>
                  <a:spcPct val="45000"/>
                </a:spcBef>
                <a:buClr>
                  <a:schemeClr val="bg2"/>
                </a:buClr>
                <a:buSzPct val="75000"/>
                <a:buFont typeface="Monotype Sorts" pitchFamily="2" charset="2"/>
                <a:buNone/>
              </a:pPr>
              <a:r>
                <a:rPr lang="en-US" altLang="en-US">
                  <a:solidFill>
                    <a:schemeClr val="bg2"/>
                  </a:solidFill>
                </a:rPr>
                <a:t>65</a:t>
              </a:r>
            </a:p>
          </p:txBody>
        </p:sp>
      </p:grpSp>
      <p:sp>
        <p:nvSpPr>
          <p:cNvPr id="117773" name="Rectangle 13"/>
          <p:cNvSpPr>
            <a:spLocks noChangeArrowheads="1"/>
          </p:cNvSpPr>
          <p:nvPr/>
        </p:nvSpPr>
        <p:spPr bwMode="auto">
          <a:xfrm>
            <a:off x="7391400" y="1828800"/>
            <a:ext cx="1524000" cy="822325"/>
          </a:xfrm>
          <a:prstGeom prst="rect">
            <a:avLst/>
          </a:prstGeom>
          <a:noFill/>
          <a:ln w="25400">
            <a:noFill/>
            <a:miter lim="800000"/>
            <a:headEnd type="none" w="sm" len="sm"/>
            <a:tailEnd type="none" w="sm" len="sm"/>
          </a:ln>
          <a:effectLst/>
        </p:spPr>
        <p:txBody>
          <a:bodyPr>
            <a:spAutoFit/>
          </a:bodyPr>
          <a:lstStyle/>
          <a:p>
            <a:pPr eaLnBrk="0" hangingPunct="0"/>
            <a:r>
              <a:rPr lang="en-US" altLang="en-US" sz="2400">
                <a:solidFill>
                  <a:schemeClr val="bg2"/>
                </a:solidFill>
                <a:latin typeface="Arial" charset="0"/>
              </a:rPr>
              <a:t>RR=0.76</a:t>
            </a:r>
          </a:p>
          <a:p>
            <a:pPr eaLnBrk="0" hangingPunct="0"/>
            <a:r>
              <a:rPr lang="en-US" altLang="en-US" sz="2400" i="1">
                <a:solidFill>
                  <a:schemeClr val="bg2"/>
                </a:solidFill>
                <a:latin typeface="Arial" charset="0"/>
              </a:rPr>
              <a:t>P</a:t>
            </a:r>
            <a:r>
              <a:rPr lang="en-US" altLang="en-US" sz="2400">
                <a:solidFill>
                  <a:schemeClr val="bg2"/>
                </a:solidFill>
                <a:latin typeface="Arial" charset="0"/>
              </a:rPr>
              <a:t>=0.025</a:t>
            </a:r>
            <a:endParaRPr lang="en-US" sz="2400">
              <a:solidFill>
                <a:schemeClr val="bg2"/>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341438" y="2495550"/>
            <a:ext cx="3200400" cy="3309938"/>
          </a:xfrm>
          <a:prstGeom prst="rect">
            <a:avLst/>
          </a:prstGeom>
          <a:noFill/>
          <a:ln w="12700">
            <a:solidFill>
              <a:schemeClr val="tx1"/>
            </a:solidFill>
            <a:miter lim="800000"/>
            <a:headEnd/>
            <a:tailEnd/>
          </a:ln>
          <a:effectLst/>
        </p:spPr>
        <p:txBody>
          <a:bodyPr wrap="none" anchor="ctr"/>
          <a:lstStyle/>
          <a:p>
            <a:endParaRPr lang="en-US"/>
          </a:p>
        </p:txBody>
      </p:sp>
      <p:sp>
        <p:nvSpPr>
          <p:cNvPr id="52227" name="Rectangle 3"/>
          <p:cNvSpPr>
            <a:spLocks noChangeArrowheads="1"/>
          </p:cNvSpPr>
          <p:nvPr/>
        </p:nvSpPr>
        <p:spPr bwMode="auto">
          <a:xfrm>
            <a:off x="1287463" y="5915025"/>
            <a:ext cx="127000" cy="274638"/>
          </a:xfrm>
          <a:prstGeom prst="rect">
            <a:avLst/>
          </a:prstGeom>
          <a:noFill/>
          <a:ln w="9525">
            <a:noFill/>
            <a:miter lim="800000"/>
            <a:headEnd/>
            <a:tailEnd/>
          </a:ln>
        </p:spPr>
        <p:txBody>
          <a:bodyPr wrap="none" lIns="0" tIns="0" rIns="0" bIns="0">
            <a:spAutoFit/>
          </a:bodyPr>
          <a:lstStyle/>
          <a:p>
            <a:pPr algn="ctr"/>
            <a:r>
              <a:rPr lang="en-US">
                <a:latin typeface="Arial" charset="0"/>
              </a:rPr>
              <a:t>0</a:t>
            </a:r>
          </a:p>
        </p:txBody>
      </p:sp>
      <p:sp>
        <p:nvSpPr>
          <p:cNvPr id="52228" name="Rectangle 4"/>
          <p:cNvSpPr>
            <a:spLocks noChangeArrowheads="1"/>
          </p:cNvSpPr>
          <p:nvPr/>
        </p:nvSpPr>
        <p:spPr bwMode="auto">
          <a:xfrm>
            <a:off x="1812925" y="5915025"/>
            <a:ext cx="254000" cy="274638"/>
          </a:xfrm>
          <a:prstGeom prst="rect">
            <a:avLst/>
          </a:prstGeom>
          <a:noFill/>
          <a:ln w="9525">
            <a:noFill/>
            <a:miter lim="800000"/>
            <a:headEnd/>
            <a:tailEnd/>
          </a:ln>
        </p:spPr>
        <p:txBody>
          <a:bodyPr wrap="none" lIns="0" tIns="0" rIns="0" bIns="0">
            <a:spAutoFit/>
          </a:bodyPr>
          <a:lstStyle/>
          <a:p>
            <a:pPr algn="ctr"/>
            <a:r>
              <a:rPr lang="en-US">
                <a:latin typeface="Arial" charset="0"/>
              </a:rPr>
              <a:t>10</a:t>
            </a:r>
          </a:p>
        </p:txBody>
      </p:sp>
      <p:sp>
        <p:nvSpPr>
          <p:cNvPr id="52229" name="Rectangle 5"/>
          <p:cNvSpPr>
            <a:spLocks noChangeArrowheads="1"/>
          </p:cNvSpPr>
          <p:nvPr/>
        </p:nvSpPr>
        <p:spPr bwMode="auto">
          <a:xfrm>
            <a:off x="2466975" y="5915025"/>
            <a:ext cx="254000" cy="274638"/>
          </a:xfrm>
          <a:prstGeom prst="rect">
            <a:avLst/>
          </a:prstGeom>
          <a:noFill/>
          <a:ln w="9525">
            <a:noFill/>
            <a:miter lim="800000"/>
            <a:headEnd/>
            <a:tailEnd/>
          </a:ln>
        </p:spPr>
        <p:txBody>
          <a:bodyPr wrap="none" lIns="0" tIns="0" rIns="0" bIns="0">
            <a:spAutoFit/>
          </a:bodyPr>
          <a:lstStyle/>
          <a:p>
            <a:pPr algn="ctr"/>
            <a:r>
              <a:rPr lang="en-US">
                <a:latin typeface="Arial" charset="0"/>
              </a:rPr>
              <a:t>20</a:t>
            </a:r>
          </a:p>
        </p:txBody>
      </p:sp>
      <p:sp>
        <p:nvSpPr>
          <p:cNvPr id="52230" name="Rectangle 6"/>
          <p:cNvSpPr>
            <a:spLocks noChangeArrowheads="1"/>
          </p:cNvSpPr>
          <p:nvPr/>
        </p:nvSpPr>
        <p:spPr bwMode="auto">
          <a:xfrm>
            <a:off x="3121025" y="5915025"/>
            <a:ext cx="254000" cy="274638"/>
          </a:xfrm>
          <a:prstGeom prst="rect">
            <a:avLst/>
          </a:prstGeom>
          <a:noFill/>
          <a:ln w="9525">
            <a:noFill/>
            <a:miter lim="800000"/>
            <a:headEnd/>
            <a:tailEnd/>
          </a:ln>
        </p:spPr>
        <p:txBody>
          <a:bodyPr wrap="none" lIns="0" tIns="0" rIns="0" bIns="0">
            <a:spAutoFit/>
          </a:bodyPr>
          <a:lstStyle/>
          <a:p>
            <a:pPr algn="ctr"/>
            <a:r>
              <a:rPr lang="en-US">
                <a:latin typeface="Arial" charset="0"/>
              </a:rPr>
              <a:t>30</a:t>
            </a:r>
          </a:p>
        </p:txBody>
      </p:sp>
      <p:sp>
        <p:nvSpPr>
          <p:cNvPr id="52231" name="Rectangle 7"/>
          <p:cNvSpPr>
            <a:spLocks noChangeArrowheads="1"/>
          </p:cNvSpPr>
          <p:nvPr/>
        </p:nvSpPr>
        <p:spPr bwMode="auto">
          <a:xfrm>
            <a:off x="3775075" y="5915025"/>
            <a:ext cx="254000" cy="274638"/>
          </a:xfrm>
          <a:prstGeom prst="rect">
            <a:avLst/>
          </a:prstGeom>
          <a:noFill/>
          <a:ln w="9525">
            <a:noFill/>
            <a:miter lim="800000"/>
            <a:headEnd/>
            <a:tailEnd/>
          </a:ln>
        </p:spPr>
        <p:txBody>
          <a:bodyPr wrap="none" lIns="0" tIns="0" rIns="0" bIns="0">
            <a:spAutoFit/>
          </a:bodyPr>
          <a:lstStyle/>
          <a:p>
            <a:pPr algn="ctr"/>
            <a:r>
              <a:rPr lang="en-US">
                <a:latin typeface="Arial" charset="0"/>
              </a:rPr>
              <a:t>40</a:t>
            </a:r>
          </a:p>
        </p:txBody>
      </p:sp>
      <p:sp>
        <p:nvSpPr>
          <p:cNvPr id="52232" name="Rectangle 8"/>
          <p:cNvSpPr>
            <a:spLocks noChangeArrowheads="1"/>
          </p:cNvSpPr>
          <p:nvPr/>
        </p:nvSpPr>
        <p:spPr bwMode="auto">
          <a:xfrm>
            <a:off x="4429125" y="5915025"/>
            <a:ext cx="254000" cy="274638"/>
          </a:xfrm>
          <a:prstGeom prst="rect">
            <a:avLst/>
          </a:prstGeom>
          <a:noFill/>
          <a:ln w="9525">
            <a:noFill/>
            <a:miter lim="800000"/>
            <a:headEnd/>
            <a:tailEnd/>
          </a:ln>
        </p:spPr>
        <p:txBody>
          <a:bodyPr wrap="none" lIns="0" tIns="0" rIns="0" bIns="0">
            <a:spAutoFit/>
          </a:bodyPr>
          <a:lstStyle/>
          <a:p>
            <a:pPr algn="ctr"/>
            <a:r>
              <a:rPr lang="en-US">
                <a:latin typeface="Arial" charset="0"/>
              </a:rPr>
              <a:t>50</a:t>
            </a:r>
          </a:p>
        </p:txBody>
      </p:sp>
      <p:sp>
        <p:nvSpPr>
          <p:cNvPr id="52233" name="Rectangle 9"/>
          <p:cNvSpPr>
            <a:spLocks noChangeArrowheads="1"/>
          </p:cNvSpPr>
          <p:nvPr/>
        </p:nvSpPr>
        <p:spPr bwMode="auto">
          <a:xfrm>
            <a:off x="2540000" y="6173788"/>
            <a:ext cx="749300" cy="274637"/>
          </a:xfrm>
          <a:prstGeom prst="rect">
            <a:avLst/>
          </a:prstGeom>
          <a:noFill/>
          <a:ln w="9525">
            <a:noFill/>
            <a:miter lim="800000"/>
            <a:headEnd/>
            <a:tailEnd/>
          </a:ln>
        </p:spPr>
        <p:txBody>
          <a:bodyPr wrap="none" lIns="0" tIns="0" rIns="0" bIns="0">
            <a:spAutoFit/>
          </a:bodyPr>
          <a:lstStyle/>
          <a:p>
            <a:pPr algn="ctr"/>
            <a:r>
              <a:rPr lang="en-US">
                <a:latin typeface="Arial" charset="0"/>
              </a:rPr>
              <a:t>Months</a:t>
            </a:r>
          </a:p>
        </p:txBody>
      </p:sp>
      <p:sp>
        <p:nvSpPr>
          <p:cNvPr id="52234" name="Rectangle 10"/>
          <p:cNvSpPr>
            <a:spLocks noChangeArrowheads="1"/>
          </p:cNvSpPr>
          <p:nvPr/>
        </p:nvSpPr>
        <p:spPr bwMode="auto">
          <a:xfrm>
            <a:off x="903288" y="5549900"/>
            <a:ext cx="317500" cy="274638"/>
          </a:xfrm>
          <a:prstGeom prst="rect">
            <a:avLst/>
          </a:prstGeom>
          <a:noFill/>
          <a:ln w="9525">
            <a:noFill/>
            <a:miter lim="800000"/>
            <a:headEnd/>
            <a:tailEnd/>
          </a:ln>
        </p:spPr>
        <p:txBody>
          <a:bodyPr wrap="none" lIns="0" tIns="0" rIns="0" bIns="0">
            <a:spAutoFit/>
          </a:bodyPr>
          <a:lstStyle/>
          <a:p>
            <a:pPr algn="r"/>
            <a:r>
              <a:rPr lang="en-US">
                <a:latin typeface="Arial" charset="0"/>
              </a:rPr>
              <a:t>0.0</a:t>
            </a:r>
          </a:p>
        </p:txBody>
      </p:sp>
      <p:sp>
        <p:nvSpPr>
          <p:cNvPr id="52235" name="Rectangle 11"/>
          <p:cNvSpPr>
            <a:spLocks noChangeArrowheads="1"/>
          </p:cNvSpPr>
          <p:nvPr/>
        </p:nvSpPr>
        <p:spPr bwMode="auto">
          <a:xfrm>
            <a:off x="903288" y="4933950"/>
            <a:ext cx="317500" cy="274638"/>
          </a:xfrm>
          <a:prstGeom prst="rect">
            <a:avLst/>
          </a:prstGeom>
          <a:noFill/>
          <a:ln w="9525">
            <a:noFill/>
            <a:miter lim="800000"/>
            <a:headEnd/>
            <a:tailEnd/>
          </a:ln>
        </p:spPr>
        <p:txBody>
          <a:bodyPr wrap="none" lIns="0" tIns="0" rIns="0" bIns="0">
            <a:spAutoFit/>
          </a:bodyPr>
          <a:lstStyle/>
          <a:p>
            <a:pPr algn="r"/>
            <a:r>
              <a:rPr lang="en-US">
                <a:latin typeface="Arial" charset="0"/>
              </a:rPr>
              <a:t>0.2</a:t>
            </a:r>
          </a:p>
        </p:txBody>
      </p:sp>
      <p:sp>
        <p:nvSpPr>
          <p:cNvPr id="52236" name="Rectangle 12"/>
          <p:cNvSpPr>
            <a:spLocks noChangeArrowheads="1"/>
          </p:cNvSpPr>
          <p:nvPr/>
        </p:nvSpPr>
        <p:spPr bwMode="auto">
          <a:xfrm>
            <a:off x="903288" y="4319588"/>
            <a:ext cx="317500" cy="274637"/>
          </a:xfrm>
          <a:prstGeom prst="rect">
            <a:avLst/>
          </a:prstGeom>
          <a:noFill/>
          <a:ln w="9525">
            <a:noFill/>
            <a:miter lim="800000"/>
            <a:headEnd/>
            <a:tailEnd/>
          </a:ln>
        </p:spPr>
        <p:txBody>
          <a:bodyPr wrap="none" lIns="0" tIns="0" rIns="0" bIns="0">
            <a:spAutoFit/>
          </a:bodyPr>
          <a:lstStyle/>
          <a:p>
            <a:pPr algn="r"/>
            <a:r>
              <a:rPr lang="en-US">
                <a:latin typeface="Arial" charset="0"/>
              </a:rPr>
              <a:t>0.4</a:t>
            </a:r>
          </a:p>
        </p:txBody>
      </p:sp>
      <p:sp>
        <p:nvSpPr>
          <p:cNvPr id="52237" name="Rectangle 13"/>
          <p:cNvSpPr>
            <a:spLocks noChangeArrowheads="1"/>
          </p:cNvSpPr>
          <p:nvPr/>
        </p:nvSpPr>
        <p:spPr bwMode="auto">
          <a:xfrm>
            <a:off x="903288" y="3708400"/>
            <a:ext cx="317500" cy="274638"/>
          </a:xfrm>
          <a:prstGeom prst="rect">
            <a:avLst/>
          </a:prstGeom>
          <a:noFill/>
          <a:ln w="9525">
            <a:noFill/>
            <a:miter lim="800000"/>
            <a:headEnd/>
            <a:tailEnd/>
          </a:ln>
        </p:spPr>
        <p:txBody>
          <a:bodyPr wrap="none" lIns="0" tIns="0" rIns="0" bIns="0">
            <a:spAutoFit/>
          </a:bodyPr>
          <a:lstStyle/>
          <a:p>
            <a:pPr algn="r"/>
            <a:r>
              <a:rPr lang="en-US">
                <a:latin typeface="Arial" charset="0"/>
              </a:rPr>
              <a:t>0.6</a:t>
            </a:r>
          </a:p>
        </p:txBody>
      </p:sp>
      <p:sp>
        <p:nvSpPr>
          <p:cNvPr id="52238" name="Rectangle 14"/>
          <p:cNvSpPr>
            <a:spLocks noChangeArrowheads="1"/>
          </p:cNvSpPr>
          <p:nvPr/>
        </p:nvSpPr>
        <p:spPr bwMode="auto">
          <a:xfrm>
            <a:off x="903288" y="3092450"/>
            <a:ext cx="317500" cy="274638"/>
          </a:xfrm>
          <a:prstGeom prst="rect">
            <a:avLst/>
          </a:prstGeom>
          <a:noFill/>
          <a:ln w="9525">
            <a:noFill/>
            <a:miter lim="800000"/>
            <a:headEnd/>
            <a:tailEnd/>
          </a:ln>
        </p:spPr>
        <p:txBody>
          <a:bodyPr wrap="none" lIns="0" tIns="0" rIns="0" bIns="0">
            <a:spAutoFit/>
          </a:bodyPr>
          <a:lstStyle/>
          <a:p>
            <a:pPr algn="r"/>
            <a:r>
              <a:rPr lang="en-US">
                <a:latin typeface="Arial" charset="0"/>
              </a:rPr>
              <a:t>0.8</a:t>
            </a:r>
          </a:p>
        </p:txBody>
      </p:sp>
      <p:sp>
        <p:nvSpPr>
          <p:cNvPr id="52239" name="Rectangle 15"/>
          <p:cNvSpPr>
            <a:spLocks noChangeArrowheads="1"/>
          </p:cNvSpPr>
          <p:nvPr/>
        </p:nvSpPr>
        <p:spPr bwMode="auto">
          <a:xfrm>
            <a:off x="903288" y="2481263"/>
            <a:ext cx="317500" cy="274637"/>
          </a:xfrm>
          <a:prstGeom prst="rect">
            <a:avLst/>
          </a:prstGeom>
          <a:noFill/>
          <a:ln w="9525">
            <a:noFill/>
            <a:miter lim="800000"/>
            <a:headEnd/>
            <a:tailEnd/>
          </a:ln>
        </p:spPr>
        <p:txBody>
          <a:bodyPr wrap="none" lIns="0" tIns="0" rIns="0" bIns="0">
            <a:spAutoFit/>
          </a:bodyPr>
          <a:lstStyle/>
          <a:p>
            <a:pPr algn="r"/>
            <a:r>
              <a:rPr lang="en-US">
                <a:latin typeface="Arial" charset="0"/>
              </a:rPr>
              <a:t>1.0</a:t>
            </a:r>
          </a:p>
        </p:txBody>
      </p:sp>
      <p:grpSp>
        <p:nvGrpSpPr>
          <p:cNvPr id="52240" name="Group 16"/>
          <p:cNvGrpSpPr>
            <a:grpSpLocks/>
          </p:cNvGrpSpPr>
          <p:nvPr/>
        </p:nvGrpSpPr>
        <p:grpSpPr bwMode="auto">
          <a:xfrm>
            <a:off x="1389063" y="5819775"/>
            <a:ext cx="3141662" cy="66675"/>
            <a:chOff x="3266" y="3630"/>
            <a:chExt cx="1979" cy="41"/>
          </a:xfrm>
        </p:grpSpPr>
        <p:sp>
          <p:nvSpPr>
            <p:cNvPr id="52241" name="Rectangle 17"/>
            <p:cNvSpPr>
              <a:spLocks noChangeArrowheads="1"/>
            </p:cNvSpPr>
            <p:nvPr/>
          </p:nvSpPr>
          <p:spPr bwMode="auto">
            <a:xfrm>
              <a:off x="3266" y="3630"/>
              <a:ext cx="0" cy="41"/>
            </a:xfrm>
            <a:prstGeom prst="rect">
              <a:avLst/>
            </a:prstGeom>
            <a:noFill/>
            <a:ln w="12700">
              <a:solidFill>
                <a:schemeClr val="tx1"/>
              </a:solidFill>
              <a:miter lim="800000"/>
              <a:headEnd/>
              <a:tailEnd/>
            </a:ln>
          </p:spPr>
          <p:txBody>
            <a:bodyPr/>
            <a:lstStyle/>
            <a:p>
              <a:endParaRPr lang="en-US"/>
            </a:p>
          </p:txBody>
        </p:sp>
        <p:sp>
          <p:nvSpPr>
            <p:cNvPr id="52242" name="Freeform 18"/>
            <p:cNvSpPr>
              <a:spLocks/>
            </p:cNvSpPr>
            <p:nvPr/>
          </p:nvSpPr>
          <p:spPr bwMode="auto">
            <a:xfrm>
              <a:off x="3266"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sp>
          <p:nvSpPr>
            <p:cNvPr id="52243" name="Rectangle 19"/>
            <p:cNvSpPr>
              <a:spLocks noChangeArrowheads="1"/>
            </p:cNvSpPr>
            <p:nvPr/>
          </p:nvSpPr>
          <p:spPr bwMode="auto">
            <a:xfrm>
              <a:off x="3661" y="3630"/>
              <a:ext cx="0" cy="41"/>
            </a:xfrm>
            <a:prstGeom prst="rect">
              <a:avLst/>
            </a:prstGeom>
            <a:noFill/>
            <a:ln w="12700">
              <a:solidFill>
                <a:schemeClr val="tx1"/>
              </a:solidFill>
              <a:miter lim="800000"/>
              <a:headEnd/>
              <a:tailEnd/>
            </a:ln>
          </p:spPr>
          <p:txBody>
            <a:bodyPr/>
            <a:lstStyle/>
            <a:p>
              <a:endParaRPr lang="en-US"/>
            </a:p>
          </p:txBody>
        </p:sp>
        <p:sp>
          <p:nvSpPr>
            <p:cNvPr id="52244" name="Freeform 20"/>
            <p:cNvSpPr>
              <a:spLocks/>
            </p:cNvSpPr>
            <p:nvPr/>
          </p:nvSpPr>
          <p:spPr bwMode="auto">
            <a:xfrm>
              <a:off x="3661"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sp>
          <p:nvSpPr>
            <p:cNvPr id="52245" name="Rectangle 21"/>
            <p:cNvSpPr>
              <a:spLocks noChangeArrowheads="1"/>
            </p:cNvSpPr>
            <p:nvPr/>
          </p:nvSpPr>
          <p:spPr bwMode="auto">
            <a:xfrm>
              <a:off x="4060" y="3630"/>
              <a:ext cx="0" cy="41"/>
            </a:xfrm>
            <a:prstGeom prst="rect">
              <a:avLst/>
            </a:prstGeom>
            <a:noFill/>
            <a:ln w="12700">
              <a:solidFill>
                <a:schemeClr val="tx1"/>
              </a:solidFill>
              <a:miter lim="800000"/>
              <a:headEnd/>
              <a:tailEnd/>
            </a:ln>
          </p:spPr>
          <p:txBody>
            <a:bodyPr/>
            <a:lstStyle/>
            <a:p>
              <a:endParaRPr lang="en-US"/>
            </a:p>
          </p:txBody>
        </p:sp>
        <p:sp>
          <p:nvSpPr>
            <p:cNvPr id="52246" name="Freeform 22"/>
            <p:cNvSpPr>
              <a:spLocks/>
            </p:cNvSpPr>
            <p:nvPr/>
          </p:nvSpPr>
          <p:spPr bwMode="auto">
            <a:xfrm>
              <a:off x="4060"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sp>
          <p:nvSpPr>
            <p:cNvPr id="52247" name="Rectangle 23"/>
            <p:cNvSpPr>
              <a:spLocks noChangeArrowheads="1"/>
            </p:cNvSpPr>
            <p:nvPr/>
          </p:nvSpPr>
          <p:spPr bwMode="auto">
            <a:xfrm>
              <a:off x="4455" y="3630"/>
              <a:ext cx="0" cy="41"/>
            </a:xfrm>
            <a:prstGeom prst="rect">
              <a:avLst/>
            </a:prstGeom>
            <a:noFill/>
            <a:ln w="12700">
              <a:solidFill>
                <a:schemeClr val="tx1"/>
              </a:solidFill>
              <a:miter lim="800000"/>
              <a:headEnd/>
              <a:tailEnd/>
            </a:ln>
          </p:spPr>
          <p:txBody>
            <a:bodyPr/>
            <a:lstStyle/>
            <a:p>
              <a:endParaRPr lang="en-US"/>
            </a:p>
          </p:txBody>
        </p:sp>
        <p:sp>
          <p:nvSpPr>
            <p:cNvPr id="52248" name="Freeform 24"/>
            <p:cNvSpPr>
              <a:spLocks/>
            </p:cNvSpPr>
            <p:nvPr/>
          </p:nvSpPr>
          <p:spPr bwMode="auto">
            <a:xfrm>
              <a:off x="4455"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sp>
          <p:nvSpPr>
            <p:cNvPr id="52249" name="Rectangle 25"/>
            <p:cNvSpPr>
              <a:spLocks noChangeArrowheads="1"/>
            </p:cNvSpPr>
            <p:nvPr/>
          </p:nvSpPr>
          <p:spPr bwMode="auto">
            <a:xfrm>
              <a:off x="4849" y="3630"/>
              <a:ext cx="0" cy="41"/>
            </a:xfrm>
            <a:prstGeom prst="rect">
              <a:avLst/>
            </a:prstGeom>
            <a:noFill/>
            <a:ln w="12700">
              <a:solidFill>
                <a:schemeClr val="tx1"/>
              </a:solidFill>
              <a:miter lim="800000"/>
              <a:headEnd/>
              <a:tailEnd/>
            </a:ln>
          </p:spPr>
          <p:txBody>
            <a:bodyPr/>
            <a:lstStyle/>
            <a:p>
              <a:endParaRPr lang="en-US"/>
            </a:p>
          </p:txBody>
        </p:sp>
        <p:sp>
          <p:nvSpPr>
            <p:cNvPr id="52250" name="Freeform 26"/>
            <p:cNvSpPr>
              <a:spLocks/>
            </p:cNvSpPr>
            <p:nvPr/>
          </p:nvSpPr>
          <p:spPr bwMode="auto">
            <a:xfrm>
              <a:off x="4849"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sp>
          <p:nvSpPr>
            <p:cNvPr id="52251" name="Rectangle 27"/>
            <p:cNvSpPr>
              <a:spLocks noChangeArrowheads="1"/>
            </p:cNvSpPr>
            <p:nvPr/>
          </p:nvSpPr>
          <p:spPr bwMode="auto">
            <a:xfrm>
              <a:off x="5244" y="3630"/>
              <a:ext cx="0" cy="41"/>
            </a:xfrm>
            <a:prstGeom prst="rect">
              <a:avLst/>
            </a:prstGeom>
            <a:noFill/>
            <a:ln w="12700">
              <a:solidFill>
                <a:schemeClr val="tx1"/>
              </a:solidFill>
              <a:miter lim="800000"/>
              <a:headEnd/>
              <a:tailEnd/>
            </a:ln>
          </p:spPr>
          <p:txBody>
            <a:bodyPr/>
            <a:lstStyle/>
            <a:p>
              <a:endParaRPr lang="en-US"/>
            </a:p>
          </p:txBody>
        </p:sp>
        <p:sp>
          <p:nvSpPr>
            <p:cNvPr id="52252" name="Freeform 28"/>
            <p:cNvSpPr>
              <a:spLocks/>
            </p:cNvSpPr>
            <p:nvPr/>
          </p:nvSpPr>
          <p:spPr bwMode="auto">
            <a:xfrm>
              <a:off x="5244"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grpSp>
      <p:grpSp>
        <p:nvGrpSpPr>
          <p:cNvPr id="52253" name="Group 29"/>
          <p:cNvGrpSpPr>
            <a:grpSpLocks/>
          </p:cNvGrpSpPr>
          <p:nvPr/>
        </p:nvGrpSpPr>
        <p:grpSpPr bwMode="auto">
          <a:xfrm>
            <a:off x="1266825" y="2620963"/>
            <a:ext cx="65088" cy="3067050"/>
            <a:chOff x="3205" y="1627"/>
            <a:chExt cx="41" cy="1928"/>
          </a:xfrm>
        </p:grpSpPr>
        <p:sp>
          <p:nvSpPr>
            <p:cNvPr id="52254" name="Rectangle 30"/>
            <p:cNvSpPr>
              <a:spLocks noChangeArrowheads="1"/>
            </p:cNvSpPr>
            <p:nvPr/>
          </p:nvSpPr>
          <p:spPr bwMode="auto">
            <a:xfrm>
              <a:off x="3205" y="3554"/>
              <a:ext cx="41" cy="0"/>
            </a:xfrm>
            <a:prstGeom prst="rect">
              <a:avLst/>
            </a:prstGeom>
            <a:noFill/>
            <a:ln w="12700">
              <a:solidFill>
                <a:schemeClr val="tx1"/>
              </a:solidFill>
              <a:miter lim="800000"/>
              <a:headEnd/>
              <a:tailEnd/>
            </a:ln>
          </p:spPr>
          <p:txBody>
            <a:bodyPr/>
            <a:lstStyle/>
            <a:p>
              <a:endParaRPr lang="en-US"/>
            </a:p>
          </p:txBody>
        </p:sp>
        <p:sp>
          <p:nvSpPr>
            <p:cNvPr id="52255" name="Freeform 31"/>
            <p:cNvSpPr>
              <a:spLocks/>
            </p:cNvSpPr>
            <p:nvPr/>
          </p:nvSpPr>
          <p:spPr bwMode="auto">
            <a:xfrm>
              <a:off x="3205" y="3554"/>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sp>
          <p:nvSpPr>
            <p:cNvPr id="52256" name="Rectangle 32"/>
            <p:cNvSpPr>
              <a:spLocks noChangeArrowheads="1"/>
            </p:cNvSpPr>
            <p:nvPr/>
          </p:nvSpPr>
          <p:spPr bwMode="auto">
            <a:xfrm>
              <a:off x="3205" y="3170"/>
              <a:ext cx="41" cy="0"/>
            </a:xfrm>
            <a:prstGeom prst="rect">
              <a:avLst/>
            </a:prstGeom>
            <a:noFill/>
            <a:ln w="12700">
              <a:solidFill>
                <a:schemeClr val="tx1"/>
              </a:solidFill>
              <a:miter lim="800000"/>
              <a:headEnd/>
              <a:tailEnd/>
            </a:ln>
          </p:spPr>
          <p:txBody>
            <a:bodyPr/>
            <a:lstStyle/>
            <a:p>
              <a:endParaRPr lang="en-US"/>
            </a:p>
          </p:txBody>
        </p:sp>
        <p:sp>
          <p:nvSpPr>
            <p:cNvPr id="52257" name="Freeform 33"/>
            <p:cNvSpPr>
              <a:spLocks/>
            </p:cNvSpPr>
            <p:nvPr/>
          </p:nvSpPr>
          <p:spPr bwMode="auto">
            <a:xfrm>
              <a:off x="3205" y="3170"/>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sp>
          <p:nvSpPr>
            <p:cNvPr id="52258" name="Rectangle 34"/>
            <p:cNvSpPr>
              <a:spLocks noChangeArrowheads="1"/>
            </p:cNvSpPr>
            <p:nvPr/>
          </p:nvSpPr>
          <p:spPr bwMode="auto">
            <a:xfrm>
              <a:off x="3205" y="2782"/>
              <a:ext cx="41" cy="0"/>
            </a:xfrm>
            <a:prstGeom prst="rect">
              <a:avLst/>
            </a:prstGeom>
            <a:noFill/>
            <a:ln w="12700">
              <a:solidFill>
                <a:schemeClr val="tx1"/>
              </a:solidFill>
              <a:miter lim="800000"/>
              <a:headEnd/>
              <a:tailEnd/>
            </a:ln>
          </p:spPr>
          <p:txBody>
            <a:bodyPr/>
            <a:lstStyle/>
            <a:p>
              <a:endParaRPr lang="en-US"/>
            </a:p>
          </p:txBody>
        </p:sp>
        <p:sp>
          <p:nvSpPr>
            <p:cNvPr id="52259" name="Freeform 35"/>
            <p:cNvSpPr>
              <a:spLocks/>
            </p:cNvSpPr>
            <p:nvPr/>
          </p:nvSpPr>
          <p:spPr bwMode="auto">
            <a:xfrm>
              <a:off x="3205" y="2782"/>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sp>
          <p:nvSpPr>
            <p:cNvPr id="52260" name="Rectangle 36"/>
            <p:cNvSpPr>
              <a:spLocks noChangeArrowheads="1"/>
            </p:cNvSpPr>
            <p:nvPr/>
          </p:nvSpPr>
          <p:spPr bwMode="auto">
            <a:xfrm>
              <a:off x="3205" y="2398"/>
              <a:ext cx="41" cy="0"/>
            </a:xfrm>
            <a:prstGeom prst="rect">
              <a:avLst/>
            </a:prstGeom>
            <a:noFill/>
            <a:ln w="12700">
              <a:solidFill>
                <a:schemeClr val="tx1"/>
              </a:solidFill>
              <a:miter lim="800000"/>
              <a:headEnd/>
              <a:tailEnd/>
            </a:ln>
          </p:spPr>
          <p:txBody>
            <a:bodyPr/>
            <a:lstStyle/>
            <a:p>
              <a:endParaRPr lang="en-US"/>
            </a:p>
          </p:txBody>
        </p:sp>
        <p:sp>
          <p:nvSpPr>
            <p:cNvPr id="52261" name="Freeform 37"/>
            <p:cNvSpPr>
              <a:spLocks/>
            </p:cNvSpPr>
            <p:nvPr/>
          </p:nvSpPr>
          <p:spPr bwMode="auto">
            <a:xfrm>
              <a:off x="3205" y="2398"/>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sp>
          <p:nvSpPr>
            <p:cNvPr id="52262" name="Rectangle 38"/>
            <p:cNvSpPr>
              <a:spLocks noChangeArrowheads="1"/>
            </p:cNvSpPr>
            <p:nvPr/>
          </p:nvSpPr>
          <p:spPr bwMode="auto">
            <a:xfrm>
              <a:off x="3205" y="2015"/>
              <a:ext cx="41" cy="0"/>
            </a:xfrm>
            <a:prstGeom prst="rect">
              <a:avLst/>
            </a:prstGeom>
            <a:noFill/>
            <a:ln w="12700">
              <a:solidFill>
                <a:schemeClr val="tx1"/>
              </a:solidFill>
              <a:miter lim="800000"/>
              <a:headEnd/>
              <a:tailEnd/>
            </a:ln>
          </p:spPr>
          <p:txBody>
            <a:bodyPr/>
            <a:lstStyle/>
            <a:p>
              <a:endParaRPr lang="en-US"/>
            </a:p>
          </p:txBody>
        </p:sp>
        <p:sp>
          <p:nvSpPr>
            <p:cNvPr id="52263" name="Freeform 39"/>
            <p:cNvSpPr>
              <a:spLocks/>
            </p:cNvSpPr>
            <p:nvPr/>
          </p:nvSpPr>
          <p:spPr bwMode="auto">
            <a:xfrm>
              <a:off x="3205" y="2010"/>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sp>
          <p:nvSpPr>
            <p:cNvPr id="52264" name="Rectangle 40"/>
            <p:cNvSpPr>
              <a:spLocks noChangeArrowheads="1"/>
            </p:cNvSpPr>
            <p:nvPr/>
          </p:nvSpPr>
          <p:spPr bwMode="auto">
            <a:xfrm>
              <a:off x="3205" y="1627"/>
              <a:ext cx="41" cy="0"/>
            </a:xfrm>
            <a:prstGeom prst="rect">
              <a:avLst/>
            </a:prstGeom>
            <a:noFill/>
            <a:ln w="12700">
              <a:solidFill>
                <a:schemeClr val="tx1"/>
              </a:solidFill>
              <a:miter lim="800000"/>
              <a:headEnd/>
              <a:tailEnd/>
            </a:ln>
          </p:spPr>
          <p:txBody>
            <a:bodyPr/>
            <a:lstStyle/>
            <a:p>
              <a:endParaRPr lang="en-US"/>
            </a:p>
          </p:txBody>
        </p:sp>
        <p:sp>
          <p:nvSpPr>
            <p:cNvPr id="52265" name="Freeform 41"/>
            <p:cNvSpPr>
              <a:spLocks/>
            </p:cNvSpPr>
            <p:nvPr/>
          </p:nvSpPr>
          <p:spPr bwMode="auto">
            <a:xfrm>
              <a:off x="3205" y="1627"/>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grpSp>
      <p:sp>
        <p:nvSpPr>
          <p:cNvPr id="52266" name="Text Box 42"/>
          <p:cNvSpPr txBox="1">
            <a:spLocks noChangeArrowheads="1"/>
          </p:cNvSpPr>
          <p:nvPr/>
        </p:nvSpPr>
        <p:spPr bwMode="auto">
          <a:xfrm>
            <a:off x="2286000" y="2595563"/>
            <a:ext cx="2425700" cy="1073150"/>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sz="1600" b="1">
                <a:latin typeface="Arial" charset="0"/>
              </a:rPr>
              <a:t>Trastuzumab + Chemo </a:t>
            </a:r>
            <a:br>
              <a:rPr lang="en-US" sz="1600" b="1">
                <a:latin typeface="Arial" charset="0"/>
              </a:rPr>
            </a:br>
            <a:r>
              <a:rPr lang="en-US" sz="1600" b="1">
                <a:latin typeface="Arial" charset="0"/>
              </a:rPr>
              <a:t>(n = 176)</a:t>
            </a:r>
          </a:p>
          <a:p>
            <a:pPr>
              <a:lnSpc>
                <a:spcPct val="90000"/>
              </a:lnSpc>
              <a:spcBef>
                <a:spcPct val="20000"/>
              </a:spcBef>
              <a:spcAft>
                <a:spcPct val="20000"/>
              </a:spcAft>
            </a:pPr>
            <a:r>
              <a:rPr lang="en-US" sz="1600" b="1">
                <a:latin typeface="Arial" charset="0"/>
              </a:rPr>
              <a:t>            Chemo Alone </a:t>
            </a:r>
            <a:br>
              <a:rPr lang="en-US" sz="1600" b="1">
                <a:latin typeface="Arial" charset="0"/>
              </a:rPr>
            </a:br>
            <a:r>
              <a:rPr lang="en-US" sz="1600" b="1">
                <a:latin typeface="Arial" charset="0"/>
              </a:rPr>
              <a:t>            (n = 169)</a:t>
            </a:r>
          </a:p>
        </p:txBody>
      </p:sp>
      <p:sp>
        <p:nvSpPr>
          <p:cNvPr id="52267" name="Line 43"/>
          <p:cNvSpPr>
            <a:spLocks noChangeShapeType="1"/>
          </p:cNvSpPr>
          <p:nvPr/>
        </p:nvSpPr>
        <p:spPr bwMode="auto">
          <a:xfrm flipH="1">
            <a:off x="2771775" y="3290888"/>
            <a:ext cx="165100" cy="0"/>
          </a:xfrm>
          <a:prstGeom prst="line">
            <a:avLst/>
          </a:prstGeom>
          <a:noFill/>
          <a:ln w="19050">
            <a:solidFill>
              <a:srgbClr val="FF9900"/>
            </a:solidFill>
            <a:round/>
            <a:headEnd/>
            <a:tailEnd/>
          </a:ln>
          <a:effectLst/>
        </p:spPr>
        <p:txBody>
          <a:bodyPr wrap="none" anchor="ctr"/>
          <a:lstStyle/>
          <a:p>
            <a:endParaRPr lang="en-US"/>
          </a:p>
        </p:txBody>
      </p:sp>
      <p:sp>
        <p:nvSpPr>
          <p:cNvPr id="52268" name="Line 44"/>
          <p:cNvSpPr>
            <a:spLocks noChangeShapeType="1"/>
          </p:cNvSpPr>
          <p:nvPr/>
        </p:nvSpPr>
        <p:spPr bwMode="auto">
          <a:xfrm flipH="1">
            <a:off x="2111375" y="2743200"/>
            <a:ext cx="165100" cy="0"/>
          </a:xfrm>
          <a:prstGeom prst="line">
            <a:avLst/>
          </a:prstGeom>
          <a:noFill/>
          <a:ln w="19050">
            <a:solidFill>
              <a:schemeClr val="tx2"/>
            </a:solidFill>
            <a:round/>
            <a:headEnd/>
            <a:tailEnd/>
          </a:ln>
          <a:effectLst/>
        </p:spPr>
        <p:txBody>
          <a:bodyPr wrap="none" anchor="ctr"/>
          <a:lstStyle/>
          <a:p>
            <a:endParaRPr lang="en-US"/>
          </a:p>
        </p:txBody>
      </p:sp>
      <p:sp>
        <p:nvSpPr>
          <p:cNvPr id="52269" name="Text Box 45"/>
          <p:cNvSpPr txBox="1">
            <a:spLocks noChangeArrowheads="1"/>
          </p:cNvSpPr>
          <p:nvPr/>
        </p:nvSpPr>
        <p:spPr bwMode="auto">
          <a:xfrm>
            <a:off x="1435100" y="5022850"/>
            <a:ext cx="2006600" cy="595313"/>
          </a:xfrm>
          <a:prstGeom prst="rect">
            <a:avLst/>
          </a:prstGeom>
          <a:noFill/>
          <a:ln w="9525">
            <a:noFill/>
            <a:miter lim="800000"/>
            <a:headEnd/>
            <a:tailEnd/>
          </a:ln>
          <a:effectLst/>
        </p:spPr>
        <p:txBody>
          <a:bodyPr>
            <a:spAutoFit/>
          </a:bodyPr>
          <a:lstStyle/>
          <a:p>
            <a:pPr>
              <a:lnSpc>
                <a:spcPct val="90000"/>
              </a:lnSpc>
              <a:spcBef>
                <a:spcPct val="25000"/>
              </a:spcBef>
            </a:pPr>
            <a:r>
              <a:rPr lang="en-US" sz="1600">
                <a:latin typeface="Arial" charset="0"/>
              </a:rPr>
              <a:t>Risk ratio = 0.70</a:t>
            </a:r>
          </a:p>
          <a:p>
            <a:pPr>
              <a:lnSpc>
                <a:spcPct val="90000"/>
              </a:lnSpc>
              <a:spcBef>
                <a:spcPct val="25000"/>
              </a:spcBef>
            </a:pPr>
            <a:r>
              <a:rPr lang="en-US" sz="1600">
                <a:latin typeface="Arial" charset="0"/>
              </a:rPr>
              <a:t>95% Cl = 0.54, 0.91</a:t>
            </a:r>
          </a:p>
        </p:txBody>
      </p:sp>
      <p:sp>
        <p:nvSpPr>
          <p:cNvPr id="52270" name="Rectangle 46"/>
          <p:cNvSpPr>
            <a:spLocks noChangeArrowheads="1"/>
          </p:cNvSpPr>
          <p:nvPr/>
        </p:nvSpPr>
        <p:spPr bwMode="auto">
          <a:xfrm>
            <a:off x="0" y="417513"/>
            <a:ext cx="9144000" cy="996950"/>
          </a:xfrm>
          <a:prstGeom prst="rect">
            <a:avLst/>
          </a:prstGeom>
          <a:noFill/>
          <a:ln w="9525">
            <a:noFill/>
            <a:miter lim="800000"/>
            <a:headEnd/>
            <a:tailEnd/>
          </a:ln>
          <a:effectLst/>
        </p:spPr>
        <p:txBody>
          <a:bodyPr lIns="0" tIns="0" rIns="0" bIns="0" anchor="b"/>
          <a:lstStyle/>
          <a:p>
            <a:pPr algn="ctr"/>
            <a:r>
              <a:rPr lang="en-GB" sz="3200" b="1" dirty="0">
                <a:solidFill>
                  <a:schemeClr val="tx2"/>
                </a:solidFill>
                <a:latin typeface="Calibri" pitchFamily="34" charset="0"/>
              </a:rPr>
              <a:t>HER2 Gene Amplification Is Predictive of Significant Survival Benefits With </a:t>
            </a:r>
            <a:r>
              <a:rPr lang="en-GB" sz="3200" b="1" dirty="0" err="1">
                <a:solidFill>
                  <a:schemeClr val="tx2"/>
                </a:solidFill>
                <a:latin typeface="Calibri" pitchFamily="34" charset="0"/>
              </a:rPr>
              <a:t>Trastuzumab</a:t>
            </a:r>
            <a:endParaRPr lang="en-US" sz="3200" b="1" dirty="0">
              <a:solidFill>
                <a:schemeClr val="tx2"/>
              </a:solidFill>
              <a:latin typeface="Calibri" pitchFamily="34" charset="0"/>
            </a:endParaRPr>
          </a:p>
        </p:txBody>
      </p:sp>
      <p:sp>
        <p:nvSpPr>
          <p:cNvPr id="52271" name="Text Box 47"/>
          <p:cNvSpPr txBox="1">
            <a:spLocks noChangeArrowheads="1"/>
          </p:cNvSpPr>
          <p:nvPr/>
        </p:nvSpPr>
        <p:spPr bwMode="auto">
          <a:xfrm>
            <a:off x="5976996" y="1585913"/>
            <a:ext cx="2089033" cy="892552"/>
          </a:xfrm>
          <a:prstGeom prst="rect">
            <a:avLst/>
          </a:prstGeom>
          <a:noFill/>
          <a:ln w="9525">
            <a:noFill/>
            <a:miter lim="800000"/>
            <a:headEnd/>
            <a:tailEnd/>
          </a:ln>
          <a:effectLst/>
        </p:spPr>
        <p:txBody>
          <a:bodyPr wrap="none">
            <a:spAutoFit/>
          </a:bodyPr>
          <a:lstStyle/>
          <a:p>
            <a:pPr algn="ctr"/>
            <a:r>
              <a:rPr lang="en-US" sz="2600" b="1" dirty="0">
                <a:latin typeface="Calibri" pitchFamily="34" charset="0"/>
              </a:rPr>
              <a:t>Not amplified</a:t>
            </a:r>
            <a:br>
              <a:rPr lang="en-US" sz="2600" b="1" dirty="0">
                <a:latin typeface="Calibri" pitchFamily="34" charset="0"/>
              </a:rPr>
            </a:br>
            <a:r>
              <a:rPr lang="en-US" sz="2600" b="1" dirty="0">
                <a:latin typeface="Calibri" pitchFamily="34" charset="0"/>
              </a:rPr>
              <a:t>(FISH </a:t>
            </a:r>
            <a:r>
              <a:rPr lang="en-US" sz="2600" b="1" dirty="0">
                <a:latin typeface="Calibri" pitchFamily="34" charset="0"/>
                <a:cs typeface="Arial" charset="0"/>
              </a:rPr>
              <a:t>–</a:t>
            </a:r>
            <a:r>
              <a:rPr lang="en-US" sz="2600" b="1" dirty="0">
                <a:latin typeface="Calibri" pitchFamily="34" charset="0"/>
              </a:rPr>
              <a:t>)</a:t>
            </a:r>
          </a:p>
        </p:txBody>
      </p:sp>
      <p:sp>
        <p:nvSpPr>
          <p:cNvPr id="52272" name="Rectangle 48"/>
          <p:cNvSpPr>
            <a:spLocks noChangeArrowheads="1"/>
          </p:cNvSpPr>
          <p:nvPr/>
        </p:nvSpPr>
        <p:spPr bwMode="auto">
          <a:xfrm rot="-5400000">
            <a:off x="89694" y="3958431"/>
            <a:ext cx="1066800" cy="274638"/>
          </a:xfrm>
          <a:prstGeom prst="rect">
            <a:avLst/>
          </a:prstGeom>
          <a:noFill/>
          <a:ln w="9525">
            <a:noFill/>
            <a:miter lim="800000"/>
            <a:headEnd/>
            <a:tailEnd/>
          </a:ln>
        </p:spPr>
        <p:txBody>
          <a:bodyPr wrap="none" lIns="0" tIns="0" rIns="0" bIns="0">
            <a:spAutoFit/>
          </a:bodyPr>
          <a:lstStyle/>
          <a:p>
            <a:pPr algn="ctr"/>
            <a:r>
              <a:rPr lang="en-US">
                <a:latin typeface="Arial" charset="0"/>
              </a:rPr>
              <a:t>Probability</a:t>
            </a:r>
          </a:p>
        </p:txBody>
      </p:sp>
      <p:sp>
        <p:nvSpPr>
          <p:cNvPr id="52273" name="Rectangle 49"/>
          <p:cNvSpPr>
            <a:spLocks noChangeArrowheads="1"/>
          </p:cNvSpPr>
          <p:nvPr/>
        </p:nvSpPr>
        <p:spPr bwMode="auto">
          <a:xfrm>
            <a:off x="5341938" y="2495550"/>
            <a:ext cx="3200400" cy="3309938"/>
          </a:xfrm>
          <a:prstGeom prst="rect">
            <a:avLst/>
          </a:prstGeom>
          <a:noFill/>
          <a:ln w="12700">
            <a:solidFill>
              <a:schemeClr val="tx1"/>
            </a:solidFill>
            <a:miter lim="800000"/>
            <a:headEnd/>
            <a:tailEnd/>
          </a:ln>
          <a:effectLst/>
        </p:spPr>
        <p:txBody>
          <a:bodyPr wrap="none" anchor="ctr"/>
          <a:lstStyle/>
          <a:p>
            <a:endParaRPr lang="en-US"/>
          </a:p>
        </p:txBody>
      </p:sp>
      <p:sp>
        <p:nvSpPr>
          <p:cNvPr id="52274" name="Rectangle 50"/>
          <p:cNvSpPr>
            <a:spLocks noChangeArrowheads="1"/>
          </p:cNvSpPr>
          <p:nvPr/>
        </p:nvSpPr>
        <p:spPr bwMode="auto">
          <a:xfrm>
            <a:off x="5287963" y="5915025"/>
            <a:ext cx="127000" cy="274638"/>
          </a:xfrm>
          <a:prstGeom prst="rect">
            <a:avLst/>
          </a:prstGeom>
          <a:noFill/>
          <a:ln w="9525">
            <a:noFill/>
            <a:miter lim="800000"/>
            <a:headEnd/>
            <a:tailEnd/>
          </a:ln>
        </p:spPr>
        <p:txBody>
          <a:bodyPr wrap="none" lIns="0" tIns="0" rIns="0" bIns="0">
            <a:spAutoFit/>
          </a:bodyPr>
          <a:lstStyle/>
          <a:p>
            <a:pPr algn="ctr"/>
            <a:r>
              <a:rPr lang="en-US">
                <a:latin typeface="Arial" charset="0"/>
              </a:rPr>
              <a:t>0</a:t>
            </a:r>
          </a:p>
        </p:txBody>
      </p:sp>
      <p:sp>
        <p:nvSpPr>
          <p:cNvPr id="52275" name="Rectangle 51"/>
          <p:cNvSpPr>
            <a:spLocks noChangeArrowheads="1"/>
          </p:cNvSpPr>
          <p:nvPr/>
        </p:nvSpPr>
        <p:spPr bwMode="auto">
          <a:xfrm>
            <a:off x="5813425" y="5915025"/>
            <a:ext cx="254000" cy="274638"/>
          </a:xfrm>
          <a:prstGeom prst="rect">
            <a:avLst/>
          </a:prstGeom>
          <a:noFill/>
          <a:ln w="9525">
            <a:noFill/>
            <a:miter lim="800000"/>
            <a:headEnd/>
            <a:tailEnd/>
          </a:ln>
        </p:spPr>
        <p:txBody>
          <a:bodyPr wrap="none" lIns="0" tIns="0" rIns="0" bIns="0">
            <a:spAutoFit/>
          </a:bodyPr>
          <a:lstStyle/>
          <a:p>
            <a:pPr algn="ctr"/>
            <a:r>
              <a:rPr lang="en-US">
                <a:latin typeface="Arial" charset="0"/>
              </a:rPr>
              <a:t>10</a:t>
            </a:r>
          </a:p>
        </p:txBody>
      </p:sp>
      <p:sp>
        <p:nvSpPr>
          <p:cNvPr id="52276" name="Rectangle 52"/>
          <p:cNvSpPr>
            <a:spLocks noChangeArrowheads="1"/>
          </p:cNvSpPr>
          <p:nvPr/>
        </p:nvSpPr>
        <p:spPr bwMode="auto">
          <a:xfrm>
            <a:off x="6467475" y="5915025"/>
            <a:ext cx="254000" cy="274638"/>
          </a:xfrm>
          <a:prstGeom prst="rect">
            <a:avLst/>
          </a:prstGeom>
          <a:noFill/>
          <a:ln w="9525">
            <a:noFill/>
            <a:miter lim="800000"/>
            <a:headEnd/>
            <a:tailEnd/>
          </a:ln>
        </p:spPr>
        <p:txBody>
          <a:bodyPr wrap="none" lIns="0" tIns="0" rIns="0" bIns="0">
            <a:spAutoFit/>
          </a:bodyPr>
          <a:lstStyle/>
          <a:p>
            <a:pPr algn="ctr"/>
            <a:r>
              <a:rPr lang="en-US">
                <a:latin typeface="Arial" charset="0"/>
              </a:rPr>
              <a:t>20</a:t>
            </a:r>
          </a:p>
        </p:txBody>
      </p:sp>
      <p:sp>
        <p:nvSpPr>
          <p:cNvPr id="52277" name="Rectangle 53"/>
          <p:cNvSpPr>
            <a:spLocks noChangeArrowheads="1"/>
          </p:cNvSpPr>
          <p:nvPr/>
        </p:nvSpPr>
        <p:spPr bwMode="auto">
          <a:xfrm>
            <a:off x="7121525" y="5915025"/>
            <a:ext cx="254000" cy="274638"/>
          </a:xfrm>
          <a:prstGeom prst="rect">
            <a:avLst/>
          </a:prstGeom>
          <a:noFill/>
          <a:ln w="9525">
            <a:noFill/>
            <a:miter lim="800000"/>
            <a:headEnd/>
            <a:tailEnd/>
          </a:ln>
        </p:spPr>
        <p:txBody>
          <a:bodyPr wrap="none" lIns="0" tIns="0" rIns="0" bIns="0">
            <a:spAutoFit/>
          </a:bodyPr>
          <a:lstStyle/>
          <a:p>
            <a:pPr algn="ctr"/>
            <a:r>
              <a:rPr lang="en-US">
                <a:latin typeface="Arial" charset="0"/>
              </a:rPr>
              <a:t>30</a:t>
            </a:r>
          </a:p>
        </p:txBody>
      </p:sp>
      <p:sp>
        <p:nvSpPr>
          <p:cNvPr id="52278" name="Rectangle 54"/>
          <p:cNvSpPr>
            <a:spLocks noChangeArrowheads="1"/>
          </p:cNvSpPr>
          <p:nvPr/>
        </p:nvSpPr>
        <p:spPr bwMode="auto">
          <a:xfrm>
            <a:off x="7775575" y="5915025"/>
            <a:ext cx="254000" cy="274638"/>
          </a:xfrm>
          <a:prstGeom prst="rect">
            <a:avLst/>
          </a:prstGeom>
          <a:noFill/>
          <a:ln w="9525">
            <a:noFill/>
            <a:miter lim="800000"/>
            <a:headEnd/>
            <a:tailEnd/>
          </a:ln>
        </p:spPr>
        <p:txBody>
          <a:bodyPr wrap="none" lIns="0" tIns="0" rIns="0" bIns="0">
            <a:spAutoFit/>
          </a:bodyPr>
          <a:lstStyle/>
          <a:p>
            <a:pPr algn="ctr"/>
            <a:r>
              <a:rPr lang="en-US">
                <a:latin typeface="Arial" charset="0"/>
              </a:rPr>
              <a:t>40</a:t>
            </a:r>
          </a:p>
        </p:txBody>
      </p:sp>
      <p:sp>
        <p:nvSpPr>
          <p:cNvPr id="52279" name="Rectangle 55"/>
          <p:cNvSpPr>
            <a:spLocks noChangeArrowheads="1"/>
          </p:cNvSpPr>
          <p:nvPr/>
        </p:nvSpPr>
        <p:spPr bwMode="auto">
          <a:xfrm>
            <a:off x="8429625" y="5915025"/>
            <a:ext cx="254000" cy="274638"/>
          </a:xfrm>
          <a:prstGeom prst="rect">
            <a:avLst/>
          </a:prstGeom>
          <a:noFill/>
          <a:ln w="9525">
            <a:noFill/>
            <a:miter lim="800000"/>
            <a:headEnd/>
            <a:tailEnd/>
          </a:ln>
        </p:spPr>
        <p:txBody>
          <a:bodyPr wrap="none" lIns="0" tIns="0" rIns="0" bIns="0">
            <a:spAutoFit/>
          </a:bodyPr>
          <a:lstStyle/>
          <a:p>
            <a:pPr algn="ctr"/>
            <a:r>
              <a:rPr lang="en-US">
                <a:latin typeface="Arial" charset="0"/>
              </a:rPr>
              <a:t>50</a:t>
            </a:r>
          </a:p>
        </p:txBody>
      </p:sp>
      <p:sp>
        <p:nvSpPr>
          <p:cNvPr id="52280" name="Rectangle 56"/>
          <p:cNvSpPr>
            <a:spLocks noChangeArrowheads="1"/>
          </p:cNvSpPr>
          <p:nvPr/>
        </p:nvSpPr>
        <p:spPr bwMode="auto">
          <a:xfrm>
            <a:off x="6540500" y="6173788"/>
            <a:ext cx="749300" cy="274637"/>
          </a:xfrm>
          <a:prstGeom prst="rect">
            <a:avLst/>
          </a:prstGeom>
          <a:noFill/>
          <a:ln w="9525">
            <a:noFill/>
            <a:miter lim="800000"/>
            <a:headEnd/>
            <a:tailEnd/>
          </a:ln>
        </p:spPr>
        <p:txBody>
          <a:bodyPr wrap="none" lIns="0" tIns="0" rIns="0" bIns="0">
            <a:spAutoFit/>
          </a:bodyPr>
          <a:lstStyle/>
          <a:p>
            <a:pPr algn="ctr"/>
            <a:r>
              <a:rPr lang="en-US">
                <a:latin typeface="Arial" charset="0"/>
              </a:rPr>
              <a:t>Months</a:t>
            </a:r>
          </a:p>
        </p:txBody>
      </p:sp>
      <p:sp>
        <p:nvSpPr>
          <p:cNvPr id="52281" name="Rectangle 57"/>
          <p:cNvSpPr>
            <a:spLocks noChangeArrowheads="1"/>
          </p:cNvSpPr>
          <p:nvPr/>
        </p:nvSpPr>
        <p:spPr bwMode="auto">
          <a:xfrm>
            <a:off x="4903788" y="5549900"/>
            <a:ext cx="317500" cy="274638"/>
          </a:xfrm>
          <a:prstGeom prst="rect">
            <a:avLst/>
          </a:prstGeom>
          <a:noFill/>
          <a:ln w="9525">
            <a:noFill/>
            <a:miter lim="800000"/>
            <a:headEnd/>
            <a:tailEnd/>
          </a:ln>
        </p:spPr>
        <p:txBody>
          <a:bodyPr wrap="none" lIns="0" tIns="0" rIns="0" bIns="0">
            <a:spAutoFit/>
          </a:bodyPr>
          <a:lstStyle/>
          <a:p>
            <a:pPr algn="r"/>
            <a:r>
              <a:rPr lang="en-US">
                <a:latin typeface="Arial" charset="0"/>
              </a:rPr>
              <a:t>0.0</a:t>
            </a:r>
          </a:p>
        </p:txBody>
      </p:sp>
      <p:sp>
        <p:nvSpPr>
          <p:cNvPr id="52282" name="Rectangle 58"/>
          <p:cNvSpPr>
            <a:spLocks noChangeArrowheads="1"/>
          </p:cNvSpPr>
          <p:nvPr/>
        </p:nvSpPr>
        <p:spPr bwMode="auto">
          <a:xfrm>
            <a:off x="4903788" y="4933950"/>
            <a:ext cx="317500" cy="274638"/>
          </a:xfrm>
          <a:prstGeom prst="rect">
            <a:avLst/>
          </a:prstGeom>
          <a:noFill/>
          <a:ln w="9525">
            <a:noFill/>
            <a:miter lim="800000"/>
            <a:headEnd/>
            <a:tailEnd/>
          </a:ln>
        </p:spPr>
        <p:txBody>
          <a:bodyPr wrap="none" lIns="0" tIns="0" rIns="0" bIns="0">
            <a:spAutoFit/>
          </a:bodyPr>
          <a:lstStyle/>
          <a:p>
            <a:pPr algn="r"/>
            <a:r>
              <a:rPr lang="en-US">
                <a:latin typeface="Arial" charset="0"/>
              </a:rPr>
              <a:t>0.2</a:t>
            </a:r>
          </a:p>
        </p:txBody>
      </p:sp>
      <p:sp>
        <p:nvSpPr>
          <p:cNvPr id="52283" name="Rectangle 59"/>
          <p:cNvSpPr>
            <a:spLocks noChangeArrowheads="1"/>
          </p:cNvSpPr>
          <p:nvPr/>
        </p:nvSpPr>
        <p:spPr bwMode="auto">
          <a:xfrm>
            <a:off x="4903788" y="4319588"/>
            <a:ext cx="317500" cy="274637"/>
          </a:xfrm>
          <a:prstGeom prst="rect">
            <a:avLst/>
          </a:prstGeom>
          <a:noFill/>
          <a:ln w="9525">
            <a:noFill/>
            <a:miter lim="800000"/>
            <a:headEnd/>
            <a:tailEnd/>
          </a:ln>
        </p:spPr>
        <p:txBody>
          <a:bodyPr wrap="none" lIns="0" tIns="0" rIns="0" bIns="0">
            <a:spAutoFit/>
          </a:bodyPr>
          <a:lstStyle/>
          <a:p>
            <a:pPr algn="r"/>
            <a:r>
              <a:rPr lang="en-US">
                <a:latin typeface="Arial" charset="0"/>
              </a:rPr>
              <a:t>0.4</a:t>
            </a:r>
          </a:p>
        </p:txBody>
      </p:sp>
      <p:sp>
        <p:nvSpPr>
          <p:cNvPr id="52284" name="Rectangle 60"/>
          <p:cNvSpPr>
            <a:spLocks noChangeArrowheads="1"/>
          </p:cNvSpPr>
          <p:nvPr/>
        </p:nvSpPr>
        <p:spPr bwMode="auto">
          <a:xfrm>
            <a:off x="4903788" y="3708400"/>
            <a:ext cx="317500" cy="274638"/>
          </a:xfrm>
          <a:prstGeom prst="rect">
            <a:avLst/>
          </a:prstGeom>
          <a:noFill/>
          <a:ln w="9525">
            <a:noFill/>
            <a:miter lim="800000"/>
            <a:headEnd/>
            <a:tailEnd/>
          </a:ln>
        </p:spPr>
        <p:txBody>
          <a:bodyPr wrap="none" lIns="0" tIns="0" rIns="0" bIns="0">
            <a:spAutoFit/>
          </a:bodyPr>
          <a:lstStyle/>
          <a:p>
            <a:pPr algn="r"/>
            <a:r>
              <a:rPr lang="en-US">
                <a:latin typeface="Arial" charset="0"/>
              </a:rPr>
              <a:t>0.6</a:t>
            </a:r>
          </a:p>
        </p:txBody>
      </p:sp>
      <p:sp>
        <p:nvSpPr>
          <p:cNvPr id="52285" name="Rectangle 61"/>
          <p:cNvSpPr>
            <a:spLocks noChangeArrowheads="1"/>
          </p:cNvSpPr>
          <p:nvPr/>
        </p:nvSpPr>
        <p:spPr bwMode="auto">
          <a:xfrm>
            <a:off x="4903788" y="3092450"/>
            <a:ext cx="317500" cy="274638"/>
          </a:xfrm>
          <a:prstGeom prst="rect">
            <a:avLst/>
          </a:prstGeom>
          <a:noFill/>
          <a:ln w="9525">
            <a:noFill/>
            <a:miter lim="800000"/>
            <a:headEnd/>
            <a:tailEnd/>
          </a:ln>
        </p:spPr>
        <p:txBody>
          <a:bodyPr wrap="none" lIns="0" tIns="0" rIns="0" bIns="0">
            <a:spAutoFit/>
          </a:bodyPr>
          <a:lstStyle/>
          <a:p>
            <a:pPr algn="r"/>
            <a:r>
              <a:rPr lang="en-US">
                <a:latin typeface="Arial" charset="0"/>
              </a:rPr>
              <a:t>0.8</a:t>
            </a:r>
          </a:p>
        </p:txBody>
      </p:sp>
      <p:sp>
        <p:nvSpPr>
          <p:cNvPr id="52286" name="Rectangle 62"/>
          <p:cNvSpPr>
            <a:spLocks noChangeArrowheads="1"/>
          </p:cNvSpPr>
          <p:nvPr/>
        </p:nvSpPr>
        <p:spPr bwMode="auto">
          <a:xfrm>
            <a:off x="4903788" y="2481263"/>
            <a:ext cx="317500" cy="274637"/>
          </a:xfrm>
          <a:prstGeom prst="rect">
            <a:avLst/>
          </a:prstGeom>
          <a:noFill/>
          <a:ln w="9525">
            <a:noFill/>
            <a:miter lim="800000"/>
            <a:headEnd/>
            <a:tailEnd/>
          </a:ln>
        </p:spPr>
        <p:txBody>
          <a:bodyPr wrap="none" lIns="0" tIns="0" rIns="0" bIns="0">
            <a:spAutoFit/>
          </a:bodyPr>
          <a:lstStyle/>
          <a:p>
            <a:pPr algn="r"/>
            <a:r>
              <a:rPr lang="en-US">
                <a:latin typeface="Arial" charset="0"/>
              </a:rPr>
              <a:t>1.0</a:t>
            </a:r>
          </a:p>
        </p:txBody>
      </p:sp>
      <p:grpSp>
        <p:nvGrpSpPr>
          <p:cNvPr id="52287" name="Group 63"/>
          <p:cNvGrpSpPr>
            <a:grpSpLocks/>
          </p:cNvGrpSpPr>
          <p:nvPr/>
        </p:nvGrpSpPr>
        <p:grpSpPr bwMode="auto">
          <a:xfrm>
            <a:off x="5389563" y="5819775"/>
            <a:ext cx="3141662" cy="66675"/>
            <a:chOff x="3266" y="3630"/>
            <a:chExt cx="1979" cy="41"/>
          </a:xfrm>
        </p:grpSpPr>
        <p:sp>
          <p:nvSpPr>
            <p:cNvPr id="52288" name="Rectangle 64"/>
            <p:cNvSpPr>
              <a:spLocks noChangeArrowheads="1"/>
            </p:cNvSpPr>
            <p:nvPr/>
          </p:nvSpPr>
          <p:spPr bwMode="auto">
            <a:xfrm>
              <a:off x="3266" y="3630"/>
              <a:ext cx="0" cy="41"/>
            </a:xfrm>
            <a:prstGeom prst="rect">
              <a:avLst/>
            </a:prstGeom>
            <a:noFill/>
            <a:ln w="12700">
              <a:solidFill>
                <a:schemeClr val="tx1"/>
              </a:solidFill>
              <a:miter lim="800000"/>
              <a:headEnd/>
              <a:tailEnd/>
            </a:ln>
          </p:spPr>
          <p:txBody>
            <a:bodyPr/>
            <a:lstStyle/>
            <a:p>
              <a:endParaRPr lang="en-US"/>
            </a:p>
          </p:txBody>
        </p:sp>
        <p:sp>
          <p:nvSpPr>
            <p:cNvPr id="52289" name="Freeform 65"/>
            <p:cNvSpPr>
              <a:spLocks/>
            </p:cNvSpPr>
            <p:nvPr/>
          </p:nvSpPr>
          <p:spPr bwMode="auto">
            <a:xfrm>
              <a:off x="3266"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sp>
          <p:nvSpPr>
            <p:cNvPr id="52290" name="Rectangle 66"/>
            <p:cNvSpPr>
              <a:spLocks noChangeArrowheads="1"/>
            </p:cNvSpPr>
            <p:nvPr/>
          </p:nvSpPr>
          <p:spPr bwMode="auto">
            <a:xfrm>
              <a:off x="3661" y="3630"/>
              <a:ext cx="0" cy="41"/>
            </a:xfrm>
            <a:prstGeom prst="rect">
              <a:avLst/>
            </a:prstGeom>
            <a:noFill/>
            <a:ln w="12700">
              <a:solidFill>
                <a:schemeClr val="tx1"/>
              </a:solidFill>
              <a:miter lim="800000"/>
              <a:headEnd/>
              <a:tailEnd/>
            </a:ln>
          </p:spPr>
          <p:txBody>
            <a:bodyPr/>
            <a:lstStyle/>
            <a:p>
              <a:endParaRPr lang="en-US"/>
            </a:p>
          </p:txBody>
        </p:sp>
        <p:sp>
          <p:nvSpPr>
            <p:cNvPr id="52291" name="Freeform 67"/>
            <p:cNvSpPr>
              <a:spLocks/>
            </p:cNvSpPr>
            <p:nvPr/>
          </p:nvSpPr>
          <p:spPr bwMode="auto">
            <a:xfrm>
              <a:off x="3661"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sp>
          <p:nvSpPr>
            <p:cNvPr id="52292" name="Rectangle 68"/>
            <p:cNvSpPr>
              <a:spLocks noChangeArrowheads="1"/>
            </p:cNvSpPr>
            <p:nvPr/>
          </p:nvSpPr>
          <p:spPr bwMode="auto">
            <a:xfrm>
              <a:off x="4060" y="3630"/>
              <a:ext cx="0" cy="41"/>
            </a:xfrm>
            <a:prstGeom prst="rect">
              <a:avLst/>
            </a:prstGeom>
            <a:noFill/>
            <a:ln w="12700">
              <a:solidFill>
                <a:schemeClr val="tx1"/>
              </a:solidFill>
              <a:miter lim="800000"/>
              <a:headEnd/>
              <a:tailEnd/>
            </a:ln>
          </p:spPr>
          <p:txBody>
            <a:bodyPr/>
            <a:lstStyle/>
            <a:p>
              <a:endParaRPr lang="en-US"/>
            </a:p>
          </p:txBody>
        </p:sp>
        <p:sp>
          <p:nvSpPr>
            <p:cNvPr id="52293" name="Freeform 69"/>
            <p:cNvSpPr>
              <a:spLocks/>
            </p:cNvSpPr>
            <p:nvPr/>
          </p:nvSpPr>
          <p:spPr bwMode="auto">
            <a:xfrm>
              <a:off x="4060"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sp>
          <p:nvSpPr>
            <p:cNvPr id="52294" name="Rectangle 70"/>
            <p:cNvSpPr>
              <a:spLocks noChangeArrowheads="1"/>
            </p:cNvSpPr>
            <p:nvPr/>
          </p:nvSpPr>
          <p:spPr bwMode="auto">
            <a:xfrm>
              <a:off x="4455" y="3630"/>
              <a:ext cx="0" cy="41"/>
            </a:xfrm>
            <a:prstGeom prst="rect">
              <a:avLst/>
            </a:prstGeom>
            <a:noFill/>
            <a:ln w="12700">
              <a:solidFill>
                <a:schemeClr val="tx1"/>
              </a:solidFill>
              <a:miter lim="800000"/>
              <a:headEnd/>
              <a:tailEnd/>
            </a:ln>
          </p:spPr>
          <p:txBody>
            <a:bodyPr/>
            <a:lstStyle/>
            <a:p>
              <a:endParaRPr lang="en-US"/>
            </a:p>
          </p:txBody>
        </p:sp>
        <p:sp>
          <p:nvSpPr>
            <p:cNvPr id="52295" name="Freeform 71"/>
            <p:cNvSpPr>
              <a:spLocks/>
            </p:cNvSpPr>
            <p:nvPr/>
          </p:nvSpPr>
          <p:spPr bwMode="auto">
            <a:xfrm>
              <a:off x="4455"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sp>
          <p:nvSpPr>
            <p:cNvPr id="52296" name="Rectangle 72"/>
            <p:cNvSpPr>
              <a:spLocks noChangeArrowheads="1"/>
            </p:cNvSpPr>
            <p:nvPr/>
          </p:nvSpPr>
          <p:spPr bwMode="auto">
            <a:xfrm>
              <a:off x="4849" y="3630"/>
              <a:ext cx="0" cy="41"/>
            </a:xfrm>
            <a:prstGeom prst="rect">
              <a:avLst/>
            </a:prstGeom>
            <a:noFill/>
            <a:ln w="12700">
              <a:solidFill>
                <a:schemeClr val="tx1"/>
              </a:solidFill>
              <a:miter lim="800000"/>
              <a:headEnd/>
              <a:tailEnd/>
            </a:ln>
          </p:spPr>
          <p:txBody>
            <a:bodyPr/>
            <a:lstStyle/>
            <a:p>
              <a:endParaRPr lang="en-US"/>
            </a:p>
          </p:txBody>
        </p:sp>
        <p:sp>
          <p:nvSpPr>
            <p:cNvPr id="52297" name="Freeform 73"/>
            <p:cNvSpPr>
              <a:spLocks/>
            </p:cNvSpPr>
            <p:nvPr/>
          </p:nvSpPr>
          <p:spPr bwMode="auto">
            <a:xfrm>
              <a:off x="4849"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sp>
          <p:nvSpPr>
            <p:cNvPr id="52298" name="Rectangle 74"/>
            <p:cNvSpPr>
              <a:spLocks noChangeArrowheads="1"/>
            </p:cNvSpPr>
            <p:nvPr/>
          </p:nvSpPr>
          <p:spPr bwMode="auto">
            <a:xfrm>
              <a:off x="5244" y="3630"/>
              <a:ext cx="0" cy="41"/>
            </a:xfrm>
            <a:prstGeom prst="rect">
              <a:avLst/>
            </a:prstGeom>
            <a:noFill/>
            <a:ln w="12700">
              <a:solidFill>
                <a:schemeClr val="tx1"/>
              </a:solidFill>
              <a:miter lim="800000"/>
              <a:headEnd/>
              <a:tailEnd/>
            </a:ln>
          </p:spPr>
          <p:txBody>
            <a:bodyPr/>
            <a:lstStyle/>
            <a:p>
              <a:endParaRPr lang="en-US"/>
            </a:p>
          </p:txBody>
        </p:sp>
        <p:sp>
          <p:nvSpPr>
            <p:cNvPr id="52299" name="Freeform 75"/>
            <p:cNvSpPr>
              <a:spLocks/>
            </p:cNvSpPr>
            <p:nvPr/>
          </p:nvSpPr>
          <p:spPr bwMode="auto">
            <a:xfrm>
              <a:off x="5244" y="3630"/>
              <a:ext cx="1" cy="41"/>
            </a:xfrm>
            <a:custGeom>
              <a:avLst/>
              <a:gdLst/>
              <a:ahLst/>
              <a:cxnLst>
                <a:cxn ang="0">
                  <a:pos x="0" y="0"/>
                </a:cxn>
                <a:cxn ang="0">
                  <a:pos x="0" y="0"/>
                </a:cxn>
                <a:cxn ang="0">
                  <a:pos x="0" y="41"/>
                </a:cxn>
              </a:cxnLst>
              <a:rect l="0" t="0" r="r" b="b"/>
              <a:pathLst>
                <a:path h="41">
                  <a:moveTo>
                    <a:pt x="0" y="0"/>
                  </a:moveTo>
                  <a:lnTo>
                    <a:pt x="0" y="0"/>
                  </a:lnTo>
                  <a:lnTo>
                    <a:pt x="0" y="41"/>
                  </a:lnTo>
                </a:path>
              </a:pathLst>
            </a:custGeom>
            <a:noFill/>
            <a:ln w="12700" cmpd="sng">
              <a:solidFill>
                <a:schemeClr val="tx1"/>
              </a:solidFill>
              <a:prstDash val="solid"/>
              <a:round/>
              <a:headEnd/>
              <a:tailEnd/>
            </a:ln>
          </p:spPr>
          <p:txBody>
            <a:bodyPr/>
            <a:lstStyle/>
            <a:p>
              <a:endParaRPr lang="en-US"/>
            </a:p>
          </p:txBody>
        </p:sp>
      </p:grpSp>
      <p:grpSp>
        <p:nvGrpSpPr>
          <p:cNvPr id="52300" name="Group 76"/>
          <p:cNvGrpSpPr>
            <a:grpSpLocks/>
          </p:cNvGrpSpPr>
          <p:nvPr/>
        </p:nvGrpSpPr>
        <p:grpSpPr bwMode="auto">
          <a:xfrm>
            <a:off x="5267325" y="2620963"/>
            <a:ext cx="65088" cy="3067050"/>
            <a:chOff x="3205" y="1627"/>
            <a:chExt cx="41" cy="1928"/>
          </a:xfrm>
        </p:grpSpPr>
        <p:sp>
          <p:nvSpPr>
            <p:cNvPr id="52301" name="Rectangle 77"/>
            <p:cNvSpPr>
              <a:spLocks noChangeArrowheads="1"/>
            </p:cNvSpPr>
            <p:nvPr/>
          </p:nvSpPr>
          <p:spPr bwMode="auto">
            <a:xfrm>
              <a:off x="3205" y="3554"/>
              <a:ext cx="41" cy="0"/>
            </a:xfrm>
            <a:prstGeom prst="rect">
              <a:avLst/>
            </a:prstGeom>
            <a:noFill/>
            <a:ln w="12700">
              <a:solidFill>
                <a:schemeClr val="tx1"/>
              </a:solidFill>
              <a:miter lim="800000"/>
              <a:headEnd/>
              <a:tailEnd/>
            </a:ln>
          </p:spPr>
          <p:txBody>
            <a:bodyPr/>
            <a:lstStyle/>
            <a:p>
              <a:endParaRPr lang="en-US"/>
            </a:p>
          </p:txBody>
        </p:sp>
        <p:sp>
          <p:nvSpPr>
            <p:cNvPr id="52302" name="Freeform 78"/>
            <p:cNvSpPr>
              <a:spLocks/>
            </p:cNvSpPr>
            <p:nvPr/>
          </p:nvSpPr>
          <p:spPr bwMode="auto">
            <a:xfrm>
              <a:off x="3205" y="3554"/>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sp>
          <p:nvSpPr>
            <p:cNvPr id="52303" name="Rectangle 79"/>
            <p:cNvSpPr>
              <a:spLocks noChangeArrowheads="1"/>
            </p:cNvSpPr>
            <p:nvPr/>
          </p:nvSpPr>
          <p:spPr bwMode="auto">
            <a:xfrm>
              <a:off x="3205" y="3170"/>
              <a:ext cx="41" cy="0"/>
            </a:xfrm>
            <a:prstGeom prst="rect">
              <a:avLst/>
            </a:prstGeom>
            <a:noFill/>
            <a:ln w="12700">
              <a:solidFill>
                <a:schemeClr val="tx1"/>
              </a:solidFill>
              <a:miter lim="800000"/>
              <a:headEnd/>
              <a:tailEnd/>
            </a:ln>
          </p:spPr>
          <p:txBody>
            <a:bodyPr/>
            <a:lstStyle/>
            <a:p>
              <a:endParaRPr lang="en-US"/>
            </a:p>
          </p:txBody>
        </p:sp>
        <p:sp>
          <p:nvSpPr>
            <p:cNvPr id="52304" name="Freeform 80"/>
            <p:cNvSpPr>
              <a:spLocks/>
            </p:cNvSpPr>
            <p:nvPr/>
          </p:nvSpPr>
          <p:spPr bwMode="auto">
            <a:xfrm>
              <a:off x="3205" y="3170"/>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sp>
          <p:nvSpPr>
            <p:cNvPr id="52305" name="Rectangle 81"/>
            <p:cNvSpPr>
              <a:spLocks noChangeArrowheads="1"/>
            </p:cNvSpPr>
            <p:nvPr/>
          </p:nvSpPr>
          <p:spPr bwMode="auto">
            <a:xfrm>
              <a:off x="3205" y="2782"/>
              <a:ext cx="41" cy="0"/>
            </a:xfrm>
            <a:prstGeom prst="rect">
              <a:avLst/>
            </a:prstGeom>
            <a:noFill/>
            <a:ln w="12700">
              <a:solidFill>
                <a:schemeClr val="tx1"/>
              </a:solidFill>
              <a:miter lim="800000"/>
              <a:headEnd/>
              <a:tailEnd/>
            </a:ln>
          </p:spPr>
          <p:txBody>
            <a:bodyPr/>
            <a:lstStyle/>
            <a:p>
              <a:endParaRPr lang="en-US"/>
            </a:p>
          </p:txBody>
        </p:sp>
        <p:sp>
          <p:nvSpPr>
            <p:cNvPr id="52306" name="Freeform 82"/>
            <p:cNvSpPr>
              <a:spLocks/>
            </p:cNvSpPr>
            <p:nvPr/>
          </p:nvSpPr>
          <p:spPr bwMode="auto">
            <a:xfrm>
              <a:off x="3205" y="2782"/>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sp>
          <p:nvSpPr>
            <p:cNvPr id="52307" name="Rectangle 83"/>
            <p:cNvSpPr>
              <a:spLocks noChangeArrowheads="1"/>
            </p:cNvSpPr>
            <p:nvPr/>
          </p:nvSpPr>
          <p:spPr bwMode="auto">
            <a:xfrm>
              <a:off x="3205" y="2398"/>
              <a:ext cx="41" cy="0"/>
            </a:xfrm>
            <a:prstGeom prst="rect">
              <a:avLst/>
            </a:prstGeom>
            <a:noFill/>
            <a:ln w="12700">
              <a:solidFill>
                <a:schemeClr val="tx1"/>
              </a:solidFill>
              <a:miter lim="800000"/>
              <a:headEnd/>
              <a:tailEnd/>
            </a:ln>
          </p:spPr>
          <p:txBody>
            <a:bodyPr/>
            <a:lstStyle/>
            <a:p>
              <a:endParaRPr lang="en-US"/>
            </a:p>
          </p:txBody>
        </p:sp>
        <p:sp>
          <p:nvSpPr>
            <p:cNvPr id="52308" name="Freeform 84"/>
            <p:cNvSpPr>
              <a:spLocks/>
            </p:cNvSpPr>
            <p:nvPr/>
          </p:nvSpPr>
          <p:spPr bwMode="auto">
            <a:xfrm>
              <a:off x="3205" y="2398"/>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sp>
          <p:nvSpPr>
            <p:cNvPr id="52309" name="Rectangle 85"/>
            <p:cNvSpPr>
              <a:spLocks noChangeArrowheads="1"/>
            </p:cNvSpPr>
            <p:nvPr/>
          </p:nvSpPr>
          <p:spPr bwMode="auto">
            <a:xfrm>
              <a:off x="3205" y="2015"/>
              <a:ext cx="41" cy="0"/>
            </a:xfrm>
            <a:prstGeom prst="rect">
              <a:avLst/>
            </a:prstGeom>
            <a:noFill/>
            <a:ln w="12700">
              <a:solidFill>
                <a:schemeClr val="tx1"/>
              </a:solidFill>
              <a:miter lim="800000"/>
              <a:headEnd/>
              <a:tailEnd/>
            </a:ln>
          </p:spPr>
          <p:txBody>
            <a:bodyPr/>
            <a:lstStyle/>
            <a:p>
              <a:endParaRPr lang="en-US"/>
            </a:p>
          </p:txBody>
        </p:sp>
        <p:sp>
          <p:nvSpPr>
            <p:cNvPr id="52310" name="Freeform 86"/>
            <p:cNvSpPr>
              <a:spLocks/>
            </p:cNvSpPr>
            <p:nvPr/>
          </p:nvSpPr>
          <p:spPr bwMode="auto">
            <a:xfrm>
              <a:off x="3205" y="2010"/>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sp>
          <p:nvSpPr>
            <p:cNvPr id="52311" name="Rectangle 87"/>
            <p:cNvSpPr>
              <a:spLocks noChangeArrowheads="1"/>
            </p:cNvSpPr>
            <p:nvPr/>
          </p:nvSpPr>
          <p:spPr bwMode="auto">
            <a:xfrm>
              <a:off x="3205" y="1627"/>
              <a:ext cx="41" cy="0"/>
            </a:xfrm>
            <a:prstGeom prst="rect">
              <a:avLst/>
            </a:prstGeom>
            <a:noFill/>
            <a:ln w="12700">
              <a:solidFill>
                <a:schemeClr val="tx1"/>
              </a:solidFill>
              <a:miter lim="800000"/>
              <a:headEnd/>
              <a:tailEnd/>
            </a:ln>
          </p:spPr>
          <p:txBody>
            <a:bodyPr/>
            <a:lstStyle/>
            <a:p>
              <a:endParaRPr lang="en-US"/>
            </a:p>
          </p:txBody>
        </p:sp>
        <p:sp>
          <p:nvSpPr>
            <p:cNvPr id="52312" name="Freeform 88"/>
            <p:cNvSpPr>
              <a:spLocks/>
            </p:cNvSpPr>
            <p:nvPr/>
          </p:nvSpPr>
          <p:spPr bwMode="auto">
            <a:xfrm>
              <a:off x="3205" y="1627"/>
              <a:ext cx="41" cy="1"/>
            </a:xfrm>
            <a:custGeom>
              <a:avLst/>
              <a:gdLst/>
              <a:ahLst/>
              <a:cxnLst>
                <a:cxn ang="0">
                  <a:pos x="41" y="0"/>
                </a:cxn>
                <a:cxn ang="0">
                  <a:pos x="41" y="0"/>
                </a:cxn>
                <a:cxn ang="0">
                  <a:pos x="0" y="0"/>
                </a:cxn>
              </a:cxnLst>
              <a:rect l="0" t="0" r="r" b="b"/>
              <a:pathLst>
                <a:path w="41">
                  <a:moveTo>
                    <a:pt x="41" y="0"/>
                  </a:moveTo>
                  <a:lnTo>
                    <a:pt x="41" y="0"/>
                  </a:lnTo>
                  <a:lnTo>
                    <a:pt x="0" y="0"/>
                  </a:lnTo>
                </a:path>
              </a:pathLst>
            </a:custGeom>
            <a:noFill/>
            <a:ln w="12700" cmpd="sng">
              <a:solidFill>
                <a:schemeClr val="tx1"/>
              </a:solidFill>
              <a:prstDash val="solid"/>
              <a:round/>
              <a:headEnd/>
              <a:tailEnd/>
            </a:ln>
          </p:spPr>
          <p:txBody>
            <a:bodyPr/>
            <a:lstStyle/>
            <a:p>
              <a:endParaRPr lang="en-US"/>
            </a:p>
          </p:txBody>
        </p:sp>
      </p:grpSp>
      <p:sp>
        <p:nvSpPr>
          <p:cNvPr id="52313" name="Text Box 89"/>
          <p:cNvSpPr txBox="1">
            <a:spLocks noChangeArrowheads="1"/>
          </p:cNvSpPr>
          <p:nvPr/>
        </p:nvSpPr>
        <p:spPr bwMode="auto">
          <a:xfrm>
            <a:off x="6286500" y="2595563"/>
            <a:ext cx="2425700" cy="1073150"/>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sz="1600" b="1">
                <a:latin typeface="Arial" charset="0"/>
              </a:rPr>
              <a:t>Trastuzumab + Chemo </a:t>
            </a:r>
            <a:br>
              <a:rPr lang="en-US" sz="1600" b="1">
                <a:latin typeface="Arial" charset="0"/>
              </a:rPr>
            </a:br>
            <a:r>
              <a:rPr lang="en-US" sz="1600" b="1">
                <a:latin typeface="Arial" charset="0"/>
              </a:rPr>
              <a:t>(n = 50)</a:t>
            </a:r>
          </a:p>
          <a:p>
            <a:pPr>
              <a:lnSpc>
                <a:spcPct val="90000"/>
              </a:lnSpc>
              <a:spcBef>
                <a:spcPct val="20000"/>
              </a:spcBef>
              <a:spcAft>
                <a:spcPct val="20000"/>
              </a:spcAft>
            </a:pPr>
            <a:r>
              <a:rPr lang="en-US" sz="1600" b="1">
                <a:latin typeface="Arial" charset="0"/>
              </a:rPr>
              <a:t>            Chemo Alone </a:t>
            </a:r>
            <a:br>
              <a:rPr lang="en-US" sz="1600" b="1">
                <a:latin typeface="Arial" charset="0"/>
              </a:rPr>
            </a:br>
            <a:r>
              <a:rPr lang="en-US" sz="1600" b="1">
                <a:latin typeface="Arial" charset="0"/>
              </a:rPr>
              <a:t>            (n = 56)</a:t>
            </a:r>
          </a:p>
        </p:txBody>
      </p:sp>
      <p:sp>
        <p:nvSpPr>
          <p:cNvPr id="52314" name="Line 90"/>
          <p:cNvSpPr>
            <a:spLocks noChangeShapeType="1"/>
          </p:cNvSpPr>
          <p:nvPr/>
        </p:nvSpPr>
        <p:spPr bwMode="auto">
          <a:xfrm flipH="1">
            <a:off x="6772275" y="3290888"/>
            <a:ext cx="165100" cy="0"/>
          </a:xfrm>
          <a:prstGeom prst="line">
            <a:avLst/>
          </a:prstGeom>
          <a:noFill/>
          <a:ln w="19050">
            <a:solidFill>
              <a:srgbClr val="000000"/>
            </a:solidFill>
            <a:round/>
            <a:headEnd/>
            <a:tailEnd/>
          </a:ln>
          <a:effectLst/>
        </p:spPr>
        <p:txBody>
          <a:bodyPr wrap="none" anchor="ctr"/>
          <a:lstStyle/>
          <a:p>
            <a:endParaRPr lang="en-US"/>
          </a:p>
        </p:txBody>
      </p:sp>
      <p:sp>
        <p:nvSpPr>
          <p:cNvPr id="52315" name="Line 91"/>
          <p:cNvSpPr>
            <a:spLocks noChangeShapeType="1"/>
          </p:cNvSpPr>
          <p:nvPr/>
        </p:nvSpPr>
        <p:spPr bwMode="auto">
          <a:xfrm flipH="1">
            <a:off x="6111875" y="2743200"/>
            <a:ext cx="165100" cy="0"/>
          </a:xfrm>
          <a:prstGeom prst="line">
            <a:avLst/>
          </a:prstGeom>
          <a:noFill/>
          <a:ln w="19050">
            <a:solidFill>
              <a:schemeClr val="tx2"/>
            </a:solidFill>
            <a:round/>
            <a:headEnd/>
            <a:tailEnd/>
          </a:ln>
          <a:effectLst/>
        </p:spPr>
        <p:txBody>
          <a:bodyPr wrap="none" anchor="ctr"/>
          <a:lstStyle/>
          <a:p>
            <a:endParaRPr lang="en-US"/>
          </a:p>
        </p:txBody>
      </p:sp>
      <p:sp>
        <p:nvSpPr>
          <p:cNvPr id="52316" name="Text Box 92"/>
          <p:cNvSpPr txBox="1">
            <a:spLocks noChangeArrowheads="1"/>
          </p:cNvSpPr>
          <p:nvPr/>
        </p:nvSpPr>
        <p:spPr bwMode="auto">
          <a:xfrm>
            <a:off x="5435600" y="5022850"/>
            <a:ext cx="2006600" cy="595313"/>
          </a:xfrm>
          <a:prstGeom prst="rect">
            <a:avLst/>
          </a:prstGeom>
          <a:noFill/>
          <a:ln w="9525">
            <a:noFill/>
            <a:miter lim="800000"/>
            <a:headEnd/>
            <a:tailEnd/>
          </a:ln>
          <a:effectLst/>
        </p:spPr>
        <p:txBody>
          <a:bodyPr>
            <a:spAutoFit/>
          </a:bodyPr>
          <a:lstStyle/>
          <a:p>
            <a:pPr>
              <a:lnSpc>
                <a:spcPct val="90000"/>
              </a:lnSpc>
              <a:spcBef>
                <a:spcPct val="25000"/>
              </a:spcBef>
            </a:pPr>
            <a:r>
              <a:rPr lang="en-US" sz="1600">
                <a:latin typeface="Arial" charset="0"/>
              </a:rPr>
              <a:t>Risk ratio = 1.13</a:t>
            </a:r>
          </a:p>
          <a:p>
            <a:pPr>
              <a:lnSpc>
                <a:spcPct val="90000"/>
              </a:lnSpc>
              <a:spcBef>
                <a:spcPct val="25000"/>
              </a:spcBef>
            </a:pPr>
            <a:r>
              <a:rPr lang="en-US" sz="1600">
                <a:latin typeface="Arial" charset="0"/>
              </a:rPr>
              <a:t>95% Cl = 0.72, 1.79</a:t>
            </a:r>
          </a:p>
        </p:txBody>
      </p:sp>
      <p:sp>
        <p:nvSpPr>
          <p:cNvPr id="52317" name="Freeform 93"/>
          <p:cNvSpPr>
            <a:spLocks/>
          </p:cNvSpPr>
          <p:nvPr/>
        </p:nvSpPr>
        <p:spPr bwMode="auto">
          <a:xfrm>
            <a:off x="1374775" y="2620963"/>
            <a:ext cx="2971800" cy="2470150"/>
          </a:xfrm>
          <a:custGeom>
            <a:avLst/>
            <a:gdLst/>
            <a:ahLst/>
            <a:cxnLst>
              <a:cxn ang="0">
                <a:pos x="25" y="25"/>
              </a:cxn>
              <a:cxn ang="0">
                <a:pos x="61" y="35"/>
              </a:cxn>
              <a:cxn ang="0">
                <a:pos x="81" y="61"/>
              </a:cxn>
              <a:cxn ang="0">
                <a:pos x="106" y="87"/>
              </a:cxn>
              <a:cxn ang="0">
                <a:pos x="147" y="107"/>
              </a:cxn>
              <a:cxn ang="0">
                <a:pos x="167" y="133"/>
              </a:cxn>
              <a:cxn ang="0">
                <a:pos x="182" y="168"/>
              </a:cxn>
              <a:cxn ang="0">
                <a:pos x="197" y="179"/>
              </a:cxn>
              <a:cxn ang="0">
                <a:pos x="202" y="204"/>
              </a:cxn>
              <a:cxn ang="0">
                <a:pos x="212" y="230"/>
              </a:cxn>
              <a:cxn ang="0">
                <a:pos x="212" y="250"/>
              </a:cxn>
              <a:cxn ang="0">
                <a:pos x="218" y="276"/>
              </a:cxn>
              <a:cxn ang="0">
                <a:pos x="233" y="301"/>
              </a:cxn>
              <a:cxn ang="0">
                <a:pos x="258" y="311"/>
              </a:cxn>
              <a:cxn ang="0">
                <a:pos x="263" y="337"/>
              </a:cxn>
              <a:cxn ang="0">
                <a:pos x="268" y="357"/>
              </a:cxn>
              <a:cxn ang="0">
                <a:pos x="278" y="393"/>
              </a:cxn>
              <a:cxn ang="0">
                <a:pos x="309" y="444"/>
              </a:cxn>
              <a:cxn ang="0">
                <a:pos x="329" y="470"/>
              </a:cxn>
              <a:cxn ang="0">
                <a:pos x="334" y="480"/>
              </a:cxn>
              <a:cxn ang="0">
                <a:pos x="344" y="506"/>
              </a:cxn>
              <a:cxn ang="0">
                <a:pos x="359" y="526"/>
              </a:cxn>
              <a:cxn ang="0">
                <a:pos x="364" y="567"/>
              </a:cxn>
              <a:cxn ang="0">
                <a:pos x="390" y="587"/>
              </a:cxn>
              <a:cxn ang="0">
                <a:pos x="395" y="613"/>
              </a:cxn>
              <a:cxn ang="0">
                <a:pos x="445" y="623"/>
              </a:cxn>
              <a:cxn ang="0">
                <a:pos x="491" y="649"/>
              </a:cxn>
              <a:cxn ang="0">
                <a:pos x="506" y="674"/>
              </a:cxn>
              <a:cxn ang="0">
                <a:pos x="521" y="700"/>
              </a:cxn>
              <a:cxn ang="0">
                <a:pos x="531" y="725"/>
              </a:cxn>
              <a:cxn ang="0">
                <a:pos x="556" y="746"/>
              </a:cxn>
              <a:cxn ang="0">
                <a:pos x="577" y="756"/>
              </a:cxn>
              <a:cxn ang="0">
                <a:pos x="602" y="782"/>
              </a:cxn>
              <a:cxn ang="0">
                <a:pos x="622" y="807"/>
              </a:cxn>
              <a:cxn ang="0">
                <a:pos x="632" y="833"/>
              </a:cxn>
              <a:cxn ang="0">
                <a:pos x="663" y="858"/>
              </a:cxn>
              <a:cxn ang="0">
                <a:pos x="708" y="879"/>
              </a:cxn>
              <a:cxn ang="0">
                <a:pos x="723" y="894"/>
              </a:cxn>
              <a:cxn ang="0">
                <a:pos x="728" y="915"/>
              </a:cxn>
              <a:cxn ang="0">
                <a:pos x="754" y="940"/>
              </a:cxn>
              <a:cxn ang="0">
                <a:pos x="794" y="966"/>
              </a:cxn>
              <a:cxn ang="0">
                <a:pos x="804" y="991"/>
              </a:cxn>
              <a:cxn ang="0">
                <a:pos x="814" y="1017"/>
              </a:cxn>
              <a:cxn ang="0">
                <a:pos x="830" y="1027"/>
              </a:cxn>
              <a:cxn ang="0">
                <a:pos x="850" y="1053"/>
              </a:cxn>
              <a:cxn ang="0">
                <a:pos x="916" y="1073"/>
              </a:cxn>
              <a:cxn ang="0">
                <a:pos x="921" y="1099"/>
              </a:cxn>
              <a:cxn ang="0">
                <a:pos x="946" y="1124"/>
              </a:cxn>
              <a:cxn ang="0">
                <a:pos x="966" y="1150"/>
              </a:cxn>
              <a:cxn ang="0">
                <a:pos x="992" y="1160"/>
              </a:cxn>
              <a:cxn ang="0">
                <a:pos x="1017" y="1185"/>
              </a:cxn>
              <a:cxn ang="0">
                <a:pos x="1037" y="1211"/>
              </a:cxn>
              <a:cxn ang="0">
                <a:pos x="1057" y="1237"/>
              </a:cxn>
              <a:cxn ang="0">
                <a:pos x="1062" y="1272"/>
              </a:cxn>
              <a:cxn ang="0">
                <a:pos x="1088" y="1298"/>
              </a:cxn>
              <a:cxn ang="0">
                <a:pos x="1199" y="1308"/>
              </a:cxn>
              <a:cxn ang="0">
                <a:pos x="1260" y="1334"/>
              </a:cxn>
              <a:cxn ang="0">
                <a:pos x="1351" y="1364"/>
              </a:cxn>
              <a:cxn ang="0">
                <a:pos x="1356" y="1395"/>
              </a:cxn>
              <a:cxn ang="0">
                <a:pos x="1508" y="1451"/>
              </a:cxn>
              <a:cxn ang="0">
                <a:pos x="1644" y="1553"/>
              </a:cxn>
            </a:cxnLst>
            <a:rect l="0" t="0" r="r" b="b"/>
            <a:pathLst>
              <a:path w="1872" h="1553">
                <a:moveTo>
                  <a:pt x="0" y="0"/>
                </a:moveTo>
                <a:lnTo>
                  <a:pt x="10" y="0"/>
                </a:lnTo>
                <a:lnTo>
                  <a:pt x="10" y="0"/>
                </a:lnTo>
                <a:lnTo>
                  <a:pt x="10" y="0"/>
                </a:lnTo>
                <a:lnTo>
                  <a:pt x="10" y="15"/>
                </a:lnTo>
                <a:lnTo>
                  <a:pt x="10" y="15"/>
                </a:lnTo>
                <a:lnTo>
                  <a:pt x="10" y="15"/>
                </a:lnTo>
                <a:lnTo>
                  <a:pt x="25" y="15"/>
                </a:lnTo>
                <a:lnTo>
                  <a:pt x="25" y="15"/>
                </a:lnTo>
                <a:lnTo>
                  <a:pt x="25" y="15"/>
                </a:lnTo>
                <a:lnTo>
                  <a:pt x="25" y="25"/>
                </a:lnTo>
                <a:lnTo>
                  <a:pt x="25" y="25"/>
                </a:lnTo>
                <a:lnTo>
                  <a:pt x="25" y="25"/>
                </a:lnTo>
                <a:lnTo>
                  <a:pt x="40" y="25"/>
                </a:lnTo>
                <a:lnTo>
                  <a:pt x="40" y="25"/>
                </a:lnTo>
                <a:lnTo>
                  <a:pt x="40" y="25"/>
                </a:lnTo>
                <a:lnTo>
                  <a:pt x="40" y="35"/>
                </a:lnTo>
                <a:lnTo>
                  <a:pt x="40" y="35"/>
                </a:lnTo>
                <a:lnTo>
                  <a:pt x="40" y="35"/>
                </a:lnTo>
                <a:lnTo>
                  <a:pt x="61" y="35"/>
                </a:lnTo>
                <a:lnTo>
                  <a:pt x="61" y="35"/>
                </a:lnTo>
                <a:lnTo>
                  <a:pt x="61" y="35"/>
                </a:lnTo>
                <a:lnTo>
                  <a:pt x="61" y="51"/>
                </a:lnTo>
                <a:lnTo>
                  <a:pt x="61" y="51"/>
                </a:lnTo>
                <a:lnTo>
                  <a:pt x="61" y="51"/>
                </a:lnTo>
                <a:lnTo>
                  <a:pt x="76" y="51"/>
                </a:lnTo>
                <a:lnTo>
                  <a:pt x="76" y="51"/>
                </a:lnTo>
                <a:lnTo>
                  <a:pt x="76" y="51"/>
                </a:lnTo>
                <a:lnTo>
                  <a:pt x="76" y="61"/>
                </a:lnTo>
                <a:lnTo>
                  <a:pt x="76" y="61"/>
                </a:lnTo>
                <a:lnTo>
                  <a:pt x="76" y="61"/>
                </a:lnTo>
                <a:lnTo>
                  <a:pt x="81" y="61"/>
                </a:lnTo>
                <a:lnTo>
                  <a:pt x="81" y="61"/>
                </a:lnTo>
                <a:lnTo>
                  <a:pt x="81" y="61"/>
                </a:lnTo>
                <a:lnTo>
                  <a:pt x="81" y="71"/>
                </a:lnTo>
                <a:lnTo>
                  <a:pt x="81" y="71"/>
                </a:lnTo>
                <a:lnTo>
                  <a:pt x="81" y="71"/>
                </a:lnTo>
                <a:lnTo>
                  <a:pt x="101" y="71"/>
                </a:lnTo>
                <a:lnTo>
                  <a:pt x="101" y="71"/>
                </a:lnTo>
                <a:lnTo>
                  <a:pt x="101" y="71"/>
                </a:lnTo>
                <a:lnTo>
                  <a:pt x="101" y="87"/>
                </a:lnTo>
                <a:lnTo>
                  <a:pt x="101" y="87"/>
                </a:lnTo>
                <a:lnTo>
                  <a:pt x="101" y="87"/>
                </a:lnTo>
                <a:lnTo>
                  <a:pt x="106" y="87"/>
                </a:lnTo>
                <a:lnTo>
                  <a:pt x="106" y="87"/>
                </a:lnTo>
                <a:lnTo>
                  <a:pt x="106" y="87"/>
                </a:lnTo>
                <a:lnTo>
                  <a:pt x="106" y="97"/>
                </a:lnTo>
                <a:lnTo>
                  <a:pt x="106" y="97"/>
                </a:lnTo>
                <a:lnTo>
                  <a:pt x="106" y="97"/>
                </a:lnTo>
                <a:lnTo>
                  <a:pt x="147" y="97"/>
                </a:lnTo>
                <a:lnTo>
                  <a:pt x="147" y="97"/>
                </a:lnTo>
                <a:lnTo>
                  <a:pt x="147" y="97"/>
                </a:lnTo>
                <a:lnTo>
                  <a:pt x="147" y="107"/>
                </a:lnTo>
                <a:lnTo>
                  <a:pt x="147" y="107"/>
                </a:lnTo>
                <a:lnTo>
                  <a:pt x="147" y="107"/>
                </a:lnTo>
                <a:lnTo>
                  <a:pt x="152" y="107"/>
                </a:lnTo>
                <a:lnTo>
                  <a:pt x="152" y="107"/>
                </a:lnTo>
                <a:lnTo>
                  <a:pt x="152" y="107"/>
                </a:lnTo>
                <a:lnTo>
                  <a:pt x="152" y="122"/>
                </a:lnTo>
                <a:lnTo>
                  <a:pt x="152" y="122"/>
                </a:lnTo>
                <a:lnTo>
                  <a:pt x="152" y="122"/>
                </a:lnTo>
                <a:lnTo>
                  <a:pt x="167" y="122"/>
                </a:lnTo>
                <a:lnTo>
                  <a:pt x="167" y="122"/>
                </a:lnTo>
                <a:lnTo>
                  <a:pt x="167" y="122"/>
                </a:lnTo>
                <a:lnTo>
                  <a:pt x="167" y="133"/>
                </a:lnTo>
                <a:lnTo>
                  <a:pt x="167" y="133"/>
                </a:lnTo>
                <a:lnTo>
                  <a:pt x="167" y="133"/>
                </a:lnTo>
                <a:lnTo>
                  <a:pt x="177" y="133"/>
                </a:lnTo>
                <a:lnTo>
                  <a:pt x="177" y="133"/>
                </a:lnTo>
                <a:lnTo>
                  <a:pt x="177" y="133"/>
                </a:lnTo>
                <a:lnTo>
                  <a:pt x="177" y="143"/>
                </a:lnTo>
                <a:lnTo>
                  <a:pt x="177" y="143"/>
                </a:lnTo>
                <a:lnTo>
                  <a:pt x="177" y="143"/>
                </a:lnTo>
                <a:lnTo>
                  <a:pt x="182" y="143"/>
                </a:lnTo>
                <a:lnTo>
                  <a:pt x="182" y="143"/>
                </a:lnTo>
                <a:lnTo>
                  <a:pt x="182" y="143"/>
                </a:lnTo>
                <a:lnTo>
                  <a:pt x="182" y="168"/>
                </a:lnTo>
                <a:lnTo>
                  <a:pt x="182" y="168"/>
                </a:lnTo>
                <a:lnTo>
                  <a:pt x="182" y="168"/>
                </a:lnTo>
                <a:lnTo>
                  <a:pt x="192" y="168"/>
                </a:lnTo>
                <a:lnTo>
                  <a:pt x="192" y="168"/>
                </a:lnTo>
                <a:lnTo>
                  <a:pt x="192" y="168"/>
                </a:lnTo>
                <a:lnTo>
                  <a:pt x="192" y="179"/>
                </a:lnTo>
                <a:lnTo>
                  <a:pt x="192" y="179"/>
                </a:lnTo>
                <a:lnTo>
                  <a:pt x="192" y="179"/>
                </a:lnTo>
                <a:lnTo>
                  <a:pt x="197" y="179"/>
                </a:lnTo>
                <a:lnTo>
                  <a:pt x="197" y="179"/>
                </a:lnTo>
                <a:lnTo>
                  <a:pt x="197" y="179"/>
                </a:lnTo>
                <a:lnTo>
                  <a:pt x="197" y="194"/>
                </a:lnTo>
                <a:lnTo>
                  <a:pt x="197" y="194"/>
                </a:lnTo>
                <a:lnTo>
                  <a:pt x="197" y="194"/>
                </a:lnTo>
                <a:lnTo>
                  <a:pt x="197" y="194"/>
                </a:lnTo>
                <a:lnTo>
                  <a:pt x="197" y="194"/>
                </a:lnTo>
                <a:lnTo>
                  <a:pt x="197" y="194"/>
                </a:lnTo>
                <a:lnTo>
                  <a:pt x="197" y="204"/>
                </a:lnTo>
                <a:lnTo>
                  <a:pt x="197" y="204"/>
                </a:lnTo>
                <a:lnTo>
                  <a:pt x="197" y="204"/>
                </a:lnTo>
                <a:lnTo>
                  <a:pt x="202" y="204"/>
                </a:lnTo>
                <a:lnTo>
                  <a:pt x="202" y="204"/>
                </a:lnTo>
                <a:lnTo>
                  <a:pt x="202" y="204"/>
                </a:lnTo>
                <a:lnTo>
                  <a:pt x="202" y="214"/>
                </a:lnTo>
                <a:lnTo>
                  <a:pt x="202" y="214"/>
                </a:lnTo>
                <a:lnTo>
                  <a:pt x="202" y="214"/>
                </a:lnTo>
                <a:lnTo>
                  <a:pt x="207" y="214"/>
                </a:lnTo>
                <a:lnTo>
                  <a:pt x="207" y="214"/>
                </a:lnTo>
                <a:lnTo>
                  <a:pt x="207" y="214"/>
                </a:lnTo>
                <a:lnTo>
                  <a:pt x="207" y="230"/>
                </a:lnTo>
                <a:lnTo>
                  <a:pt x="207" y="230"/>
                </a:lnTo>
                <a:lnTo>
                  <a:pt x="207" y="230"/>
                </a:lnTo>
                <a:lnTo>
                  <a:pt x="212" y="230"/>
                </a:lnTo>
                <a:lnTo>
                  <a:pt x="212" y="230"/>
                </a:lnTo>
                <a:lnTo>
                  <a:pt x="212" y="230"/>
                </a:lnTo>
                <a:lnTo>
                  <a:pt x="212" y="240"/>
                </a:lnTo>
                <a:lnTo>
                  <a:pt x="212" y="240"/>
                </a:lnTo>
                <a:lnTo>
                  <a:pt x="212" y="240"/>
                </a:lnTo>
                <a:lnTo>
                  <a:pt x="212" y="240"/>
                </a:lnTo>
                <a:lnTo>
                  <a:pt x="212" y="240"/>
                </a:lnTo>
                <a:lnTo>
                  <a:pt x="212" y="240"/>
                </a:lnTo>
                <a:lnTo>
                  <a:pt x="212" y="250"/>
                </a:lnTo>
                <a:lnTo>
                  <a:pt x="212" y="250"/>
                </a:lnTo>
                <a:lnTo>
                  <a:pt x="212" y="250"/>
                </a:lnTo>
                <a:lnTo>
                  <a:pt x="212" y="250"/>
                </a:lnTo>
                <a:lnTo>
                  <a:pt x="212" y="250"/>
                </a:lnTo>
                <a:lnTo>
                  <a:pt x="212" y="250"/>
                </a:lnTo>
                <a:lnTo>
                  <a:pt x="212" y="265"/>
                </a:lnTo>
                <a:lnTo>
                  <a:pt x="212" y="265"/>
                </a:lnTo>
                <a:lnTo>
                  <a:pt x="212" y="265"/>
                </a:lnTo>
                <a:lnTo>
                  <a:pt x="218" y="265"/>
                </a:lnTo>
                <a:lnTo>
                  <a:pt x="218" y="265"/>
                </a:lnTo>
                <a:lnTo>
                  <a:pt x="218" y="265"/>
                </a:lnTo>
                <a:lnTo>
                  <a:pt x="218" y="276"/>
                </a:lnTo>
                <a:lnTo>
                  <a:pt x="218" y="276"/>
                </a:lnTo>
                <a:lnTo>
                  <a:pt x="218" y="276"/>
                </a:lnTo>
                <a:lnTo>
                  <a:pt x="228" y="276"/>
                </a:lnTo>
                <a:lnTo>
                  <a:pt x="228" y="276"/>
                </a:lnTo>
                <a:lnTo>
                  <a:pt x="228" y="276"/>
                </a:lnTo>
                <a:lnTo>
                  <a:pt x="228" y="286"/>
                </a:lnTo>
                <a:lnTo>
                  <a:pt x="228" y="286"/>
                </a:lnTo>
                <a:lnTo>
                  <a:pt x="228" y="286"/>
                </a:lnTo>
                <a:lnTo>
                  <a:pt x="233" y="286"/>
                </a:lnTo>
                <a:lnTo>
                  <a:pt x="233" y="286"/>
                </a:lnTo>
                <a:lnTo>
                  <a:pt x="233" y="286"/>
                </a:lnTo>
                <a:lnTo>
                  <a:pt x="233" y="301"/>
                </a:lnTo>
                <a:lnTo>
                  <a:pt x="233" y="301"/>
                </a:lnTo>
                <a:lnTo>
                  <a:pt x="233" y="301"/>
                </a:lnTo>
                <a:lnTo>
                  <a:pt x="248" y="301"/>
                </a:lnTo>
                <a:lnTo>
                  <a:pt x="248" y="301"/>
                </a:lnTo>
                <a:lnTo>
                  <a:pt x="248" y="301"/>
                </a:lnTo>
                <a:lnTo>
                  <a:pt x="248" y="311"/>
                </a:lnTo>
                <a:lnTo>
                  <a:pt x="248" y="311"/>
                </a:lnTo>
                <a:lnTo>
                  <a:pt x="248" y="311"/>
                </a:lnTo>
                <a:lnTo>
                  <a:pt x="258" y="311"/>
                </a:lnTo>
                <a:lnTo>
                  <a:pt x="258" y="311"/>
                </a:lnTo>
                <a:lnTo>
                  <a:pt x="258" y="311"/>
                </a:lnTo>
                <a:lnTo>
                  <a:pt x="258" y="327"/>
                </a:lnTo>
                <a:lnTo>
                  <a:pt x="258" y="327"/>
                </a:lnTo>
                <a:lnTo>
                  <a:pt x="258" y="327"/>
                </a:lnTo>
                <a:lnTo>
                  <a:pt x="263" y="327"/>
                </a:lnTo>
                <a:lnTo>
                  <a:pt x="263" y="327"/>
                </a:lnTo>
                <a:lnTo>
                  <a:pt x="263" y="327"/>
                </a:lnTo>
                <a:lnTo>
                  <a:pt x="263" y="337"/>
                </a:lnTo>
                <a:lnTo>
                  <a:pt x="263" y="337"/>
                </a:lnTo>
                <a:lnTo>
                  <a:pt x="263" y="337"/>
                </a:lnTo>
                <a:lnTo>
                  <a:pt x="263" y="337"/>
                </a:lnTo>
                <a:lnTo>
                  <a:pt x="263" y="337"/>
                </a:lnTo>
                <a:lnTo>
                  <a:pt x="263" y="337"/>
                </a:lnTo>
                <a:lnTo>
                  <a:pt x="263" y="347"/>
                </a:lnTo>
                <a:lnTo>
                  <a:pt x="263" y="347"/>
                </a:lnTo>
                <a:lnTo>
                  <a:pt x="263" y="347"/>
                </a:lnTo>
                <a:lnTo>
                  <a:pt x="268" y="347"/>
                </a:lnTo>
                <a:lnTo>
                  <a:pt x="268" y="347"/>
                </a:lnTo>
                <a:lnTo>
                  <a:pt x="268" y="347"/>
                </a:lnTo>
                <a:lnTo>
                  <a:pt x="268" y="357"/>
                </a:lnTo>
                <a:lnTo>
                  <a:pt x="268" y="357"/>
                </a:lnTo>
                <a:lnTo>
                  <a:pt x="268" y="357"/>
                </a:lnTo>
                <a:lnTo>
                  <a:pt x="268" y="357"/>
                </a:lnTo>
                <a:lnTo>
                  <a:pt x="268" y="357"/>
                </a:lnTo>
                <a:lnTo>
                  <a:pt x="268" y="357"/>
                </a:lnTo>
                <a:lnTo>
                  <a:pt x="268" y="383"/>
                </a:lnTo>
                <a:lnTo>
                  <a:pt x="268" y="383"/>
                </a:lnTo>
                <a:lnTo>
                  <a:pt x="268" y="383"/>
                </a:lnTo>
                <a:lnTo>
                  <a:pt x="278" y="383"/>
                </a:lnTo>
                <a:lnTo>
                  <a:pt x="278" y="383"/>
                </a:lnTo>
                <a:lnTo>
                  <a:pt x="278" y="383"/>
                </a:lnTo>
                <a:lnTo>
                  <a:pt x="278" y="393"/>
                </a:lnTo>
                <a:lnTo>
                  <a:pt x="278" y="393"/>
                </a:lnTo>
                <a:lnTo>
                  <a:pt x="278" y="393"/>
                </a:lnTo>
                <a:lnTo>
                  <a:pt x="288" y="393"/>
                </a:lnTo>
                <a:lnTo>
                  <a:pt x="288" y="393"/>
                </a:lnTo>
                <a:lnTo>
                  <a:pt x="288" y="393"/>
                </a:lnTo>
                <a:lnTo>
                  <a:pt x="288" y="419"/>
                </a:lnTo>
                <a:lnTo>
                  <a:pt x="288" y="419"/>
                </a:lnTo>
                <a:lnTo>
                  <a:pt x="288" y="419"/>
                </a:lnTo>
                <a:lnTo>
                  <a:pt x="309" y="419"/>
                </a:lnTo>
                <a:lnTo>
                  <a:pt x="309" y="419"/>
                </a:lnTo>
                <a:lnTo>
                  <a:pt x="309" y="419"/>
                </a:lnTo>
                <a:lnTo>
                  <a:pt x="309" y="444"/>
                </a:lnTo>
                <a:lnTo>
                  <a:pt x="309" y="444"/>
                </a:lnTo>
                <a:lnTo>
                  <a:pt x="309" y="444"/>
                </a:lnTo>
                <a:lnTo>
                  <a:pt x="314" y="444"/>
                </a:lnTo>
                <a:lnTo>
                  <a:pt x="314" y="444"/>
                </a:lnTo>
                <a:lnTo>
                  <a:pt x="314" y="444"/>
                </a:lnTo>
                <a:lnTo>
                  <a:pt x="314" y="455"/>
                </a:lnTo>
                <a:lnTo>
                  <a:pt x="314" y="455"/>
                </a:lnTo>
                <a:lnTo>
                  <a:pt x="314" y="455"/>
                </a:lnTo>
                <a:lnTo>
                  <a:pt x="329" y="455"/>
                </a:lnTo>
                <a:lnTo>
                  <a:pt x="329" y="455"/>
                </a:lnTo>
                <a:lnTo>
                  <a:pt x="329" y="455"/>
                </a:lnTo>
                <a:lnTo>
                  <a:pt x="329" y="470"/>
                </a:lnTo>
                <a:lnTo>
                  <a:pt x="329" y="470"/>
                </a:lnTo>
                <a:lnTo>
                  <a:pt x="329" y="470"/>
                </a:lnTo>
                <a:lnTo>
                  <a:pt x="334" y="470"/>
                </a:lnTo>
                <a:lnTo>
                  <a:pt x="334" y="470"/>
                </a:lnTo>
                <a:lnTo>
                  <a:pt x="334" y="470"/>
                </a:lnTo>
                <a:lnTo>
                  <a:pt x="334" y="480"/>
                </a:lnTo>
                <a:lnTo>
                  <a:pt x="334" y="480"/>
                </a:lnTo>
                <a:lnTo>
                  <a:pt x="334" y="480"/>
                </a:lnTo>
                <a:lnTo>
                  <a:pt x="334" y="480"/>
                </a:lnTo>
                <a:lnTo>
                  <a:pt x="334" y="480"/>
                </a:lnTo>
                <a:lnTo>
                  <a:pt x="334" y="480"/>
                </a:lnTo>
                <a:lnTo>
                  <a:pt x="334" y="490"/>
                </a:lnTo>
                <a:lnTo>
                  <a:pt x="334" y="490"/>
                </a:lnTo>
                <a:lnTo>
                  <a:pt x="334" y="490"/>
                </a:lnTo>
                <a:lnTo>
                  <a:pt x="339" y="490"/>
                </a:lnTo>
                <a:lnTo>
                  <a:pt x="339" y="490"/>
                </a:lnTo>
                <a:lnTo>
                  <a:pt x="339" y="490"/>
                </a:lnTo>
                <a:lnTo>
                  <a:pt x="339" y="506"/>
                </a:lnTo>
                <a:lnTo>
                  <a:pt x="339" y="506"/>
                </a:lnTo>
                <a:lnTo>
                  <a:pt x="339" y="506"/>
                </a:lnTo>
                <a:lnTo>
                  <a:pt x="344" y="506"/>
                </a:lnTo>
                <a:lnTo>
                  <a:pt x="344" y="506"/>
                </a:lnTo>
                <a:lnTo>
                  <a:pt x="344" y="506"/>
                </a:lnTo>
                <a:lnTo>
                  <a:pt x="344" y="516"/>
                </a:lnTo>
                <a:lnTo>
                  <a:pt x="344" y="516"/>
                </a:lnTo>
                <a:lnTo>
                  <a:pt x="344" y="516"/>
                </a:lnTo>
                <a:lnTo>
                  <a:pt x="354" y="516"/>
                </a:lnTo>
                <a:lnTo>
                  <a:pt x="354" y="516"/>
                </a:lnTo>
                <a:lnTo>
                  <a:pt x="354" y="516"/>
                </a:lnTo>
                <a:lnTo>
                  <a:pt x="354" y="526"/>
                </a:lnTo>
                <a:lnTo>
                  <a:pt x="354" y="526"/>
                </a:lnTo>
                <a:lnTo>
                  <a:pt x="354" y="526"/>
                </a:lnTo>
                <a:lnTo>
                  <a:pt x="359" y="526"/>
                </a:lnTo>
                <a:lnTo>
                  <a:pt x="359" y="526"/>
                </a:lnTo>
                <a:lnTo>
                  <a:pt x="359" y="526"/>
                </a:lnTo>
                <a:lnTo>
                  <a:pt x="359" y="552"/>
                </a:lnTo>
                <a:lnTo>
                  <a:pt x="359" y="552"/>
                </a:lnTo>
                <a:lnTo>
                  <a:pt x="359" y="552"/>
                </a:lnTo>
                <a:lnTo>
                  <a:pt x="364" y="552"/>
                </a:lnTo>
                <a:lnTo>
                  <a:pt x="364" y="552"/>
                </a:lnTo>
                <a:lnTo>
                  <a:pt x="364" y="552"/>
                </a:lnTo>
                <a:lnTo>
                  <a:pt x="364" y="567"/>
                </a:lnTo>
                <a:lnTo>
                  <a:pt x="364" y="567"/>
                </a:lnTo>
                <a:lnTo>
                  <a:pt x="364" y="567"/>
                </a:lnTo>
                <a:lnTo>
                  <a:pt x="369" y="567"/>
                </a:lnTo>
                <a:lnTo>
                  <a:pt x="369" y="567"/>
                </a:lnTo>
                <a:lnTo>
                  <a:pt x="369" y="567"/>
                </a:lnTo>
                <a:lnTo>
                  <a:pt x="369" y="577"/>
                </a:lnTo>
                <a:lnTo>
                  <a:pt x="369" y="577"/>
                </a:lnTo>
                <a:lnTo>
                  <a:pt x="369" y="577"/>
                </a:lnTo>
                <a:lnTo>
                  <a:pt x="390" y="577"/>
                </a:lnTo>
                <a:lnTo>
                  <a:pt x="390" y="577"/>
                </a:lnTo>
                <a:lnTo>
                  <a:pt x="390" y="577"/>
                </a:lnTo>
                <a:lnTo>
                  <a:pt x="390" y="587"/>
                </a:lnTo>
                <a:lnTo>
                  <a:pt x="390" y="587"/>
                </a:lnTo>
                <a:lnTo>
                  <a:pt x="390" y="587"/>
                </a:lnTo>
                <a:lnTo>
                  <a:pt x="390" y="587"/>
                </a:lnTo>
                <a:lnTo>
                  <a:pt x="390" y="587"/>
                </a:lnTo>
                <a:lnTo>
                  <a:pt x="390" y="587"/>
                </a:lnTo>
                <a:lnTo>
                  <a:pt x="390" y="603"/>
                </a:lnTo>
                <a:lnTo>
                  <a:pt x="390" y="603"/>
                </a:lnTo>
                <a:lnTo>
                  <a:pt x="390" y="603"/>
                </a:lnTo>
                <a:lnTo>
                  <a:pt x="395" y="603"/>
                </a:lnTo>
                <a:lnTo>
                  <a:pt x="395" y="603"/>
                </a:lnTo>
                <a:lnTo>
                  <a:pt x="395" y="603"/>
                </a:lnTo>
                <a:lnTo>
                  <a:pt x="395" y="613"/>
                </a:lnTo>
                <a:lnTo>
                  <a:pt x="395" y="613"/>
                </a:lnTo>
                <a:lnTo>
                  <a:pt x="395" y="613"/>
                </a:lnTo>
                <a:lnTo>
                  <a:pt x="430" y="613"/>
                </a:lnTo>
                <a:lnTo>
                  <a:pt x="430" y="613"/>
                </a:lnTo>
                <a:lnTo>
                  <a:pt x="430" y="613"/>
                </a:lnTo>
                <a:lnTo>
                  <a:pt x="430" y="623"/>
                </a:lnTo>
                <a:lnTo>
                  <a:pt x="430" y="623"/>
                </a:lnTo>
                <a:lnTo>
                  <a:pt x="430" y="623"/>
                </a:lnTo>
                <a:lnTo>
                  <a:pt x="445" y="623"/>
                </a:lnTo>
                <a:lnTo>
                  <a:pt x="445" y="623"/>
                </a:lnTo>
                <a:lnTo>
                  <a:pt x="445" y="623"/>
                </a:lnTo>
                <a:lnTo>
                  <a:pt x="445" y="639"/>
                </a:lnTo>
                <a:lnTo>
                  <a:pt x="445" y="639"/>
                </a:lnTo>
                <a:lnTo>
                  <a:pt x="445" y="639"/>
                </a:lnTo>
                <a:lnTo>
                  <a:pt x="450" y="639"/>
                </a:lnTo>
                <a:lnTo>
                  <a:pt x="450" y="639"/>
                </a:lnTo>
                <a:lnTo>
                  <a:pt x="450" y="639"/>
                </a:lnTo>
                <a:lnTo>
                  <a:pt x="450" y="649"/>
                </a:lnTo>
                <a:lnTo>
                  <a:pt x="450" y="649"/>
                </a:lnTo>
                <a:lnTo>
                  <a:pt x="450" y="649"/>
                </a:lnTo>
                <a:lnTo>
                  <a:pt x="491" y="649"/>
                </a:lnTo>
                <a:lnTo>
                  <a:pt x="491" y="649"/>
                </a:lnTo>
                <a:lnTo>
                  <a:pt x="491" y="649"/>
                </a:lnTo>
                <a:lnTo>
                  <a:pt x="491" y="664"/>
                </a:lnTo>
                <a:lnTo>
                  <a:pt x="491" y="664"/>
                </a:lnTo>
                <a:lnTo>
                  <a:pt x="491" y="664"/>
                </a:lnTo>
                <a:lnTo>
                  <a:pt x="501" y="664"/>
                </a:lnTo>
                <a:lnTo>
                  <a:pt x="501" y="664"/>
                </a:lnTo>
                <a:lnTo>
                  <a:pt x="501" y="664"/>
                </a:lnTo>
                <a:lnTo>
                  <a:pt x="501" y="674"/>
                </a:lnTo>
                <a:lnTo>
                  <a:pt x="501" y="674"/>
                </a:lnTo>
                <a:lnTo>
                  <a:pt x="501" y="674"/>
                </a:lnTo>
                <a:lnTo>
                  <a:pt x="506" y="674"/>
                </a:lnTo>
                <a:lnTo>
                  <a:pt x="506" y="674"/>
                </a:lnTo>
                <a:lnTo>
                  <a:pt x="506" y="674"/>
                </a:lnTo>
                <a:lnTo>
                  <a:pt x="506" y="685"/>
                </a:lnTo>
                <a:lnTo>
                  <a:pt x="506" y="685"/>
                </a:lnTo>
                <a:lnTo>
                  <a:pt x="506" y="685"/>
                </a:lnTo>
                <a:lnTo>
                  <a:pt x="521" y="685"/>
                </a:lnTo>
                <a:lnTo>
                  <a:pt x="521" y="685"/>
                </a:lnTo>
                <a:lnTo>
                  <a:pt x="521" y="685"/>
                </a:lnTo>
                <a:lnTo>
                  <a:pt x="521" y="700"/>
                </a:lnTo>
                <a:lnTo>
                  <a:pt x="521" y="700"/>
                </a:lnTo>
                <a:lnTo>
                  <a:pt x="521" y="700"/>
                </a:lnTo>
                <a:lnTo>
                  <a:pt x="526" y="700"/>
                </a:lnTo>
                <a:lnTo>
                  <a:pt x="526" y="700"/>
                </a:lnTo>
                <a:lnTo>
                  <a:pt x="526" y="700"/>
                </a:lnTo>
                <a:lnTo>
                  <a:pt x="526" y="710"/>
                </a:lnTo>
                <a:lnTo>
                  <a:pt x="526" y="710"/>
                </a:lnTo>
                <a:lnTo>
                  <a:pt x="526" y="710"/>
                </a:lnTo>
                <a:lnTo>
                  <a:pt x="531" y="710"/>
                </a:lnTo>
                <a:lnTo>
                  <a:pt x="531" y="710"/>
                </a:lnTo>
                <a:lnTo>
                  <a:pt x="531" y="710"/>
                </a:lnTo>
                <a:lnTo>
                  <a:pt x="531" y="725"/>
                </a:lnTo>
                <a:lnTo>
                  <a:pt x="531" y="725"/>
                </a:lnTo>
                <a:lnTo>
                  <a:pt x="531" y="725"/>
                </a:lnTo>
                <a:lnTo>
                  <a:pt x="551" y="725"/>
                </a:lnTo>
                <a:lnTo>
                  <a:pt x="551" y="725"/>
                </a:lnTo>
                <a:lnTo>
                  <a:pt x="551" y="725"/>
                </a:lnTo>
                <a:lnTo>
                  <a:pt x="551" y="736"/>
                </a:lnTo>
                <a:lnTo>
                  <a:pt x="551" y="736"/>
                </a:lnTo>
                <a:lnTo>
                  <a:pt x="551" y="736"/>
                </a:lnTo>
                <a:lnTo>
                  <a:pt x="556" y="736"/>
                </a:lnTo>
                <a:lnTo>
                  <a:pt x="556" y="736"/>
                </a:lnTo>
                <a:lnTo>
                  <a:pt x="556" y="736"/>
                </a:lnTo>
                <a:lnTo>
                  <a:pt x="556" y="746"/>
                </a:lnTo>
                <a:lnTo>
                  <a:pt x="556" y="746"/>
                </a:lnTo>
                <a:lnTo>
                  <a:pt x="556" y="746"/>
                </a:lnTo>
                <a:lnTo>
                  <a:pt x="577" y="746"/>
                </a:lnTo>
                <a:lnTo>
                  <a:pt x="577" y="746"/>
                </a:lnTo>
                <a:lnTo>
                  <a:pt x="577" y="746"/>
                </a:lnTo>
                <a:lnTo>
                  <a:pt x="577" y="756"/>
                </a:lnTo>
                <a:lnTo>
                  <a:pt x="577" y="756"/>
                </a:lnTo>
                <a:lnTo>
                  <a:pt x="577" y="756"/>
                </a:lnTo>
                <a:lnTo>
                  <a:pt x="577" y="756"/>
                </a:lnTo>
                <a:lnTo>
                  <a:pt x="577" y="756"/>
                </a:lnTo>
                <a:lnTo>
                  <a:pt x="577" y="756"/>
                </a:lnTo>
                <a:lnTo>
                  <a:pt x="577" y="771"/>
                </a:lnTo>
                <a:lnTo>
                  <a:pt x="577" y="771"/>
                </a:lnTo>
                <a:lnTo>
                  <a:pt x="577" y="771"/>
                </a:lnTo>
                <a:lnTo>
                  <a:pt x="587" y="771"/>
                </a:lnTo>
                <a:lnTo>
                  <a:pt x="587" y="771"/>
                </a:lnTo>
                <a:lnTo>
                  <a:pt x="587" y="771"/>
                </a:lnTo>
                <a:lnTo>
                  <a:pt x="587" y="782"/>
                </a:lnTo>
                <a:lnTo>
                  <a:pt x="587" y="782"/>
                </a:lnTo>
                <a:lnTo>
                  <a:pt x="587" y="782"/>
                </a:lnTo>
                <a:lnTo>
                  <a:pt x="602" y="782"/>
                </a:lnTo>
                <a:lnTo>
                  <a:pt x="602" y="782"/>
                </a:lnTo>
                <a:lnTo>
                  <a:pt x="602" y="782"/>
                </a:lnTo>
                <a:lnTo>
                  <a:pt x="602" y="797"/>
                </a:lnTo>
                <a:lnTo>
                  <a:pt x="602" y="797"/>
                </a:lnTo>
                <a:lnTo>
                  <a:pt x="602" y="797"/>
                </a:lnTo>
                <a:lnTo>
                  <a:pt x="612" y="797"/>
                </a:lnTo>
                <a:lnTo>
                  <a:pt x="612" y="797"/>
                </a:lnTo>
                <a:lnTo>
                  <a:pt x="612" y="797"/>
                </a:lnTo>
                <a:lnTo>
                  <a:pt x="612" y="807"/>
                </a:lnTo>
                <a:lnTo>
                  <a:pt x="612" y="807"/>
                </a:lnTo>
                <a:lnTo>
                  <a:pt x="612" y="807"/>
                </a:lnTo>
                <a:lnTo>
                  <a:pt x="622" y="807"/>
                </a:lnTo>
                <a:lnTo>
                  <a:pt x="622" y="807"/>
                </a:lnTo>
                <a:lnTo>
                  <a:pt x="622" y="807"/>
                </a:lnTo>
                <a:lnTo>
                  <a:pt x="622" y="817"/>
                </a:lnTo>
                <a:lnTo>
                  <a:pt x="622" y="817"/>
                </a:lnTo>
                <a:lnTo>
                  <a:pt x="622" y="817"/>
                </a:lnTo>
                <a:lnTo>
                  <a:pt x="632" y="817"/>
                </a:lnTo>
                <a:lnTo>
                  <a:pt x="632" y="817"/>
                </a:lnTo>
                <a:lnTo>
                  <a:pt x="632" y="817"/>
                </a:lnTo>
                <a:lnTo>
                  <a:pt x="632" y="833"/>
                </a:lnTo>
                <a:lnTo>
                  <a:pt x="632" y="833"/>
                </a:lnTo>
                <a:lnTo>
                  <a:pt x="632" y="833"/>
                </a:lnTo>
                <a:lnTo>
                  <a:pt x="658" y="833"/>
                </a:lnTo>
                <a:lnTo>
                  <a:pt x="658" y="833"/>
                </a:lnTo>
                <a:lnTo>
                  <a:pt x="658" y="833"/>
                </a:lnTo>
                <a:lnTo>
                  <a:pt x="658" y="843"/>
                </a:lnTo>
                <a:lnTo>
                  <a:pt x="658" y="843"/>
                </a:lnTo>
                <a:lnTo>
                  <a:pt x="658" y="843"/>
                </a:lnTo>
                <a:lnTo>
                  <a:pt x="663" y="843"/>
                </a:lnTo>
                <a:lnTo>
                  <a:pt x="663" y="843"/>
                </a:lnTo>
                <a:lnTo>
                  <a:pt x="663" y="843"/>
                </a:lnTo>
                <a:lnTo>
                  <a:pt x="663" y="858"/>
                </a:lnTo>
                <a:lnTo>
                  <a:pt x="663" y="858"/>
                </a:lnTo>
                <a:lnTo>
                  <a:pt x="663" y="858"/>
                </a:lnTo>
                <a:lnTo>
                  <a:pt x="668" y="858"/>
                </a:lnTo>
                <a:lnTo>
                  <a:pt x="668" y="858"/>
                </a:lnTo>
                <a:lnTo>
                  <a:pt x="668" y="858"/>
                </a:lnTo>
                <a:lnTo>
                  <a:pt x="668" y="869"/>
                </a:lnTo>
                <a:lnTo>
                  <a:pt x="668" y="869"/>
                </a:lnTo>
                <a:lnTo>
                  <a:pt x="668" y="869"/>
                </a:lnTo>
                <a:lnTo>
                  <a:pt x="708" y="869"/>
                </a:lnTo>
                <a:lnTo>
                  <a:pt x="708" y="869"/>
                </a:lnTo>
                <a:lnTo>
                  <a:pt x="708" y="869"/>
                </a:lnTo>
                <a:lnTo>
                  <a:pt x="708" y="879"/>
                </a:lnTo>
                <a:lnTo>
                  <a:pt x="708" y="879"/>
                </a:lnTo>
                <a:lnTo>
                  <a:pt x="708" y="879"/>
                </a:lnTo>
                <a:lnTo>
                  <a:pt x="718" y="879"/>
                </a:lnTo>
                <a:lnTo>
                  <a:pt x="718" y="879"/>
                </a:lnTo>
                <a:lnTo>
                  <a:pt x="718" y="879"/>
                </a:lnTo>
                <a:lnTo>
                  <a:pt x="718" y="894"/>
                </a:lnTo>
                <a:lnTo>
                  <a:pt x="718" y="894"/>
                </a:lnTo>
                <a:lnTo>
                  <a:pt x="718" y="894"/>
                </a:lnTo>
                <a:lnTo>
                  <a:pt x="723" y="894"/>
                </a:lnTo>
                <a:lnTo>
                  <a:pt x="723" y="894"/>
                </a:lnTo>
                <a:lnTo>
                  <a:pt x="723" y="894"/>
                </a:lnTo>
                <a:lnTo>
                  <a:pt x="723" y="904"/>
                </a:lnTo>
                <a:lnTo>
                  <a:pt x="723" y="904"/>
                </a:lnTo>
                <a:lnTo>
                  <a:pt x="723" y="904"/>
                </a:lnTo>
                <a:lnTo>
                  <a:pt x="728" y="904"/>
                </a:lnTo>
                <a:lnTo>
                  <a:pt x="728" y="904"/>
                </a:lnTo>
                <a:lnTo>
                  <a:pt x="728" y="904"/>
                </a:lnTo>
                <a:lnTo>
                  <a:pt x="728" y="915"/>
                </a:lnTo>
                <a:lnTo>
                  <a:pt x="728" y="915"/>
                </a:lnTo>
                <a:lnTo>
                  <a:pt x="728" y="915"/>
                </a:lnTo>
                <a:lnTo>
                  <a:pt x="728" y="915"/>
                </a:lnTo>
                <a:lnTo>
                  <a:pt x="728" y="915"/>
                </a:lnTo>
                <a:lnTo>
                  <a:pt x="728" y="915"/>
                </a:lnTo>
                <a:lnTo>
                  <a:pt x="728" y="930"/>
                </a:lnTo>
                <a:lnTo>
                  <a:pt x="728" y="930"/>
                </a:lnTo>
                <a:lnTo>
                  <a:pt x="728" y="930"/>
                </a:lnTo>
                <a:lnTo>
                  <a:pt x="744" y="930"/>
                </a:lnTo>
                <a:lnTo>
                  <a:pt x="744" y="930"/>
                </a:lnTo>
                <a:lnTo>
                  <a:pt x="744" y="930"/>
                </a:lnTo>
                <a:lnTo>
                  <a:pt x="744" y="940"/>
                </a:lnTo>
                <a:lnTo>
                  <a:pt x="744" y="940"/>
                </a:lnTo>
                <a:lnTo>
                  <a:pt x="744" y="940"/>
                </a:lnTo>
                <a:lnTo>
                  <a:pt x="754" y="940"/>
                </a:lnTo>
                <a:lnTo>
                  <a:pt x="754" y="940"/>
                </a:lnTo>
                <a:lnTo>
                  <a:pt x="754" y="940"/>
                </a:lnTo>
                <a:lnTo>
                  <a:pt x="754" y="955"/>
                </a:lnTo>
                <a:lnTo>
                  <a:pt x="754" y="955"/>
                </a:lnTo>
                <a:lnTo>
                  <a:pt x="754" y="955"/>
                </a:lnTo>
                <a:lnTo>
                  <a:pt x="794" y="955"/>
                </a:lnTo>
                <a:lnTo>
                  <a:pt x="794" y="955"/>
                </a:lnTo>
                <a:lnTo>
                  <a:pt x="794" y="955"/>
                </a:lnTo>
                <a:lnTo>
                  <a:pt x="794" y="966"/>
                </a:lnTo>
                <a:lnTo>
                  <a:pt x="794" y="966"/>
                </a:lnTo>
                <a:lnTo>
                  <a:pt x="794" y="966"/>
                </a:lnTo>
                <a:lnTo>
                  <a:pt x="804" y="966"/>
                </a:lnTo>
                <a:lnTo>
                  <a:pt x="804" y="966"/>
                </a:lnTo>
                <a:lnTo>
                  <a:pt x="804" y="966"/>
                </a:lnTo>
                <a:lnTo>
                  <a:pt x="804" y="976"/>
                </a:lnTo>
                <a:lnTo>
                  <a:pt x="804" y="976"/>
                </a:lnTo>
                <a:lnTo>
                  <a:pt x="804" y="976"/>
                </a:lnTo>
                <a:lnTo>
                  <a:pt x="804" y="976"/>
                </a:lnTo>
                <a:lnTo>
                  <a:pt x="804" y="976"/>
                </a:lnTo>
                <a:lnTo>
                  <a:pt x="804" y="976"/>
                </a:lnTo>
                <a:lnTo>
                  <a:pt x="804" y="991"/>
                </a:lnTo>
                <a:lnTo>
                  <a:pt x="804" y="991"/>
                </a:lnTo>
                <a:lnTo>
                  <a:pt x="804" y="991"/>
                </a:lnTo>
                <a:lnTo>
                  <a:pt x="814" y="991"/>
                </a:lnTo>
                <a:lnTo>
                  <a:pt x="814" y="991"/>
                </a:lnTo>
                <a:lnTo>
                  <a:pt x="814" y="991"/>
                </a:lnTo>
                <a:lnTo>
                  <a:pt x="814" y="1001"/>
                </a:lnTo>
                <a:lnTo>
                  <a:pt x="814" y="1001"/>
                </a:lnTo>
                <a:lnTo>
                  <a:pt x="814" y="1001"/>
                </a:lnTo>
                <a:lnTo>
                  <a:pt x="814" y="1001"/>
                </a:lnTo>
                <a:lnTo>
                  <a:pt x="814" y="1001"/>
                </a:lnTo>
                <a:lnTo>
                  <a:pt x="814" y="1001"/>
                </a:lnTo>
                <a:lnTo>
                  <a:pt x="814" y="1017"/>
                </a:lnTo>
                <a:lnTo>
                  <a:pt x="814" y="1017"/>
                </a:lnTo>
                <a:lnTo>
                  <a:pt x="814" y="1017"/>
                </a:lnTo>
                <a:lnTo>
                  <a:pt x="825" y="1017"/>
                </a:lnTo>
                <a:lnTo>
                  <a:pt x="825" y="1017"/>
                </a:lnTo>
                <a:lnTo>
                  <a:pt x="825" y="1017"/>
                </a:lnTo>
                <a:lnTo>
                  <a:pt x="825" y="1027"/>
                </a:lnTo>
                <a:lnTo>
                  <a:pt x="825" y="1027"/>
                </a:lnTo>
                <a:lnTo>
                  <a:pt x="825" y="1027"/>
                </a:lnTo>
                <a:lnTo>
                  <a:pt x="830" y="1027"/>
                </a:lnTo>
                <a:lnTo>
                  <a:pt x="830" y="1027"/>
                </a:lnTo>
                <a:lnTo>
                  <a:pt x="830" y="1027"/>
                </a:lnTo>
                <a:lnTo>
                  <a:pt x="830" y="1037"/>
                </a:lnTo>
                <a:lnTo>
                  <a:pt x="830" y="1037"/>
                </a:lnTo>
                <a:lnTo>
                  <a:pt x="830" y="1037"/>
                </a:lnTo>
                <a:lnTo>
                  <a:pt x="850" y="1037"/>
                </a:lnTo>
                <a:lnTo>
                  <a:pt x="850" y="1037"/>
                </a:lnTo>
                <a:lnTo>
                  <a:pt x="850" y="1037"/>
                </a:lnTo>
                <a:lnTo>
                  <a:pt x="850" y="1053"/>
                </a:lnTo>
                <a:lnTo>
                  <a:pt x="850" y="1053"/>
                </a:lnTo>
                <a:lnTo>
                  <a:pt x="850" y="1053"/>
                </a:lnTo>
                <a:lnTo>
                  <a:pt x="850" y="1053"/>
                </a:lnTo>
                <a:lnTo>
                  <a:pt x="850" y="1053"/>
                </a:lnTo>
                <a:lnTo>
                  <a:pt x="850" y="1053"/>
                </a:lnTo>
                <a:lnTo>
                  <a:pt x="850" y="1063"/>
                </a:lnTo>
                <a:lnTo>
                  <a:pt x="850" y="1063"/>
                </a:lnTo>
                <a:lnTo>
                  <a:pt x="850" y="1063"/>
                </a:lnTo>
                <a:lnTo>
                  <a:pt x="916" y="1063"/>
                </a:lnTo>
                <a:lnTo>
                  <a:pt x="916" y="1063"/>
                </a:lnTo>
                <a:lnTo>
                  <a:pt x="916" y="1063"/>
                </a:lnTo>
                <a:lnTo>
                  <a:pt x="916" y="1073"/>
                </a:lnTo>
                <a:lnTo>
                  <a:pt x="916" y="1073"/>
                </a:lnTo>
                <a:lnTo>
                  <a:pt x="916" y="1073"/>
                </a:lnTo>
                <a:lnTo>
                  <a:pt x="916" y="1073"/>
                </a:lnTo>
                <a:lnTo>
                  <a:pt x="916" y="1073"/>
                </a:lnTo>
                <a:lnTo>
                  <a:pt x="916" y="1073"/>
                </a:lnTo>
                <a:lnTo>
                  <a:pt x="916" y="1088"/>
                </a:lnTo>
                <a:lnTo>
                  <a:pt x="916" y="1088"/>
                </a:lnTo>
                <a:lnTo>
                  <a:pt x="916" y="1088"/>
                </a:lnTo>
                <a:lnTo>
                  <a:pt x="921" y="1088"/>
                </a:lnTo>
                <a:lnTo>
                  <a:pt x="921" y="1088"/>
                </a:lnTo>
                <a:lnTo>
                  <a:pt x="921" y="1088"/>
                </a:lnTo>
                <a:lnTo>
                  <a:pt x="921" y="1099"/>
                </a:lnTo>
                <a:lnTo>
                  <a:pt x="921" y="1099"/>
                </a:lnTo>
                <a:lnTo>
                  <a:pt x="921" y="1099"/>
                </a:lnTo>
                <a:lnTo>
                  <a:pt x="941" y="1099"/>
                </a:lnTo>
                <a:lnTo>
                  <a:pt x="941" y="1099"/>
                </a:lnTo>
                <a:lnTo>
                  <a:pt x="941" y="1099"/>
                </a:lnTo>
                <a:lnTo>
                  <a:pt x="941" y="1114"/>
                </a:lnTo>
                <a:lnTo>
                  <a:pt x="941" y="1114"/>
                </a:lnTo>
                <a:lnTo>
                  <a:pt x="941" y="1114"/>
                </a:lnTo>
                <a:lnTo>
                  <a:pt x="946" y="1114"/>
                </a:lnTo>
                <a:lnTo>
                  <a:pt x="946" y="1114"/>
                </a:lnTo>
                <a:lnTo>
                  <a:pt x="946" y="1114"/>
                </a:lnTo>
                <a:lnTo>
                  <a:pt x="946" y="1124"/>
                </a:lnTo>
                <a:lnTo>
                  <a:pt x="946" y="1124"/>
                </a:lnTo>
                <a:lnTo>
                  <a:pt x="946" y="1124"/>
                </a:lnTo>
                <a:lnTo>
                  <a:pt x="961" y="1124"/>
                </a:lnTo>
                <a:lnTo>
                  <a:pt x="961" y="1124"/>
                </a:lnTo>
                <a:lnTo>
                  <a:pt x="961" y="1124"/>
                </a:lnTo>
                <a:lnTo>
                  <a:pt x="961" y="1134"/>
                </a:lnTo>
                <a:lnTo>
                  <a:pt x="961" y="1134"/>
                </a:lnTo>
                <a:lnTo>
                  <a:pt x="961" y="1134"/>
                </a:lnTo>
                <a:lnTo>
                  <a:pt x="966" y="1134"/>
                </a:lnTo>
                <a:lnTo>
                  <a:pt x="966" y="1134"/>
                </a:lnTo>
                <a:lnTo>
                  <a:pt x="966" y="1134"/>
                </a:lnTo>
                <a:lnTo>
                  <a:pt x="966" y="1150"/>
                </a:lnTo>
                <a:lnTo>
                  <a:pt x="966" y="1150"/>
                </a:lnTo>
                <a:lnTo>
                  <a:pt x="966" y="1150"/>
                </a:lnTo>
                <a:lnTo>
                  <a:pt x="971" y="1150"/>
                </a:lnTo>
                <a:lnTo>
                  <a:pt x="971" y="1150"/>
                </a:lnTo>
                <a:lnTo>
                  <a:pt x="971" y="1150"/>
                </a:lnTo>
                <a:lnTo>
                  <a:pt x="971" y="1160"/>
                </a:lnTo>
                <a:lnTo>
                  <a:pt x="971" y="1160"/>
                </a:lnTo>
                <a:lnTo>
                  <a:pt x="971" y="1160"/>
                </a:lnTo>
                <a:lnTo>
                  <a:pt x="992" y="1160"/>
                </a:lnTo>
                <a:lnTo>
                  <a:pt x="992" y="1160"/>
                </a:lnTo>
                <a:lnTo>
                  <a:pt x="992" y="1160"/>
                </a:lnTo>
                <a:lnTo>
                  <a:pt x="992" y="1175"/>
                </a:lnTo>
                <a:lnTo>
                  <a:pt x="992" y="1175"/>
                </a:lnTo>
                <a:lnTo>
                  <a:pt x="992" y="1175"/>
                </a:lnTo>
                <a:lnTo>
                  <a:pt x="1007" y="1175"/>
                </a:lnTo>
                <a:lnTo>
                  <a:pt x="1007" y="1175"/>
                </a:lnTo>
                <a:lnTo>
                  <a:pt x="1007" y="1175"/>
                </a:lnTo>
                <a:lnTo>
                  <a:pt x="1007" y="1185"/>
                </a:lnTo>
                <a:lnTo>
                  <a:pt x="1007" y="1185"/>
                </a:lnTo>
                <a:lnTo>
                  <a:pt x="1007" y="1185"/>
                </a:lnTo>
                <a:lnTo>
                  <a:pt x="1017" y="1185"/>
                </a:lnTo>
                <a:lnTo>
                  <a:pt x="1017" y="1185"/>
                </a:lnTo>
                <a:lnTo>
                  <a:pt x="1017" y="1185"/>
                </a:lnTo>
                <a:lnTo>
                  <a:pt x="1017" y="1196"/>
                </a:lnTo>
                <a:lnTo>
                  <a:pt x="1017" y="1196"/>
                </a:lnTo>
                <a:lnTo>
                  <a:pt x="1017" y="1196"/>
                </a:lnTo>
                <a:lnTo>
                  <a:pt x="1027" y="1196"/>
                </a:lnTo>
                <a:lnTo>
                  <a:pt x="1027" y="1196"/>
                </a:lnTo>
                <a:lnTo>
                  <a:pt x="1027" y="1196"/>
                </a:lnTo>
                <a:lnTo>
                  <a:pt x="1027" y="1211"/>
                </a:lnTo>
                <a:lnTo>
                  <a:pt x="1027" y="1211"/>
                </a:lnTo>
                <a:lnTo>
                  <a:pt x="1027" y="1211"/>
                </a:lnTo>
                <a:lnTo>
                  <a:pt x="1037" y="1211"/>
                </a:lnTo>
                <a:lnTo>
                  <a:pt x="1037" y="1211"/>
                </a:lnTo>
                <a:lnTo>
                  <a:pt x="1037" y="1211"/>
                </a:lnTo>
                <a:lnTo>
                  <a:pt x="1037" y="1221"/>
                </a:lnTo>
                <a:lnTo>
                  <a:pt x="1037" y="1221"/>
                </a:lnTo>
                <a:lnTo>
                  <a:pt x="1037" y="1221"/>
                </a:lnTo>
                <a:lnTo>
                  <a:pt x="1057" y="1221"/>
                </a:lnTo>
                <a:lnTo>
                  <a:pt x="1057" y="1221"/>
                </a:lnTo>
                <a:lnTo>
                  <a:pt x="1057" y="1221"/>
                </a:lnTo>
                <a:lnTo>
                  <a:pt x="1057" y="1237"/>
                </a:lnTo>
                <a:lnTo>
                  <a:pt x="1057" y="1237"/>
                </a:lnTo>
                <a:lnTo>
                  <a:pt x="1057" y="1237"/>
                </a:lnTo>
                <a:lnTo>
                  <a:pt x="1062" y="1237"/>
                </a:lnTo>
                <a:lnTo>
                  <a:pt x="1062" y="1237"/>
                </a:lnTo>
                <a:lnTo>
                  <a:pt x="1062" y="1237"/>
                </a:lnTo>
                <a:lnTo>
                  <a:pt x="1062" y="1247"/>
                </a:lnTo>
                <a:lnTo>
                  <a:pt x="1062" y="1247"/>
                </a:lnTo>
                <a:lnTo>
                  <a:pt x="1062" y="1247"/>
                </a:lnTo>
                <a:lnTo>
                  <a:pt x="1062" y="1247"/>
                </a:lnTo>
                <a:lnTo>
                  <a:pt x="1062" y="1247"/>
                </a:lnTo>
                <a:lnTo>
                  <a:pt x="1062" y="1247"/>
                </a:lnTo>
                <a:lnTo>
                  <a:pt x="1062" y="1272"/>
                </a:lnTo>
                <a:lnTo>
                  <a:pt x="1062" y="1272"/>
                </a:lnTo>
                <a:lnTo>
                  <a:pt x="1062" y="1272"/>
                </a:lnTo>
                <a:lnTo>
                  <a:pt x="1067" y="1272"/>
                </a:lnTo>
                <a:lnTo>
                  <a:pt x="1067" y="1272"/>
                </a:lnTo>
                <a:lnTo>
                  <a:pt x="1067" y="1272"/>
                </a:lnTo>
                <a:lnTo>
                  <a:pt x="1067" y="1283"/>
                </a:lnTo>
                <a:lnTo>
                  <a:pt x="1067" y="1283"/>
                </a:lnTo>
                <a:lnTo>
                  <a:pt x="1067" y="1283"/>
                </a:lnTo>
                <a:lnTo>
                  <a:pt x="1088" y="1283"/>
                </a:lnTo>
                <a:lnTo>
                  <a:pt x="1088" y="1283"/>
                </a:lnTo>
                <a:lnTo>
                  <a:pt x="1088" y="1283"/>
                </a:lnTo>
                <a:lnTo>
                  <a:pt x="1088" y="1298"/>
                </a:lnTo>
                <a:lnTo>
                  <a:pt x="1088" y="1298"/>
                </a:lnTo>
                <a:lnTo>
                  <a:pt x="1088" y="1298"/>
                </a:lnTo>
                <a:lnTo>
                  <a:pt x="1189" y="1298"/>
                </a:lnTo>
                <a:lnTo>
                  <a:pt x="1189" y="1298"/>
                </a:lnTo>
                <a:lnTo>
                  <a:pt x="1189" y="1298"/>
                </a:lnTo>
                <a:lnTo>
                  <a:pt x="1189" y="1308"/>
                </a:lnTo>
                <a:lnTo>
                  <a:pt x="1189" y="1308"/>
                </a:lnTo>
                <a:lnTo>
                  <a:pt x="1189" y="1308"/>
                </a:lnTo>
                <a:lnTo>
                  <a:pt x="1199" y="1308"/>
                </a:lnTo>
                <a:lnTo>
                  <a:pt x="1199" y="1308"/>
                </a:lnTo>
                <a:lnTo>
                  <a:pt x="1199" y="1308"/>
                </a:lnTo>
                <a:lnTo>
                  <a:pt x="1199" y="1323"/>
                </a:lnTo>
                <a:lnTo>
                  <a:pt x="1199" y="1323"/>
                </a:lnTo>
                <a:lnTo>
                  <a:pt x="1199" y="1323"/>
                </a:lnTo>
                <a:lnTo>
                  <a:pt x="1214" y="1323"/>
                </a:lnTo>
                <a:lnTo>
                  <a:pt x="1214" y="1323"/>
                </a:lnTo>
                <a:lnTo>
                  <a:pt x="1214" y="1323"/>
                </a:lnTo>
                <a:lnTo>
                  <a:pt x="1214" y="1334"/>
                </a:lnTo>
                <a:lnTo>
                  <a:pt x="1214" y="1334"/>
                </a:lnTo>
                <a:lnTo>
                  <a:pt x="1214" y="1334"/>
                </a:lnTo>
                <a:lnTo>
                  <a:pt x="1260" y="1334"/>
                </a:lnTo>
                <a:lnTo>
                  <a:pt x="1260" y="1334"/>
                </a:lnTo>
                <a:lnTo>
                  <a:pt x="1260" y="1334"/>
                </a:lnTo>
                <a:lnTo>
                  <a:pt x="1260" y="1349"/>
                </a:lnTo>
                <a:lnTo>
                  <a:pt x="1260" y="1349"/>
                </a:lnTo>
                <a:lnTo>
                  <a:pt x="1260" y="1349"/>
                </a:lnTo>
                <a:lnTo>
                  <a:pt x="1265" y="1349"/>
                </a:lnTo>
                <a:lnTo>
                  <a:pt x="1265" y="1349"/>
                </a:lnTo>
                <a:lnTo>
                  <a:pt x="1265" y="1349"/>
                </a:lnTo>
                <a:lnTo>
                  <a:pt x="1265" y="1364"/>
                </a:lnTo>
                <a:lnTo>
                  <a:pt x="1265" y="1364"/>
                </a:lnTo>
                <a:lnTo>
                  <a:pt x="1265" y="1364"/>
                </a:lnTo>
                <a:lnTo>
                  <a:pt x="1351" y="1364"/>
                </a:lnTo>
                <a:lnTo>
                  <a:pt x="1351" y="1364"/>
                </a:lnTo>
                <a:lnTo>
                  <a:pt x="1351" y="1364"/>
                </a:lnTo>
                <a:lnTo>
                  <a:pt x="1351" y="1380"/>
                </a:lnTo>
                <a:lnTo>
                  <a:pt x="1351" y="1380"/>
                </a:lnTo>
                <a:lnTo>
                  <a:pt x="1351" y="1380"/>
                </a:lnTo>
                <a:lnTo>
                  <a:pt x="1356" y="1380"/>
                </a:lnTo>
                <a:lnTo>
                  <a:pt x="1356" y="1380"/>
                </a:lnTo>
                <a:lnTo>
                  <a:pt x="1356" y="1380"/>
                </a:lnTo>
                <a:lnTo>
                  <a:pt x="1356" y="1395"/>
                </a:lnTo>
                <a:lnTo>
                  <a:pt x="1356" y="1395"/>
                </a:lnTo>
                <a:lnTo>
                  <a:pt x="1356" y="1395"/>
                </a:lnTo>
                <a:lnTo>
                  <a:pt x="1508" y="1395"/>
                </a:lnTo>
                <a:lnTo>
                  <a:pt x="1508" y="1395"/>
                </a:lnTo>
                <a:lnTo>
                  <a:pt x="1508" y="1395"/>
                </a:lnTo>
                <a:lnTo>
                  <a:pt x="1508" y="1426"/>
                </a:lnTo>
                <a:lnTo>
                  <a:pt x="1508" y="1426"/>
                </a:lnTo>
                <a:lnTo>
                  <a:pt x="1508" y="1426"/>
                </a:lnTo>
                <a:lnTo>
                  <a:pt x="1508" y="1426"/>
                </a:lnTo>
                <a:lnTo>
                  <a:pt x="1508" y="1426"/>
                </a:lnTo>
                <a:lnTo>
                  <a:pt x="1508" y="1426"/>
                </a:lnTo>
                <a:lnTo>
                  <a:pt x="1508" y="1451"/>
                </a:lnTo>
                <a:lnTo>
                  <a:pt x="1508" y="1451"/>
                </a:lnTo>
                <a:lnTo>
                  <a:pt x="1508" y="1451"/>
                </a:lnTo>
                <a:lnTo>
                  <a:pt x="1523" y="1451"/>
                </a:lnTo>
                <a:lnTo>
                  <a:pt x="1523" y="1451"/>
                </a:lnTo>
                <a:lnTo>
                  <a:pt x="1523" y="1451"/>
                </a:lnTo>
                <a:lnTo>
                  <a:pt x="1523" y="1487"/>
                </a:lnTo>
                <a:lnTo>
                  <a:pt x="1523" y="1487"/>
                </a:lnTo>
                <a:lnTo>
                  <a:pt x="1523" y="1487"/>
                </a:lnTo>
                <a:lnTo>
                  <a:pt x="1644" y="1487"/>
                </a:lnTo>
                <a:lnTo>
                  <a:pt x="1644" y="1487"/>
                </a:lnTo>
                <a:lnTo>
                  <a:pt x="1644" y="1487"/>
                </a:lnTo>
                <a:lnTo>
                  <a:pt x="1644" y="1553"/>
                </a:lnTo>
                <a:lnTo>
                  <a:pt x="1644" y="1553"/>
                </a:lnTo>
                <a:lnTo>
                  <a:pt x="1644" y="1553"/>
                </a:lnTo>
                <a:lnTo>
                  <a:pt x="1872" y="1553"/>
                </a:lnTo>
                <a:lnTo>
                  <a:pt x="1872" y="1553"/>
                </a:lnTo>
              </a:path>
            </a:pathLst>
          </a:custGeom>
          <a:noFill/>
          <a:ln w="19050" cmpd="sng">
            <a:solidFill>
              <a:srgbClr val="FF9900"/>
            </a:solidFill>
            <a:prstDash val="solid"/>
            <a:round/>
            <a:headEnd/>
            <a:tailEnd/>
          </a:ln>
        </p:spPr>
        <p:txBody>
          <a:bodyPr/>
          <a:lstStyle/>
          <a:p>
            <a:endParaRPr lang="en-US"/>
          </a:p>
        </p:txBody>
      </p:sp>
      <p:sp>
        <p:nvSpPr>
          <p:cNvPr id="52318" name="Freeform 94"/>
          <p:cNvSpPr>
            <a:spLocks/>
          </p:cNvSpPr>
          <p:nvPr/>
        </p:nvSpPr>
        <p:spPr bwMode="auto">
          <a:xfrm>
            <a:off x="1374775" y="2620963"/>
            <a:ext cx="2770188" cy="2179637"/>
          </a:xfrm>
          <a:custGeom>
            <a:avLst/>
            <a:gdLst/>
            <a:ahLst/>
            <a:cxnLst>
              <a:cxn ang="0">
                <a:pos x="15" y="15"/>
              </a:cxn>
              <a:cxn ang="0">
                <a:pos x="15" y="35"/>
              </a:cxn>
              <a:cxn ang="0">
                <a:pos x="25" y="51"/>
              </a:cxn>
              <a:cxn ang="0">
                <a:pos x="81" y="71"/>
              </a:cxn>
              <a:cxn ang="0">
                <a:pos x="96" y="81"/>
              </a:cxn>
              <a:cxn ang="0">
                <a:pos x="101" y="107"/>
              </a:cxn>
              <a:cxn ang="0">
                <a:pos x="162" y="117"/>
              </a:cxn>
              <a:cxn ang="0">
                <a:pos x="182" y="143"/>
              </a:cxn>
              <a:cxn ang="0">
                <a:pos x="233" y="153"/>
              </a:cxn>
              <a:cxn ang="0">
                <a:pos x="243" y="179"/>
              </a:cxn>
              <a:cxn ang="0">
                <a:pos x="273" y="189"/>
              </a:cxn>
              <a:cxn ang="0">
                <a:pos x="324" y="214"/>
              </a:cxn>
              <a:cxn ang="0">
                <a:pos x="339" y="225"/>
              </a:cxn>
              <a:cxn ang="0">
                <a:pos x="344" y="250"/>
              </a:cxn>
              <a:cxn ang="0">
                <a:pos x="390" y="260"/>
              </a:cxn>
              <a:cxn ang="0">
                <a:pos x="400" y="286"/>
              </a:cxn>
              <a:cxn ang="0">
                <a:pos x="425" y="296"/>
              </a:cxn>
              <a:cxn ang="0">
                <a:pos x="450" y="322"/>
              </a:cxn>
              <a:cxn ang="0">
                <a:pos x="470" y="332"/>
              </a:cxn>
              <a:cxn ang="0">
                <a:pos x="486" y="368"/>
              </a:cxn>
              <a:cxn ang="0">
                <a:pos x="496" y="383"/>
              </a:cxn>
              <a:cxn ang="0">
                <a:pos x="501" y="403"/>
              </a:cxn>
              <a:cxn ang="0">
                <a:pos x="536" y="419"/>
              </a:cxn>
              <a:cxn ang="0">
                <a:pos x="572" y="439"/>
              </a:cxn>
              <a:cxn ang="0">
                <a:pos x="597" y="449"/>
              </a:cxn>
              <a:cxn ang="0">
                <a:pos x="602" y="475"/>
              </a:cxn>
              <a:cxn ang="0">
                <a:pos x="612" y="490"/>
              </a:cxn>
              <a:cxn ang="0">
                <a:pos x="617" y="526"/>
              </a:cxn>
              <a:cxn ang="0">
                <a:pos x="627" y="536"/>
              </a:cxn>
              <a:cxn ang="0">
                <a:pos x="632" y="562"/>
              </a:cxn>
              <a:cxn ang="0">
                <a:pos x="668" y="572"/>
              </a:cxn>
              <a:cxn ang="0">
                <a:pos x="678" y="598"/>
              </a:cxn>
              <a:cxn ang="0">
                <a:pos x="683" y="608"/>
              </a:cxn>
              <a:cxn ang="0">
                <a:pos x="698" y="633"/>
              </a:cxn>
              <a:cxn ang="0">
                <a:pos x="708" y="644"/>
              </a:cxn>
              <a:cxn ang="0">
                <a:pos x="708" y="669"/>
              </a:cxn>
              <a:cxn ang="0">
                <a:pos x="718" y="679"/>
              </a:cxn>
              <a:cxn ang="0">
                <a:pos x="734" y="705"/>
              </a:cxn>
              <a:cxn ang="0">
                <a:pos x="744" y="720"/>
              </a:cxn>
              <a:cxn ang="0">
                <a:pos x="759" y="741"/>
              </a:cxn>
              <a:cxn ang="0">
                <a:pos x="814" y="756"/>
              </a:cxn>
              <a:cxn ang="0">
                <a:pos x="830" y="777"/>
              </a:cxn>
              <a:cxn ang="0">
                <a:pos x="875" y="792"/>
              </a:cxn>
              <a:cxn ang="0">
                <a:pos x="880" y="828"/>
              </a:cxn>
              <a:cxn ang="0">
                <a:pos x="906" y="838"/>
              </a:cxn>
              <a:cxn ang="0">
                <a:pos x="921" y="863"/>
              </a:cxn>
              <a:cxn ang="0">
                <a:pos x="956" y="874"/>
              </a:cxn>
              <a:cxn ang="0">
                <a:pos x="966" y="899"/>
              </a:cxn>
              <a:cxn ang="0">
                <a:pos x="997" y="909"/>
              </a:cxn>
              <a:cxn ang="0">
                <a:pos x="1007" y="935"/>
              </a:cxn>
              <a:cxn ang="0">
                <a:pos x="1022" y="945"/>
              </a:cxn>
              <a:cxn ang="0">
                <a:pos x="1042" y="971"/>
              </a:cxn>
              <a:cxn ang="0">
                <a:pos x="1057" y="986"/>
              </a:cxn>
              <a:cxn ang="0">
                <a:pos x="1133" y="1007"/>
              </a:cxn>
              <a:cxn ang="0">
                <a:pos x="1164" y="1022"/>
              </a:cxn>
              <a:cxn ang="0">
                <a:pos x="1169" y="1042"/>
              </a:cxn>
              <a:cxn ang="0">
                <a:pos x="1214" y="1058"/>
              </a:cxn>
              <a:cxn ang="0">
                <a:pos x="1219" y="1083"/>
              </a:cxn>
              <a:cxn ang="0">
                <a:pos x="1239" y="1104"/>
              </a:cxn>
              <a:cxn ang="0">
                <a:pos x="1330" y="1139"/>
              </a:cxn>
              <a:cxn ang="0">
                <a:pos x="1422" y="1160"/>
              </a:cxn>
              <a:cxn ang="0">
                <a:pos x="1467" y="1257"/>
              </a:cxn>
              <a:cxn ang="0">
                <a:pos x="1745" y="1369"/>
              </a:cxn>
            </a:cxnLst>
            <a:rect l="0" t="0" r="r" b="b"/>
            <a:pathLst>
              <a:path w="1745" h="1369">
                <a:moveTo>
                  <a:pt x="0" y="0"/>
                </a:moveTo>
                <a:lnTo>
                  <a:pt x="10" y="0"/>
                </a:lnTo>
                <a:lnTo>
                  <a:pt x="10" y="0"/>
                </a:lnTo>
                <a:lnTo>
                  <a:pt x="10" y="0"/>
                </a:lnTo>
                <a:lnTo>
                  <a:pt x="10" y="15"/>
                </a:lnTo>
                <a:lnTo>
                  <a:pt x="10" y="15"/>
                </a:lnTo>
                <a:lnTo>
                  <a:pt x="10" y="15"/>
                </a:lnTo>
                <a:lnTo>
                  <a:pt x="15" y="15"/>
                </a:lnTo>
                <a:lnTo>
                  <a:pt x="15" y="15"/>
                </a:lnTo>
                <a:lnTo>
                  <a:pt x="15" y="15"/>
                </a:lnTo>
                <a:lnTo>
                  <a:pt x="15" y="25"/>
                </a:lnTo>
                <a:lnTo>
                  <a:pt x="15" y="25"/>
                </a:lnTo>
                <a:lnTo>
                  <a:pt x="15" y="25"/>
                </a:lnTo>
                <a:lnTo>
                  <a:pt x="15" y="25"/>
                </a:lnTo>
                <a:lnTo>
                  <a:pt x="15" y="25"/>
                </a:lnTo>
                <a:lnTo>
                  <a:pt x="15" y="25"/>
                </a:lnTo>
                <a:lnTo>
                  <a:pt x="15" y="35"/>
                </a:lnTo>
                <a:lnTo>
                  <a:pt x="15" y="35"/>
                </a:lnTo>
                <a:lnTo>
                  <a:pt x="15" y="35"/>
                </a:lnTo>
                <a:lnTo>
                  <a:pt x="20" y="35"/>
                </a:lnTo>
                <a:lnTo>
                  <a:pt x="20" y="35"/>
                </a:lnTo>
                <a:lnTo>
                  <a:pt x="20" y="35"/>
                </a:lnTo>
                <a:lnTo>
                  <a:pt x="20" y="51"/>
                </a:lnTo>
                <a:lnTo>
                  <a:pt x="20" y="51"/>
                </a:lnTo>
                <a:lnTo>
                  <a:pt x="20" y="51"/>
                </a:lnTo>
                <a:lnTo>
                  <a:pt x="25" y="51"/>
                </a:lnTo>
                <a:lnTo>
                  <a:pt x="25" y="51"/>
                </a:lnTo>
                <a:lnTo>
                  <a:pt x="25" y="51"/>
                </a:lnTo>
                <a:lnTo>
                  <a:pt x="25" y="61"/>
                </a:lnTo>
                <a:lnTo>
                  <a:pt x="25" y="61"/>
                </a:lnTo>
                <a:lnTo>
                  <a:pt x="25" y="61"/>
                </a:lnTo>
                <a:lnTo>
                  <a:pt x="81" y="61"/>
                </a:lnTo>
                <a:lnTo>
                  <a:pt x="81" y="61"/>
                </a:lnTo>
                <a:lnTo>
                  <a:pt x="81" y="61"/>
                </a:lnTo>
                <a:lnTo>
                  <a:pt x="81" y="71"/>
                </a:lnTo>
                <a:lnTo>
                  <a:pt x="81" y="71"/>
                </a:lnTo>
                <a:lnTo>
                  <a:pt x="81" y="71"/>
                </a:lnTo>
                <a:lnTo>
                  <a:pt x="86" y="71"/>
                </a:lnTo>
                <a:lnTo>
                  <a:pt x="86" y="71"/>
                </a:lnTo>
                <a:lnTo>
                  <a:pt x="86" y="71"/>
                </a:lnTo>
                <a:lnTo>
                  <a:pt x="86" y="81"/>
                </a:lnTo>
                <a:lnTo>
                  <a:pt x="86" y="81"/>
                </a:lnTo>
                <a:lnTo>
                  <a:pt x="86" y="81"/>
                </a:lnTo>
                <a:lnTo>
                  <a:pt x="96" y="81"/>
                </a:lnTo>
                <a:lnTo>
                  <a:pt x="96" y="81"/>
                </a:lnTo>
                <a:lnTo>
                  <a:pt x="96" y="81"/>
                </a:lnTo>
                <a:lnTo>
                  <a:pt x="96" y="97"/>
                </a:lnTo>
                <a:lnTo>
                  <a:pt x="96" y="97"/>
                </a:lnTo>
                <a:lnTo>
                  <a:pt x="96" y="97"/>
                </a:lnTo>
                <a:lnTo>
                  <a:pt x="101" y="97"/>
                </a:lnTo>
                <a:lnTo>
                  <a:pt x="101" y="97"/>
                </a:lnTo>
                <a:lnTo>
                  <a:pt x="101" y="97"/>
                </a:lnTo>
                <a:lnTo>
                  <a:pt x="101" y="107"/>
                </a:lnTo>
                <a:lnTo>
                  <a:pt x="101" y="107"/>
                </a:lnTo>
                <a:lnTo>
                  <a:pt x="101" y="107"/>
                </a:lnTo>
                <a:lnTo>
                  <a:pt x="111" y="107"/>
                </a:lnTo>
                <a:lnTo>
                  <a:pt x="111" y="107"/>
                </a:lnTo>
                <a:lnTo>
                  <a:pt x="111" y="107"/>
                </a:lnTo>
                <a:lnTo>
                  <a:pt x="111" y="117"/>
                </a:lnTo>
                <a:lnTo>
                  <a:pt x="111" y="117"/>
                </a:lnTo>
                <a:lnTo>
                  <a:pt x="111" y="117"/>
                </a:lnTo>
                <a:lnTo>
                  <a:pt x="162" y="117"/>
                </a:lnTo>
                <a:lnTo>
                  <a:pt x="162" y="117"/>
                </a:lnTo>
                <a:lnTo>
                  <a:pt x="162" y="117"/>
                </a:lnTo>
                <a:lnTo>
                  <a:pt x="162" y="133"/>
                </a:lnTo>
                <a:lnTo>
                  <a:pt x="162" y="133"/>
                </a:lnTo>
                <a:lnTo>
                  <a:pt x="162" y="133"/>
                </a:lnTo>
                <a:lnTo>
                  <a:pt x="182" y="133"/>
                </a:lnTo>
                <a:lnTo>
                  <a:pt x="182" y="133"/>
                </a:lnTo>
                <a:lnTo>
                  <a:pt x="182" y="133"/>
                </a:lnTo>
                <a:lnTo>
                  <a:pt x="182" y="143"/>
                </a:lnTo>
                <a:lnTo>
                  <a:pt x="182" y="143"/>
                </a:lnTo>
                <a:lnTo>
                  <a:pt x="182" y="143"/>
                </a:lnTo>
                <a:lnTo>
                  <a:pt x="223" y="143"/>
                </a:lnTo>
                <a:lnTo>
                  <a:pt x="223" y="143"/>
                </a:lnTo>
                <a:lnTo>
                  <a:pt x="223" y="143"/>
                </a:lnTo>
                <a:lnTo>
                  <a:pt x="223" y="153"/>
                </a:lnTo>
                <a:lnTo>
                  <a:pt x="223" y="153"/>
                </a:lnTo>
                <a:lnTo>
                  <a:pt x="223" y="153"/>
                </a:lnTo>
                <a:lnTo>
                  <a:pt x="233" y="153"/>
                </a:lnTo>
                <a:lnTo>
                  <a:pt x="233" y="153"/>
                </a:lnTo>
                <a:lnTo>
                  <a:pt x="233" y="153"/>
                </a:lnTo>
                <a:lnTo>
                  <a:pt x="233" y="168"/>
                </a:lnTo>
                <a:lnTo>
                  <a:pt x="233" y="168"/>
                </a:lnTo>
                <a:lnTo>
                  <a:pt x="233" y="168"/>
                </a:lnTo>
                <a:lnTo>
                  <a:pt x="243" y="168"/>
                </a:lnTo>
                <a:lnTo>
                  <a:pt x="243" y="168"/>
                </a:lnTo>
                <a:lnTo>
                  <a:pt x="243" y="168"/>
                </a:lnTo>
                <a:lnTo>
                  <a:pt x="243" y="179"/>
                </a:lnTo>
                <a:lnTo>
                  <a:pt x="243" y="179"/>
                </a:lnTo>
                <a:lnTo>
                  <a:pt x="243" y="179"/>
                </a:lnTo>
                <a:lnTo>
                  <a:pt x="253" y="179"/>
                </a:lnTo>
                <a:lnTo>
                  <a:pt x="253" y="179"/>
                </a:lnTo>
                <a:lnTo>
                  <a:pt x="253" y="179"/>
                </a:lnTo>
                <a:lnTo>
                  <a:pt x="253" y="189"/>
                </a:lnTo>
                <a:lnTo>
                  <a:pt x="253" y="189"/>
                </a:lnTo>
                <a:lnTo>
                  <a:pt x="253" y="189"/>
                </a:lnTo>
                <a:lnTo>
                  <a:pt x="273" y="189"/>
                </a:lnTo>
                <a:lnTo>
                  <a:pt x="273" y="189"/>
                </a:lnTo>
                <a:lnTo>
                  <a:pt x="273" y="189"/>
                </a:lnTo>
                <a:lnTo>
                  <a:pt x="273" y="204"/>
                </a:lnTo>
                <a:lnTo>
                  <a:pt x="273" y="204"/>
                </a:lnTo>
                <a:lnTo>
                  <a:pt x="273" y="204"/>
                </a:lnTo>
                <a:lnTo>
                  <a:pt x="324" y="204"/>
                </a:lnTo>
                <a:lnTo>
                  <a:pt x="324" y="204"/>
                </a:lnTo>
                <a:lnTo>
                  <a:pt x="324" y="204"/>
                </a:lnTo>
                <a:lnTo>
                  <a:pt x="324" y="214"/>
                </a:lnTo>
                <a:lnTo>
                  <a:pt x="324" y="214"/>
                </a:lnTo>
                <a:lnTo>
                  <a:pt x="324" y="214"/>
                </a:lnTo>
                <a:lnTo>
                  <a:pt x="329" y="214"/>
                </a:lnTo>
                <a:lnTo>
                  <a:pt x="329" y="214"/>
                </a:lnTo>
                <a:lnTo>
                  <a:pt x="329" y="214"/>
                </a:lnTo>
                <a:lnTo>
                  <a:pt x="329" y="225"/>
                </a:lnTo>
                <a:lnTo>
                  <a:pt x="329" y="225"/>
                </a:lnTo>
                <a:lnTo>
                  <a:pt x="329" y="225"/>
                </a:lnTo>
                <a:lnTo>
                  <a:pt x="339" y="225"/>
                </a:lnTo>
                <a:lnTo>
                  <a:pt x="339" y="225"/>
                </a:lnTo>
                <a:lnTo>
                  <a:pt x="339" y="225"/>
                </a:lnTo>
                <a:lnTo>
                  <a:pt x="339" y="240"/>
                </a:lnTo>
                <a:lnTo>
                  <a:pt x="339" y="240"/>
                </a:lnTo>
                <a:lnTo>
                  <a:pt x="339" y="240"/>
                </a:lnTo>
                <a:lnTo>
                  <a:pt x="344" y="240"/>
                </a:lnTo>
                <a:lnTo>
                  <a:pt x="344" y="240"/>
                </a:lnTo>
                <a:lnTo>
                  <a:pt x="344" y="240"/>
                </a:lnTo>
                <a:lnTo>
                  <a:pt x="344" y="250"/>
                </a:lnTo>
                <a:lnTo>
                  <a:pt x="344" y="250"/>
                </a:lnTo>
                <a:lnTo>
                  <a:pt x="344" y="250"/>
                </a:lnTo>
                <a:lnTo>
                  <a:pt x="349" y="250"/>
                </a:lnTo>
                <a:lnTo>
                  <a:pt x="349" y="250"/>
                </a:lnTo>
                <a:lnTo>
                  <a:pt x="349" y="250"/>
                </a:lnTo>
                <a:lnTo>
                  <a:pt x="349" y="260"/>
                </a:lnTo>
                <a:lnTo>
                  <a:pt x="349" y="260"/>
                </a:lnTo>
                <a:lnTo>
                  <a:pt x="349" y="260"/>
                </a:lnTo>
                <a:lnTo>
                  <a:pt x="390" y="260"/>
                </a:lnTo>
                <a:lnTo>
                  <a:pt x="390" y="260"/>
                </a:lnTo>
                <a:lnTo>
                  <a:pt x="390" y="260"/>
                </a:lnTo>
                <a:lnTo>
                  <a:pt x="390" y="276"/>
                </a:lnTo>
                <a:lnTo>
                  <a:pt x="390" y="276"/>
                </a:lnTo>
                <a:lnTo>
                  <a:pt x="390" y="276"/>
                </a:lnTo>
                <a:lnTo>
                  <a:pt x="400" y="276"/>
                </a:lnTo>
                <a:lnTo>
                  <a:pt x="400" y="276"/>
                </a:lnTo>
                <a:lnTo>
                  <a:pt x="400" y="276"/>
                </a:lnTo>
                <a:lnTo>
                  <a:pt x="400" y="286"/>
                </a:lnTo>
                <a:lnTo>
                  <a:pt x="400" y="286"/>
                </a:lnTo>
                <a:lnTo>
                  <a:pt x="400" y="286"/>
                </a:lnTo>
                <a:lnTo>
                  <a:pt x="410" y="286"/>
                </a:lnTo>
                <a:lnTo>
                  <a:pt x="410" y="286"/>
                </a:lnTo>
                <a:lnTo>
                  <a:pt x="410" y="286"/>
                </a:lnTo>
                <a:lnTo>
                  <a:pt x="410" y="296"/>
                </a:lnTo>
                <a:lnTo>
                  <a:pt x="410" y="296"/>
                </a:lnTo>
                <a:lnTo>
                  <a:pt x="410" y="296"/>
                </a:lnTo>
                <a:lnTo>
                  <a:pt x="425" y="296"/>
                </a:lnTo>
                <a:lnTo>
                  <a:pt x="425" y="296"/>
                </a:lnTo>
                <a:lnTo>
                  <a:pt x="425" y="296"/>
                </a:lnTo>
                <a:lnTo>
                  <a:pt x="425" y="311"/>
                </a:lnTo>
                <a:lnTo>
                  <a:pt x="425" y="311"/>
                </a:lnTo>
                <a:lnTo>
                  <a:pt x="425" y="311"/>
                </a:lnTo>
                <a:lnTo>
                  <a:pt x="450" y="311"/>
                </a:lnTo>
                <a:lnTo>
                  <a:pt x="450" y="311"/>
                </a:lnTo>
                <a:lnTo>
                  <a:pt x="450" y="311"/>
                </a:lnTo>
                <a:lnTo>
                  <a:pt x="450" y="322"/>
                </a:lnTo>
                <a:lnTo>
                  <a:pt x="450" y="322"/>
                </a:lnTo>
                <a:lnTo>
                  <a:pt x="450" y="322"/>
                </a:lnTo>
                <a:lnTo>
                  <a:pt x="450" y="322"/>
                </a:lnTo>
                <a:lnTo>
                  <a:pt x="450" y="322"/>
                </a:lnTo>
                <a:lnTo>
                  <a:pt x="450" y="322"/>
                </a:lnTo>
                <a:lnTo>
                  <a:pt x="450" y="332"/>
                </a:lnTo>
                <a:lnTo>
                  <a:pt x="450" y="332"/>
                </a:lnTo>
                <a:lnTo>
                  <a:pt x="450" y="332"/>
                </a:lnTo>
                <a:lnTo>
                  <a:pt x="470" y="332"/>
                </a:lnTo>
                <a:lnTo>
                  <a:pt x="470" y="332"/>
                </a:lnTo>
                <a:lnTo>
                  <a:pt x="470" y="332"/>
                </a:lnTo>
                <a:lnTo>
                  <a:pt x="470" y="357"/>
                </a:lnTo>
                <a:lnTo>
                  <a:pt x="470" y="357"/>
                </a:lnTo>
                <a:lnTo>
                  <a:pt x="470" y="357"/>
                </a:lnTo>
                <a:lnTo>
                  <a:pt x="486" y="357"/>
                </a:lnTo>
                <a:lnTo>
                  <a:pt x="486" y="357"/>
                </a:lnTo>
                <a:lnTo>
                  <a:pt x="486" y="357"/>
                </a:lnTo>
                <a:lnTo>
                  <a:pt x="486" y="368"/>
                </a:lnTo>
                <a:lnTo>
                  <a:pt x="486" y="368"/>
                </a:lnTo>
                <a:lnTo>
                  <a:pt x="486" y="368"/>
                </a:lnTo>
                <a:lnTo>
                  <a:pt x="496" y="368"/>
                </a:lnTo>
                <a:lnTo>
                  <a:pt x="496" y="368"/>
                </a:lnTo>
                <a:lnTo>
                  <a:pt x="496" y="368"/>
                </a:lnTo>
                <a:lnTo>
                  <a:pt x="496" y="383"/>
                </a:lnTo>
                <a:lnTo>
                  <a:pt x="496" y="383"/>
                </a:lnTo>
                <a:lnTo>
                  <a:pt x="496" y="383"/>
                </a:lnTo>
                <a:lnTo>
                  <a:pt x="496" y="383"/>
                </a:lnTo>
                <a:lnTo>
                  <a:pt x="496" y="383"/>
                </a:lnTo>
                <a:lnTo>
                  <a:pt x="496" y="383"/>
                </a:lnTo>
                <a:lnTo>
                  <a:pt x="496" y="393"/>
                </a:lnTo>
                <a:lnTo>
                  <a:pt x="496" y="393"/>
                </a:lnTo>
                <a:lnTo>
                  <a:pt x="496" y="393"/>
                </a:lnTo>
                <a:lnTo>
                  <a:pt x="501" y="393"/>
                </a:lnTo>
                <a:lnTo>
                  <a:pt x="501" y="393"/>
                </a:lnTo>
                <a:lnTo>
                  <a:pt x="501" y="393"/>
                </a:lnTo>
                <a:lnTo>
                  <a:pt x="501" y="403"/>
                </a:lnTo>
                <a:lnTo>
                  <a:pt x="501" y="403"/>
                </a:lnTo>
                <a:lnTo>
                  <a:pt x="501" y="403"/>
                </a:lnTo>
                <a:lnTo>
                  <a:pt x="521" y="403"/>
                </a:lnTo>
                <a:lnTo>
                  <a:pt x="521" y="403"/>
                </a:lnTo>
                <a:lnTo>
                  <a:pt x="521" y="403"/>
                </a:lnTo>
                <a:lnTo>
                  <a:pt x="521" y="419"/>
                </a:lnTo>
                <a:lnTo>
                  <a:pt x="521" y="419"/>
                </a:lnTo>
                <a:lnTo>
                  <a:pt x="521" y="419"/>
                </a:lnTo>
                <a:lnTo>
                  <a:pt x="536" y="419"/>
                </a:lnTo>
                <a:lnTo>
                  <a:pt x="536" y="419"/>
                </a:lnTo>
                <a:lnTo>
                  <a:pt x="536" y="419"/>
                </a:lnTo>
                <a:lnTo>
                  <a:pt x="536" y="429"/>
                </a:lnTo>
                <a:lnTo>
                  <a:pt x="536" y="429"/>
                </a:lnTo>
                <a:lnTo>
                  <a:pt x="536" y="429"/>
                </a:lnTo>
                <a:lnTo>
                  <a:pt x="572" y="429"/>
                </a:lnTo>
                <a:lnTo>
                  <a:pt x="572" y="429"/>
                </a:lnTo>
                <a:lnTo>
                  <a:pt x="572" y="429"/>
                </a:lnTo>
                <a:lnTo>
                  <a:pt x="572" y="439"/>
                </a:lnTo>
                <a:lnTo>
                  <a:pt x="572" y="439"/>
                </a:lnTo>
                <a:lnTo>
                  <a:pt x="572" y="439"/>
                </a:lnTo>
                <a:lnTo>
                  <a:pt x="587" y="439"/>
                </a:lnTo>
                <a:lnTo>
                  <a:pt x="587" y="439"/>
                </a:lnTo>
                <a:lnTo>
                  <a:pt x="587" y="439"/>
                </a:lnTo>
                <a:lnTo>
                  <a:pt x="587" y="449"/>
                </a:lnTo>
                <a:lnTo>
                  <a:pt x="587" y="449"/>
                </a:lnTo>
                <a:lnTo>
                  <a:pt x="587" y="449"/>
                </a:lnTo>
                <a:lnTo>
                  <a:pt x="597" y="449"/>
                </a:lnTo>
                <a:lnTo>
                  <a:pt x="597" y="449"/>
                </a:lnTo>
                <a:lnTo>
                  <a:pt x="597" y="449"/>
                </a:lnTo>
                <a:lnTo>
                  <a:pt x="597" y="465"/>
                </a:lnTo>
                <a:lnTo>
                  <a:pt x="597" y="465"/>
                </a:lnTo>
                <a:lnTo>
                  <a:pt x="597" y="465"/>
                </a:lnTo>
                <a:lnTo>
                  <a:pt x="602" y="465"/>
                </a:lnTo>
                <a:lnTo>
                  <a:pt x="602" y="465"/>
                </a:lnTo>
                <a:lnTo>
                  <a:pt x="602" y="465"/>
                </a:lnTo>
                <a:lnTo>
                  <a:pt x="602" y="475"/>
                </a:lnTo>
                <a:lnTo>
                  <a:pt x="602" y="475"/>
                </a:lnTo>
                <a:lnTo>
                  <a:pt x="602" y="475"/>
                </a:lnTo>
                <a:lnTo>
                  <a:pt x="612" y="475"/>
                </a:lnTo>
                <a:lnTo>
                  <a:pt x="612" y="475"/>
                </a:lnTo>
                <a:lnTo>
                  <a:pt x="612" y="475"/>
                </a:lnTo>
                <a:lnTo>
                  <a:pt x="612" y="490"/>
                </a:lnTo>
                <a:lnTo>
                  <a:pt x="612" y="490"/>
                </a:lnTo>
                <a:lnTo>
                  <a:pt x="612" y="490"/>
                </a:lnTo>
                <a:lnTo>
                  <a:pt x="612" y="490"/>
                </a:lnTo>
                <a:lnTo>
                  <a:pt x="612" y="490"/>
                </a:lnTo>
                <a:lnTo>
                  <a:pt x="612" y="490"/>
                </a:lnTo>
                <a:lnTo>
                  <a:pt x="612" y="511"/>
                </a:lnTo>
                <a:lnTo>
                  <a:pt x="612" y="511"/>
                </a:lnTo>
                <a:lnTo>
                  <a:pt x="612" y="511"/>
                </a:lnTo>
                <a:lnTo>
                  <a:pt x="617" y="511"/>
                </a:lnTo>
                <a:lnTo>
                  <a:pt x="617" y="511"/>
                </a:lnTo>
                <a:lnTo>
                  <a:pt x="617" y="511"/>
                </a:lnTo>
                <a:lnTo>
                  <a:pt x="617" y="526"/>
                </a:lnTo>
                <a:lnTo>
                  <a:pt x="617" y="526"/>
                </a:lnTo>
                <a:lnTo>
                  <a:pt x="617" y="526"/>
                </a:lnTo>
                <a:lnTo>
                  <a:pt x="622" y="526"/>
                </a:lnTo>
                <a:lnTo>
                  <a:pt x="622" y="526"/>
                </a:lnTo>
                <a:lnTo>
                  <a:pt x="622" y="526"/>
                </a:lnTo>
                <a:lnTo>
                  <a:pt x="622" y="536"/>
                </a:lnTo>
                <a:lnTo>
                  <a:pt x="622" y="536"/>
                </a:lnTo>
                <a:lnTo>
                  <a:pt x="622" y="536"/>
                </a:lnTo>
                <a:lnTo>
                  <a:pt x="627" y="536"/>
                </a:lnTo>
                <a:lnTo>
                  <a:pt x="627" y="536"/>
                </a:lnTo>
                <a:lnTo>
                  <a:pt x="627" y="536"/>
                </a:lnTo>
                <a:lnTo>
                  <a:pt x="627" y="547"/>
                </a:lnTo>
                <a:lnTo>
                  <a:pt x="627" y="547"/>
                </a:lnTo>
                <a:lnTo>
                  <a:pt x="627" y="547"/>
                </a:lnTo>
                <a:lnTo>
                  <a:pt x="632" y="547"/>
                </a:lnTo>
                <a:lnTo>
                  <a:pt x="632" y="547"/>
                </a:lnTo>
                <a:lnTo>
                  <a:pt x="632" y="547"/>
                </a:lnTo>
                <a:lnTo>
                  <a:pt x="632" y="562"/>
                </a:lnTo>
                <a:lnTo>
                  <a:pt x="632" y="562"/>
                </a:lnTo>
                <a:lnTo>
                  <a:pt x="632" y="562"/>
                </a:lnTo>
                <a:lnTo>
                  <a:pt x="648" y="562"/>
                </a:lnTo>
                <a:lnTo>
                  <a:pt x="648" y="562"/>
                </a:lnTo>
                <a:lnTo>
                  <a:pt x="648" y="562"/>
                </a:lnTo>
                <a:lnTo>
                  <a:pt x="648" y="572"/>
                </a:lnTo>
                <a:lnTo>
                  <a:pt x="648" y="572"/>
                </a:lnTo>
                <a:lnTo>
                  <a:pt x="648" y="572"/>
                </a:lnTo>
                <a:lnTo>
                  <a:pt x="668" y="572"/>
                </a:lnTo>
                <a:lnTo>
                  <a:pt x="668" y="572"/>
                </a:lnTo>
                <a:lnTo>
                  <a:pt x="668" y="572"/>
                </a:lnTo>
                <a:lnTo>
                  <a:pt x="668" y="582"/>
                </a:lnTo>
                <a:lnTo>
                  <a:pt x="668" y="582"/>
                </a:lnTo>
                <a:lnTo>
                  <a:pt x="668" y="582"/>
                </a:lnTo>
                <a:lnTo>
                  <a:pt x="678" y="582"/>
                </a:lnTo>
                <a:lnTo>
                  <a:pt x="678" y="582"/>
                </a:lnTo>
                <a:lnTo>
                  <a:pt x="678" y="582"/>
                </a:lnTo>
                <a:lnTo>
                  <a:pt x="678" y="598"/>
                </a:lnTo>
                <a:lnTo>
                  <a:pt x="678" y="598"/>
                </a:lnTo>
                <a:lnTo>
                  <a:pt x="678" y="598"/>
                </a:lnTo>
                <a:lnTo>
                  <a:pt x="678" y="598"/>
                </a:lnTo>
                <a:lnTo>
                  <a:pt x="678" y="598"/>
                </a:lnTo>
                <a:lnTo>
                  <a:pt x="678" y="598"/>
                </a:lnTo>
                <a:lnTo>
                  <a:pt x="678" y="608"/>
                </a:lnTo>
                <a:lnTo>
                  <a:pt x="678" y="608"/>
                </a:lnTo>
                <a:lnTo>
                  <a:pt x="678" y="608"/>
                </a:lnTo>
                <a:lnTo>
                  <a:pt x="683" y="608"/>
                </a:lnTo>
                <a:lnTo>
                  <a:pt x="683" y="608"/>
                </a:lnTo>
                <a:lnTo>
                  <a:pt x="683" y="608"/>
                </a:lnTo>
                <a:lnTo>
                  <a:pt x="683" y="623"/>
                </a:lnTo>
                <a:lnTo>
                  <a:pt x="683" y="623"/>
                </a:lnTo>
                <a:lnTo>
                  <a:pt x="683" y="623"/>
                </a:lnTo>
                <a:lnTo>
                  <a:pt x="698" y="623"/>
                </a:lnTo>
                <a:lnTo>
                  <a:pt x="698" y="623"/>
                </a:lnTo>
                <a:lnTo>
                  <a:pt x="698" y="623"/>
                </a:lnTo>
                <a:lnTo>
                  <a:pt x="698" y="633"/>
                </a:lnTo>
                <a:lnTo>
                  <a:pt x="698" y="633"/>
                </a:lnTo>
                <a:lnTo>
                  <a:pt x="698" y="633"/>
                </a:lnTo>
                <a:lnTo>
                  <a:pt x="703" y="633"/>
                </a:lnTo>
                <a:lnTo>
                  <a:pt x="703" y="633"/>
                </a:lnTo>
                <a:lnTo>
                  <a:pt x="703" y="633"/>
                </a:lnTo>
                <a:lnTo>
                  <a:pt x="703" y="644"/>
                </a:lnTo>
                <a:lnTo>
                  <a:pt x="703" y="644"/>
                </a:lnTo>
                <a:lnTo>
                  <a:pt x="703" y="644"/>
                </a:lnTo>
                <a:lnTo>
                  <a:pt x="708" y="644"/>
                </a:lnTo>
                <a:lnTo>
                  <a:pt x="708" y="644"/>
                </a:lnTo>
                <a:lnTo>
                  <a:pt x="708" y="644"/>
                </a:lnTo>
                <a:lnTo>
                  <a:pt x="708" y="659"/>
                </a:lnTo>
                <a:lnTo>
                  <a:pt x="708" y="659"/>
                </a:lnTo>
                <a:lnTo>
                  <a:pt x="708" y="659"/>
                </a:lnTo>
                <a:lnTo>
                  <a:pt x="708" y="659"/>
                </a:lnTo>
                <a:lnTo>
                  <a:pt x="708" y="659"/>
                </a:lnTo>
                <a:lnTo>
                  <a:pt x="708" y="659"/>
                </a:lnTo>
                <a:lnTo>
                  <a:pt x="708" y="669"/>
                </a:lnTo>
                <a:lnTo>
                  <a:pt x="708" y="669"/>
                </a:lnTo>
                <a:lnTo>
                  <a:pt x="708" y="669"/>
                </a:lnTo>
                <a:lnTo>
                  <a:pt x="708" y="669"/>
                </a:lnTo>
                <a:lnTo>
                  <a:pt x="708" y="669"/>
                </a:lnTo>
                <a:lnTo>
                  <a:pt x="708" y="669"/>
                </a:lnTo>
                <a:lnTo>
                  <a:pt x="708" y="679"/>
                </a:lnTo>
                <a:lnTo>
                  <a:pt x="708" y="679"/>
                </a:lnTo>
                <a:lnTo>
                  <a:pt x="708" y="679"/>
                </a:lnTo>
                <a:lnTo>
                  <a:pt x="718" y="679"/>
                </a:lnTo>
                <a:lnTo>
                  <a:pt x="718" y="679"/>
                </a:lnTo>
                <a:lnTo>
                  <a:pt x="718" y="679"/>
                </a:lnTo>
                <a:lnTo>
                  <a:pt x="718" y="695"/>
                </a:lnTo>
                <a:lnTo>
                  <a:pt x="718" y="695"/>
                </a:lnTo>
                <a:lnTo>
                  <a:pt x="718" y="695"/>
                </a:lnTo>
                <a:lnTo>
                  <a:pt x="734" y="695"/>
                </a:lnTo>
                <a:lnTo>
                  <a:pt x="734" y="695"/>
                </a:lnTo>
                <a:lnTo>
                  <a:pt x="734" y="695"/>
                </a:lnTo>
                <a:lnTo>
                  <a:pt x="734" y="705"/>
                </a:lnTo>
                <a:lnTo>
                  <a:pt x="734" y="705"/>
                </a:lnTo>
                <a:lnTo>
                  <a:pt x="734" y="705"/>
                </a:lnTo>
                <a:lnTo>
                  <a:pt x="739" y="705"/>
                </a:lnTo>
                <a:lnTo>
                  <a:pt x="739" y="705"/>
                </a:lnTo>
                <a:lnTo>
                  <a:pt x="739" y="705"/>
                </a:lnTo>
                <a:lnTo>
                  <a:pt x="739" y="720"/>
                </a:lnTo>
                <a:lnTo>
                  <a:pt x="739" y="720"/>
                </a:lnTo>
                <a:lnTo>
                  <a:pt x="739" y="720"/>
                </a:lnTo>
                <a:lnTo>
                  <a:pt x="744" y="720"/>
                </a:lnTo>
                <a:lnTo>
                  <a:pt x="744" y="720"/>
                </a:lnTo>
                <a:lnTo>
                  <a:pt x="744" y="720"/>
                </a:lnTo>
                <a:lnTo>
                  <a:pt x="744" y="731"/>
                </a:lnTo>
                <a:lnTo>
                  <a:pt x="744" y="731"/>
                </a:lnTo>
                <a:lnTo>
                  <a:pt x="744" y="731"/>
                </a:lnTo>
                <a:lnTo>
                  <a:pt x="759" y="731"/>
                </a:lnTo>
                <a:lnTo>
                  <a:pt x="759" y="731"/>
                </a:lnTo>
                <a:lnTo>
                  <a:pt x="759" y="731"/>
                </a:lnTo>
                <a:lnTo>
                  <a:pt x="759" y="741"/>
                </a:lnTo>
                <a:lnTo>
                  <a:pt x="759" y="741"/>
                </a:lnTo>
                <a:lnTo>
                  <a:pt x="759" y="741"/>
                </a:lnTo>
                <a:lnTo>
                  <a:pt x="784" y="741"/>
                </a:lnTo>
                <a:lnTo>
                  <a:pt x="784" y="741"/>
                </a:lnTo>
                <a:lnTo>
                  <a:pt x="784" y="741"/>
                </a:lnTo>
                <a:lnTo>
                  <a:pt x="784" y="756"/>
                </a:lnTo>
                <a:lnTo>
                  <a:pt x="784" y="756"/>
                </a:lnTo>
                <a:lnTo>
                  <a:pt x="784" y="756"/>
                </a:lnTo>
                <a:lnTo>
                  <a:pt x="814" y="756"/>
                </a:lnTo>
                <a:lnTo>
                  <a:pt x="814" y="756"/>
                </a:lnTo>
                <a:lnTo>
                  <a:pt x="814" y="756"/>
                </a:lnTo>
                <a:lnTo>
                  <a:pt x="814" y="766"/>
                </a:lnTo>
                <a:lnTo>
                  <a:pt x="814" y="766"/>
                </a:lnTo>
                <a:lnTo>
                  <a:pt x="814" y="766"/>
                </a:lnTo>
                <a:lnTo>
                  <a:pt x="830" y="766"/>
                </a:lnTo>
                <a:lnTo>
                  <a:pt x="830" y="766"/>
                </a:lnTo>
                <a:lnTo>
                  <a:pt x="830" y="766"/>
                </a:lnTo>
                <a:lnTo>
                  <a:pt x="830" y="777"/>
                </a:lnTo>
                <a:lnTo>
                  <a:pt x="830" y="777"/>
                </a:lnTo>
                <a:lnTo>
                  <a:pt x="830" y="777"/>
                </a:lnTo>
                <a:lnTo>
                  <a:pt x="850" y="777"/>
                </a:lnTo>
                <a:lnTo>
                  <a:pt x="850" y="777"/>
                </a:lnTo>
                <a:lnTo>
                  <a:pt x="850" y="777"/>
                </a:lnTo>
                <a:lnTo>
                  <a:pt x="850" y="792"/>
                </a:lnTo>
                <a:lnTo>
                  <a:pt x="850" y="792"/>
                </a:lnTo>
                <a:lnTo>
                  <a:pt x="850" y="792"/>
                </a:lnTo>
                <a:lnTo>
                  <a:pt x="875" y="792"/>
                </a:lnTo>
                <a:lnTo>
                  <a:pt x="875" y="792"/>
                </a:lnTo>
                <a:lnTo>
                  <a:pt x="875" y="792"/>
                </a:lnTo>
                <a:lnTo>
                  <a:pt x="875" y="817"/>
                </a:lnTo>
                <a:lnTo>
                  <a:pt x="875" y="817"/>
                </a:lnTo>
                <a:lnTo>
                  <a:pt x="875" y="817"/>
                </a:lnTo>
                <a:lnTo>
                  <a:pt x="880" y="817"/>
                </a:lnTo>
                <a:lnTo>
                  <a:pt x="880" y="817"/>
                </a:lnTo>
                <a:lnTo>
                  <a:pt x="880" y="817"/>
                </a:lnTo>
                <a:lnTo>
                  <a:pt x="880" y="828"/>
                </a:lnTo>
                <a:lnTo>
                  <a:pt x="880" y="828"/>
                </a:lnTo>
                <a:lnTo>
                  <a:pt x="880" y="828"/>
                </a:lnTo>
                <a:lnTo>
                  <a:pt x="906" y="828"/>
                </a:lnTo>
                <a:lnTo>
                  <a:pt x="906" y="828"/>
                </a:lnTo>
                <a:lnTo>
                  <a:pt x="906" y="828"/>
                </a:lnTo>
                <a:lnTo>
                  <a:pt x="906" y="838"/>
                </a:lnTo>
                <a:lnTo>
                  <a:pt x="906" y="838"/>
                </a:lnTo>
                <a:lnTo>
                  <a:pt x="906" y="838"/>
                </a:lnTo>
                <a:lnTo>
                  <a:pt x="906" y="838"/>
                </a:lnTo>
                <a:lnTo>
                  <a:pt x="906" y="838"/>
                </a:lnTo>
                <a:lnTo>
                  <a:pt x="906" y="838"/>
                </a:lnTo>
                <a:lnTo>
                  <a:pt x="906" y="848"/>
                </a:lnTo>
                <a:lnTo>
                  <a:pt x="906" y="848"/>
                </a:lnTo>
                <a:lnTo>
                  <a:pt x="906" y="848"/>
                </a:lnTo>
                <a:lnTo>
                  <a:pt x="921" y="848"/>
                </a:lnTo>
                <a:lnTo>
                  <a:pt x="921" y="848"/>
                </a:lnTo>
                <a:lnTo>
                  <a:pt x="921" y="848"/>
                </a:lnTo>
                <a:lnTo>
                  <a:pt x="921" y="863"/>
                </a:lnTo>
                <a:lnTo>
                  <a:pt x="921" y="863"/>
                </a:lnTo>
                <a:lnTo>
                  <a:pt x="921" y="863"/>
                </a:lnTo>
                <a:lnTo>
                  <a:pt x="941" y="863"/>
                </a:lnTo>
                <a:lnTo>
                  <a:pt x="941" y="863"/>
                </a:lnTo>
                <a:lnTo>
                  <a:pt x="941" y="863"/>
                </a:lnTo>
                <a:lnTo>
                  <a:pt x="941" y="874"/>
                </a:lnTo>
                <a:lnTo>
                  <a:pt x="941" y="874"/>
                </a:lnTo>
                <a:lnTo>
                  <a:pt x="941" y="874"/>
                </a:lnTo>
                <a:lnTo>
                  <a:pt x="956" y="874"/>
                </a:lnTo>
                <a:lnTo>
                  <a:pt x="956" y="874"/>
                </a:lnTo>
                <a:lnTo>
                  <a:pt x="956" y="874"/>
                </a:lnTo>
                <a:lnTo>
                  <a:pt x="956" y="889"/>
                </a:lnTo>
                <a:lnTo>
                  <a:pt x="956" y="889"/>
                </a:lnTo>
                <a:lnTo>
                  <a:pt x="956" y="889"/>
                </a:lnTo>
                <a:lnTo>
                  <a:pt x="966" y="889"/>
                </a:lnTo>
                <a:lnTo>
                  <a:pt x="966" y="889"/>
                </a:lnTo>
                <a:lnTo>
                  <a:pt x="966" y="889"/>
                </a:lnTo>
                <a:lnTo>
                  <a:pt x="966" y="899"/>
                </a:lnTo>
                <a:lnTo>
                  <a:pt x="966" y="899"/>
                </a:lnTo>
                <a:lnTo>
                  <a:pt x="966" y="899"/>
                </a:lnTo>
                <a:lnTo>
                  <a:pt x="981" y="899"/>
                </a:lnTo>
                <a:lnTo>
                  <a:pt x="981" y="899"/>
                </a:lnTo>
                <a:lnTo>
                  <a:pt x="981" y="899"/>
                </a:lnTo>
                <a:lnTo>
                  <a:pt x="981" y="909"/>
                </a:lnTo>
                <a:lnTo>
                  <a:pt x="981" y="909"/>
                </a:lnTo>
                <a:lnTo>
                  <a:pt x="981" y="909"/>
                </a:lnTo>
                <a:lnTo>
                  <a:pt x="997" y="909"/>
                </a:lnTo>
                <a:lnTo>
                  <a:pt x="997" y="909"/>
                </a:lnTo>
                <a:lnTo>
                  <a:pt x="997" y="909"/>
                </a:lnTo>
                <a:lnTo>
                  <a:pt x="997" y="925"/>
                </a:lnTo>
                <a:lnTo>
                  <a:pt x="997" y="925"/>
                </a:lnTo>
                <a:lnTo>
                  <a:pt x="997" y="925"/>
                </a:lnTo>
                <a:lnTo>
                  <a:pt x="1007" y="925"/>
                </a:lnTo>
                <a:lnTo>
                  <a:pt x="1007" y="925"/>
                </a:lnTo>
                <a:lnTo>
                  <a:pt x="1007" y="925"/>
                </a:lnTo>
                <a:lnTo>
                  <a:pt x="1007" y="935"/>
                </a:lnTo>
                <a:lnTo>
                  <a:pt x="1007" y="935"/>
                </a:lnTo>
                <a:lnTo>
                  <a:pt x="1007" y="935"/>
                </a:lnTo>
                <a:lnTo>
                  <a:pt x="1022" y="935"/>
                </a:lnTo>
                <a:lnTo>
                  <a:pt x="1022" y="935"/>
                </a:lnTo>
                <a:lnTo>
                  <a:pt x="1022" y="935"/>
                </a:lnTo>
                <a:lnTo>
                  <a:pt x="1022" y="945"/>
                </a:lnTo>
                <a:lnTo>
                  <a:pt x="1022" y="945"/>
                </a:lnTo>
                <a:lnTo>
                  <a:pt x="1022" y="945"/>
                </a:lnTo>
                <a:lnTo>
                  <a:pt x="1022" y="945"/>
                </a:lnTo>
                <a:lnTo>
                  <a:pt x="1022" y="945"/>
                </a:lnTo>
                <a:lnTo>
                  <a:pt x="1022" y="945"/>
                </a:lnTo>
                <a:lnTo>
                  <a:pt x="1022" y="961"/>
                </a:lnTo>
                <a:lnTo>
                  <a:pt x="1022" y="961"/>
                </a:lnTo>
                <a:lnTo>
                  <a:pt x="1022" y="961"/>
                </a:lnTo>
                <a:lnTo>
                  <a:pt x="1042" y="961"/>
                </a:lnTo>
                <a:lnTo>
                  <a:pt x="1042" y="961"/>
                </a:lnTo>
                <a:lnTo>
                  <a:pt x="1042" y="961"/>
                </a:lnTo>
                <a:lnTo>
                  <a:pt x="1042" y="971"/>
                </a:lnTo>
                <a:lnTo>
                  <a:pt x="1042" y="971"/>
                </a:lnTo>
                <a:lnTo>
                  <a:pt x="1042" y="971"/>
                </a:lnTo>
                <a:lnTo>
                  <a:pt x="1042" y="971"/>
                </a:lnTo>
                <a:lnTo>
                  <a:pt x="1042" y="971"/>
                </a:lnTo>
                <a:lnTo>
                  <a:pt x="1042" y="971"/>
                </a:lnTo>
                <a:lnTo>
                  <a:pt x="1042" y="986"/>
                </a:lnTo>
                <a:lnTo>
                  <a:pt x="1042" y="986"/>
                </a:lnTo>
                <a:lnTo>
                  <a:pt x="1042" y="986"/>
                </a:lnTo>
                <a:lnTo>
                  <a:pt x="1057" y="986"/>
                </a:lnTo>
                <a:lnTo>
                  <a:pt x="1057" y="986"/>
                </a:lnTo>
                <a:lnTo>
                  <a:pt x="1057" y="986"/>
                </a:lnTo>
                <a:lnTo>
                  <a:pt x="1057" y="996"/>
                </a:lnTo>
                <a:lnTo>
                  <a:pt x="1057" y="996"/>
                </a:lnTo>
                <a:lnTo>
                  <a:pt x="1057" y="996"/>
                </a:lnTo>
                <a:lnTo>
                  <a:pt x="1133" y="996"/>
                </a:lnTo>
                <a:lnTo>
                  <a:pt x="1133" y="996"/>
                </a:lnTo>
                <a:lnTo>
                  <a:pt x="1133" y="996"/>
                </a:lnTo>
                <a:lnTo>
                  <a:pt x="1133" y="1007"/>
                </a:lnTo>
                <a:lnTo>
                  <a:pt x="1133" y="1007"/>
                </a:lnTo>
                <a:lnTo>
                  <a:pt x="1133" y="1007"/>
                </a:lnTo>
                <a:lnTo>
                  <a:pt x="1153" y="1007"/>
                </a:lnTo>
                <a:lnTo>
                  <a:pt x="1153" y="1007"/>
                </a:lnTo>
                <a:lnTo>
                  <a:pt x="1153" y="1007"/>
                </a:lnTo>
                <a:lnTo>
                  <a:pt x="1153" y="1022"/>
                </a:lnTo>
                <a:lnTo>
                  <a:pt x="1153" y="1022"/>
                </a:lnTo>
                <a:lnTo>
                  <a:pt x="1153" y="1022"/>
                </a:lnTo>
                <a:lnTo>
                  <a:pt x="1164" y="1022"/>
                </a:lnTo>
                <a:lnTo>
                  <a:pt x="1164" y="1022"/>
                </a:lnTo>
                <a:lnTo>
                  <a:pt x="1164" y="1022"/>
                </a:lnTo>
                <a:lnTo>
                  <a:pt x="1164" y="1032"/>
                </a:lnTo>
                <a:lnTo>
                  <a:pt x="1164" y="1032"/>
                </a:lnTo>
                <a:lnTo>
                  <a:pt x="1164" y="1032"/>
                </a:lnTo>
                <a:lnTo>
                  <a:pt x="1169" y="1032"/>
                </a:lnTo>
                <a:lnTo>
                  <a:pt x="1169" y="1032"/>
                </a:lnTo>
                <a:lnTo>
                  <a:pt x="1169" y="1032"/>
                </a:lnTo>
                <a:lnTo>
                  <a:pt x="1169" y="1042"/>
                </a:lnTo>
                <a:lnTo>
                  <a:pt x="1169" y="1042"/>
                </a:lnTo>
                <a:lnTo>
                  <a:pt x="1169" y="1042"/>
                </a:lnTo>
                <a:lnTo>
                  <a:pt x="1174" y="1042"/>
                </a:lnTo>
                <a:lnTo>
                  <a:pt x="1174" y="1042"/>
                </a:lnTo>
                <a:lnTo>
                  <a:pt x="1174" y="1042"/>
                </a:lnTo>
                <a:lnTo>
                  <a:pt x="1174" y="1058"/>
                </a:lnTo>
                <a:lnTo>
                  <a:pt x="1174" y="1058"/>
                </a:lnTo>
                <a:lnTo>
                  <a:pt x="1174" y="1058"/>
                </a:lnTo>
                <a:lnTo>
                  <a:pt x="1214" y="1058"/>
                </a:lnTo>
                <a:lnTo>
                  <a:pt x="1214" y="1058"/>
                </a:lnTo>
                <a:lnTo>
                  <a:pt x="1214" y="1058"/>
                </a:lnTo>
                <a:lnTo>
                  <a:pt x="1214" y="1068"/>
                </a:lnTo>
                <a:lnTo>
                  <a:pt x="1214" y="1068"/>
                </a:lnTo>
                <a:lnTo>
                  <a:pt x="1214" y="1068"/>
                </a:lnTo>
                <a:lnTo>
                  <a:pt x="1219" y="1068"/>
                </a:lnTo>
                <a:lnTo>
                  <a:pt x="1219" y="1068"/>
                </a:lnTo>
                <a:lnTo>
                  <a:pt x="1219" y="1068"/>
                </a:lnTo>
                <a:lnTo>
                  <a:pt x="1219" y="1083"/>
                </a:lnTo>
                <a:lnTo>
                  <a:pt x="1219" y="1083"/>
                </a:lnTo>
                <a:lnTo>
                  <a:pt x="1219" y="1083"/>
                </a:lnTo>
                <a:lnTo>
                  <a:pt x="1229" y="1083"/>
                </a:lnTo>
                <a:lnTo>
                  <a:pt x="1229" y="1083"/>
                </a:lnTo>
                <a:lnTo>
                  <a:pt x="1229" y="1083"/>
                </a:lnTo>
                <a:lnTo>
                  <a:pt x="1229" y="1104"/>
                </a:lnTo>
                <a:lnTo>
                  <a:pt x="1229" y="1104"/>
                </a:lnTo>
                <a:lnTo>
                  <a:pt x="1229" y="1104"/>
                </a:lnTo>
                <a:lnTo>
                  <a:pt x="1239" y="1104"/>
                </a:lnTo>
                <a:lnTo>
                  <a:pt x="1239" y="1104"/>
                </a:lnTo>
                <a:lnTo>
                  <a:pt x="1239" y="1104"/>
                </a:lnTo>
                <a:lnTo>
                  <a:pt x="1239" y="1119"/>
                </a:lnTo>
                <a:lnTo>
                  <a:pt x="1239" y="1119"/>
                </a:lnTo>
                <a:lnTo>
                  <a:pt x="1239" y="1119"/>
                </a:lnTo>
                <a:lnTo>
                  <a:pt x="1330" y="1119"/>
                </a:lnTo>
                <a:lnTo>
                  <a:pt x="1330" y="1119"/>
                </a:lnTo>
                <a:lnTo>
                  <a:pt x="1330" y="1119"/>
                </a:lnTo>
                <a:lnTo>
                  <a:pt x="1330" y="1139"/>
                </a:lnTo>
                <a:lnTo>
                  <a:pt x="1330" y="1139"/>
                </a:lnTo>
                <a:lnTo>
                  <a:pt x="1330" y="1139"/>
                </a:lnTo>
                <a:lnTo>
                  <a:pt x="1411" y="1139"/>
                </a:lnTo>
                <a:lnTo>
                  <a:pt x="1411" y="1139"/>
                </a:lnTo>
                <a:lnTo>
                  <a:pt x="1411" y="1139"/>
                </a:lnTo>
                <a:lnTo>
                  <a:pt x="1411" y="1160"/>
                </a:lnTo>
                <a:lnTo>
                  <a:pt x="1411" y="1160"/>
                </a:lnTo>
                <a:lnTo>
                  <a:pt x="1411" y="1160"/>
                </a:lnTo>
                <a:lnTo>
                  <a:pt x="1422" y="1160"/>
                </a:lnTo>
                <a:lnTo>
                  <a:pt x="1422" y="1160"/>
                </a:lnTo>
                <a:lnTo>
                  <a:pt x="1422" y="1160"/>
                </a:lnTo>
                <a:lnTo>
                  <a:pt x="1422" y="1185"/>
                </a:lnTo>
                <a:lnTo>
                  <a:pt x="1422" y="1185"/>
                </a:lnTo>
                <a:lnTo>
                  <a:pt x="1422" y="1185"/>
                </a:lnTo>
                <a:lnTo>
                  <a:pt x="1467" y="1185"/>
                </a:lnTo>
                <a:lnTo>
                  <a:pt x="1467" y="1185"/>
                </a:lnTo>
                <a:lnTo>
                  <a:pt x="1467" y="1185"/>
                </a:lnTo>
                <a:lnTo>
                  <a:pt x="1467" y="1257"/>
                </a:lnTo>
                <a:lnTo>
                  <a:pt x="1467" y="1257"/>
                </a:lnTo>
                <a:lnTo>
                  <a:pt x="1467" y="1257"/>
                </a:lnTo>
                <a:lnTo>
                  <a:pt x="1594" y="1257"/>
                </a:lnTo>
                <a:lnTo>
                  <a:pt x="1594" y="1257"/>
                </a:lnTo>
                <a:lnTo>
                  <a:pt x="1594" y="1257"/>
                </a:lnTo>
                <a:lnTo>
                  <a:pt x="1594" y="1369"/>
                </a:lnTo>
                <a:lnTo>
                  <a:pt x="1594" y="1369"/>
                </a:lnTo>
                <a:lnTo>
                  <a:pt x="1594" y="1369"/>
                </a:lnTo>
                <a:lnTo>
                  <a:pt x="1745" y="1369"/>
                </a:lnTo>
                <a:lnTo>
                  <a:pt x="1745" y="1369"/>
                </a:lnTo>
              </a:path>
            </a:pathLst>
          </a:custGeom>
          <a:noFill/>
          <a:ln w="19050" cmpd="sng">
            <a:solidFill>
              <a:schemeClr val="tx2"/>
            </a:solidFill>
            <a:prstDash val="solid"/>
            <a:round/>
            <a:headEnd/>
            <a:tailEnd/>
          </a:ln>
        </p:spPr>
        <p:txBody>
          <a:bodyPr/>
          <a:lstStyle/>
          <a:p>
            <a:endParaRPr lang="en-US"/>
          </a:p>
        </p:txBody>
      </p:sp>
      <p:grpSp>
        <p:nvGrpSpPr>
          <p:cNvPr id="52319" name="Group 95"/>
          <p:cNvGrpSpPr>
            <a:grpSpLocks/>
          </p:cNvGrpSpPr>
          <p:nvPr/>
        </p:nvGrpSpPr>
        <p:grpSpPr bwMode="auto">
          <a:xfrm>
            <a:off x="5373688" y="2624138"/>
            <a:ext cx="3052762" cy="2120900"/>
            <a:chOff x="3401" y="1421"/>
            <a:chExt cx="1923" cy="1336"/>
          </a:xfrm>
        </p:grpSpPr>
        <p:sp>
          <p:nvSpPr>
            <p:cNvPr id="52320" name="Freeform 96"/>
            <p:cNvSpPr>
              <a:spLocks/>
            </p:cNvSpPr>
            <p:nvPr/>
          </p:nvSpPr>
          <p:spPr bwMode="auto">
            <a:xfrm>
              <a:off x="3401" y="1421"/>
              <a:ext cx="1923" cy="1336"/>
            </a:xfrm>
            <a:custGeom>
              <a:avLst/>
              <a:gdLst/>
              <a:ahLst/>
              <a:cxnLst>
                <a:cxn ang="0">
                  <a:pos x="15" y="0"/>
                </a:cxn>
                <a:cxn ang="0">
                  <a:pos x="20" y="31"/>
                </a:cxn>
                <a:cxn ang="0">
                  <a:pos x="20" y="61"/>
                </a:cxn>
                <a:cxn ang="0">
                  <a:pos x="97" y="61"/>
                </a:cxn>
                <a:cxn ang="0">
                  <a:pos x="158" y="92"/>
                </a:cxn>
                <a:cxn ang="0">
                  <a:pos x="158" y="122"/>
                </a:cxn>
                <a:cxn ang="0">
                  <a:pos x="163" y="122"/>
                </a:cxn>
                <a:cxn ang="0">
                  <a:pos x="178" y="153"/>
                </a:cxn>
                <a:cxn ang="0">
                  <a:pos x="178" y="184"/>
                </a:cxn>
                <a:cxn ang="0">
                  <a:pos x="183" y="184"/>
                </a:cxn>
                <a:cxn ang="0">
                  <a:pos x="188" y="214"/>
                </a:cxn>
                <a:cxn ang="0">
                  <a:pos x="188" y="245"/>
                </a:cxn>
                <a:cxn ang="0">
                  <a:pos x="194" y="245"/>
                </a:cxn>
                <a:cxn ang="0">
                  <a:pos x="234" y="275"/>
                </a:cxn>
                <a:cxn ang="0">
                  <a:pos x="234" y="306"/>
                </a:cxn>
                <a:cxn ang="0">
                  <a:pos x="250" y="306"/>
                </a:cxn>
                <a:cxn ang="0">
                  <a:pos x="290" y="337"/>
                </a:cxn>
                <a:cxn ang="0">
                  <a:pos x="290" y="367"/>
                </a:cxn>
                <a:cxn ang="0">
                  <a:pos x="311" y="367"/>
                </a:cxn>
                <a:cxn ang="0">
                  <a:pos x="311" y="398"/>
                </a:cxn>
                <a:cxn ang="0">
                  <a:pos x="311" y="428"/>
                </a:cxn>
                <a:cxn ang="0">
                  <a:pos x="326" y="428"/>
                </a:cxn>
                <a:cxn ang="0">
                  <a:pos x="341" y="459"/>
                </a:cxn>
                <a:cxn ang="0">
                  <a:pos x="341" y="490"/>
                </a:cxn>
                <a:cxn ang="0">
                  <a:pos x="362" y="490"/>
                </a:cxn>
                <a:cxn ang="0">
                  <a:pos x="413" y="520"/>
                </a:cxn>
                <a:cxn ang="0">
                  <a:pos x="413" y="551"/>
                </a:cxn>
                <a:cxn ang="0">
                  <a:pos x="454" y="551"/>
                </a:cxn>
                <a:cxn ang="0">
                  <a:pos x="489" y="587"/>
                </a:cxn>
                <a:cxn ang="0">
                  <a:pos x="489" y="617"/>
                </a:cxn>
                <a:cxn ang="0">
                  <a:pos x="505" y="617"/>
                </a:cxn>
                <a:cxn ang="0">
                  <a:pos x="515" y="648"/>
                </a:cxn>
                <a:cxn ang="0">
                  <a:pos x="515" y="678"/>
                </a:cxn>
                <a:cxn ang="0">
                  <a:pos x="535" y="678"/>
                </a:cxn>
                <a:cxn ang="0">
                  <a:pos x="556" y="714"/>
                </a:cxn>
                <a:cxn ang="0">
                  <a:pos x="556" y="745"/>
                </a:cxn>
                <a:cxn ang="0">
                  <a:pos x="566" y="745"/>
                </a:cxn>
                <a:cxn ang="0">
                  <a:pos x="586" y="775"/>
                </a:cxn>
                <a:cxn ang="0">
                  <a:pos x="586" y="806"/>
                </a:cxn>
                <a:cxn ang="0">
                  <a:pos x="663" y="806"/>
                </a:cxn>
                <a:cxn ang="0">
                  <a:pos x="734" y="842"/>
                </a:cxn>
                <a:cxn ang="0">
                  <a:pos x="734" y="872"/>
                </a:cxn>
                <a:cxn ang="0">
                  <a:pos x="770" y="872"/>
                </a:cxn>
                <a:cxn ang="0">
                  <a:pos x="790" y="903"/>
                </a:cxn>
                <a:cxn ang="0">
                  <a:pos x="790" y="933"/>
                </a:cxn>
                <a:cxn ang="0">
                  <a:pos x="790" y="933"/>
                </a:cxn>
                <a:cxn ang="0">
                  <a:pos x="811" y="969"/>
                </a:cxn>
                <a:cxn ang="0">
                  <a:pos x="811" y="1000"/>
                </a:cxn>
                <a:cxn ang="0">
                  <a:pos x="908" y="1000"/>
                </a:cxn>
                <a:cxn ang="0">
                  <a:pos x="1010" y="1030"/>
                </a:cxn>
                <a:cxn ang="0">
                  <a:pos x="1010" y="1066"/>
                </a:cxn>
                <a:cxn ang="0">
                  <a:pos x="1030" y="1066"/>
                </a:cxn>
                <a:cxn ang="0">
                  <a:pos x="1061" y="1097"/>
                </a:cxn>
                <a:cxn ang="0">
                  <a:pos x="1061" y="1127"/>
                </a:cxn>
                <a:cxn ang="0">
                  <a:pos x="1096" y="1127"/>
                </a:cxn>
                <a:cxn ang="0">
                  <a:pos x="1122" y="1158"/>
                </a:cxn>
                <a:cxn ang="0">
                  <a:pos x="1122" y="1194"/>
                </a:cxn>
                <a:cxn ang="0">
                  <a:pos x="1137" y="1194"/>
                </a:cxn>
                <a:cxn ang="0">
                  <a:pos x="1188" y="1224"/>
                </a:cxn>
                <a:cxn ang="0">
                  <a:pos x="1188" y="1255"/>
                </a:cxn>
                <a:cxn ang="0">
                  <a:pos x="1214" y="1255"/>
                </a:cxn>
                <a:cxn ang="0">
                  <a:pos x="1346" y="1285"/>
                </a:cxn>
                <a:cxn ang="0">
                  <a:pos x="1346" y="1336"/>
                </a:cxn>
              </a:cxnLst>
              <a:rect l="0" t="0" r="r" b="b"/>
              <a:pathLst>
                <a:path w="1923" h="1336">
                  <a:moveTo>
                    <a:pt x="0" y="0"/>
                  </a:moveTo>
                  <a:lnTo>
                    <a:pt x="15" y="0"/>
                  </a:lnTo>
                  <a:lnTo>
                    <a:pt x="15" y="0"/>
                  </a:lnTo>
                  <a:lnTo>
                    <a:pt x="15" y="0"/>
                  </a:lnTo>
                  <a:lnTo>
                    <a:pt x="15" y="31"/>
                  </a:lnTo>
                  <a:lnTo>
                    <a:pt x="15" y="31"/>
                  </a:lnTo>
                  <a:lnTo>
                    <a:pt x="15" y="31"/>
                  </a:lnTo>
                  <a:lnTo>
                    <a:pt x="20" y="31"/>
                  </a:lnTo>
                  <a:lnTo>
                    <a:pt x="20" y="31"/>
                  </a:lnTo>
                  <a:lnTo>
                    <a:pt x="20" y="31"/>
                  </a:lnTo>
                  <a:lnTo>
                    <a:pt x="20" y="61"/>
                  </a:lnTo>
                  <a:lnTo>
                    <a:pt x="20" y="61"/>
                  </a:lnTo>
                  <a:lnTo>
                    <a:pt x="20" y="61"/>
                  </a:lnTo>
                  <a:lnTo>
                    <a:pt x="97" y="61"/>
                  </a:lnTo>
                  <a:lnTo>
                    <a:pt x="97" y="61"/>
                  </a:lnTo>
                  <a:lnTo>
                    <a:pt x="97" y="61"/>
                  </a:lnTo>
                  <a:lnTo>
                    <a:pt x="97" y="92"/>
                  </a:lnTo>
                  <a:lnTo>
                    <a:pt x="97" y="92"/>
                  </a:lnTo>
                  <a:lnTo>
                    <a:pt x="97" y="92"/>
                  </a:lnTo>
                  <a:lnTo>
                    <a:pt x="158" y="92"/>
                  </a:lnTo>
                  <a:lnTo>
                    <a:pt x="158" y="92"/>
                  </a:lnTo>
                  <a:lnTo>
                    <a:pt x="158" y="92"/>
                  </a:lnTo>
                  <a:lnTo>
                    <a:pt x="158" y="122"/>
                  </a:lnTo>
                  <a:lnTo>
                    <a:pt x="158" y="122"/>
                  </a:lnTo>
                  <a:lnTo>
                    <a:pt x="158" y="122"/>
                  </a:lnTo>
                  <a:lnTo>
                    <a:pt x="163" y="122"/>
                  </a:lnTo>
                  <a:lnTo>
                    <a:pt x="163" y="122"/>
                  </a:lnTo>
                  <a:lnTo>
                    <a:pt x="163" y="122"/>
                  </a:lnTo>
                  <a:lnTo>
                    <a:pt x="163" y="153"/>
                  </a:lnTo>
                  <a:lnTo>
                    <a:pt x="163" y="153"/>
                  </a:lnTo>
                  <a:lnTo>
                    <a:pt x="163" y="153"/>
                  </a:lnTo>
                  <a:lnTo>
                    <a:pt x="178" y="153"/>
                  </a:lnTo>
                  <a:lnTo>
                    <a:pt x="178" y="153"/>
                  </a:lnTo>
                  <a:lnTo>
                    <a:pt x="178" y="153"/>
                  </a:lnTo>
                  <a:lnTo>
                    <a:pt x="178" y="184"/>
                  </a:lnTo>
                  <a:lnTo>
                    <a:pt x="178" y="184"/>
                  </a:lnTo>
                  <a:lnTo>
                    <a:pt x="178" y="184"/>
                  </a:lnTo>
                  <a:lnTo>
                    <a:pt x="183" y="184"/>
                  </a:lnTo>
                  <a:lnTo>
                    <a:pt x="183" y="184"/>
                  </a:lnTo>
                  <a:lnTo>
                    <a:pt x="183" y="184"/>
                  </a:lnTo>
                  <a:lnTo>
                    <a:pt x="183" y="214"/>
                  </a:lnTo>
                  <a:lnTo>
                    <a:pt x="183" y="214"/>
                  </a:lnTo>
                  <a:lnTo>
                    <a:pt x="183" y="214"/>
                  </a:lnTo>
                  <a:lnTo>
                    <a:pt x="188" y="214"/>
                  </a:lnTo>
                  <a:lnTo>
                    <a:pt x="188" y="214"/>
                  </a:lnTo>
                  <a:lnTo>
                    <a:pt x="188" y="214"/>
                  </a:lnTo>
                  <a:lnTo>
                    <a:pt x="188" y="245"/>
                  </a:lnTo>
                  <a:lnTo>
                    <a:pt x="188" y="245"/>
                  </a:lnTo>
                  <a:lnTo>
                    <a:pt x="188" y="245"/>
                  </a:lnTo>
                  <a:lnTo>
                    <a:pt x="194" y="245"/>
                  </a:lnTo>
                  <a:lnTo>
                    <a:pt x="194" y="245"/>
                  </a:lnTo>
                  <a:lnTo>
                    <a:pt x="194" y="245"/>
                  </a:lnTo>
                  <a:lnTo>
                    <a:pt x="194" y="275"/>
                  </a:lnTo>
                  <a:lnTo>
                    <a:pt x="194" y="275"/>
                  </a:lnTo>
                  <a:lnTo>
                    <a:pt x="194" y="275"/>
                  </a:lnTo>
                  <a:lnTo>
                    <a:pt x="234" y="275"/>
                  </a:lnTo>
                  <a:lnTo>
                    <a:pt x="234" y="275"/>
                  </a:lnTo>
                  <a:lnTo>
                    <a:pt x="234" y="275"/>
                  </a:lnTo>
                  <a:lnTo>
                    <a:pt x="234" y="306"/>
                  </a:lnTo>
                  <a:lnTo>
                    <a:pt x="234" y="306"/>
                  </a:lnTo>
                  <a:lnTo>
                    <a:pt x="234" y="306"/>
                  </a:lnTo>
                  <a:lnTo>
                    <a:pt x="250" y="306"/>
                  </a:lnTo>
                  <a:lnTo>
                    <a:pt x="250" y="306"/>
                  </a:lnTo>
                  <a:lnTo>
                    <a:pt x="250" y="306"/>
                  </a:lnTo>
                  <a:lnTo>
                    <a:pt x="250" y="337"/>
                  </a:lnTo>
                  <a:lnTo>
                    <a:pt x="250" y="337"/>
                  </a:lnTo>
                  <a:lnTo>
                    <a:pt x="250" y="337"/>
                  </a:lnTo>
                  <a:lnTo>
                    <a:pt x="290" y="337"/>
                  </a:lnTo>
                  <a:lnTo>
                    <a:pt x="290" y="337"/>
                  </a:lnTo>
                  <a:lnTo>
                    <a:pt x="290" y="337"/>
                  </a:lnTo>
                  <a:lnTo>
                    <a:pt x="290" y="367"/>
                  </a:lnTo>
                  <a:lnTo>
                    <a:pt x="290" y="367"/>
                  </a:lnTo>
                  <a:lnTo>
                    <a:pt x="290" y="367"/>
                  </a:lnTo>
                  <a:lnTo>
                    <a:pt x="311" y="367"/>
                  </a:lnTo>
                  <a:lnTo>
                    <a:pt x="311" y="367"/>
                  </a:lnTo>
                  <a:lnTo>
                    <a:pt x="311" y="367"/>
                  </a:lnTo>
                  <a:lnTo>
                    <a:pt x="311" y="398"/>
                  </a:lnTo>
                  <a:lnTo>
                    <a:pt x="311" y="398"/>
                  </a:lnTo>
                  <a:lnTo>
                    <a:pt x="311" y="398"/>
                  </a:lnTo>
                  <a:lnTo>
                    <a:pt x="311" y="398"/>
                  </a:lnTo>
                  <a:lnTo>
                    <a:pt x="311" y="398"/>
                  </a:lnTo>
                  <a:lnTo>
                    <a:pt x="311" y="398"/>
                  </a:lnTo>
                  <a:lnTo>
                    <a:pt x="311" y="428"/>
                  </a:lnTo>
                  <a:lnTo>
                    <a:pt x="311" y="428"/>
                  </a:lnTo>
                  <a:lnTo>
                    <a:pt x="311" y="428"/>
                  </a:lnTo>
                  <a:lnTo>
                    <a:pt x="326" y="428"/>
                  </a:lnTo>
                  <a:lnTo>
                    <a:pt x="326" y="428"/>
                  </a:lnTo>
                  <a:lnTo>
                    <a:pt x="326" y="428"/>
                  </a:lnTo>
                  <a:lnTo>
                    <a:pt x="326" y="459"/>
                  </a:lnTo>
                  <a:lnTo>
                    <a:pt x="326" y="459"/>
                  </a:lnTo>
                  <a:lnTo>
                    <a:pt x="326" y="459"/>
                  </a:lnTo>
                  <a:lnTo>
                    <a:pt x="341" y="459"/>
                  </a:lnTo>
                  <a:lnTo>
                    <a:pt x="341" y="459"/>
                  </a:lnTo>
                  <a:lnTo>
                    <a:pt x="341" y="459"/>
                  </a:lnTo>
                  <a:lnTo>
                    <a:pt x="341" y="490"/>
                  </a:lnTo>
                  <a:lnTo>
                    <a:pt x="341" y="490"/>
                  </a:lnTo>
                  <a:lnTo>
                    <a:pt x="341" y="490"/>
                  </a:lnTo>
                  <a:lnTo>
                    <a:pt x="362" y="490"/>
                  </a:lnTo>
                  <a:lnTo>
                    <a:pt x="362" y="490"/>
                  </a:lnTo>
                  <a:lnTo>
                    <a:pt x="362" y="490"/>
                  </a:lnTo>
                  <a:lnTo>
                    <a:pt x="362" y="520"/>
                  </a:lnTo>
                  <a:lnTo>
                    <a:pt x="362" y="520"/>
                  </a:lnTo>
                  <a:lnTo>
                    <a:pt x="362" y="520"/>
                  </a:lnTo>
                  <a:lnTo>
                    <a:pt x="413" y="520"/>
                  </a:lnTo>
                  <a:lnTo>
                    <a:pt x="413" y="520"/>
                  </a:lnTo>
                  <a:lnTo>
                    <a:pt x="413" y="520"/>
                  </a:lnTo>
                  <a:lnTo>
                    <a:pt x="413" y="551"/>
                  </a:lnTo>
                  <a:lnTo>
                    <a:pt x="413" y="551"/>
                  </a:lnTo>
                  <a:lnTo>
                    <a:pt x="413" y="551"/>
                  </a:lnTo>
                  <a:lnTo>
                    <a:pt x="454" y="551"/>
                  </a:lnTo>
                  <a:lnTo>
                    <a:pt x="454" y="551"/>
                  </a:lnTo>
                  <a:lnTo>
                    <a:pt x="454" y="551"/>
                  </a:lnTo>
                  <a:lnTo>
                    <a:pt x="454" y="587"/>
                  </a:lnTo>
                  <a:lnTo>
                    <a:pt x="454" y="587"/>
                  </a:lnTo>
                  <a:lnTo>
                    <a:pt x="454" y="587"/>
                  </a:lnTo>
                  <a:lnTo>
                    <a:pt x="489" y="587"/>
                  </a:lnTo>
                  <a:lnTo>
                    <a:pt x="489" y="587"/>
                  </a:lnTo>
                  <a:lnTo>
                    <a:pt x="489" y="587"/>
                  </a:lnTo>
                  <a:lnTo>
                    <a:pt x="489" y="617"/>
                  </a:lnTo>
                  <a:lnTo>
                    <a:pt x="489" y="617"/>
                  </a:lnTo>
                  <a:lnTo>
                    <a:pt x="489" y="617"/>
                  </a:lnTo>
                  <a:lnTo>
                    <a:pt x="505" y="617"/>
                  </a:lnTo>
                  <a:lnTo>
                    <a:pt x="505" y="617"/>
                  </a:lnTo>
                  <a:lnTo>
                    <a:pt x="505" y="617"/>
                  </a:lnTo>
                  <a:lnTo>
                    <a:pt x="505" y="648"/>
                  </a:lnTo>
                  <a:lnTo>
                    <a:pt x="505" y="648"/>
                  </a:lnTo>
                  <a:lnTo>
                    <a:pt x="505" y="648"/>
                  </a:lnTo>
                  <a:lnTo>
                    <a:pt x="515" y="648"/>
                  </a:lnTo>
                  <a:lnTo>
                    <a:pt x="515" y="648"/>
                  </a:lnTo>
                  <a:lnTo>
                    <a:pt x="515" y="648"/>
                  </a:lnTo>
                  <a:lnTo>
                    <a:pt x="515" y="678"/>
                  </a:lnTo>
                  <a:lnTo>
                    <a:pt x="515" y="678"/>
                  </a:lnTo>
                  <a:lnTo>
                    <a:pt x="515" y="678"/>
                  </a:lnTo>
                  <a:lnTo>
                    <a:pt x="535" y="678"/>
                  </a:lnTo>
                  <a:lnTo>
                    <a:pt x="535" y="678"/>
                  </a:lnTo>
                  <a:lnTo>
                    <a:pt x="535" y="678"/>
                  </a:lnTo>
                  <a:lnTo>
                    <a:pt x="535" y="714"/>
                  </a:lnTo>
                  <a:lnTo>
                    <a:pt x="535" y="714"/>
                  </a:lnTo>
                  <a:lnTo>
                    <a:pt x="535" y="714"/>
                  </a:lnTo>
                  <a:lnTo>
                    <a:pt x="556" y="714"/>
                  </a:lnTo>
                  <a:lnTo>
                    <a:pt x="556" y="714"/>
                  </a:lnTo>
                  <a:lnTo>
                    <a:pt x="556" y="714"/>
                  </a:lnTo>
                  <a:lnTo>
                    <a:pt x="556" y="745"/>
                  </a:lnTo>
                  <a:lnTo>
                    <a:pt x="556" y="745"/>
                  </a:lnTo>
                  <a:lnTo>
                    <a:pt x="556" y="745"/>
                  </a:lnTo>
                  <a:lnTo>
                    <a:pt x="566" y="745"/>
                  </a:lnTo>
                  <a:lnTo>
                    <a:pt x="566" y="745"/>
                  </a:lnTo>
                  <a:lnTo>
                    <a:pt x="566" y="745"/>
                  </a:lnTo>
                  <a:lnTo>
                    <a:pt x="566" y="775"/>
                  </a:lnTo>
                  <a:lnTo>
                    <a:pt x="566" y="775"/>
                  </a:lnTo>
                  <a:lnTo>
                    <a:pt x="566" y="775"/>
                  </a:lnTo>
                  <a:lnTo>
                    <a:pt x="586" y="775"/>
                  </a:lnTo>
                  <a:lnTo>
                    <a:pt x="586" y="775"/>
                  </a:lnTo>
                  <a:lnTo>
                    <a:pt x="586" y="775"/>
                  </a:lnTo>
                  <a:lnTo>
                    <a:pt x="586" y="806"/>
                  </a:lnTo>
                  <a:lnTo>
                    <a:pt x="586" y="806"/>
                  </a:lnTo>
                  <a:lnTo>
                    <a:pt x="586" y="806"/>
                  </a:lnTo>
                  <a:lnTo>
                    <a:pt x="663" y="806"/>
                  </a:lnTo>
                  <a:lnTo>
                    <a:pt x="663" y="806"/>
                  </a:lnTo>
                  <a:lnTo>
                    <a:pt x="663" y="806"/>
                  </a:lnTo>
                  <a:lnTo>
                    <a:pt x="663" y="842"/>
                  </a:lnTo>
                  <a:lnTo>
                    <a:pt x="663" y="842"/>
                  </a:lnTo>
                  <a:lnTo>
                    <a:pt x="663" y="842"/>
                  </a:lnTo>
                  <a:lnTo>
                    <a:pt x="734" y="842"/>
                  </a:lnTo>
                  <a:lnTo>
                    <a:pt x="734" y="842"/>
                  </a:lnTo>
                  <a:lnTo>
                    <a:pt x="734" y="842"/>
                  </a:lnTo>
                  <a:lnTo>
                    <a:pt x="734" y="872"/>
                  </a:lnTo>
                  <a:lnTo>
                    <a:pt x="734" y="872"/>
                  </a:lnTo>
                  <a:lnTo>
                    <a:pt x="734" y="872"/>
                  </a:lnTo>
                  <a:lnTo>
                    <a:pt x="770" y="872"/>
                  </a:lnTo>
                  <a:lnTo>
                    <a:pt x="770" y="872"/>
                  </a:lnTo>
                  <a:lnTo>
                    <a:pt x="770" y="872"/>
                  </a:lnTo>
                  <a:lnTo>
                    <a:pt x="770" y="903"/>
                  </a:lnTo>
                  <a:lnTo>
                    <a:pt x="770" y="903"/>
                  </a:lnTo>
                  <a:lnTo>
                    <a:pt x="770" y="903"/>
                  </a:lnTo>
                  <a:lnTo>
                    <a:pt x="790" y="903"/>
                  </a:lnTo>
                  <a:lnTo>
                    <a:pt x="790" y="903"/>
                  </a:lnTo>
                  <a:lnTo>
                    <a:pt x="790" y="903"/>
                  </a:lnTo>
                  <a:lnTo>
                    <a:pt x="790" y="933"/>
                  </a:lnTo>
                  <a:lnTo>
                    <a:pt x="790" y="933"/>
                  </a:lnTo>
                  <a:lnTo>
                    <a:pt x="790" y="933"/>
                  </a:lnTo>
                  <a:lnTo>
                    <a:pt x="790" y="933"/>
                  </a:lnTo>
                  <a:lnTo>
                    <a:pt x="790" y="933"/>
                  </a:lnTo>
                  <a:lnTo>
                    <a:pt x="790" y="933"/>
                  </a:lnTo>
                  <a:lnTo>
                    <a:pt x="790" y="969"/>
                  </a:lnTo>
                  <a:lnTo>
                    <a:pt x="790" y="969"/>
                  </a:lnTo>
                  <a:lnTo>
                    <a:pt x="790" y="969"/>
                  </a:lnTo>
                  <a:lnTo>
                    <a:pt x="811" y="969"/>
                  </a:lnTo>
                  <a:lnTo>
                    <a:pt x="811" y="969"/>
                  </a:lnTo>
                  <a:lnTo>
                    <a:pt x="811" y="969"/>
                  </a:lnTo>
                  <a:lnTo>
                    <a:pt x="811" y="1000"/>
                  </a:lnTo>
                  <a:lnTo>
                    <a:pt x="811" y="1000"/>
                  </a:lnTo>
                  <a:lnTo>
                    <a:pt x="811" y="1000"/>
                  </a:lnTo>
                  <a:lnTo>
                    <a:pt x="908" y="1000"/>
                  </a:lnTo>
                  <a:lnTo>
                    <a:pt x="908" y="1000"/>
                  </a:lnTo>
                  <a:lnTo>
                    <a:pt x="908" y="1000"/>
                  </a:lnTo>
                  <a:lnTo>
                    <a:pt x="908" y="1030"/>
                  </a:lnTo>
                  <a:lnTo>
                    <a:pt x="908" y="1030"/>
                  </a:lnTo>
                  <a:lnTo>
                    <a:pt x="908" y="1030"/>
                  </a:lnTo>
                  <a:lnTo>
                    <a:pt x="1010" y="1030"/>
                  </a:lnTo>
                  <a:lnTo>
                    <a:pt x="1010" y="1030"/>
                  </a:lnTo>
                  <a:lnTo>
                    <a:pt x="1010" y="1030"/>
                  </a:lnTo>
                  <a:lnTo>
                    <a:pt x="1010" y="1066"/>
                  </a:lnTo>
                  <a:lnTo>
                    <a:pt x="1010" y="1066"/>
                  </a:lnTo>
                  <a:lnTo>
                    <a:pt x="1010" y="1066"/>
                  </a:lnTo>
                  <a:lnTo>
                    <a:pt x="1030" y="1066"/>
                  </a:lnTo>
                  <a:lnTo>
                    <a:pt x="1030" y="1066"/>
                  </a:lnTo>
                  <a:lnTo>
                    <a:pt x="1030" y="1066"/>
                  </a:lnTo>
                  <a:lnTo>
                    <a:pt x="1030" y="1097"/>
                  </a:lnTo>
                  <a:lnTo>
                    <a:pt x="1030" y="1097"/>
                  </a:lnTo>
                  <a:lnTo>
                    <a:pt x="1030" y="1097"/>
                  </a:lnTo>
                  <a:lnTo>
                    <a:pt x="1061" y="1097"/>
                  </a:lnTo>
                  <a:lnTo>
                    <a:pt x="1061" y="1097"/>
                  </a:lnTo>
                  <a:lnTo>
                    <a:pt x="1061" y="1097"/>
                  </a:lnTo>
                  <a:lnTo>
                    <a:pt x="1061" y="1127"/>
                  </a:lnTo>
                  <a:lnTo>
                    <a:pt x="1061" y="1127"/>
                  </a:lnTo>
                  <a:lnTo>
                    <a:pt x="1061" y="1127"/>
                  </a:lnTo>
                  <a:lnTo>
                    <a:pt x="1096" y="1127"/>
                  </a:lnTo>
                  <a:lnTo>
                    <a:pt x="1096" y="1127"/>
                  </a:lnTo>
                  <a:lnTo>
                    <a:pt x="1096" y="1127"/>
                  </a:lnTo>
                  <a:lnTo>
                    <a:pt x="1096" y="1158"/>
                  </a:lnTo>
                  <a:lnTo>
                    <a:pt x="1096" y="1158"/>
                  </a:lnTo>
                  <a:lnTo>
                    <a:pt x="1096" y="1158"/>
                  </a:lnTo>
                  <a:lnTo>
                    <a:pt x="1122" y="1158"/>
                  </a:lnTo>
                  <a:lnTo>
                    <a:pt x="1122" y="1158"/>
                  </a:lnTo>
                  <a:lnTo>
                    <a:pt x="1122" y="1158"/>
                  </a:lnTo>
                  <a:lnTo>
                    <a:pt x="1122" y="1194"/>
                  </a:lnTo>
                  <a:lnTo>
                    <a:pt x="1122" y="1194"/>
                  </a:lnTo>
                  <a:lnTo>
                    <a:pt x="1122" y="1194"/>
                  </a:lnTo>
                  <a:lnTo>
                    <a:pt x="1137" y="1194"/>
                  </a:lnTo>
                  <a:lnTo>
                    <a:pt x="1137" y="1194"/>
                  </a:lnTo>
                  <a:lnTo>
                    <a:pt x="1137" y="1194"/>
                  </a:lnTo>
                  <a:lnTo>
                    <a:pt x="1137" y="1224"/>
                  </a:lnTo>
                  <a:lnTo>
                    <a:pt x="1137" y="1224"/>
                  </a:lnTo>
                  <a:lnTo>
                    <a:pt x="1137" y="1224"/>
                  </a:lnTo>
                  <a:lnTo>
                    <a:pt x="1188" y="1224"/>
                  </a:lnTo>
                  <a:lnTo>
                    <a:pt x="1188" y="1224"/>
                  </a:lnTo>
                  <a:lnTo>
                    <a:pt x="1188" y="1224"/>
                  </a:lnTo>
                  <a:lnTo>
                    <a:pt x="1188" y="1255"/>
                  </a:lnTo>
                  <a:lnTo>
                    <a:pt x="1188" y="1255"/>
                  </a:lnTo>
                  <a:lnTo>
                    <a:pt x="1188" y="1255"/>
                  </a:lnTo>
                  <a:lnTo>
                    <a:pt x="1214" y="1255"/>
                  </a:lnTo>
                  <a:lnTo>
                    <a:pt x="1214" y="1255"/>
                  </a:lnTo>
                  <a:lnTo>
                    <a:pt x="1214" y="1255"/>
                  </a:lnTo>
                  <a:lnTo>
                    <a:pt x="1214" y="1285"/>
                  </a:lnTo>
                  <a:lnTo>
                    <a:pt x="1214" y="1285"/>
                  </a:lnTo>
                  <a:lnTo>
                    <a:pt x="1214" y="1285"/>
                  </a:lnTo>
                  <a:lnTo>
                    <a:pt x="1346" y="1285"/>
                  </a:lnTo>
                  <a:lnTo>
                    <a:pt x="1346" y="1285"/>
                  </a:lnTo>
                  <a:lnTo>
                    <a:pt x="1346" y="1285"/>
                  </a:lnTo>
                  <a:lnTo>
                    <a:pt x="1346" y="1336"/>
                  </a:lnTo>
                  <a:lnTo>
                    <a:pt x="1346" y="1336"/>
                  </a:lnTo>
                  <a:lnTo>
                    <a:pt x="1346" y="1336"/>
                  </a:lnTo>
                  <a:lnTo>
                    <a:pt x="1923" y="1336"/>
                  </a:lnTo>
                  <a:lnTo>
                    <a:pt x="1923" y="1336"/>
                  </a:lnTo>
                </a:path>
              </a:pathLst>
            </a:custGeom>
            <a:noFill/>
            <a:ln w="19050" cmpd="sng">
              <a:solidFill>
                <a:srgbClr val="FF9900"/>
              </a:solidFill>
              <a:prstDash val="solid"/>
              <a:round/>
              <a:headEnd/>
              <a:tailEnd/>
            </a:ln>
          </p:spPr>
          <p:txBody>
            <a:bodyPr/>
            <a:lstStyle/>
            <a:p>
              <a:endParaRPr lang="en-US"/>
            </a:p>
          </p:txBody>
        </p:sp>
        <p:sp>
          <p:nvSpPr>
            <p:cNvPr id="52321" name="Freeform 97"/>
            <p:cNvSpPr>
              <a:spLocks/>
            </p:cNvSpPr>
            <p:nvPr/>
          </p:nvSpPr>
          <p:spPr bwMode="auto">
            <a:xfrm>
              <a:off x="3401" y="1421"/>
              <a:ext cx="1923" cy="1336"/>
            </a:xfrm>
            <a:custGeom>
              <a:avLst/>
              <a:gdLst/>
              <a:ahLst/>
              <a:cxnLst>
                <a:cxn ang="0">
                  <a:pos x="0" y="0"/>
                </a:cxn>
                <a:cxn ang="0">
                  <a:pos x="15" y="31"/>
                </a:cxn>
                <a:cxn ang="0">
                  <a:pos x="20" y="61"/>
                </a:cxn>
                <a:cxn ang="0">
                  <a:pos x="97" y="92"/>
                </a:cxn>
                <a:cxn ang="0">
                  <a:pos x="158" y="122"/>
                </a:cxn>
                <a:cxn ang="0">
                  <a:pos x="163" y="153"/>
                </a:cxn>
                <a:cxn ang="0">
                  <a:pos x="178" y="184"/>
                </a:cxn>
                <a:cxn ang="0">
                  <a:pos x="178" y="214"/>
                </a:cxn>
                <a:cxn ang="0">
                  <a:pos x="188" y="245"/>
                </a:cxn>
                <a:cxn ang="0">
                  <a:pos x="194" y="275"/>
                </a:cxn>
                <a:cxn ang="0">
                  <a:pos x="234" y="306"/>
                </a:cxn>
                <a:cxn ang="0">
                  <a:pos x="250" y="337"/>
                </a:cxn>
                <a:cxn ang="0">
                  <a:pos x="290" y="367"/>
                </a:cxn>
                <a:cxn ang="0">
                  <a:pos x="311" y="398"/>
                </a:cxn>
                <a:cxn ang="0">
                  <a:pos x="311" y="428"/>
                </a:cxn>
                <a:cxn ang="0">
                  <a:pos x="326" y="459"/>
                </a:cxn>
                <a:cxn ang="0">
                  <a:pos x="341" y="490"/>
                </a:cxn>
                <a:cxn ang="0">
                  <a:pos x="357" y="520"/>
                </a:cxn>
                <a:cxn ang="0">
                  <a:pos x="413" y="551"/>
                </a:cxn>
                <a:cxn ang="0">
                  <a:pos x="454" y="587"/>
                </a:cxn>
                <a:cxn ang="0">
                  <a:pos x="489" y="617"/>
                </a:cxn>
                <a:cxn ang="0">
                  <a:pos x="505" y="648"/>
                </a:cxn>
                <a:cxn ang="0">
                  <a:pos x="515" y="678"/>
                </a:cxn>
                <a:cxn ang="0">
                  <a:pos x="535" y="714"/>
                </a:cxn>
                <a:cxn ang="0">
                  <a:pos x="556" y="745"/>
                </a:cxn>
                <a:cxn ang="0">
                  <a:pos x="566" y="775"/>
                </a:cxn>
                <a:cxn ang="0">
                  <a:pos x="586" y="806"/>
                </a:cxn>
                <a:cxn ang="0">
                  <a:pos x="663" y="842"/>
                </a:cxn>
                <a:cxn ang="0">
                  <a:pos x="734" y="872"/>
                </a:cxn>
                <a:cxn ang="0">
                  <a:pos x="770" y="903"/>
                </a:cxn>
                <a:cxn ang="0">
                  <a:pos x="790" y="933"/>
                </a:cxn>
                <a:cxn ang="0">
                  <a:pos x="790" y="969"/>
                </a:cxn>
                <a:cxn ang="0">
                  <a:pos x="811" y="1000"/>
                </a:cxn>
                <a:cxn ang="0">
                  <a:pos x="908" y="1030"/>
                </a:cxn>
                <a:cxn ang="0">
                  <a:pos x="1010" y="1066"/>
                </a:cxn>
                <a:cxn ang="0">
                  <a:pos x="1030" y="1097"/>
                </a:cxn>
                <a:cxn ang="0">
                  <a:pos x="1061" y="1127"/>
                </a:cxn>
                <a:cxn ang="0">
                  <a:pos x="1091" y="1158"/>
                </a:cxn>
                <a:cxn ang="0">
                  <a:pos x="1122" y="1189"/>
                </a:cxn>
                <a:cxn ang="0">
                  <a:pos x="1137" y="1224"/>
                </a:cxn>
                <a:cxn ang="0">
                  <a:pos x="1188" y="1255"/>
                </a:cxn>
                <a:cxn ang="0">
                  <a:pos x="1214" y="1285"/>
                </a:cxn>
                <a:cxn ang="0">
                  <a:pos x="1346" y="1336"/>
                </a:cxn>
              </a:cxnLst>
              <a:rect l="0" t="0" r="r" b="b"/>
              <a:pathLst>
                <a:path w="1923" h="1336">
                  <a:moveTo>
                    <a:pt x="0" y="0"/>
                  </a:moveTo>
                  <a:lnTo>
                    <a:pt x="0" y="0"/>
                  </a:lnTo>
                  <a:lnTo>
                    <a:pt x="15" y="0"/>
                  </a:lnTo>
                  <a:lnTo>
                    <a:pt x="15" y="31"/>
                  </a:lnTo>
                  <a:lnTo>
                    <a:pt x="20" y="31"/>
                  </a:lnTo>
                  <a:lnTo>
                    <a:pt x="20" y="61"/>
                  </a:lnTo>
                  <a:lnTo>
                    <a:pt x="97" y="61"/>
                  </a:lnTo>
                  <a:lnTo>
                    <a:pt x="97" y="92"/>
                  </a:lnTo>
                  <a:lnTo>
                    <a:pt x="158" y="92"/>
                  </a:lnTo>
                  <a:lnTo>
                    <a:pt x="158" y="122"/>
                  </a:lnTo>
                  <a:lnTo>
                    <a:pt x="163" y="122"/>
                  </a:lnTo>
                  <a:lnTo>
                    <a:pt x="163" y="153"/>
                  </a:lnTo>
                  <a:lnTo>
                    <a:pt x="178" y="153"/>
                  </a:lnTo>
                  <a:lnTo>
                    <a:pt x="178" y="184"/>
                  </a:lnTo>
                  <a:lnTo>
                    <a:pt x="178" y="184"/>
                  </a:lnTo>
                  <a:lnTo>
                    <a:pt x="178" y="214"/>
                  </a:lnTo>
                  <a:lnTo>
                    <a:pt x="188" y="214"/>
                  </a:lnTo>
                  <a:lnTo>
                    <a:pt x="188" y="245"/>
                  </a:lnTo>
                  <a:lnTo>
                    <a:pt x="194" y="245"/>
                  </a:lnTo>
                  <a:lnTo>
                    <a:pt x="194" y="275"/>
                  </a:lnTo>
                  <a:lnTo>
                    <a:pt x="234" y="275"/>
                  </a:lnTo>
                  <a:lnTo>
                    <a:pt x="234" y="306"/>
                  </a:lnTo>
                  <a:lnTo>
                    <a:pt x="250" y="306"/>
                  </a:lnTo>
                  <a:lnTo>
                    <a:pt x="250" y="337"/>
                  </a:lnTo>
                  <a:lnTo>
                    <a:pt x="290" y="337"/>
                  </a:lnTo>
                  <a:lnTo>
                    <a:pt x="290" y="367"/>
                  </a:lnTo>
                  <a:lnTo>
                    <a:pt x="311" y="367"/>
                  </a:lnTo>
                  <a:lnTo>
                    <a:pt x="311" y="398"/>
                  </a:lnTo>
                  <a:lnTo>
                    <a:pt x="311" y="398"/>
                  </a:lnTo>
                  <a:lnTo>
                    <a:pt x="311" y="428"/>
                  </a:lnTo>
                  <a:lnTo>
                    <a:pt x="326" y="428"/>
                  </a:lnTo>
                  <a:lnTo>
                    <a:pt x="326" y="459"/>
                  </a:lnTo>
                  <a:lnTo>
                    <a:pt x="341" y="459"/>
                  </a:lnTo>
                  <a:lnTo>
                    <a:pt x="341" y="490"/>
                  </a:lnTo>
                  <a:lnTo>
                    <a:pt x="357" y="490"/>
                  </a:lnTo>
                  <a:lnTo>
                    <a:pt x="357" y="520"/>
                  </a:lnTo>
                  <a:lnTo>
                    <a:pt x="413" y="520"/>
                  </a:lnTo>
                  <a:lnTo>
                    <a:pt x="413" y="551"/>
                  </a:lnTo>
                  <a:lnTo>
                    <a:pt x="454" y="551"/>
                  </a:lnTo>
                  <a:lnTo>
                    <a:pt x="454" y="587"/>
                  </a:lnTo>
                  <a:lnTo>
                    <a:pt x="489" y="587"/>
                  </a:lnTo>
                  <a:lnTo>
                    <a:pt x="489" y="617"/>
                  </a:lnTo>
                  <a:lnTo>
                    <a:pt x="505" y="617"/>
                  </a:lnTo>
                  <a:lnTo>
                    <a:pt x="505" y="648"/>
                  </a:lnTo>
                  <a:lnTo>
                    <a:pt x="515" y="648"/>
                  </a:lnTo>
                  <a:lnTo>
                    <a:pt x="515" y="678"/>
                  </a:lnTo>
                  <a:lnTo>
                    <a:pt x="535" y="678"/>
                  </a:lnTo>
                  <a:lnTo>
                    <a:pt x="535" y="714"/>
                  </a:lnTo>
                  <a:lnTo>
                    <a:pt x="556" y="714"/>
                  </a:lnTo>
                  <a:lnTo>
                    <a:pt x="556" y="745"/>
                  </a:lnTo>
                  <a:lnTo>
                    <a:pt x="566" y="745"/>
                  </a:lnTo>
                  <a:lnTo>
                    <a:pt x="566" y="775"/>
                  </a:lnTo>
                  <a:lnTo>
                    <a:pt x="586" y="775"/>
                  </a:lnTo>
                  <a:lnTo>
                    <a:pt x="586" y="806"/>
                  </a:lnTo>
                  <a:lnTo>
                    <a:pt x="663" y="806"/>
                  </a:lnTo>
                  <a:lnTo>
                    <a:pt x="663" y="842"/>
                  </a:lnTo>
                  <a:lnTo>
                    <a:pt x="734" y="842"/>
                  </a:lnTo>
                  <a:lnTo>
                    <a:pt x="734" y="872"/>
                  </a:lnTo>
                  <a:lnTo>
                    <a:pt x="770" y="872"/>
                  </a:lnTo>
                  <a:lnTo>
                    <a:pt x="770" y="903"/>
                  </a:lnTo>
                  <a:lnTo>
                    <a:pt x="790" y="903"/>
                  </a:lnTo>
                  <a:lnTo>
                    <a:pt x="790" y="933"/>
                  </a:lnTo>
                  <a:lnTo>
                    <a:pt x="790" y="933"/>
                  </a:lnTo>
                  <a:lnTo>
                    <a:pt x="790" y="969"/>
                  </a:lnTo>
                  <a:lnTo>
                    <a:pt x="811" y="969"/>
                  </a:lnTo>
                  <a:lnTo>
                    <a:pt x="811" y="1000"/>
                  </a:lnTo>
                  <a:lnTo>
                    <a:pt x="908" y="1000"/>
                  </a:lnTo>
                  <a:lnTo>
                    <a:pt x="908" y="1030"/>
                  </a:lnTo>
                  <a:lnTo>
                    <a:pt x="1010" y="1030"/>
                  </a:lnTo>
                  <a:lnTo>
                    <a:pt x="1010" y="1066"/>
                  </a:lnTo>
                  <a:lnTo>
                    <a:pt x="1030" y="1066"/>
                  </a:lnTo>
                  <a:lnTo>
                    <a:pt x="1030" y="1097"/>
                  </a:lnTo>
                  <a:lnTo>
                    <a:pt x="1061" y="1097"/>
                  </a:lnTo>
                  <a:lnTo>
                    <a:pt x="1061" y="1127"/>
                  </a:lnTo>
                  <a:lnTo>
                    <a:pt x="1091" y="1127"/>
                  </a:lnTo>
                  <a:lnTo>
                    <a:pt x="1091" y="1158"/>
                  </a:lnTo>
                  <a:lnTo>
                    <a:pt x="1122" y="1158"/>
                  </a:lnTo>
                  <a:lnTo>
                    <a:pt x="1122" y="1189"/>
                  </a:lnTo>
                  <a:lnTo>
                    <a:pt x="1137" y="1189"/>
                  </a:lnTo>
                  <a:lnTo>
                    <a:pt x="1137" y="1224"/>
                  </a:lnTo>
                  <a:lnTo>
                    <a:pt x="1188" y="1224"/>
                  </a:lnTo>
                  <a:lnTo>
                    <a:pt x="1188" y="1255"/>
                  </a:lnTo>
                  <a:lnTo>
                    <a:pt x="1214" y="1255"/>
                  </a:lnTo>
                  <a:lnTo>
                    <a:pt x="1214" y="1285"/>
                  </a:lnTo>
                  <a:lnTo>
                    <a:pt x="1346" y="1285"/>
                  </a:lnTo>
                  <a:lnTo>
                    <a:pt x="1346" y="1336"/>
                  </a:lnTo>
                  <a:lnTo>
                    <a:pt x="1923" y="1336"/>
                  </a:lnTo>
                </a:path>
              </a:pathLst>
            </a:custGeom>
            <a:noFill/>
            <a:ln w="19050" cmpd="sng">
              <a:solidFill>
                <a:srgbClr val="FF9900"/>
              </a:solidFill>
              <a:prstDash val="solid"/>
              <a:round/>
              <a:headEnd/>
              <a:tailEnd/>
            </a:ln>
          </p:spPr>
          <p:txBody>
            <a:bodyPr/>
            <a:lstStyle/>
            <a:p>
              <a:endParaRPr lang="en-US"/>
            </a:p>
          </p:txBody>
        </p:sp>
      </p:grpSp>
      <p:sp>
        <p:nvSpPr>
          <p:cNvPr id="52322" name="Freeform 98"/>
          <p:cNvSpPr>
            <a:spLocks/>
          </p:cNvSpPr>
          <p:nvPr/>
        </p:nvSpPr>
        <p:spPr bwMode="auto">
          <a:xfrm>
            <a:off x="5373688" y="2624138"/>
            <a:ext cx="3019425" cy="2760662"/>
          </a:xfrm>
          <a:custGeom>
            <a:avLst/>
            <a:gdLst/>
            <a:ahLst/>
            <a:cxnLst>
              <a:cxn ang="0">
                <a:pos x="15" y="31"/>
              </a:cxn>
              <a:cxn ang="0">
                <a:pos x="76" y="31"/>
              </a:cxn>
              <a:cxn ang="0">
                <a:pos x="102" y="61"/>
              </a:cxn>
              <a:cxn ang="0">
                <a:pos x="122" y="92"/>
              </a:cxn>
              <a:cxn ang="0">
                <a:pos x="122" y="122"/>
              </a:cxn>
              <a:cxn ang="0">
                <a:pos x="137" y="153"/>
              </a:cxn>
              <a:cxn ang="0">
                <a:pos x="142" y="184"/>
              </a:cxn>
              <a:cxn ang="0">
                <a:pos x="153" y="184"/>
              </a:cxn>
              <a:cxn ang="0">
                <a:pos x="229" y="219"/>
              </a:cxn>
              <a:cxn ang="0">
                <a:pos x="255" y="250"/>
              </a:cxn>
              <a:cxn ang="0">
                <a:pos x="255" y="281"/>
              </a:cxn>
              <a:cxn ang="0">
                <a:pos x="265" y="311"/>
              </a:cxn>
              <a:cxn ang="0">
                <a:pos x="316" y="342"/>
              </a:cxn>
              <a:cxn ang="0">
                <a:pos x="326" y="342"/>
              </a:cxn>
              <a:cxn ang="0">
                <a:pos x="331" y="372"/>
              </a:cxn>
              <a:cxn ang="0">
                <a:pos x="362" y="403"/>
              </a:cxn>
              <a:cxn ang="0">
                <a:pos x="362" y="434"/>
              </a:cxn>
              <a:cxn ang="0">
                <a:pos x="367" y="464"/>
              </a:cxn>
              <a:cxn ang="0">
                <a:pos x="392" y="500"/>
              </a:cxn>
              <a:cxn ang="0">
                <a:pos x="413" y="500"/>
              </a:cxn>
              <a:cxn ang="0">
                <a:pos x="459" y="531"/>
              </a:cxn>
              <a:cxn ang="0">
                <a:pos x="464" y="561"/>
              </a:cxn>
              <a:cxn ang="0">
                <a:pos x="464" y="592"/>
              </a:cxn>
              <a:cxn ang="0">
                <a:pos x="484" y="627"/>
              </a:cxn>
              <a:cxn ang="0">
                <a:pos x="494" y="658"/>
              </a:cxn>
              <a:cxn ang="0">
                <a:pos x="510" y="658"/>
              </a:cxn>
              <a:cxn ang="0">
                <a:pos x="525" y="719"/>
              </a:cxn>
              <a:cxn ang="0">
                <a:pos x="566" y="750"/>
              </a:cxn>
              <a:cxn ang="0">
                <a:pos x="566" y="786"/>
              </a:cxn>
              <a:cxn ang="0">
                <a:pos x="673" y="816"/>
              </a:cxn>
              <a:cxn ang="0">
                <a:pos x="699" y="852"/>
              </a:cxn>
              <a:cxn ang="0">
                <a:pos x="770" y="852"/>
              </a:cxn>
              <a:cxn ang="0">
                <a:pos x="892" y="882"/>
              </a:cxn>
              <a:cxn ang="0">
                <a:pos x="908" y="913"/>
              </a:cxn>
              <a:cxn ang="0">
                <a:pos x="908" y="949"/>
              </a:cxn>
              <a:cxn ang="0">
                <a:pos x="959" y="979"/>
              </a:cxn>
              <a:cxn ang="0">
                <a:pos x="989" y="1010"/>
              </a:cxn>
              <a:cxn ang="0">
                <a:pos x="989" y="1010"/>
              </a:cxn>
              <a:cxn ang="0">
                <a:pos x="1000" y="1076"/>
              </a:cxn>
              <a:cxn ang="0">
                <a:pos x="1020" y="1107"/>
              </a:cxn>
              <a:cxn ang="0">
                <a:pos x="1020" y="1143"/>
              </a:cxn>
              <a:cxn ang="0">
                <a:pos x="1045" y="1173"/>
              </a:cxn>
              <a:cxn ang="0">
                <a:pos x="1163" y="1209"/>
              </a:cxn>
              <a:cxn ang="0">
                <a:pos x="1168" y="1209"/>
              </a:cxn>
              <a:cxn ang="0">
                <a:pos x="1285" y="1245"/>
              </a:cxn>
              <a:cxn ang="0">
                <a:pos x="1311" y="1285"/>
              </a:cxn>
              <a:cxn ang="0">
                <a:pos x="1311" y="1326"/>
              </a:cxn>
              <a:cxn ang="0">
                <a:pos x="1331" y="1372"/>
              </a:cxn>
              <a:cxn ang="0">
                <a:pos x="1403" y="1433"/>
              </a:cxn>
              <a:cxn ang="0">
                <a:pos x="1520" y="1433"/>
              </a:cxn>
              <a:cxn ang="0">
                <a:pos x="1647" y="1556"/>
              </a:cxn>
              <a:cxn ang="0">
                <a:pos x="1902" y="1739"/>
              </a:cxn>
            </a:cxnLst>
            <a:rect l="0" t="0" r="r" b="b"/>
            <a:pathLst>
              <a:path w="1902" h="1739">
                <a:moveTo>
                  <a:pt x="0" y="0"/>
                </a:moveTo>
                <a:lnTo>
                  <a:pt x="15" y="0"/>
                </a:lnTo>
                <a:lnTo>
                  <a:pt x="15" y="0"/>
                </a:lnTo>
                <a:lnTo>
                  <a:pt x="15" y="0"/>
                </a:lnTo>
                <a:lnTo>
                  <a:pt x="15" y="31"/>
                </a:lnTo>
                <a:lnTo>
                  <a:pt x="15" y="31"/>
                </a:lnTo>
                <a:lnTo>
                  <a:pt x="15" y="31"/>
                </a:lnTo>
                <a:lnTo>
                  <a:pt x="76" y="31"/>
                </a:lnTo>
                <a:lnTo>
                  <a:pt x="76" y="31"/>
                </a:lnTo>
                <a:lnTo>
                  <a:pt x="76" y="31"/>
                </a:lnTo>
                <a:lnTo>
                  <a:pt x="76" y="61"/>
                </a:lnTo>
                <a:lnTo>
                  <a:pt x="76" y="61"/>
                </a:lnTo>
                <a:lnTo>
                  <a:pt x="76" y="61"/>
                </a:lnTo>
                <a:lnTo>
                  <a:pt x="102" y="61"/>
                </a:lnTo>
                <a:lnTo>
                  <a:pt x="102" y="61"/>
                </a:lnTo>
                <a:lnTo>
                  <a:pt x="102" y="61"/>
                </a:lnTo>
                <a:lnTo>
                  <a:pt x="102" y="92"/>
                </a:lnTo>
                <a:lnTo>
                  <a:pt x="102" y="92"/>
                </a:lnTo>
                <a:lnTo>
                  <a:pt x="102" y="92"/>
                </a:lnTo>
                <a:lnTo>
                  <a:pt x="122" y="92"/>
                </a:lnTo>
                <a:lnTo>
                  <a:pt x="122" y="92"/>
                </a:lnTo>
                <a:lnTo>
                  <a:pt x="122" y="92"/>
                </a:lnTo>
                <a:lnTo>
                  <a:pt x="122" y="122"/>
                </a:lnTo>
                <a:lnTo>
                  <a:pt x="122" y="122"/>
                </a:lnTo>
                <a:lnTo>
                  <a:pt x="122" y="122"/>
                </a:lnTo>
                <a:lnTo>
                  <a:pt x="137" y="122"/>
                </a:lnTo>
                <a:lnTo>
                  <a:pt x="137" y="122"/>
                </a:lnTo>
                <a:lnTo>
                  <a:pt x="137" y="122"/>
                </a:lnTo>
                <a:lnTo>
                  <a:pt x="137" y="153"/>
                </a:lnTo>
                <a:lnTo>
                  <a:pt x="137" y="153"/>
                </a:lnTo>
                <a:lnTo>
                  <a:pt x="137" y="153"/>
                </a:lnTo>
                <a:lnTo>
                  <a:pt x="142" y="153"/>
                </a:lnTo>
                <a:lnTo>
                  <a:pt x="142" y="153"/>
                </a:lnTo>
                <a:lnTo>
                  <a:pt x="142" y="153"/>
                </a:lnTo>
                <a:lnTo>
                  <a:pt x="142" y="184"/>
                </a:lnTo>
                <a:lnTo>
                  <a:pt x="142" y="184"/>
                </a:lnTo>
                <a:lnTo>
                  <a:pt x="142" y="184"/>
                </a:lnTo>
                <a:lnTo>
                  <a:pt x="153" y="184"/>
                </a:lnTo>
                <a:lnTo>
                  <a:pt x="153" y="184"/>
                </a:lnTo>
                <a:lnTo>
                  <a:pt x="153" y="184"/>
                </a:lnTo>
                <a:lnTo>
                  <a:pt x="153" y="219"/>
                </a:lnTo>
                <a:lnTo>
                  <a:pt x="153" y="219"/>
                </a:lnTo>
                <a:lnTo>
                  <a:pt x="153" y="219"/>
                </a:lnTo>
                <a:lnTo>
                  <a:pt x="229" y="219"/>
                </a:lnTo>
                <a:lnTo>
                  <a:pt x="229" y="219"/>
                </a:lnTo>
                <a:lnTo>
                  <a:pt x="229" y="219"/>
                </a:lnTo>
                <a:lnTo>
                  <a:pt x="229" y="250"/>
                </a:lnTo>
                <a:lnTo>
                  <a:pt x="229" y="250"/>
                </a:lnTo>
                <a:lnTo>
                  <a:pt x="229" y="250"/>
                </a:lnTo>
                <a:lnTo>
                  <a:pt x="255" y="250"/>
                </a:lnTo>
                <a:lnTo>
                  <a:pt x="255" y="250"/>
                </a:lnTo>
                <a:lnTo>
                  <a:pt x="255" y="250"/>
                </a:lnTo>
                <a:lnTo>
                  <a:pt x="255" y="281"/>
                </a:lnTo>
                <a:lnTo>
                  <a:pt x="255" y="281"/>
                </a:lnTo>
                <a:lnTo>
                  <a:pt x="255" y="281"/>
                </a:lnTo>
                <a:lnTo>
                  <a:pt x="265" y="281"/>
                </a:lnTo>
                <a:lnTo>
                  <a:pt x="265" y="281"/>
                </a:lnTo>
                <a:lnTo>
                  <a:pt x="265" y="281"/>
                </a:lnTo>
                <a:lnTo>
                  <a:pt x="265" y="311"/>
                </a:lnTo>
                <a:lnTo>
                  <a:pt x="265" y="311"/>
                </a:lnTo>
                <a:lnTo>
                  <a:pt x="265" y="311"/>
                </a:lnTo>
                <a:lnTo>
                  <a:pt x="316" y="311"/>
                </a:lnTo>
                <a:lnTo>
                  <a:pt x="316" y="311"/>
                </a:lnTo>
                <a:lnTo>
                  <a:pt x="316" y="311"/>
                </a:lnTo>
                <a:lnTo>
                  <a:pt x="316" y="342"/>
                </a:lnTo>
                <a:lnTo>
                  <a:pt x="316" y="342"/>
                </a:lnTo>
                <a:lnTo>
                  <a:pt x="316" y="342"/>
                </a:lnTo>
                <a:lnTo>
                  <a:pt x="326" y="342"/>
                </a:lnTo>
                <a:lnTo>
                  <a:pt x="326" y="342"/>
                </a:lnTo>
                <a:lnTo>
                  <a:pt x="326" y="342"/>
                </a:lnTo>
                <a:lnTo>
                  <a:pt x="326" y="372"/>
                </a:lnTo>
                <a:lnTo>
                  <a:pt x="326" y="372"/>
                </a:lnTo>
                <a:lnTo>
                  <a:pt x="326" y="372"/>
                </a:lnTo>
                <a:lnTo>
                  <a:pt x="331" y="372"/>
                </a:lnTo>
                <a:lnTo>
                  <a:pt x="331" y="372"/>
                </a:lnTo>
                <a:lnTo>
                  <a:pt x="331" y="372"/>
                </a:lnTo>
                <a:lnTo>
                  <a:pt x="331" y="403"/>
                </a:lnTo>
                <a:lnTo>
                  <a:pt x="331" y="403"/>
                </a:lnTo>
                <a:lnTo>
                  <a:pt x="331" y="403"/>
                </a:lnTo>
                <a:lnTo>
                  <a:pt x="362" y="403"/>
                </a:lnTo>
                <a:lnTo>
                  <a:pt x="362" y="403"/>
                </a:lnTo>
                <a:lnTo>
                  <a:pt x="362" y="403"/>
                </a:lnTo>
                <a:lnTo>
                  <a:pt x="362" y="434"/>
                </a:lnTo>
                <a:lnTo>
                  <a:pt x="362" y="434"/>
                </a:lnTo>
                <a:lnTo>
                  <a:pt x="362" y="434"/>
                </a:lnTo>
                <a:lnTo>
                  <a:pt x="367" y="434"/>
                </a:lnTo>
                <a:lnTo>
                  <a:pt x="367" y="434"/>
                </a:lnTo>
                <a:lnTo>
                  <a:pt x="367" y="434"/>
                </a:lnTo>
                <a:lnTo>
                  <a:pt x="367" y="464"/>
                </a:lnTo>
                <a:lnTo>
                  <a:pt x="367" y="464"/>
                </a:lnTo>
                <a:lnTo>
                  <a:pt x="367" y="464"/>
                </a:lnTo>
                <a:lnTo>
                  <a:pt x="392" y="464"/>
                </a:lnTo>
                <a:lnTo>
                  <a:pt x="392" y="464"/>
                </a:lnTo>
                <a:lnTo>
                  <a:pt x="392" y="464"/>
                </a:lnTo>
                <a:lnTo>
                  <a:pt x="392" y="500"/>
                </a:lnTo>
                <a:lnTo>
                  <a:pt x="392" y="500"/>
                </a:lnTo>
                <a:lnTo>
                  <a:pt x="392" y="500"/>
                </a:lnTo>
                <a:lnTo>
                  <a:pt x="413" y="500"/>
                </a:lnTo>
                <a:lnTo>
                  <a:pt x="413" y="500"/>
                </a:lnTo>
                <a:lnTo>
                  <a:pt x="413" y="500"/>
                </a:lnTo>
                <a:lnTo>
                  <a:pt x="413" y="531"/>
                </a:lnTo>
                <a:lnTo>
                  <a:pt x="413" y="531"/>
                </a:lnTo>
                <a:lnTo>
                  <a:pt x="413" y="531"/>
                </a:lnTo>
                <a:lnTo>
                  <a:pt x="459" y="531"/>
                </a:lnTo>
                <a:lnTo>
                  <a:pt x="459" y="531"/>
                </a:lnTo>
                <a:lnTo>
                  <a:pt x="459" y="531"/>
                </a:lnTo>
                <a:lnTo>
                  <a:pt x="459" y="561"/>
                </a:lnTo>
                <a:lnTo>
                  <a:pt x="459" y="561"/>
                </a:lnTo>
                <a:lnTo>
                  <a:pt x="459" y="561"/>
                </a:lnTo>
                <a:lnTo>
                  <a:pt x="464" y="561"/>
                </a:lnTo>
                <a:lnTo>
                  <a:pt x="464" y="561"/>
                </a:lnTo>
                <a:lnTo>
                  <a:pt x="464" y="561"/>
                </a:lnTo>
                <a:lnTo>
                  <a:pt x="464" y="592"/>
                </a:lnTo>
                <a:lnTo>
                  <a:pt x="464" y="592"/>
                </a:lnTo>
                <a:lnTo>
                  <a:pt x="464" y="592"/>
                </a:lnTo>
                <a:lnTo>
                  <a:pt x="484" y="592"/>
                </a:lnTo>
                <a:lnTo>
                  <a:pt x="484" y="592"/>
                </a:lnTo>
                <a:lnTo>
                  <a:pt x="484" y="592"/>
                </a:lnTo>
                <a:lnTo>
                  <a:pt x="484" y="627"/>
                </a:lnTo>
                <a:lnTo>
                  <a:pt x="484" y="627"/>
                </a:lnTo>
                <a:lnTo>
                  <a:pt x="484" y="627"/>
                </a:lnTo>
                <a:lnTo>
                  <a:pt x="494" y="627"/>
                </a:lnTo>
                <a:lnTo>
                  <a:pt x="494" y="627"/>
                </a:lnTo>
                <a:lnTo>
                  <a:pt x="494" y="627"/>
                </a:lnTo>
                <a:lnTo>
                  <a:pt x="494" y="658"/>
                </a:lnTo>
                <a:lnTo>
                  <a:pt x="494" y="658"/>
                </a:lnTo>
                <a:lnTo>
                  <a:pt x="494" y="658"/>
                </a:lnTo>
                <a:lnTo>
                  <a:pt x="510" y="658"/>
                </a:lnTo>
                <a:lnTo>
                  <a:pt x="510" y="658"/>
                </a:lnTo>
                <a:lnTo>
                  <a:pt x="510" y="658"/>
                </a:lnTo>
                <a:lnTo>
                  <a:pt x="510" y="719"/>
                </a:lnTo>
                <a:lnTo>
                  <a:pt x="510" y="719"/>
                </a:lnTo>
                <a:lnTo>
                  <a:pt x="510" y="719"/>
                </a:lnTo>
                <a:lnTo>
                  <a:pt x="525" y="719"/>
                </a:lnTo>
                <a:lnTo>
                  <a:pt x="525" y="719"/>
                </a:lnTo>
                <a:lnTo>
                  <a:pt x="525" y="719"/>
                </a:lnTo>
                <a:lnTo>
                  <a:pt x="525" y="750"/>
                </a:lnTo>
                <a:lnTo>
                  <a:pt x="525" y="750"/>
                </a:lnTo>
                <a:lnTo>
                  <a:pt x="525" y="750"/>
                </a:lnTo>
                <a:lnTo>
                  <a:pt x="566" y="750"/>
                </a:lnTo>
                <a:lnTo>
                  <a:pt x="566" y="750"/>
                </a:lnTo>
                <a:lnTo>
                  <a:pt x="566" y="750"/>
                </a:lnTo>
                <a:lnTo>
                  <a:pt x="566" y="786"/>
                </a:lnTo>
                <a:lnTo>
                  <a:pt x="566" y="786"/>
                </a:lnTo>
                <a:lnTo>
                  <a:pt x="566" y="786"/>
                </a:lnTo>
                <a:lnTo>
                  <a:pt x="673" y="786"/>
                </a:lnTo>
                <a:lnTo>
                  <a:pt x="673" y="786"/>
                </a:lnTo>
                <a:lnTo>
                  <a:pt x="673" y="786"/>
                </a:lnTo>
                <a:lnTo>
                  <a:pt x="673" y="816"/>
                </a:lnTo>
                <a:lnTo>
                  <a:pt x="673" y="816"/>
                </a:lnTo>
                <a:lnTo>
                  <a:pt x="673" y="816"/>
                </a:lnTo>
                <a:lnTo>
                  <a:pt x="699" y="816"/>
                </a:lnTo>
                <a:lnTo>
                  <a:pt x="699" y="816"/>
                </a:lnTo>
                <a:lnTo>
                  <a:pt x="699" y="816"/>
                </a:lnTo>
                <a:lnTo>
                  <a:pt x="699" y="852"/>
                </a:lnTo>
                <a:lnTo>
                  <a:pt x="699" y="852"/>
                </a:lnTo>
                <a:lnTo>
                  <a:pt x="699" y="852"/>
                </a:lnTo>
                <a:lnTo>
                  <a:pt x="770" y="852"/>
                </a:lnTo>
                <a:lnTo>
                  <a:pt x="770" y="852"/>
                </a:lnTo>
                <a:lnTo>
                  <a:pt x="770" y="852"/>
                </a:lnTo>
                <a:lnTo>
                  <a:pt x="770" y="882"/>
                </a:lnTo>
                <a:lnTo>
                  <a:pt x="770" y="882"/>
                </a:lnTo>
                <a:lnTo>
                  <a:pt x="770" y="882"/>
                </a:lnTo>
                <a:lnTo>
                  <a:pt x="892" y="882"/>
                </a:lnTo>
                <a:lnTo>
                  <a:pt x="892" y="882"/>
                </a:lnTo>
                <a:lnTo>
                  <a:pt x="892" y="882"/>
                </a:lnTo>
                <a:lnTo>
                  <a:pt x="892" y="913"/>
                </a:lnTo>
                <a:lnTo>
                  <a:pt x="892" y="913"/>
                </a:lnTo>
                <a:lnTo>
                  <a:pt x="892" y="913"/>
                </a:lnTo>
                <a:lnTo>
                  <a:pt x="908" y="913"/>
                </a:lnTo>
                <a:lnTo>
                  <a:pt x="908" y="913"/>
                </a:lnTo>
                <a:lnTo>
                  <a:pt x="908" y="913"/>
                </a:lnTo>
                <a:lnTo>
                  <a:pt x="908" y="949"/>
                </a:lnTo>
                <a:lnTo>
                  <a:pt x="908" y="949"/>
                </a:lnTo>
                <a:lnTo>
                  <a:pt x="908" y="949"/>
                </a:lnTo>
                <a:lnTo>
                  <a:pt x="959" y="949"/>
                </a:lnTo>
                <a:lnTo>
                  <a:pt x="959" y="949"/>
                </a:lnTo>
                <a:lnTo>
                  <a:pt x="959" y="949"/>
                </a:lnTo>
                <a:lnTo>
                  <a:pt x="959" y="979"/>
                </a:lnTo>
                <a:lnTo>
                  <a:pt x="959" y="979"/>
                </a:lnTo>
                <a:lnTo>
                  <a:pt x="959" y="979"/>
                </a:lnTo>
                <a:lnTo>
                  <a:pt x="989" y="979"/>
                </a:lnTo>
                <a:lnTo>
                  <a:pt x="989" y="979"/>
                </a:lnTo>
                <a:lnTo>
                  <a:pt x="989" y="979"/>
                </a:lnTo>
                <a:lnTo>
                  <a:pt x="989" y="1010"/>
                </a:lnTo>
                <a:lnTo>
                  <a:pt x="989" y="1010"/>
                </a:lnTo>
                <a:lnTo>
                  <a:pt x="989" y="1010"/>
                </a:lnTo>
                <a:lnTo>
                  <a:pt x="989" y="1010"/>
                </a:lnTo>
                <a:lnTo>
                  <a:pt x="989" y="1010"/>
                </a:lnTo>
                <a:lnTo>
                  <a:pt x="989" y="1010"/>
                </a:lnTo>
                <a:lnTo>
                  <a:pt x="989" y="1076"/>
                </a:lnTo>
                <a:lnTo>
                  <a:pt x="989" y="1076"/>
                </a:lnTo>
                <a:lnTo>
                  <a:pt x="989" y="1076"/>
                </a:lnTo>
                <a:lnTo>
                  <a:pt x="1000" y="1076"/>
                </a:lnTo>
                <a:lnTo>
                  <a:pt x="1000" y="1076"/>
                </a:lnTo>
                <a:lnTo>
                  <a:pt x="1000" y="1076"/>
                </a:lnTo>
                <a:lnTo>
                  <a:pt x="1000" y="1107"/>
                </a:lnTo>
                <a:lnTo>
                  <a:pt x="1000" y="1107"/>
                </a:lnTo>
                <a:lnTo>
                  <a:pt x="1000" y="1107"/>
                </a:lnTo>
                <a:lnTo>
                  <a:pt x="1020" y="1107"/>
                </a:lnTo>
                <a:lnTo>
                  <a:pt x="1020" y="1107"/>
                </a:lnTo>
                <a:lnTo>
                  <a:pt x="1020" y="1107"/>
                </a:lnTo>
                <a:lnTo>
                  <a:pt x="1020" y="1143"/>
                </a:lnTo>
                <a:lnTo>
                  <a:pt x="1020" y="1143"/>
                </a:lnTo>
                <a:lnTo>
                  <a:pt x="1020" y="1143"/>
                </a:lnTo>
                <a:lnTo>
                  <a:pt x="1045" y="1143"/>
                </a:lnTo>
                <a:lnTo>
                  <a:pt x="1045" y="1143"/>
                </a:lnTo>
                <a:lnTo>
                  <a:pt x="1045" y="1143"/>
                </a:lnTo>
                <a:lnTo>
                  <a:pt x="1045" y="1173"/>
                </a:lnTo>
                <a:lnTo>
                  <a:pt x="1045" y="1173"/>
                </a:lnTo>
                <a:lnTo>
                  <a:pt x="1045" y="1173"/>
                </a:lnTo>
                <a:lnTo>
                  <a:pt x="1163" y="1173"/>
                </a:lnTo>
                <a:lnTo>
                  <a:pt x="1163" y="1173"/>
                </a:lnTo>
                <a:lnTo>
                  <a:pt x="1163" y="1173"/>
                </a:lnTo>
                <a:lnTo>
                  <a:pt x="1163" y="1209"/>
                </a:lnTo>
                <a:lnTo>
                  <a:pt x="1163" y="1209"/>
                </a:lnTo>
                <a:lnTo>
                  <a:pt x="1163" y="1209"/>
                </a:lnTo>
                <a:lnTo>
                  <a:pt x="1168" y="1209"/>
                </a:lnTo>
                <a:lnTo>
                  <a:pt x="1168" y="1209"/>
                </a:lnTo>
                <a:lnTo>
                  <a:pt x="1168" y="1209"/>
                </a:lnTo>
                <a:lnTo>
                  <a:pt x="1168" y="1245"/>
                </a:lnTo>
                <a:lnTo>
                  <a:pt x="1168" y="1245"/>
                </a:lnTo>
                <a:lnTo>
                  <a:pt x="1168" y="1245"/>
                </a:lnTo>
                <a:lnTo>
                  <a:pt x="1285" y="1245"/>
                </a:lnTo>
                <a:lnTo>
                  <a:pt x="1285" y="1245"/>
                </a:lnTo>
                <a:lnTo>
                  <a:pt x="1285" y="1245"/>
                </a:lnTo>
                <a:lnTo>
                  <a:pt x="1285" y="1285"/>
                </a:lnTo>
                <a:lnTo>
                  <a:pt x="1285" y="1285"/>
                </a:lnTo>
                <a:lnTo>
                  <a:pt x="1285" y="1285"/>
                </a:lnTo>
                <a:lnTo>
                  <a:pt x="1311" y="1285"/>
                </a:lnTo>
                <a:lnTo>
                  <a:pt x="1311" y="1285"/>
                </a:lnTo>
                <a:lnTo>
                  <a:pt x="1311" y="1285"/>
                </a:lnTo>
                <a:lnTo>
                  <a:pt x="1311" y="1326"/>
                </a:lnTo>
                <a:lnTo>
                  <a:pt x="1311" y="1326"/>
                </a:lnTo>
                <a:lnTo>
                  <a:pt x="1311" y="1326"/>
                </a:lnTo>
                <a:lnTo>
                  <a:pt x="1331" y="1326"/>
                </a:lnTo>
                <a:lnTo>
                  <a:pt x="1331" y="1326"/>
                </a:lnTo>
                <a:lnTo>
                  <a:pt x="1331" y="1326"/>
                </a:lnTo>
                <a:lnTo>
                  <a:pt x="1331" y="1372"/>
                </a:lnTo>
                <a:lnTo>
                  <a:pt x="1331" y="1372"/>
                </a:lnTo>
                <a:lnTo>
                  <a:pt x="1331" y="1372"/>
                </a:lnTo>
                <a:lnTo>
                  <a:pt x="1403" y="1372"/>
                </a:lnTo>
                <a:lnTo>
                  <a:pt x="1403" y="1372"/>
                </a:lnTo>
                <a:lnTo>
                  <a:pt x="1403" y="1372"/>
                </a:lnTo>
                <a:lnTo>
                  <a:pt x="1403" y="1433"/>
                </a:lnTo>
                <a:lnTo>
                  <a:pt x="1403" y="1433"/>
                </a:lnTo>
                <a:lnTo>
                  <a:pt x="1403" y="1433"/>
                </a:lnTo>
                <a:lnTo>
                  <a:pt x="1520" y="1433"/>
                </a:lnTo>
                <a:lnTo>
                  <a:pt x="1520" y="1433"/>
                </a:lnTo>
                <a:lnTo>
                  <a:pt x="1520" y="1433"/>
                </a:lnTo>
                <a:lnTo>
                  <a:pt x="1520" y="1556"/>
                </a:lnTo>
                <a:lnTo>
                  <a:pt x="1520" y="1556"/>
                </a:lnTo>
                <a:lnTo>
                  <a:pt x="1520" y="1556"/>
                </a:lnTo>
                <a:lnTo>
                  <a:pt x="1647" y="1556"/>
                </a:lnTo>
                <a:lnTo>
                  <a:pt x="1647" y="1556"/>
                </a:lnTo>
                <a:lnTo>
                  <a:pt x="1647" y="1556"/>
                </a:lnTo>
                <a:lnTo>
                  <a:pt x="1647" y="1739"/>
                </a:lnTo>
                <a:lnTo>
                  <a:pt x="1647" y="1739"/>
                </a:lnTo>
                <a:lnTo>
                  <a:pt x="1647" y="1739"/>
                </a:lnTo>
                <a:lnTo>
                  <a:pt x="1902" y="1739"/>
                </a:lnTo>
                <a:lnTo>
                  <a:pt x="1902" y="1739"/>
                </a:lnTo>
              </a:path>
            </a:pathLst>
          </a:custGeom>
          <a:noFill/>
          <a:ln w="7938">
            <a:solidFill>
              <a:srgbClr val="05FE00"/>
            </a:solidFill>
            <a:prstDash val="solid"/>
            <a:round/>
            <a:headEnd/>
            <a:tailEnd/>
          </a:ln>
        </p:spPr>
        <p:txBody>
          <a:bodyPr/>
          <a:lstStyle/>
          <a:p>
            <a:endParaRPr lang="en-US"/>
          </a:p>
        </p:txBody>
      </p:sp>
      <p:sp>
        <p:nvSpPr>
          <p:cNvPr id="52323" name="Freeform 99"/>
          <p:cNvSpPr>
            <a:spLocks/>
          </p:cNvSpPr>
          <p:nvPr/>
        </p:nvSpPr>
        <p:spPr bwMode="auto">
          <a:xfrm>
            <a:off x="5373688" y="2624138"/>
            <a:ext cx="3019425" cy="2760662"/>
          </a:xfrm>
          <a:custGeom>
            <a:avLst/>
            <a:gdLst/>
            <a:ahLst/>
            <a:cxnLst>
              <a:cxn ang="0">
                <a:pos x="0" y="0"/>
              </a:cxn>
              <a:cxn ang="0">
                <a:pos x="15" y="31"/>
              </a:cxn>
              <a:cxn ang="0">
                <a:pos x="76" y="61"/>
              </a:cxn>
              <a:cxn ang="0">
                <a:pos x="102" y="92"/>
              </a:cxn>
              <a:cxn ang="0">
                <a:pos x="122" y="122"/>
              </a:cxn>
              <a:cxn ang="0">
                <a:pos x="137" y="153"/>
              </a:cxn>
              <a:cxn ang="0">
                <a:pos x="142" y="184"/>
              </a:cxn>
              <a:cxn ang="0">
                <a:pos x="153" y="219"/>
              </a:cxn>
              <a:cxn ang="0">
                <a:pos x="229" y="250"/>
              </a:cxn>
              <a:cxn ang="0">
                <a:pos x="255" y="281"/>
              </a:cxn>
              <a:cxn ang="0">
                <a:pos x="265" y="311"/>
              </a:cxn>
              <a:cxn ang="0">
                <a:pos x="316" y="342"/>
              </a:cxn>
              <a:cxn ang="0">
                <a:pos x="326" y="372"/>
              </a:cxn>
              <a:cxn ang="0">
                <a:pos x="331" y="403"/>
              </a:cxn>
              <a:cxn ang="0">
                <a:pos x="362" y="434"/>
              </a:cxn>
              <a:cxn ang="0">
                <a:pos x="362" y="464"/>
              </a:cxn>
              <a:cxn ang="0">
                <a:pos x="392" y="500"/>
              </a:cxn>
              <a:cxn ang="0">
                <a:pos x="413" y="531"/>
              </a:cxn>
              <a:cxn ang="0">
                <a:pos x="459" y="561"/>
              </a:cxn>
              <a:cxn ang="0">
                <a:pos x="464" y="592"/>
              </a:cxn>
              <a:cxn ang="0">
                <a:pos x="484" y="627"/>
              </a:cxn>
              <a:cxn ang="0">
                <a:pos x="494" y="658"/>
              </a:cxn>
              <a:cxn ang="0">
                <a:pos x="510" y="719"/>
              </a:cxn>
              <a:cxn ang="0">
                <a:pos x="525" y="750"/>
              </a:cxn>
              <a:cxn ang="0">
                <a:pos x="566" y="786"/>
              </a:cxn>
              <a:cxn ang="0">
                <a:pos x="668" y="816"/>
              </a:cxn>
              <a:cxn ang="0">
                <a:pos x="699" y="852"/>
              </a:cxn>
              <a:cxn ang="0">
                <a:pos x="770" y="882"/>
              </a:cxn>
              <a:cxn ang="0">
                <a:pos x="892" y="913"/>
              </a:cxn>
              <a:cxn ang="0">
                <a:pos x="908" y="944"/>
              </a:cxn>
              <a:cxn ang="0">
                <a:pos x="959" y="979"/>
              </a:cxn>
              <a:cxn ang="0">
                <a:pos x="989" y="1010"/>
              </a:cxn>
              <a:cxn ang="0">
                <a:pos x="989" y="1076"/>
              </a:cxn>
              <a:cxn ang="0">
                <a:pos x="1000" y="1107"/>
              </a:cxn>
              <a:cxn ang="0">
                <a:pos x="1020" y="1143"/>
              </a:cxn>
              <a:cxn ang="0">
                <a:pos x="1045" y="1173"/>
              </a:cxn>
              <a:cxn ang="0">
                <a:pos x="1163" y="1209"/>
              </a:cxn>
              <a:cxn ang="0">
                <a:pos x="1168" y="1245"/>
              </a:cxn>
              <a:cxn ang="0">
                <a:pos x="1285" y="1280"/>
              </a:cxn>
              <a:cxn ang="0">
                <a:pos x="1311" y="1326"/>
              </a:cxn>
              <a:cxn ang="0">
                <a:pos x="1331" y="1372"/>
              </a:cxn>
              <a:cxn ang="0">
                <a:pos x="1403" y="1433"/>
              </a:cxn>
              <a:cxn ang="0">
                <a:pos x="1520" y="1556"/>
              </a:cxn>
              <a:cxn ang="0">
                <a:pos x="1647" y="1739"/>
              </a:cxn>
            </a:cxnLst>
            <a:rect l="0" t="0" r="r" b="b"/>
            <a:pathLst>
              <a:path w="1902" h="1739">
                <a:moveTo>
                  <a:pt x="0" y="0"/>
                </a:moveTo>
                <a:lnTo>
                  <a:pt x="0" y="0"/>
                </a:lnTo>
                <a:lnTo>
                  <a:pt x="15" y="0"/>
                </a:lnTo>
                <a:lnTo>
                  <a:pt x="15" y="31"/>
                </a:lnTo>
                <a:lnTo>
                  <a:pt x="76" y="31"/>
                </a:lnTo>
                <a:lnTo>
                  <a:pt x="76" y="61"/>
                </a:lnTo>
                <a:lnTo>
                  <a:pt x="102" y="61"/>
                </a:lnTo>
                <a:lnTo>
                  <a:pt x="102" y="92"/>
                </a:lnTo>
                <a:lnTo>
                  <a:pt x="122" y="92"/>
                </a:lnTo>
                <a:lnTo>
                  <a:pt x="122" y="122"/>
                </a:lnTo>
                <a:lnTo>
                  <a:pt x="137" y="122"/>
                </a:lnTo>
                <a:lnTo>
                  <a:pt x="137" y="153"/>
                </a:lnTo>
                <a:lnTo>
                  <a:pt x="142" y="153"/>
                </a:lnTo>
                <a:lnTo>
                  <a:pt x="142" y="184"/>
                </a:lnTo>
                <a:lnTo>
                  <a:pt x="153" y="184"/>
                </a:lnTo>
                <a:lnTo>
                  <a:pt x="153" y="219"/>
                </a:lnTo>
                <a:lnTo>
                  <a:pt x="229" y="219"/>
                </a:lnTo>
                <a:lnTo>
                  <a:pt x="229" y="250"/>
                </a:lnTo>
                <a:lnTo>
                  <a:pt x="255" y="250"/>
                </a:lnTo>
                <a:lnTo>
                  <a:pt x="255" y="281"/>
                </a:lnTo>
                <a:lnTo>
                  <a:pt x="265" y="281"/>
                </a:lnTo>
                <a:lnTo>
                  <a:pt x="265" y="311"/>
                </a:lnTo>
                <a:lnTo>
                  <a:pt x="316" y="311"/>
                </a:lnTo>
                <a:lnTo>
                  <a:pt x="316" y="342"/>
                </a:lnTo>
                <a:lnTo>
                  <a:pt x="326" y="342"/>
                </a:lnTo>
                <a:lnTo>
                  <a:pt x="326" y="372"/>
                </a:lnTo>
                <a:lnTo>
                  <a:pt x="331" y="372"/>
                </a:lnTo>
                <a:lnTo>
                  <a:pt x="331" y="403"/>
                </a:lnTo>
                <a:lnTo>
                  <a:pt x="362" y="403"/>
                </a:lnTo>
                <a:lnTo>
                  <a:pt x="362" y="434"/>
                </a:lnTo>
                <a:lnTo>
                  <a:pt x="362" y="434"/>
                </a:lnTo>
                <a:lnTo>
                  <a:pt x="362" y="464"/>
                </a:lnTo>
                <a:lnTo>
                  <a:pt x="392" y="464"/>
                </a:lnTo>
                <a:lnTo>
                  <a:pt x="392" y="500"/>
                </a:lnTo>
                <a:lnTo>
                  <a:pt x="413" y="500"/>
                </a:lnTo>
                <a:lnTo>
                  <a:pt x="413" y="531"/>
                </a:lnTo>
                <a:lnTo>
                  <a:pt x="459" y="531"/>
                </a:lnTo>
                <a:lnTo>
                  <a:pt x="459" y="561"/>
                </a:lnTo>
                <a:lnTo>
                  <a:pt x="464" y="561"/>
                </a:lnTo>
                <a:lnTo>
                  <a:pt x="464" y="592"/>
                </a:lnTo>
                <a:lnTo>
                  <a:pt x="484" y="592"/>
                </a:lnTo>
                <a:lnTo>
                  <a:pt x="484" y="627"/>
                </a:lnTo>
                <a:lnTo>
                  <a:pt x="494" y="627"/>
                </a:lnTo>
                <a:lnTo>
                  <a:pt x="494" y="658"/>
                </a:lnTo>
                <a:lnTo>
                  <a:pt x="510" y="658"/>
                </a:lnTo>
                <a:lnTo>
                  <a:pt x="510" y="719"/>
                </a:lnTo>
                <a:lnTo>
                  <a:pt x="525" y="719"/>
                </a:lnTo>
                <a:lnTo>
                  <a:pt x="525" y="750"/>
                </a:lnTo>
                <a:lnTo>
                  <a:pt x="566" y="750"/>
                </a:lnTo>
                <a:lnTo>
                  <a:pt x="566" y="786"/>
                </a:lnTo>
                <a:lnTo>
                  <a:pt x="668" y="786"/>
                </a:lnTo>
                <a:lnTo>
                  <a:pt x="668" y="816"/>
                </a:lnTo>
                <a:lnTo>
                  <a:pt x="699" y="816"/>
                </a:lnTo>
                <a:lnTo>
                  <a:pt x="699" y="852"/>
                </a:lnTo>
                <a:lnTo>
                  <a:pt x="770" y="852"/>
                </a:lnTo>
                <a:lnTo>
                  <a:pt x="770" y="882"/>
                </a:lnTo>
                <a:lnTo>
                  <a:pt x="892" y="882"/>
                </a:lnTo>
                <a:lnTo>
                  <a:pt x="892" y="913"/>
                </a:lnTo>
                <a:lnTo>
                  <a:pt x="908" y="913"/>
                </a:lnTo>
                <a:lnTo>
                  <a:pt x="908" y="944"/>
                </a:lnTo>
                <a:lnTo>
                  <a:pt x="959" y="944"/>
                </a:lnTo>
                <a:lnTo>
                  <a:pt x="959" y="979"/>
                </a:lnTo>
                <a:lnTo>
                  <a:pt x="989" y="979"/>
                </a:lnTo>
                <a:lnTo>
                  <a:pt x="989" y="1010"/>
                </a:lnTo>
                <a:lnTo>
                  <a:pt x="989" y="1010"/>
                </a:lnTo>
                <a:lnTo>
                  <a:pt x="989" y="1076"/>
                </a:lnTo>
                <a:lnTo>
                  <a:pt x="1000" y="1076"/>
                </a:lnTo>
                <a:lnTo>
                  <a:pt x="1000" y="1107"/>
                </a:lnTo>
                <a:lnTo>
                  <a:pt x="1020" y="1107"/>
                </a:lnTo>
                <a:lnTo>
                  <a:pt x="1020" y="1143"/>
                </a:lnTo>
                <a:lnTo>
                  <a:pt x="1045" y="1143"/>
                </a:lnTo>
                <a:lnTo>
                  <a:pt x="1045" y="1173"/>
                </a:lnTo>
                <a:lnTo>
                  <a:pt x="1163" y="1173"/>
                </a:lnTo>
                <a:lnTo>
                  <a:pt x="1163" y="1209"/>
                </a:lnTo>
                <a:lnTo>
                  <a:pt x="1168" y="1209"/>
                </a:lnTo>
                <a:lnTo>
                  <a:pt x="1168" y="1245"/>
                </a:lnTo>
                <a:lnTo>
                  <a:pt x="1285" y="1245"/>
                </a:lnTo>
                <a:lnTo>
                  <a:pt x="1285" y="1280"/>
                </a:lnTo>
                <a:lnTo>
                  <a:pt x="1311" y="1280"/>
                </a:lnTo>
                <a:lnTo>
                  <a:pt x="1311" y="1326"/>
                </a:lnTo>
                <a:lnTo>
                  <a:pt x="1331" y="1326"/>
                </a:lnTo>
                <a:lnTo>
                  <a:pt x="1331" y="1372"/>
                </a:lnTo>
                <a:lnTo>
                  <a:pt x="1403" y="1372"/>
                </a:lnTo>
                <a:lnTo>
                  <a:pt x="1403" y="1433"/>
                </a:lnTo>
                <a:lnTo>
                  <a:pt x="1520" y="1433"/>
                </a:lnTo>
                <a:lnTo>
                  <a:pt x="1520" y="1556"/>
                </a:lnTo>
                <a:lnTo>
                  <a:pt x="1647" y="1556"/>
                </a:lnTo>
                <a:lnTo>
                  <a:pt x="1647" y="1739"/>
                </a:lnTo>
                <a:lnTo>
                  <a:pt x="1902" y="1739"/>
                </a:lnTo>
              </a:path>
            </a:pathLst>
          </a:custGeom>
          <a:noFill/>
          <a:ln w="19050" cmpd="sng">
            <a:solidFill>
              <a:schemeClr val="tx2"/>
            </a:solidFill>
            <a:prstDash val="solid"/>
            <a:round/>
            <a:headEnd/>
            <a:tailEnd/>
          </a:ln>
        </p:spPr>
        <p:txBody>
          <a:bodyPr/>
          <a:lstStyle/>
          <a:p>
            <a:endParaRPr lang="en-US"/>
          </a:p>
        </p:txBody>
      </p:sp>
      <p:sp>
        <p:nvSpPr>
          <p:cNvPr id="52324" name="Text Box 100"/>
          <p:cNvSpPr txBox="1">
            <a:spLocks noChangeArrowheads="1"/>
          </p:cNvSpPr>
          <p:nvPr/>
        </p:nvSpPr>
        <p:spPr bwMode="auto">
          <a:xfrm>
            <a:off x="1204913" y="1601788"/>
            <a:ext cx="3671887" cy="830997"/>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GB" sz="2400" b="1" dirty="0">
                <a:latin typeface="Calibri" pitchFamily="34" charset="0"/>
              </a:rPr>
              <a:t>HER2 gene amplified</a:t>
            </a:r>
            <a:br>
              <a:rPr lang="en-GB" sz="2400" b="1" dirty="0">
                <a:latin typeface="Calibri" pitchFamily="34" charset="0"/>
              </a:rPr>
            </a:br>
            <a:r>
              <a:rPr lang="en-GB" sz="2400" b="1" dirty="0">
                <a:latin typeface="Calibri" pitchFamily="34" charset="0"/>
              </a:rPr>
              <a:t>(FISH +)</a:t>
            </a:r>
          </a:p>
        </p:txBody>
      </p:sp>
      <p:sp>
        <p:nvSpPr>
          <p:cNvPr id="52325" name="Line 101"/>
          <p:cNvSpPr>
            <a:spLocks noChangeShapeType="1"/>
          </p:cNvSpPr>
          <p:nvPr/>
        </p:nvSpPr>
        <p:spPr bwMode="auto">
          <a:xfrm flipH="1">
            <a:off x="6781800" y="3276600"/>
            <a:ext cx="165100" cy="0"/>
          </a:xfrm>
          <a:prstGeom prst="line">
            <a:avLst/>
          </a:prstGeom>
          <a:noFill/>
          <a:ln w="19050">
            <a:solidFill>
              <a:srgbClr val="FF99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Line 4"/>
          <p:cNvSpPr>
            <a:spLocks noChangeShapeType="1"/>
          </p:cNvSpPr>
          <p:nvPr/>
        </p:nvSpPr>
        <p:spPr bwMode="auto">
          <a:xfrm>
            <a:off x="1519238" y="1039813"/>
            <a:ext cx="71437" cy="1587"/>
          </a:xfrm>
          <a:prstGeom prst="line">
            <a:avLst/>
          </a:prstGeom>
          <a:noFill/>
          <a:ln w="25400">
            <a:solidFill>
              <a:schemeClr val="accent2"/>
            </a:solidFill>
            <a:round/>
            <a:headEnd/>
            <a:tailEnd/>
          </a:ln>
        </p:spPr>
        <p:txBody>
          <a:bodyPr/>
          <a:lstStyle/>
          <a:p>
            <a:endParaRPr lang="en-US"/>
          </a:p>
        </p:txBody>
      </p:sp>
      <p:sp>
        <p:nvSpPr>
          <p:cNvPr id="99333" name="Line 5"/>
          <p:cNvSpPr>
            <a:spLocks noChangeShapeType="1"/>
          </p:cNvSpPr>
          <p:nvPr/>
        </p:nvSpPr>
        <p:spPr bwMode="auto">
          <a:xfrm>
            <a:off x="2443163" y="1316038"/>
            <a:ext cx="66675" cy="1587"/>
          </a:xfrm>
          <a:prstGeom prst="line">
            <a:avLst/>
          </a:prstGeom>
          <a:noFill/>
          <a:ln w="25400">
            <a:solidFill>
              <a:schemeClr val="accent2"/>
            </a:solidFill>
            <a:round/>
            <a:headEnd/>
            <a:tailEnd/>
          </a:ln>
          <a:effectLst/>
        </p:spPr>
        <p:txBody>
          <a:bodyPr/>
          <a:lstStyle/>
          <a:p>
            <a:endParaRPr lang="en-US"/>
          </a:p>
        </p:txBody>
      </p:sp>
      <p:sp>
        <p:nvSpPr>
          <p:cNvPr id="99334" name="Line 6"/>
          <p:cNvSpPr>
            <a:spLocks noChangeShapeType="1"/>
          </p:cNvSpPr>
          <p:nvPr/>
        </p:nvSpPr>
        <p:spPr bwMode="auto">
          <a:xfrm>
            <a:off x="2405063" y="1290638"/>
            <a:ext cx="1587" cy="12700"/>
          </a:xfrm>
          <a:prstGeom prst="line">
            <a:avLst/>
          </a:prstGeom>
          <a:noFill/>
          <a:ln w="25400">
            <a:solidFill>
              <a:srgbClr val="00C0C0"/>
            </a:solidFill>
            <a:round/>
            <a:headEnd/>
            <a:tailEnd/>
          </a:ln>
        </p:spPr>
        <p:txBody>
          <a:bodyPr/>
          <a:lstStyle/>
          <a:p>
            <a:endParaRPr lang="en-US"/>
          </a:p>
        </p:txBody>
      </p:sp>
      <p:sp>
        <p:nvSpPr>
          <p:cNvPr id="99335" name="Line 7"/>
          <p:cNvSpPr>
            <a:spLocks noChangeShapeType="1"/>
          </p:cNvSpPr>
          <p:nvPr/>
        </p:nvSpPr>
        <p:spPr bwMode="auto">
          <a:xfrm>
            <a:off x="2219325" y="1231900"/>
            <a:ext cx="115888" cy="1588"/>
          </a:xfrm>
          <a:prstGeom prst="line">
            <a:avLst/>
          </a:prstGeom>
          <a:noFill/>
          <a:ln w="25400">
            <a:solidFill>
              <a:srgbClr val="00C0C0"/>
            </a:solidFill>
            <a:round/>
            <a:headEnd/>
            <a:tailEnd/>
          </a:ln>
        </p:spPr>
        <p:txBody>
          <a:bodyPr/>
          <a:lstStyle/>
          <a:p>
            <a:endParaRPr lang="en-US"/>
          </a:p>
        </p:txBody>
      </p:sp>
      <p:sp>
        <p:nvSpPr>
          <p:cNvPr id="99336" name="Line 8"/>
          <p:cNvSpPr>
            <a:spLocks noChangeShapeType="1"/>
          </p:cNvSpPr>
          <p:nvPr/>
        </p:nvSpPr>
        <p:spPr bwMode="auto">
          <a:xfrm>
            <a:off x="2219325" y="1220788"/>
            <a:ext cx="1588" cy="11112"/>
          </a:xfrm>
          <a:prstGeom prst="line">
            <a:avLst/>
          </a:prstGeom>
          <a:noFill/>
          <a:ln w="25400">
            <a:solidFill>
              <a:srgbClr val="00C0C0"/>
            </a:solidFill>
            <a:round/>
            <a:headEnd/>
            <a:tailEnd/>
          </a:ln>
        </p:spPr>
        <p:txBody>
          <a:bodyPr/>
          <a:lstStyle/>
          <a:p>
            <a:endParaRPr lang="en-US"/>
          </a:p>
        </p:txBody>
      </p:sp>
      <p:sp>
        <p:nvSpPr>
          <p:cNvPr id="99337" name="Line 9"/>
          <p:cNvSpPr>
            <a:spLocks noChangeShapeType="1"/>
          </p:cNvSpPr>
          <p:nvPr/>
        </p:nvSpPr>
        <p:spPr bwMode="auto">
          <a:xfrm>
            <a:off x="2182813" y="1209675"/>
            <a:ext cx="1587" cy="11113"/>
          </a:xfrm>
          <a:prstGeom prst="line">
            <a:avLst/>
          </a:prstGeom>
          <a:noFill/>
          <a:ln w="25400">
            <a:solidFill>
              <a:srgbClr val="00C0C0"/>
            </a:solidFill>
            <a:round/>
            <a:headEnd/>
            <a:tailEnd/>
          </a:ln>
        </p:spPr>
        <p:txBody>
          <a:bodyPr/>
          <a:lstStyle/>
          <a:p>
            <a:endParaRPr lang="en-US"/>
          </a:p>
        </p:txBody>
      </p:sp>
      <p:sp>
        <p:nvSpPr>
          <p:cNvPr id="99338" name="Rectangle 10"/>
          <p:cNvSpPr>
            <a:spLocks noGrp="1" noChangeArrowheads="1"/>
          </p:cNvSpPr>
          <p:nvPr>
            <p:ph type="title"/>
          </p:nvPr>
        </p:nvSpPr>
        <p:spPr>
          <a:xfrm>
            <a:off x="228600" y="76200"/>
            <a:ext cx="8686800" cy="1143000"/>
          </a:xfrm>
          <a:noFill/>
          <a:ln/>
        </p:spPr>
        <p:txBody>
          <a:bodyPr/>
          <a:lstStyle/>
          <a:p>
            <a:r>
              <a:rPr lang="en-US" sz="3600" b="1" dirty="0" err="1" smtClean="0">
                <a:latin typeface="Calibri" pitchFamily="34" charset="0"/>
              </a:rPr>
              <a:t>Trastuzumab</a:t>
            </a:r>
            <a:r>
              <a:rPr lang="en-US" sz="3600" b="1" dirty="0" smtClean="0">
                <a:latin typeface="Calibri" pitchFamily="34" charset="0"/>
              </a:rPr>
              <a:t> Improves Disease </a:t>
            </a:r>
            <a:r>
              <a:rPr lang="en-US" sz="3600" b="1" dirty="0">
                <a:latin typeface="Calibri" pitchFamily="34" charset="0"/>
              </a:rPr>
              <a:t>Free </a:t>
            </a:r>
            <a:r>
              <a:rPr lang="en-US" sz="3600" b="1" dirty="0" smtClean="0">
                <a:latin typeface="Calibri" pitchFamily="34" charset="0"/>
              </a:rPr>
              <a:t>Survival in Early Breast Cancer</a:t>
            </a:r>
            <a:endParaRPr lang="en-US" sz="3600" b="1" dirty="0">
              <a:latin typeface="Calibri" pitchFamily="34" charset="0"/>
            </a:endParaRPr>
          </a:p>
        </p:txBody>
      </p:sp>
      <p:sp>
        <p:nvSpPr>
          <p:cNvPr id="99339" name="Rectangle 11"/>
          <p:cNvSpPr>
            <a:spLocks noChangeArrowheads="1"/>
          </p:cNvSpPr>
          <p:nvPr/>
        </p:nvSpPr>
        <p:spPr bwMode="auto">
          <a:xfrm rot="16200000">
            <a:off x="-15875" y="3460751"/>
            <a:ext cx="1355725" cy="228600"/>
          </a:xfrm>
          <a:prstGeom prst="rect">
            <a:avLst/>
          </a:prstGeom>
          <a:noFill/>
          <a:ln w="9525">
            <a:noFill/>
            <a:miter lim="800000"/>
            <a:headEnd/>
            <a:tailEnd/>
          </a:ln>
        </p:spPr>
        <p:txBody>
          <a:bodyPr wrap="none" lIns="0" tIns="0" rIns="0" bIns="0">
            <a:spAutoFit/>
          </a:bodyPr>
          <a:lstStyle/>
          <a:p>
            <a:pPr eaLnBrk="0" hangingPunct="0"/>
            <a:r>
              <a:rPr lang="en-US" sz="1500">
                <a:latin typeface="Arial" charset="0"/>
              </a:rPr>
              <a:t>% Disease Free</a:t>
            </a:r>
            <a:endParaRPr lang="en-US" sz="2400"/>
          </a:p>
        </p:txBody>
      </p:sp>
      <p:sp>
        <p:nvSpPr>
          <p:cNvPr id="99340" name="Line 12"/>
          <p:cNvSpPr>
            <a:spLocks noChangeShapeType="1"/>
          </p:cNvSpPr>
          <p:nvPr/>
        </p:nvSpPr>
        <p:spPr bwMode="auto">
          <a:xfrm>
            <a:off x="1009650" y="958850"/>
            <a:ext cx="201613" cy="1588"/>
          </a:xfrm>
          <a:prstGeom prst="line">
            <a:avLst/>
          </a:prstGeom>
          <a:noFill/>
          <a:ln w="25400">
            <a:solidFill>
              <a:schemeClr val="tx2"/>
            </a:solidFill>
            <a:round/>
            <a:headEnd/>
            <a:tailEnd/>
          </a:ln>
        </p:spPr>
        <p:txBody>
          <a:bodyPr/>
          <a:lstStyle/>
          <a:p>
            <a:endParaRPr lang="en-US"/>
          </a:p>
        </p:txBody>
      </p:sp>
      <p:sp>
        <p:nvSpPr>
          <p:cNvPr id="99341" name="Line 13"/>
          <p:cNvSpPr>
            <a:spLocks noChangeShapeType="1"/>
          </p:cNvSpPr>
          <p:nvPr/>
        </p:nvSpPr>
        <p:spPr bwMode="auto">
          <a:xfrm>
            <a:off x="1211263" y="979488"/>
            <a:ext cx="106362" cy="1587"/>
          </a:xfrm>
          <a:prstGeom prst="line">
            <a:avLst/>
          </a:prstGeom>
          <a:noFill/>
          <a:ln w="25400">
            <a:solidFill>
              <a:schemeClr val="tx2"/>
            </a:solidFill>
            <a:round/>
            <a:headEnd/>
            <a:tailEnd/>
          </a:ln>
        </p:spPr>
        <p:txBody>
          <a:bodyPr/>
          <a:lstStyle/>
          <a:p>
            <a:endParaRPr lang="en-US"/>
          </a:p>
        </p:txBody>
      </p:sp>
      <p:sp>
        <p:nvSpPr>
          <p:cNvPr id="99342" name="Line 14"/>
          <p:cNvSpPr>
            <a:spLocks noChangeShapeType="1"/>
          </p:cNvSpPr>
          <p:nvPr/>
        </p:nvSpPr>
        <p:spPr bwMode="auto">
          <a:xfrm>
            <a:off x="1317625" y="990600"/>
            <a:ext cx="100013" cy="1588"/>
          </a:xfrm>
          <a:prstGeom prst="line">
            <a:avLst/>
          </a:prstGeom>
          <a:noFill/>
          <a:ln w="25400">
            <a:solidFill>
              <a:schemeClr val="tx2"/>
            </a:solidFill>
            <a:round/>
            <a:headEnd/>
            <a:tailEnd/>
          </a:ln>
        </p:spPr>
        <p:txBody>
          <a:bodyPr/>
          <a:lstStyle/>
          <a:p>
            <a:endParaRPr lang="en-US"/>
          </a:p>
        </p:txBody>
      </p:sp>
      <p:sp>
        <p:nvSpPr>
          <p:cNvPr id="99343" name="Line 15"/>
          <p:cNvSpPr>
            <a:spLocks noChangeShapeType="1"/>
          </p:cNvSpPr>
          <p:nvPr/>
        </p:nvSpPr>
        <p:spPr bwMode="auto">
          <a:xfrm>
            <a:off x="1417638" y="1000125"/>
            <a:ext cx="17462" cy="1588"/>
          </a:xfrm>
          <a:prstGeom prst="line">
            <a:avLst/>
          </a:prstGeom>
          <a:noFill/>
          <a:ln w="25400">
            <a:solidFill>
              <a:schemeClr val="tx2"/>
            </a:solidFill>
            <a:round/>
            <a:headEnd/>
            <a:tailEnd/>
          </a:ln>
        </p:spPr>
        <p:txBody>
          <a:bodyPr/>
          <a:lstStyle/>
          <a:p>
            <a:endParaRPr lang="en-US"/>
          </a:p>
        </p:txBody>
      </p:sp>
      <p:sp>
        <p:nvSpPr>
          <p:cNvPr id="99344" name="Line 16"/>
          <p:cNvSpPr>
            <a:spLocks noChangeShapeType="1"/>
          </p:cNvSpPr>
          <p:nvPr/>
        </p:nvSpPr>
        <p:spPr bwMode="auto">
          <a:xfrm>
            <a:off x="1435100" y="1009650"/>
            <a:ext cx="50800" cy="1588"/>
          </a:xfrm>
          <a:prstGeom prst="line">
            <a:avLst/>
          </a:prstGeom>
          <a:noFill/>
          <a:ln w="25400">
            <a:solidFill>
              <a:schemeClr val="tx2"/>
            </a:solidFill>
            <a:round/>
            <a:headEnd/>
            <a:tailEnd/>
          </a:ln>
        </p:spPr>
        <p:txBody>
          <a:bodyPr/>
          <a:lstStyle/>
          <a:p>
            <a:endParaRPr lang="en-US"/>
          </a:p>
        </p:txBody>
      </p:sp>
      <p:sp>
        <p:nvSpPr>
          <p:cNvPr id="99345" name="Line 17"/>
          <p:cNvSpPr>
            <a:spLocks noChangeShapeType="1"/>
          </p:cNvSpPr>
          <p:nvPr/>
        </p:nvSpPr>
        <p:spPr bwMode="auto">
          <a:xfrm>
            <a:off x="1485900" y="1020763"/>
            <a:ext cx="26988" cy="1587"/>
          </a:xfrm>
          <a:prstGeom prst="line">
            <a:avLst/>
          </a:prstGeom>
          <a:noFill/>
          <a:ln w="25400">
            <a:solidFill>
              <a:srgbClr val="000000"/>
            </a:solidFill>
            <a:round/>
            <a:headEnd/>
            <a:tailEnd/>
          </a:ln>
        </p:spPr>
        <p:txBody>
          <a:bodyPr/>
          <a:lstStyle/>
          <a:p>
            <a:endParaRPr lang="en-US"/>
          </a:p>
        </p:txBody>
      </p:sp>
      <p:sp>
        <p:nvSpPr>
          <p:cNvPr id="99346" name="Line 18"/>
          <p:cNvSpPr>
            <a:spLocks noChangeShapeType="1"/>
          </p:cNvSpPr>
          <p:nvPr/>
        </p:nvSpPr>
        <p:spPr bwMode="auto">
          <a:xfrm>
            <a:off x="1512888" y="1030288"/>
            <a:ext cx="58737" cy="1587"/>
          </a:xfrm>
          <a:prstGeom prst="line">
            <a:avLst/>
          </a:prstGeom>
          <a:noFill/>
          <a:ln w="25400">
            <a:solidFill>
              <a:schemeClr val="accent2"/>
            </a:solidFill>
            <a:round/>
            <a:headEnd/>
            <a:tailEnd/>
          </a:ln>
        </p:spPr>
        <p:txBody>
          <a:bodyPr/>
          <a:lstStyle/>
          <a:p>
            <a:endParaRPr lang="en-US"/>
          </a:p>
        </p:txBody>
      </p:sp>
      <p:sp>
        <p:nvSpPr>
          <p:cNvPr id="99347" name="Line 19"/>
          <p:cNvSpPr>
            <a:spLocks noChangeShapeType="1"/>
          </p:cNvSpPr>
          <p:nvPr/>
        </p:nvSpPr>
        <p:spPr bwMode="auto">
          <a:xfrm>
            <a:off x="1571625" y="1041400"/>
            <a:ext cx="36513" cy="1588"/>
          </a:xfrm>
          <a:prstGeom prst="line">
            <a:avLst/>
          </a:prstGeom>
          <a:noFill/>
          <a:ln w="25400">
            <a:solidFill>
              <a:srgbClr val="000000"/>
            </a:solidFill>
            <a:round/>
            <a:headEnd/>
            <a:tailEnd/>
          </a:ln>
        </p:spPr>
        <p:txBody>
          <a:bodyPr/>
          <a:lstStyle/>
          <a:p>
            <a:endParaRPr lang="en-US"/>
          </a:p>
        </p:txBody>
      </p:sp>
      <p:sp>
        <p:nvSpPr>
          <p:cNvPr id="99348" name="Line 20"/>
          <p:cNvSpPr>
            <a:spLocks noChangeShapeType="1"/>
          </p:cNvSpPr>
          <p:nvPr/>
        </p:nvSpPr>
        <p:spPr bwMode="auto">
          <a:xfrm>
            <a:off x="1608138" y="1052513"/>
            <a:ext cx="39687" cy="1587"/>
          </a:xfrm>
          <a:prstGeom prst="line">
            <a:avLst/>
          </a:prstGeom>
          <a:noFill/>
          <a:ln w="25400">
            <a:solidFill>
              <a:srgbClr val="000000"/>
            </a:solidFill>
            <a:round/>
            <a:headEnd/>
            <a:tailEnd/>
          </a:ln>
        </p:spPr>
        <p:txBody>
          <a:bodyPr/>
          <a:lstStyle/>
          <a:p>
            <a:endParaRPr lang="en-US"/>
          </a:p>
        </p:txBody>
      </p:sp>
      <p:sp>
        <p:nvSpPr>
          <p:cNvPr id="99349" name="Line 21"/>
          <p:cNvSpPr>
            <a:spLocks noChangeShapeType="1"/>
          </p:cNvSpPr>
          <p:nvPr/>
        </p:nvSpPr>
        <p:spPr bwMode="auto">
          <a:xfrm>
            <a:off x="1647825" y="1062038"/>
            <a:ext cx="73025" cy="1587"/>
          </a:xfrm>
          <a:prstGeom prst="line">
            <a:avLst/>
          </a:prstGeom>
          <a:noFill/>
          <a:ln w="25400">
            <a:solidFill>
              <a:schemeClr val="tx2"/>
            </a:solidFill>
            <a:round/>
            <a:headEnd/>
            <a:tailEnd/>
          </a:ln>
        </p:spPr>
        <p:txBody>
          <a:bodyPr/>
          <a:lstStyle/>
          <a:p>
            <a:endParaRPr lang="en-US"/>
          </a:p>
        </p:txBody>
      </p:sp>
      <p:sp>
        <p:nvSpPr>
          <p:cNvPr id="99350" name="Line 22"/>
          <p:cNvSpPr>
            <a:spLocks noChangeShapeType="1"/>
          </p:cNvSpPr>
          <p:nvPr/>
        </p:nvSpPr>
        <p:spPr bwMode="auto">
          <a:xfrm>
            <a:off x="1720850" y="1073150"/>
            <a:ext cx="12700" cy="1588"/>
          </a:xfrm>
          <a:prstGeom prst="line">
            <a:avLst/>
          </a:prstGeom>
          <a:noFill/>
          <a:ln w="25400">
            <a:solidFill>
              <a:schemeClr val="tx2"/>
            </a:solidFill>
            <a:round/>
            <a:headEnd/>
            <a:tailEnd/>
          </a:ln>
        </p:spPr>
        <p:txBody>
          <a:bodyPr/>
          <a:lstStyle/>
          <a:p>
            <a:endParaRPr lang="en-US"/>
          </a:p>
        </p:txBody>
      </p:sp>
      <p:sp>
        <p:nvSpPr>
          <p:cNvPr id="99351" name="Line 23"/>
          <p:cNvSpPr>
            <a:spLocks noChangeShapeType="1"/>
          </p:cNvSpPr>
          <p:nvPr/>
        </p:nvSpPr>
        <p:spPr bwMode="auto">
          <a:xfrm>
            <a:off x="1733550" y="1084263"/>
            <a:ext cx="15875" cy="1587"/>
          </a:xfrm>
          <a:prstGeom prst="line">
            <a:avLst/>
          </a:prstGeom>
          <a:noFill/>
          <a:ln w="25400">
            <a:solidFill>
              <a:schemeClr val="tx2"/>
            </a:solidFill>
            <a:round/>
            <a:headEnd/>
            <a:tailEnd/>
          </a:ln>
        </p:spPr>
        <p:txBody>
          <a:bodyPr/>
          <a:lstStyle/>
          <a:p>
            <a:endParaRPr lang="en-US"/>
          </a:p>
        </p:txBody>
      </p:sp>
      <p:sp>
        <p:nvSpPr>
          <p:cNvPr id="99352" name="Line 24"/>
          <p:cNvSpPr>
            <a:spLocks noChangeShapeType="1"/>
          </p:cNvSpPr>
          <p:nvPr/>
        </p:nvSpPr>
        <p:spPr bwMode="auto">
          <a:xfrm>
            <a:off x="1749425" y="1095375"/>
            <a:ext cx="4763" cy="1588"/>
          </a:xfrm>
          <a:prstGeom prst="line">
            <a:avLst/>
          </a:prstGeom>
          <a:noFill/>
          <a:ln w="25400">
            <a:solidFill>
              <a:schemeClr val="tx2"/>
            </a:solidFill>
            <a:round/>
            <a:headEnd/>
            <a:tailEnd/>
          </a:ln>
        </p:spPr>
        <p:txBody>
          <a:bodyPr/>
          <a:lstStyle/>
          <a:p>
            <a:endParaRPr lang="en-US"/>
          </a:p>
        </p:txBody>
      </p:sp>
      <p:sp>
        <p:nvSpPr>
          <p:cNvPr id="99353" name="Line 25"/>
          <p:cNvSpPr>
            <a:spLocks noChangeShapeType="1"/>
          </p:cNvSpPr>
          <p:nvPr/>
        </p:nvSpPr>
        <p:spPr bwMode="auto">
          <a:xfrm>
            <a:off x="1754188" y="1104900"/>
            <a:ext cx="9525" cy="1588"/>
          </a:xfrm>
          <a:prstGeom prst="line">
            <a:avLst/>
          </a:prstGeom>
          <a:noFill/>
          <a:ln w="25400">
            <a:solidFill>
              <a:schemeClr val="tx2"/>
            </a:solidFill>
            <a:round/>
            <a:headEnd/>
            <a:tailEnd/>
          </a:ln>
        </p:spPr>
        <p:txBody>
          <a:bodyPr/>
          <a:lstStyle/>
          <a:p>
            <a:endParaRPr lang="en-US"/>
          </a:p>
        </p:txBody>
      </p:sp>
      <p:sp>
        <p:nvSpPr>
          <p:cNvPr id="99354" name="Line 26"/>
          <p:cNvSpPr>
            <a:spLocks noChangeShapeType="1"/>
          </p:cNvSpPr>
          <p:nvPr/>
        </p:nvSpPr>
        <p:spPr bwMode="auto">
          <a:xfrm>
            <a:off x="1763713" y="1116013"/>
            <a:ext cx="28575" cy="1587"/>
          </a:xfrm>
          <a:prstGeom prst="line">
            <a:avLst/>
          </a:prstGeom>
          <a:noFill/>
          <a:ln w="25400">
            <a:solidFill>
              <a:schemeClr val="tx2"/>
            </a:solidFill>
            <a:round/>
            <a:headEnd/>
            <a:tailEnd/>
          </a:ln>
        </p:spPr>
        <p:txBody>
          <a:bodyPr/>
          <a:lstStyle/>
          <a:p>
            <a:endParaRPr lang="en-US"/>
          </a:p>
        </p:txBody>
      </p:sp>
      <p:sp>
        <p:nvSpPr>
          <p:cNvPr id="99355" name="Line 27"/>
          <p:cNvSpPr>
            <a:spLocks noChangeShapeType="1"/>
          </p:cNvSpPr>
          <p:nvPr/>
        </p:nvSpPr>
        <p:spPr bwMode="auto">
          <a:xfrm>
            <a:off x="1792288" y="1127125"/>
            <a:ext cx="17462" cy="1588"/>
          </a:xfrm>
          <a:prstGeom prst="line">
            <a:avLst/>
          </a:prstGeom>
          <a:noFill/>
          <a:ln w="25400">
            <a:solidFill>
              <a:schemeClr val="tx2"/>
            </a:solidFill>
            <a:round/>
            <a:headEnd/>
            <a:tailEnd/>
          </a:ln>
        </p:spPr>
        <p:txBody>
          <a:bodyPr/>
          <a:lstStyle/>
          <a:p>
            <a:endParaRPr lang="en-US"/>
          </a:p>
        </p:txBody>
      </p:sp>
      <p:sp>
        <p:nvSpPr>
          <p:cNvPr id="99356" name="Line 28"/>
          <p:cNvSpPr>
            <a:spLocks noChangeShapeType="1"/>
          </p:cNvSpPr>
          <p:nvPr/>
        </p:nvSpPr>
        <p:spPr bwMode="auto">
          <a:xfrm>
            <a:off x="1809750" y="1136650"/>
            <a:ext cx="6350" cy="1588"/>
          </a:xfrm>
          <a:prstGeom prst="line">
            <a:avLst/>
          </a:prstGeom>
          <a:noFill/>
          <a:ln w="25400">
            <a:solidFill>
              <a:schemeClr val="tx2"/>
            </a:solidFill>
            <a:round/>
            <a:headEnd/>
            <a:tailEnd/>
          </a:ln>
        </p:spPr>
        <p:txBody>
          <a:bodyPr/>
          <a:lstStyle/>
          <a:p>
            <a:endParaRPr lang="en-US"/>
          </a:p>
        </p:txBody>
      </p:sp>
      <p:sp>
        <p:nvSpPr>
          <p:cNvPr id="99357" name="Line 29"/>
          <p:cNvSpPr>
            <a:spLocks noChangeShapeType="1"/>
          </p:cNvSpPr>
          <p:nvPr/>
        </p:nvSpPr>
        <p:spPr bwMode="auto">
          <a:xfrm>
            <a:off x="1816100" y="1147763"/>
            <a:ext cx="9525" cy="1587"/>
          </a:xfrm>
          <a:prstGeom prst="line">
            <a:avLst/>
          </a:prstGeom>
          <a:noFill/>
          <a:ln w="25400">
            <a:solidFill>
              <a:schemeClr val="tx2"/>
            </a:solidFill>
            <a:round/>
            <a:headEnd/>
            <a:tailEnd/>
          </a:ln>
        </p:spPr>
        <p:txBody>
          <a:bodyPr/>
          <a:lstStyle/>
          <a:p>
            <a:endParaRPr lang="en-US"/>
          </a:p>
        </p:txBody>
      </p:sp>
      <p:sp>
        <p:nvSpPr>
          <p:cNvPr id="99358" name="Line 30"/>
          <p:cNvSpPr>
            <a:spLocks noChangeShapeType="1"/>
          </p:cNvSpPr>
          <p:nvPr/>
        </p:nvSpPr>
        <p:spPr bwMode="auto">
          <a:xfrm>
            <a:off x="1825625" y="1158875"/>
            <a:ext cx="3175" cy="1588"/>
          </a:xfrm>
          <a:prstGeom prst="line">
            <a:avLst/>
          </a:prstGeom>
          <a:noFill/>
          <a:ln w="25400">
            <a:solidFill>
              <a:schemeClr val="tx2"/>
            </a:solidFill>
            <a:round/>
            <a:headEnd/>
            <a:tailEnd/>
          </a:ln>
        </p:spPr>
        <p:txBody>
          <a:bodyPr/>
          <a:lstStyle/>
          <a:p>
            <a:endParaRPr lang="en-US"/>
          </a:p>
        </p:txBody>
      </p:sp>
      <p:sp>
        <p:nvSpPr>
          <p:cNvPr id="99359" name="Line 31"/>
          <p:cNvSpPr>
            <a:spLocks noChangeShapeType="1"/>
          </p:cNvSpPr>
          <p:nvPr/>
        </p:nvSpPr>
        <p:spPr bwMode="auto">
          <a:xfrm>
            <a:off x="1828800" y="1169988"/>
            <a:ext cx="6350" cy="1587"/>
          </a:xfrm>
          <a:prstGeom prst="line">
            <a:avLst/>
          </a:prstGeom>
          <a:noFill/>
          <a:ln w="25400">
            <a:solidFill>
              <a:schemeClr val="tx2"/>
            </a:solidFill>
            <a:round/>
            <a:headEnd/>
            <a:tailEnd/>
          </a:ln>
        </p:spPr>
        <p:txBody>
          <a:bodyPr/>
          <a:lstStyle/>
          <a:p>
            <a:endParaRPr lang="en-US"/>
          </a:p>
        </p:txBody>
      </p:sp>
      <p:sp>
        <p:nvSpPr>
          <p:cNvPr id="99360" name="Line 32"/>
          <p:cNvSpPr>
            <a:spLocks noChangeShapeType="1"/>
          </p:cNvSpPr>
          <p:nvPr/>
        </p:nvSpPr>
        <p:spPr bwMode="auto">
          <a:xfrm>
            <a:off x="1835150" y="1181100"/>
            <a:ext cx="33338" cy="1588"/>
          </a:xfrm>
          <a:prstGeom prst="line">
            <a:avLst/>
          </a:prstGeom>
          <a:noFill/>
          <a:ln w="25400">
            <a:solidFill>
              <a:schemeClr val="tx2"/>
            </a:solidFill>
            <a:round/>
            <a:headEnd/>
            <a:tailEnd/>
          </a:ln>
        </p:spPr>
        <p:txBody>
          <a:bodyPr/>
          <a:lstStyle/>
          <a:p>
            <a:endParaRPr lang="en-US"/>
          </a:p>
        </p:txBody>
      </p:sp>
      <p:sp>
        <p:nvSpPr>
          <p:cNvPr id="99361" name="Line 33"/>
          <p:cNvSpPr>
            <a:spLocks noChangeShapeType="1"/>
          </p:cNvSpPr>
          <p:nvPr/>
        </p:nvSpPr>
        <p:spPr bwMode="auto">
          <a:xfrm>
            <a:off x="1868488" y="1192213"/>
            <a:ext cx="19050" cy="1587"/>
          </a:xfrm>
          <a:prstGeom prst="line">
            <a:avLst/>
          </a:prstGeom>
          <a:noFill/>
          <a:ln w="25400">
            <a:solidFill>
              <a:schemeClr val="tx2"/>
            </a:solidFill>
            <a:round/>
            <a:headEnd/>
            <a:tailEnd/>
          </a:ln>
        </p:spPr>
        <p:txBody>
          <a:bodyPr/>
          <a:lstStyle/>
          <a:p>
            <a:endParaRPr lang="en-US"/>
          </a:p>
        </p:txBody>
      </p:sp>
      <p:sp>
        <p:nvSpPr>
          <p:cNvPr id="99362" name="Line 34"/>
          <p:cNvSpPr>
            <a:spLocks noChangeShapeType="1"/>
          </p:cNvSpPr>
          <p:nvPr/>
        </p:nvSpPr>
        <p:spPr bwMode="auto">
          <a:xfrm>
            <a:off x="1887538" y="1201738"/>
            <a:ext cx="7937" cy="1587"/>
          </a:xfrm>
          <a:prstGeom prst="line">
            <a:avLst/>
          </a:prstGeom>
          <a:noFill/>
          <a:ln w="25400">
            <a:solidFill>
              <a:schemeClr val="tx2"/>
            </a:solidFill>
            <a:round/>
            <a:headEnd/>
            <a:tailEnd/>
          </a:ln>
        </p:spPr>
        <p:txBody>
          <a:bodyPr/>
          <a:lstStyle/>
          <a:p>
            <a:endParaRPr lang="en-US"/>
          </a:p>
        </p:txBody>
      </p:sp>
      <p:sp>
        <p:nvSpPr>
          <p:cNvPr id="99363" name="Line 35"/>
          <p:cNvSpPr>
            <a:spLocks noChangeShapeType="1"/>
          </p:cNvSpPr>
          <p:nvPr/>
        </p:nvSpPr>
        <p:spPr bwMode="auto">
          <a:xfrm>
            <a:off x="1895475" y="1223963"/>
            <a:ext cx="6350" cy="1587"/>
          </a:xfrm>
          <a:prstGeom prst="line">
            <a:avLst/>
          </a:prstGeom>
          <a:noFill/>
          <a:ln w="25400">
            <a:solidFill>
              <a:schemeClr val="tx2"/>
            </a:solidFill>
            <a:round/>
            <a:headEnd/>
            <a:tailEnd/>
          </a:ln>
        </p:spPr>
        <p:txBody>
          <a:bodyPr/>
          <a:lstStyle/>
          <a:p>
            <a:endParaRPr lang="en-US"/>
          </a:p>
        </p:txBody>
      </p:sp>
      <p:sp>
        <p:nvSpPr>
          <p:cNvPr id="99364" name="Line 36"/>
          <p:cNvSpPr>
            <a:spLocks noChangeShapeType="1"/>
          </p:cNvSpPr>
          <p:nvPr/>
        </p:nvSpPr>
        <p:spPr bwMode="auto">
          <a:xfrm>
            <a:off x="1901825" y="1246188"/>
            <a:ext cx="12700" cy="1587"/>
          </a:xfrm>
          <a:prstGeom prst="line">
            <a:avLst/>
          </a:prstGeom>
          <a:noFill/>
          <a:ln w="25400">
            <a:solidFill>
              <a:schemeClr val="tx2"/>
            </a:solidFill>
            <a:round/>
            <a:headEnd/>
            <a:tailEnd/>
          </a:ln>
        </p:spPr>
        <p:txBody>
          <a:bodyPr/>
          <a:lstStyle/>
          <a:p>
            <a:endParaRPr lang="en-US"/>
          </a:p>
        </p:txBody>
      </p:sp>
      <p:sp>
        <p:nvSpPr>
          <p:cNvPr id="99365" name="Line 37"/>
          <p:cNvSpPr>
            <a:spLocks noChangeShapeType="1"/>
          </p:cNvSpPr>
          <p:nvPr/>
        </p:nvSpPr>
        <p:spPr bwMode="auto">
          <a:xfrm>
            <a:off x="1914525" y="1257300"/>
            <a:ext cx="33338" cy="1588"/>
          </a:xfrm>
          <a:prstGeom prst="line">
            <a:avLst/>
          </a:prstGeom>
          <a:noFill/>
          <a:ln w="25400">
            <a:solidFill>
              <a:schemeClr val="tx2"/>
            </a:solidFill>
            <a:round/>
            <a:headEnd/>
            <a:tailEnd/>
          </a:ln>
        </p:spPr>
        <p:txBody>
          <a:bodyPr/>
          <a:lstStyle/>
          <a:p>
            <a:endParaRPr lang="en-US"/>
          </a:p>
        </p:txBody>
      </p:sp>
      <p:sp>
        <p:nvSpPr>
          <p:cNvPr id="99366" name="Line 38"/>
          <p:cNvSpPr>
            <a:spLocks noChangeShapeType="1"/>
          </p:cNvSpPr>
          <p:nvPr/>
        </p:nvSpPr>
        <p:spPr bwMode="auto">
          <a:xfrm>
            <a:off x="1947863" y="1268413"/>
            <a:ext cx="68262" cy="1587"/>
          </a:xfrm>
          <a:prstGeom prst="line">
            <a:avLst/>
          </a:prstGeom>
          <a:noFill/>
          <a:ln w="25400">
            <a:solidFill>
              <a:schemeClr val="tx2"/>
            </a:solidFill>
            <a:round/>
            <a:headEnd/>
            <a:tailEnd/>
          </a:ln>
        </p:spPr>
        <p:txBody>
          <a:bodyPr/>
          <a:lstStyle/>
          <a:p>
            <a:endParaRPr lang="en-US"/>
          </a:p>
        </p:txBody>
      </p:sp>
      <p:sp>
        <p:nvSpPr>
          <p:cNvPr id="99367" name="Line 39"/>
          <p:cNvSpPr>
            <a:spLocks noChangeShapeType="1"/>
          </p:cNvSpPr>
          <p:nvPr/>
        </p:nvSpPr>
        <p:spPr bwMode="auto">
          <a:xfrm>
            <a:off x="2016125" y="1290638"/>
            <a:ext cx="1588" cy="1587"/>
          </a:xfrm>
          <a:prstGeom prst="line">
            <a:avLst/>
          </a:prstGeom>
          <a:noFill/>
          <a:ln w="25400">
            <a:solidFill>
              <a:schemeClr val="tx2"/>
            </a:solidFill>
            <a:round/>
            <a:headEnd/>
            <a:tailEnd/>
          </a:ln>
        </p:spPr>
        <p:txBody>
          <a:bodyPr/>
          <a:lstStyle/>
          <a:p>
            <a:endParaRPr lang="en-US"/>
          </a:p>
        </p:txBody>
      </p:sp>
      <p:sp>
        <p:nvSpPr>
          <p:cNvPr id="99368" name="Line 40"/>
          <p:cNvSpPr>
            <a:spLocks noChangeShapeType="1"/>
          </p:cNvSpPr>
          <p:nvPr/>
        </p:nvSpPr>
        <p:spPr bwMode="auto">
          <a:xfrm>
            <a:off x="2017713" y="1303338"/>
            <a:ext cx="19050" cy="1587"/>
          </a:xfrm>
          <a:prstGeom prst="line">
            <a:avLst/>
          </a:prstGeom>
          <a:noFill/>
          <a:ln w="25400">
            <a:solidFill>
              <a:schemeClr val="tx2"/>
            </a:solidFill>
            <a:round/>
            <a:headEnd/>
            <a:tailEnd/>
          </a:ln>
        </p:spPr>
        <p:txBody>
          <a:bodyPr/>
          <a:lstStyle/>
          <a:p>
            <a:endParaRPr lang="en-US"/>
          </a:p>
        </p:txBody>
      </p:sp>
      <p:sp>
        <p:nvSpPr>
          <p:cNvPr id="99369" name="Line 41"/>
          <p:cNvSpPr>
            <a:spLocks noChangeShapeType="1"/>
          </p:cNvSpPr>
          <p:nvPr/>
        </p:nvSpPr>
        <p:spPr bwMode="auto">
          <a:xfrm>
            <a:off x="2036763" y="1325563"/>
            <a:ext cx="23812" cy="1587"/>
          </a:xfrm>
          <a:prstGeom prst="line">
            <a:avLst/>
          </a:prstGeom>
          <a:noFill/>
          <a:ln w="25400">
            <a:solidFill>
              <a:schemeClr val="tx2"/>
            </a:solidFill>
            <a:round/>
            <a:headEnd/>
            <a:tailEnd/>
          </a:ln>
        </p:spPr>
        <p:txBody>
          <a:bodyPr/>
          <a:lstStyle/>
          <a:p>
            <a:endParaRPr lang="en-US"/>
          </a:p>
        </p:txBody>
      </p:sp>
      <p:sp>
        <p:nvSpPr>
          <p:cNvPr id="99370" name="Line 42"/>
          <p:cNvSpPr>
            <a:spLocks noChangeShapeType="1"/>
          </p:cNvSpPr>
          <p:nvPr/>
        </p:nvSpPr>
        <p:spPr bwMode="auto">
          <a:xfrm>
            <a:off x="2060575" y="1347788"/>
            <a:ext cx="3175" cy="1587"/>
          </a:xfrm>
          <a:prstGeom prst="line">
            <a:avLst/>
          </a:prstGeom>
          <a:noFill/>
          <a:ln w="25400">
            <a:solidFill>
              <a:schemeClr val="tx2"/>
            </a:solidFill>
            <a:round/>
            <a:headEnd/>
            <a:tailEnd/>
          </a:ln>
        </p:spPr>
        <p:txBody>
          <a:bodyPr/>
          <a:lstStyle/>
          <a:p>
            <a:endParaRPr lang="en-US"/>
          </a:p>
        </p:txBody>
      </p:sp>
      <p:sp>
        <p:nvSpPr>
          <p:cNvPr id="99371" name="Line 43"/>
          <p:cNvSpPr>
            <a:spLocks noChangeShapeType="1"/>
          </p:cNvSpPr>
          <p:nvPr/>
        </p:nvSpPr>
        <p:spPr bwMode="auto">
          <a:xfrm>
            <a:off x="2063750" y="1357313"/>
            <a:ext cx="9525" cy="1587"/>
          </a:xfrm>
          <a:prstGeom prst="line">
            <a:avLst/>
          </a:prstGeom>
          <a:noFill/>
          <a:ln w="25400">
            <a:solidFill>
              <a:schemeClr val="tx2"/>
            </a:solidFill>
            <a:round/>
            <a:headEnd/>
            <a:tailEnd/>
          </a:ln>
        </p:spPr>
        <p:txBody>
          <a:bodyPr/>
          <a:lstStyle/>
          <a:p>
            <a:endParaRPr lang="en-US"/>
          </a:p>
        </p:txBody>
      </p:sp>
      <p:sp>
        <p:nvSpPr>
          <p:cNvPr id="99372" name="Line 44"/>
          <p:cNvSpPr>
            <a:spLocks noChangeShapeType="1"/>
          </p:cNvSpPr>
          <p:nvPr/>
        </p:nvSpPr>
        <p:spPr bwMode="auto">
          <a:xfrm>
            <a:off x="2073275" y="1368425"/>
            <a:ext cx="11113" cy="1588"/>
          </a:xfrm>
          <a:prstGeom prst="line">
            <a:avLst/>
          </a:prstGeom>
          <a:noFill/>
          <a:ln w="25400">
            <a:solidFill>
              <a:schemeClr val="tx2"/>
            </a:solidFill>
            <a:round/>
            <a:headEnd/>
            <a:tailEnd/>
          </a:ln>
        </p:spPr>
        <p:txBody>
          <a:bodyPr/>
          <a:lstStyle/>
          <a:p>
            <a:endParaRPr lang="en-US"/>
          </a:p>
        </p:txBody>
      </p:sp>
      <p:sp>
        <p:nvSpPr>
          <p:cNvPr id="99373" name="Line 45"/>
          <p:cNvSpPr>
            <a:spLocks noChangeShapeType="1"/>
          </p:cNvSpPr>
          <p:nvPr/>
        </p:nvSpPr>
        <p:spPr bwMode="auto">
          <a:xfrm>
            <a:off x="2084388" y="1379538"/>
            <a:ext cx="15875" cy="1587"/>
          </a:xfrm>
          <a:prstGeom prst="line">
            <a:avLst/>
          </a:prstGeom>
          <a:noFill/>
          <a:ln w="25400">
            <a:solidFill>
              <a:schemeClr val="tx2"/>
            </a:solidFill>
            <a:round/>
            <a:headEnd/>
            <a:tailEnd/>
          </a:ln>
        </p:spPr>
        <p:txBody>
          <a:bodyPr/>
          <a:lstStyle/>
          <a:p>
            <a:endParaRPr lang="en-US"/>
          </a:p>
        </p:txBody>
      </p:sp>
      <p:sp>
        <p:nvSpPr>
          <p:cNvPr id="99374" name="Line 46"/>
          <p:cNvSpPr>
            <a:spLocks noChangeShapeType="1"/>
          </p:cNvSpPr>
          <p:nvPr/>
        </p:nvSpPr>
        <p:spPr bwMode="auto">
          <a:xfrm>
            <a:off x="2100263" y="1390650"/>
            <a:ext cx="3175" cy="1588"/>
          </a:xfrm>
          <a:prstGeom prst="line">
            <a:avLst/>
          </a:prstGeom>
          <a:noFill/>
          <a:ln w="25400">
            <a:solidFill>
              <a:schemeClr val="tx2"/>
            </a:solidFill>
            <a:round/>
            <a:headEnd/>
            <a:tailEnd/>
          </a:ln>
        </p:spPr>
        <p:txBody>
          <a:bodyPr/>
          <a:lstStyle/>
          <a:p>
            <a:endParaRPr lang="en-US"/>
          </a:p>
        </p:txBody>
      </p:sp>
      <p:sp>
        <p:nvSpPr>
          <p:cNvPr id="99375" name="Line 47"/>
          <p:cNvSpPr>
            <a:spLocks noChangeShapeType="1"/>
          </p:cNvSpPr>
          <p:nvPr/>
        </p:nvSpPr>
        <p:spPr bwMode="auto">
          <a:xfrm>
            <a:off x="2103438" y="1401763"/>
            <a:ext cx="3175" cy="1587"/>
          </a:xfrm>
          <a:prstGeom prst="line">
            <a:avLst/>
          </a:prstGeom>
          <a:noFill/>
          <a:ln w="25400">
            <a:solidFill>
              <a:schemeClr val="tx2"/>
            </a:solidFill>
            <a:round/>
            <a:headEnd/>
            <a:tailEnd/>
          </a:ln>
        </p:spPr>
        <p:txBody>
          <a:bodyPr/>
          <a:lstStyle/>
          <a:p>
            <a:endParaRPr lang="en-US"/>
          </a:p>
        </p:txBody>
      </p:sp>
      <p:sp>
        <p:nvSpPr>
          <p:cNvPr id="99376" name="Line 48"/>
          <p:cNvSpPr>
            <a:spLocks noChangeShapeType="1"/>
          </p:cNvSpPr>
          <p:nvPr/>
        </p:nvSpPr>
        <p:spPr bwMode="auto">
          <a:xfrm>
            <a:off x="2106613" y="1412875"/>
            <a:ext cx="9525" cy="1588"/>
          </a:xfrm>
          <a:prstGeom prst="line">
            <a:avLst/>
          </a:prstGeom>
          <a:noFill/>
          <a:ln w="25400">
            <a:solidFill>
              <a:schemeClr val="tx2"/>
            </a:solidFill>
            <a:round/>
            <a:headEnd/>
            <a:tailEnd/>
          </a:ln>
        </p:spPr>
        <p:txBody>
          <a:bodyPr/>
          <a:lstStyle/>
          <a:p>
            <a:endParaRPr lang="en-US"/>
          </a:p>
        </p:txBody>
      </p:sp>
      <p:sp>
        <p:nvSpPr>
          <p:cNvPr id="99377" name="Line 49"/>
          <p:cNvSpPr>
            <a:spLocks noChangeShapeType="1"/>
          </p:cNvSpPr>
          <p:nvPr/>
        </p:nvSpPr>
        <p:spPr bwMode="auto">
          <a:xfrm>
            <a:off x="2116138" y="1425575"/>
            <a:ext cx="1587" cy="1588"/>
          </a:xfrm>
          <a:prstGeom prst="line">
            <a:avLst/>
          </a:prstGeom>
          <a:noFill/>
          <a:ln w="25400">
            <a:solidFill>
              <a:schemeClr val="tx2"/>
            </a:solidFill>
            <a:round/>
            <a:headEnd/>
            <a:tailEnd/>
          </a:ln>
        </p:spPr>
        <p:txBody>
          <a:bodyPr/>
          <a:lstStyle/>
          <a:p>
            <a:endParaRPr lang="en-US"/>
          </a:p>
        </p:txBody>
      </p:sp>
      <p:sp>
        <p:nvSpPr>
          <p:cNvPr id="99378" name="Line 50"/>
          <p:cNvSpPr>
            <a:spLocks noChangeShapeType="1"/>
          </p:cNvSpPr>
          <p:nvPr/>
        </p:nvSpPr>
        <p:spPr bwMode="auto">
          <a:xfrm>
            <a:off x="2117725" y="1447800"/>
            <a:ext cx="6350" cy="1588"/>
          </a:xfrm>
          <a:prstGeom prst="line">
            <a:avLst/>
          </a:prstGeom>
          <a:noFill/>
          <a:ln w="25400">
            <a:solidFill>
              <a:schemeClr val="tx2"/>
            </a:solidFill>
            <a:round/>
            <a:headEnd/>
            <a:tailEnd/>
          </a:ln>
        </p:spPr>
        <p:txBody>
          <a:bodyPr/>
          <a:lstStyle/>
          <a:p>
            <a:endParaRPr lang="en-US"/>
          </a:p>
        </p:txBody>
      </p:sp>
      <p:sp>
        <p:nvSpPr>
          <p:cNvPr id="99379" name="Line 51"/>
          <p:cNvSpPr>
            <a:spLocks noChangeShapeType="1"/>
          </p:cNvSpPr>
          <p:nvPr/>
        </p:nvSpPr>
        <p:spPr bwMode="auto">
          <a:xfrm>
            <a:off x="2124075" y="1458913"/>
            <a:ext cx="28575" cy="1587"/>
          </a:xfrm>
          <a:prstGeom prst="line">
            <a:avLst/>
          </a:prstGeom>
          <a:noFill/>
          <a:ln w="25400">
            <a:solidFill>
              <a:schemeClr val="tx2"/>
            </a:solidFill>
            <a:round/>
            <a:headEnd/>
            <a:tailEnd/>
          </a:ln>
        </p:spPr>
        <p:txBody>
          <a:bodyPr/>
          <a:lstStyle/>
          <a:p>
            <a:endParaRPr lang="en-US"/>
          </a:p>
        </p:txBody>
      </p:sp>
      <p:sp>
        <p:nvSpPr>
          <p:cNvPr id="99380" name="Line 52"/>
          <p:cNvSpPr>
            <a:spLocks noChangeShapeType="1"/>
          </p:cNvSpPr>
          <p:nvPr/>
        </p:nvSpPr>
        <p:spPr bwMode="auto">
          <a:xfrm>
            <a:off x="2152650" y="1470025"/>
            <a:ext cx="3175" cy="1588"/>
          </a:xfrm>
          <a:prstGeom prst="line">
            <a:avLst/>
          </a:prstGeom>
          <a:noFill/>
          <a:ln w="25400">
            <a:solidFill>
              <a:schemeClr val="tx2"/>
            </a:solidFill>
            <a:round/>
            <a:headEnd/>
            <a:tailEnd/>
          </a:ln>
        </p:spPr>
        <p:txBody>
          <a:bodyPr/>
          <a:lstStyle/>
          <a:p>
            <a:endParaRPr lang="en-US"/>
          </a:p>
        </p:txBody>
      </p:sp>
      <p:sp>
        <p:nvSpPr>
          <p:cNvPr id="99381" name="Line 53"/>
          <p:cNvSpPr>
            <a:spLocks noChangeShapeType="1"/>
          </p:cNvSpPr>
          <p:nvPr/>
        </p:nvSpPr>
        <p:spPr bwMode="auto">
          <a:xfrm>
            <a:off x="2155825" y="1481138"/>
            <a:ext cx="23813" cy="1587"/>
          </a:xfrm>
          <a:prstGeom prst="line">
            <a:avLst/>
          </a:prstGeom>
          <a:noFill/>
          <a:ln w="25400">
            <a:solidFill>
              <a:schemeClr val="tx2"/>
            </a:solidFill>
            <a:round/>
            <a:headEnd/>
            <a:tailEnd/>
          </a:ln>
        </p:spPr>
        <p:txBody>
          <a:bodyPr/>
          <a:lstStyle/>
          <a:p>
            <a:endParaRPr lang="en-US"/>
          </a:p>
        </p:txBody>
      </p:sp>
      <p:sp>
        <p:nvSpPr>
          <p:cNvPr id="99382" name="Line 54"/>
          <p:cNvSpPr>
            <a:spLocks noChangeShapeType="1"/>
          </p:cNvSpPr>
          <p:nvPr/>
        </p:nvSpPr>
        <p:spPr bwMode="auto">
          <a:xfrm>
            <a:off x="2179638" y="1493838"/>
            <a:ext cx="15875" cy="1587"/>
          </a:xfrm>
          <a:prstGeom prst="line">
            <a:avLst/>
          </a:prstGeom>
          <a:noFill/>
          <a:ln w="25400">
            <a:solidFill>
              <a:schemeClr val="tx2"/>
            </a:solidFill>
            <a:round/>
            <a:headEnd/>
            <a:tailEnd/>
          </a:ln>
        </p:spPr>
        <p:txBody>
          <a:bodyPr/>
          <a:lstStyle/>
          <a:p>
            <a:endParaRPr lang="en-US"/>
          </a:p>
        </p:txBody>
      </p:sp>
      <p:sp>
        <p:nvSpPr>
          <p:cNvPr id="99383" name="Line 55"/>
          <p:cNvSpPr>
            <a:spLocks noChangeShapeType="1"/>
          </p:cNvSpPr>
          <p:nvPr/>
        </p:nvSpPr>
        <p:spPr bwMode="auto">
          <a:xfrm>
            <a:off x="2195513" y="1504950"/>
            <a:ext cx="4762" cy="1588"/>
          </a:xfrm>
          <a:prstGeom prst="line">
            <a:avLst/>
          </a:prstGeom>
          <a:noFill/>
          <a:ln w="25400">
            <a:solidFill>
              <a:schemeClr val="tx2"/>
            </a:solidFill>
            <a:round/>
            <a:headEnd/>
            <a:tailEnd/>
          </a:ln>
        </p:spPr>
        <p:txBody>
          <a:bodyPr/>
          <a:lstStyle/>
          <a:p>
            <a:endParaRPr lang="en-US"/>
          </a:p>
        </p:txBody>
      </p:sp>
      <p:sp>
        <p:nvSpPr>
          <p:cNvPr id="99384" name="Line 56"/>
          <p:cNvSpPr>
            <a:spLocks noChangeShapeType="1"/>
          </p:cNvSpPr>
          <p:nvPr/>
        </p:nvSpPr>
        <p:spPr bwMode="auto">
          <a:xfrm>
            <a:off x="2200275" y="1516063"/>
            <a:ext cx="28575" cy="1587"/>
          </a:xfrm>
          <a:prstGeom prst="line">
            <a:avLst/>
          </a:prstGeom>
          <a:noFill/>
          <a:ln w="25400">
            <a:solidFill>
              <a:schemeClr val="tx2"/>
            </a:solidFill>
            <a:round/>
            <a:headEnd/>
            <a:tailEnd/>
          </a:ln>
        </p:spPr>
        <p:txBody>
          <a:bodyPr/>
          <a:lstStyle/>
          <a:p>
            <a:endParaRPr lang="en-US"/>
          </a:p>
        </p:txBody>
      </p:sp>
      <p:sp>
        <p:nvSpPr>
          <p:cNvPr id="99385" name="Line 57"/>
          <p:cNvSpPr>
            <a:spLocks noChangeShapeType="1"/>
          </p:cNvSpPr>
          <p:nvPr/>
        </p:nvSpPr>
        <p:spPr bwMode="auto">
          <a:xfrm>
            <a:off x="2228850" y="1528763"/>
            <a:ext cx="14288" cy="1587"/>
          </a:xfrm>
          <a:prstGeom prst="line">
            <a:avLst/>
          </a:prstGeom>
          <a:noFill/>
          <a:ln w="25400">
            <a:solidFill>
              <a:schemeClr val="tx2"/>
            </a:solidFill>
            <a:round/>
            <a:headEnd/>
            <a:tailEnd/>
          </a:ln>
        </p:spPr>
        <p:txBody>
          <a:bodyPr/>
          <a:lstStyle/>
          <a:p>
            <a:endParaRPr lang="en-US"/>
          </a:p>
        </p:txBody>
      </p:sp>
      <p:sp>
        <p:nvSpPr>
          <p:cNvPr id="99386" name="Line 58"/>
          <p:cNvSpPr>
            <a:spLocks noChangeShapeType="1"/>
          </p:cNvSpPr>
          <p:nvPr/>
        </p:nvSpPr>
        <p:spPr bwMode="auto">
          <a:xfrm>
            <a:off x="2243138" y="1539875"/>
            <a:ext cx="17462" cy="1588"/>
          </a:xfrm>
          <a:prstGeom prst="line">
            <a:avLst/>
          </a:prstGeom>
          <a:noFill/>
          <a:ln w="25400">
            <a:solidFill>
              <a:schemeClr val="tx2"/>
            </a:solidFill>
            <a:round/>
            <a:headEnd/>
            <a:tailEnd/>
          </a:ln>
        </p:spPr>
        <p:txBody>
          <a:bodyPr/>
          <a:lstStyle/>
          <a:p>
            <a:endParaRPr lang="en-US"/>
          </a:p>
        </p:txBody>
      </p:sp>
      <p:sp>
        <p:nvSpPr>
          <p:cNvPr id="99387" name="Line 59"/>
          <p:cNvSpPr>
            <a:spLocks noChangeShapeType="1"/>
          </p:cNvSpPr>
          <p:nvPr/>
        </p:nvSpPr>
        <p:spPr bwMode="auto">
          <a:xfrm>
            <a:off x="2260600" y="1550988"/>
            <a:ext cx="15875" cy="1587"/>
          </a:xfrm>
          <a:prstGeom prst="line">
            <a:avLst/>
          </a:prstGeom>
          <a:noFill/>
          <a:ln w="25400">
            <a:solidFill>
              <a:schemeClr val="tx2"/>
            </a:solidFill>
            <a:round/>
            <a:headEnd/>
            <a:tailEnd/>
          </a:ln>
        </p:spPr>
        <p:txBody>
          <a:bodyPr/>
          <a:lstStyle/>
          <a:p>
            <a:endParaRPr lang="en-US"/>
          </a:p>
        </p:txBody>
      </p:sp>
      <p:sp>
        <p:nvSpPr>
          <p:cNvPr id="99388" name="Line 60"/>
          <p:cNvSpPr>
            <a:spLocks noChangeShapeType="1"/>
          </p:cNvSpPr>
          <p:nvPr/>
        </p:nvSpPr>
        <p:spPr bwMode="auto">
          <a:xfrm>
            <a:off x="2276475" y="1562100"/>
            <a:ext cx="25400" cy="1588"/>
          </a:xfrm>
          <a:prstGeom prst="line">
            <a:avLst/>
          </a:prstGeom>
          <a:noFill/>
          <a:ln w="25400">
            <a:solidFill>
              <a:schemeClr val="tx2"/>
            </a:solidFill>
            <a:round/>
            <a:headEnd/>
            <a:tailEnd/>
          </a:ln>
        </p:spPr>
        <p:txBody>
          <a:bodyPr/>
          <a:lstStyle/>
          <a:p>
            <a:endParaRPr lang="en-US"/>
          </a:p>
        </p:txBody>
      </p:sp>
      <p:sp>
        <p:nvSpPr>
          <p:cNvPr id="99389" name="Line 61"/>
          <p:cNvSpPr>
            <a:spLocks noChangeShapeType="1"/>
          </p:cNvSpPr>
          <p:nvPr/>
        </p:nvSpPr>
        <p:spPr bwMode="auto">
          <a:xfrm>
            <a:off x="2301875" y="1585913"/>
            <a:ext cx="6350" cy="1587"/>
          </a:xfrm>
          <a:prstGeom prst="line">
            <a:avLst/>
          </a:prstGeom>
          <a:noFill/>
          <a:ln w="25400">
            <a:solidFill>
              <a:schemeClr val="tx2"/>
            </a:solidFill>
            <a:round/>
            <a:headEnd/>
            <a:tailEnd/>
          </a:ln>
        </p:spPr>
        <p:txBody>
          <a:bodyPr/>
          <a:lstStyle/>
          <a:p>
            <a:endParaRPr lang="en-US"/>
          </a:p>
        </p:txBody>
      </p:sp>
      <p:sp>
        <p:nvSpPr>
          <p:cNvPr id="99390" name="Line 62"/>
          <p:cNvSpPr>
            <a:spLocks noChangeShapeType="1"/>
          </p:cNvSpPr>
          <p:nvPr/>
        </p:nvSpPr>
        <p:spPr bwMode="auto">
          <a:xfrm>
            <a:off x="2308225" y="1597025"/>
            <a:ext cx="6350" cy="1588"/>
          </a:xfrm>
          <a:prstGeom prst="line">
            <a:avLst/>
          </a:prstGeom>
          <a:noFill/>
          <a:ln w="25400">
            <a:solidFill>
              <a:schemeClr val="tx2"/>
            </a:solidFill>
            <a:round/>
            <a:headEnd/>
            <a:tailEnd/>
          </a:ln>
        </p:spPr>
        <p:txBody>
          <a:bodyPr/>
          <a:lstStyle/>
          <a:p>
            <a:endParaRPr lang="en-US"/>
          </a:p>
        </p:txBody>
      </p:sp>
      <p:sp>
        <p:nvSpPr>
          <p:cNvPr id="99391" name="Line 63"/>
          <p:cNvSpPr>
            <a:spLocks noChangeShapeType="1"/>
          </p:cNvSpPr>
          <p:nvPr/>
        </p:nvSpPr>
        <p:spPr bwMode="auto">
          <a:xfrm>
            <a:off x="2314575" y="1609725"/>
            <a:ext cx="19050" cy="1588"/>
          </a:xfrm>
          <a:prstGeom prst="line">
            <a:avLst/>
          </a:prstGeom>
          <a:noFill/>
          <a:ln w="25400">
            <a:solidFill>
              <a:schemeClr val="tx2"/>
            </a:solidFill>
            <a:round/>
            <a:headEnd/>
            <a:tailEnd/>
          </a:ln>
        </p:spPr>
        <p:txBody>
          <a:bodyPr/>
          <a:lstStyle/>
          <a:p>
            <a:endParaRPr lang="en-US"/>
          </a:p>
        </p:txBody>
      </p:sp>
      <p:sp>
        <p:nvSpPr>
          <p:cNvPr id="99392" name="Line 64"/>
          <p:cNvSpPr>
            <a:spLocks noChangeShapeType="1"/>
          </p:cNvSpPr>
          <p:nvPr/>
        </p:nvSpPr>
        <p:spPr bwMode="auto">
          <a:xfrm>
            <a:off x="2333625" y="1620838"/>
            <a:ext cx="17463" cy="1587"/>
          </a:xfrm>
          <a:prstGeom prst="line">
            <a:avLst/>
          </a:prstGeom>
          <a:noFill/>
          <a:ln w="25400">
            <a:solidFill>
              <a:schemeClr val="tx2"/>
            </a:solidFill>
            <a:round/>
            <a:headEnd/>
            <a:tailEnd/>
          </a:ln>
        </p:spPr>
        <p:txBody>
          <a:bodyPr/>
          <a:lstStyle/>
          <a:p>
            <a:endParaRPr lang="en-US"/>
          </a:p>
        </p:txBody>
      </p:sp>
      <p:sp>
        <p:nvSpPr>
          <p:cNvPr id="99393" name="Line 65"/>
          <p:cNvSpPr>
            <a:spLocks noChangeShapeType="1"/>
          </p:cNvSpPr>
          <p:nvPr/>
        </p:nvSpPr>
        <p:spPr bwMode="auto">
          <a:xfrm>
            <a:off x="2351088" y="1633538"/>
            <a:ext cx="11112" cy="1587"/>
          </a:xfrm>
          <a:prstGeom prst="line">
            <a:avLst/>
          </a:prstGeom>
          <a:noFill/>
          <a:ln w="25400">
            <a:solidFill>
              <a:schemeClr val="tx2"/>
            </a:solidFill>
            <a:round/>
            <a:headEnd/>
            <a:tailEnd/>
          </a:ln>
        </p:spPr>
        <p:txBody>
          <a:bodyPr/>
          <a:lstStyle/>
          <a:p>
            <a:endParaRPr lang="en-US"/>
          </a:p>
        </p:txBody>
      </p:sp>
      <p:sp>
        <p:nvSpPr>
          <p:cNvPr id="99394" name="Line 66"/>
          <p:cNvSpPr>
            <a:spLocks noChangeShapeType="1"/>
          </p:cNvSpPr>
          <p:nvPr/>
        </p:nvSpPr>
        <p:spPr bwMode="auto">
          <a:xfrm>
            <a:off x="2362200" y="1644650"/>
            <a:ext cx="4763" cy="1588"/>
          </a:xfrm>
          <a:prstGeom prst="line">
            <a:avLst/>
          </a:prstGeom>
          <a:noFill/>
          <a:ln w="25400">
            <a:solidFill>
              <a:schemeClr val="tx2"/>
            </a:solidFill>
            <a:round/>
            <a:headEnd/>
            <a:tailEnd/>
          </a:ln>
        </p:spPr>
        <p:txBody>
          <a:bodyPr/>
          <a:lstStyle/>
          <a:p>
            <a:endParaRPr lang="en-US"/>
          </a:p>
        </p:txBody>
      </p:sp>
      <p:sp>
        <p:nvSpPr>
          <p:cNvPr id="99395" name="Line 67"/>
          <p:cNvSpPr>
            <a:spLocks noChangeShapeType="1"/>
          </p:cNvSpPr>
          <p:nvPr/>
        </p:nvSpPr>
        <p:spPr bwMode="auto">
          <a:xfrm>
            <a:off x="2366963" y="1655763"/>
            <a:ext cx="1587" cy="1587"/>
          </a:xfrm>
          <a:prstGeom prst="line">
            <a:avLst/>
          </a:prstGeom>
          <a:noFill/>
          <a:ln w="25400">
            <a:solidFill>
              <a:schemeClr val="tx2"/>
            </a:solidFill>
            <a:round/>
            <a:headEnd/>
            <a:tailEnd/>
          </a:ln>
        </p:spPr>
        <p:txBody>
          <a:bodyPr/>
          <a:lstStyle/>
          <a:p>
            <a:endParaRPr lang="en-US"/>
          </a:p>
        </p:txBody>
      </p:sp>
      <p:sp>
        <p:nvSpPr>
          <p:cNvPr id="99396" name="Line 68"/>
          <p:cNvSpPr>
            <a:spLocks noChangeShapeType="1"/>
          </p:cNvSpPr>
          <p:nvPr/>
        </p:nvSpPr>
        <p:spPr bwMode="auto">
          <a:xfrm>
            <a:off x="2368550" y="1668463"/>
            <a:ext cx="9525" cy="1587"/>
          </a:xfrm>
          <a:prstGeom prst="line">
            <a:avLst/>
          </a:prstGeom>
          <a:noFill/>
          <a:ln w="25400">
            <a:solidFill>
              <a:schemeClr val="tx2"/>
            </a:solidFill>
            <a:round/>
            <a:headEnd/>
            <a:tailEnd/>
          </a:ln>
        </p:spPr>
        <p:txBody>
          <a:bodyPr/>
          <a:lstStyle/>
          <a:p>
            <a:endParaRPr lang="en-US"/>
          </a:p>
        </p:txBody>
      </p:sp>
      <p:sp>
        <p:nvSpPr>
          <p:cNvPr id="99397" name="Line 69"/>
          <p:cNvSpPr>
            <a:spLocks noChangeShapeType="1"/>
          </p:cNvSpPr>
          <p:nvPr/>
        </p:nvSpPr>
        <p:spPr bwMode="auto">
          <a:xfrm>
            <a:off x="2378075" y="1679575"/>
            <a:ext cx="12700" cy="1588"/>
          </a:xfrm>
          <a:prstGeom prst="line">
            <a:avLst/>
          </a:prstGeom>
          <a:noFill/>
          <a:ln w="25400">
            <a:solidFill>
              <a:schemeClr val="tx2"/>
            </a:solidFill>
            <a:round/>
            <a:headEnd/>
            <a:tailEnd/>
          </a:ln>
        </p:spPr>
        <p:txBody>
          <a:bodyPr/>
          <a:lstStyle/>
          <a:p>
            <a:endParaRPr lang="en-US"/>
          </a:p>
        </p:txBody>
      </p:sp>
      <p:sp>
        <p:nvSpPr>
          <p:cNvPr id="99398" name="Line 70"/>
          <p:cNvSpPr>
            <a:spLocks noChangeShapeType="1"/>
          </p:cNvSpPr>
          <p:nvPr/>
        </p:nvSpPr>
        <p:spPr bwMode="auto">
          <a:xfrm>
            <a:off x="2390775" y="1692275"/>
            <a:ext cx="3175" cy="1588"/>
          </a:xfrm>
          <a:prstGeom prst="line">
            <a:avLst/>
          </a:prstGeom>
          <a:noFill/>
          <a:ln w="25400">
            <a:solidFill>
              <a:schemeClr val="tx2"/>
            </a:solidFill>
            <a:round/>
            <a:headEnd/>
            <a:tailEnd/>
          </a:ln>
        </p:spPr>
        <p:txBody>
          <a:bodyPr/>
          <a:lstStyle/>
          <a:p>
            <a:endParaRPr lang="en-US"/>
          </a:p>
        </p:txBody>
      </p:sp>
      <p:sp>
        <p:nvSpPr>
          <p:cNvPr id="99399" name="Line 71"/>
          <p:cNvSpPr>
            <a:spLocks noChangeShapeType="1"/>
          </p:cNvSpPr>
          <p:nvPr/>
        </p:nvSpPr>
        <p:spPr bwMode="auto">
          <a:xfrm>
            <a:off x="2393950" y="1704975"/>
            <a:ext cx="6350" cy="1588"/>
          </a:xfrm>
          <a:prstGeom prst="line">
            <a:avLst/>
          </a:prstGeom>
          <a:noFill/>
          <a:ln w="25400">
            <a:solidFill>
              <a:schemeClr val="tx2"/>
            </a:solidFill>
            <a:round/>
            <a:headEnd/>
            <a:tailEnd/>
          </a:ln>
        </p:spPr>
        <p:txBody>
          <a:bodyPr/>
          <a:lstStyle/>
          <a:p>
            <a:endParaRPr lang="en-US"/>
          </a:p>
        </p:txBody>
      </p:sp>
      <p:sp>
        <p:nvSpPr>
          <p:cNvPr id="99400" name="Line 72"/>
          <p:cNvSpPr>
            <a:spLocks noChangeShapeType="1"/>
          </p:cNvSpPr>
          <p:nvPr/>
        </p:nvSpPr>
        <p:spPr bwMode="auto">
          <a:xfrm>
            <a:off x="2400300" y="1717675"/>
            <a:ext cx="20638" cy="1588"/>
          </a:xfrm>
          <a:prstGeom prst="line">
            <a:avLst/>
          </a:prstGeom>
          <a:noFill/>
          <a:ln w="25400">
            <a:solidFill>
              <a:schemeClr val="tx2"/>
            </a:solidFill>
            <a:round/>
            <a:headEnd/>
            <a:tailEnd/>
          </a:ln>
        </p:spPr>
        <p:txBody>
          <a:bodyPr/>
          <a:lstStyle/>
          <a:p>
            <a:endParaRPr lang="en-US"/>
          </a:p>
        </p:txBody>
      </p:sp>
      <p:sp>
        <p:nvSpPr>
          <p:cNvPr id="99401" name="Line 73"/>
          <p:cNvSpPr>
            <a:spLocks noChangeShapeType="1"/>
          </p:cNvSpPr>
          <p:nvPr/>
        </p:nvSpPr>
        <p:spPr bwMode="auto">
          <a:xfrm>
            <a:off x="2420938" y="1730375"/>
            <a:ext cx="3175" cy="1588"/>
          </a:xfrm>
          <a:prstGeom prst="line">
            <a:avLst/>
          </a:prstGeom>
          <a:noFill/>
          <a:ln w="25400">
            <a:solidFill>
              <a:schemeClr val="tx2"/>
            </a:solidFill>
            <a:round/>
            <a:headEnd/>
            <a:tailEnd/>
          </a:ln>
        </p:spPr>
        <p:txBody>
          <a:bodyPr/>
          <a:lstStyle/>
          <a:p>
            <a:endParaRPr lang="en-US"/>
          </a:p>
        </p:txBody>
      </p:sp>
      <p:sp>
        <p:nvSpPr>
          <p:cNvPr id="99402" name="Line 74"/>
          <p:cNvSpPr>
            <a:spLocks noChangeShapeType="1"/>
          </p:cNvSpPr>
          <p:nvPr/>
        </p:nvSpPr>
        <p:spPr bwMode="auto">
          <a:xfrm>
            <a:off x="2424113" y="1754188"/>
            <a:ext cx="9525" cy="1587"/>
          </a:xfrm>
          <a:prstGeom prst="line">
            <a:avLst/>
          </a:prstGeom>
          <a:noFill/>
          <a:ln w="25400">
            <a:solidFill>
              <a:schemeClr val="tx2"/>
            </a:solidFill>
            <a:round/>
            <a:headEnd/>
            <a:tailEnd/>
          </a:ln>
        </p:spPr>
        <p:txBody>
          <a:bodyPr/>
          <a:lstStyle/>
          <a:p>
            <a:endParaRPr lang="en-US"/>
          </a:p>
        </p:txBody>
      </p:sp>
      <p:sp>
        <p:nvSpPr>
          <p:cNvPr id="99403" name="Line 75"/>
          <p:cNvSpPr>
            <a:spLocks noChangeShapeType="1"/>
          </p:cNvSpPr>
          <p:nvPr/>
        </p:nvSpPr>
        <p:spPr bwMode="auto">
          <a:xfrm>
            <a:off x="2433638" y="1781175"/>
            <a:ext cx="9525" cy="1588"/>
          </a:xfrm>
          <a:prstGeom prst="line">
            <a:avLst/>
          </a:prstGeom>
          <a:noFill/>
          <a:ln w="25400">
            <a:solidFill>
              <a:schemeClr val="tx2"/>
            </a:solidFill>
            <a:round/>
            <a:headEnd/>
            <a:tailEnd/>
          </a:ln>
        </p:spPr>
        <p:txBody>
          <a:bodyPr/>
          <a:lstStyle/>
          <a:p>
            <a:endParaRPr lang="en-US"/>
          </a:p>
        </p:txBody>
      </p:sp>
      <p:sp>
        <p:nvSpPr>
          <p:cNvPr id="99404" name="Line 76"/>
          <p:cNvSpPr>
            <a:spLocks noChangeShapeType="1"/>
          </p:cNvSpPr>
          <p:nvPr/>
        </p:nvSpPr>
        <p:spPr bwMode="auto">
          <a:xfrm>
            <a:off x="2443163" y="1793875"/>
            <a:ext cx="4762" cy="1588"/>
          </a:xfrm>
          <a:prstGeom prst="line">
            <a:avLst/>
          </a:prstGeom>
          <a:noFill/>
          <a:ln w="25400">
            <a:solidFill>
              <a:schemeClr val="tx2"/>
            </a:solidFill>
            <a:round/>
            <a:headEnd/>
            <a:tailEnd/>
          </a:ln>
        </p:spPr>
        <p:txBody>
          <a:bodyPr/>
          <a:lstStyle/>
          <a:p>
            <a:endParaRPr lang="en-US"/>
          </a:p>
        </p:txBody>
      </p:sp>
      <p:sp>
        <p:nvSpPr>
          <p:cNvPr id="99405" name="Line 77"/>
          <p:cNvSpPr>
            <a:spLocks noChangeShapeType="1"/>
          </p:cNvSpPr>
          <p:nvPr/>
        </p:nvSpPr>
        <p:spPr bwMode="auto">
          <a:xfrm>
            <a:off x="2447925" y="1817688"/>
            <a:ext cx="25400" cy="1587"/>
          </a:xfrm>
          <a:prstGeom prst="line">
            <a:avLst/>
          </a:prstGeom>
          <a:noFill/>
          <a:ln w="25400">
            <a:solidFill>
              <a:schemeClr val="tx2"/>
            </a:solidFill>
            <a:round/>
            <a:headEnd/>
            <a:tailEnd/>
          </a:ln>
        </p:spPr>
        <p:txBody>
          <a:bodyPr/>
          <a:lstStyle/>
          <a:p>
            <a:endParaRPr lang="en-US"/>
          </a:p>
        </p:txBody>
      </p:sp>
      <p:sp>
        <p:nvSpPr>
          <p:cNvPr id="99406" name="Line 78"/>
          <p:cNvSpPr>
            <a:spLocks noChangeShapeType="1"/>
          </p:cNvSpPr>
          <p:nvPr/>
        </p:nvSpPr>
        <p:spPr bwMode="auto">
          <a:xfrm>
            <a:off x="2473325" y="1831975"/>
            <a:ext cx="17463" cy="1588"/>
          </a:xfrm>
          <a:prstGeom prst="line">
            <a:avLst/>
          </a:prstGeom>
          <a:noFill/>
          <a:ln w="25400">
            <a:solidFill>
              <a:schemeClr val="tx2"/>
            </a:solidFill>
            <a:round/>
            <a:headEnd/>
            <a:tailEnd/>
          </a:ln>
        </p:spPr>
        <p:txBody>
          <a:bodyPr/>
          <a:lstStyle/>
          <a:p>
            <a:endParaRPr lang="en-US"/>
          </a:p>
        </p:txBody>
      </p:sp>
      <p:sp>
        <p:nvSpPr>
          <p:cNvPr id="99407" name="Line 79"/>
          <p:cNvSpPr>
            <a:spLocks noChangeShapeType="1"/>
          </p:cNvSpPr>
          <p:nvPr/>
        </p:nvSpPr>
        <p:spPr bwMode="auto">
          <a:xfrm>
            <a:off x="2490788" y="1844675"/>
            <a:ext cx="4762" cy="1588"/>
          </a:xfrm>
          <a:prstGeom prst="line">
            <a:avLst/>
          </a:prstGeom>
          <a:noFill/>
          <a:ln w="25400">
            <a:solidFill>
              <a:schemeClr val="tx2"/>
            </a:solidFill>
            <a:round/>
            <a:headEnd/>
            <a:tailEnd/>
          </a:ln>
        </p:spPr>
        <p:txBody>
          <a:bodyPr/>
          <a:lstStyle/>
          <a:p>
            <a:endParaRPr lang="en-US"/>
          </a:p>
        </p:txBody>
      </p:sp>
      <p:sp>
        <p:nvSpPr>
          <p:cNvPr id="99408" name="Line 80"/>
          <p:cNvSpPr>
            <a:spLocks noChangeShapeType="1"/>
          </p:cNvSpPr>
          <p:nvPr/>
        </p:nvSpPr>
        <p:spPr bwMode="auto">
          <a:xfrm>
            <a:off x="2495550" y="1857375"/>
            <a:ext cx="14288" cy="1588"/>
          </a:xfrm>
          <a:prstGeom prst="line">
            <a:avLst/>
          </a:prstGeom>
          <a:noFill/>
          <a:ln w="25400">
            <a:solidFill>
              <a:schemeClr val="tx2"/>
            </a:solidFill>
            <a:round/>
            <a:headEnd/>
            <a:tailEnd/>
          </a:ln>
        </p:spPr>
        <p:txBody>
          <a:bodyPr/>
          <a:lstStyle/>
          <a:p>
            <a:endParaRPr lang="en-US"/>
          </a:p>
        </p:txBody>
      </p:sp>
      <p:sp>
        <p:nvSpPr>
          <p:cNvPr id="99409" name="Line 81"/>
          <p:cNvSpPr>
            <a:spLocks noChangeShapeType="1"/>
          </p:cNvSpPr>
          <p:nvPr/>
        </p:nvSpPr>
        <p:spPr bwMode="auto">
          <a:xfrm>
            <a:off x="2509838" y="1870075"/>
            <a:ext cx="9525" cy="1588"/>
          </a:xfrm>
          <a:prstGeom prst="line">
            <a:avLst/>
          </a:prstGeom>
          <a:noFill/>
          <a:ln w="25400">
            <a:solidFill>
              <a:schemeClr val="tx2"/>
            </a:solidFill>
            <a:round/>
            <a:headEnd/>
            <a:tailEnd/>
          </a:ln>
        </p:spPr>
        <p:txBody>
          <a:bodyPr/>
          <a:lstStyle/>
          <a:p>
            <a:endParaRPr lang="en-US"/>
          </a:p>
        </p:txBody>
      </p:sp>
      <p:sp>
        <p:nvSpPr>
          <p:cNvPr id="99410" name="Line 82"/>
          <p:cNvSpPr>
            <a:spLocks noChangeShapeType="1"/>
          </p:cNvSpPr>
          <p:nvPr/>
        </p:nvSpPr>
        <p:spPr bwMode="auto">
          <a:xfrm>
            <a:off x="2519363" y="1897063"/>
            <a:ext cx="58737" cy="1587"/>
          </a:xfrm>
          <a:prstGeom prst="line">
            <a:avLst/>
          </a:prstGeom>
          <a:noFill/>
          <a:ln w="25400">
            <a:solidFill>
              <a:schemeClr val="tx2"/>
            </a:solidFill>
            <a:round/>
            <a:headEnd/>
            <a:tailEnd/>
          </a:ln>
        </p:spPr>
        <p:txBody>
          <a:bodyPr/>
          <a:lstStyle/>
          <a:p>
            <a:endParaRPr lang="en-US"/>
          </a:p>
        </p:txBody>
      </p:sp>
      <p:sp>
        <p:nvSpPr>
          <p:cNvPr id="99411" name="Line 83"/>
          <p:cNvSpPr>
            <a:spLocks noChangeShapeType="1"/>
          </p:cNvSpPr>
          <p:nvPr/>
        </p:nvSpPr>
        <p:spPr bwMode="auto">
          <a:xfrm>
            <a:off x="2578100" y="1922463"/>
            <a:ext cx="14288" cy="1587"/>
          </a:xfrm>
          <a:prstGeom prst="line">
            <a:avLst/>
          </a:prstGeom>
          <a:noFill/>
          <a:ln w="25400">
            <a:solidFill>
              <a:schemeClr val="tx2"/>
            </a:solidFill>
            <a:round/>
            <a:headEnd/>
            <a:tailEnd/>
          </a:ln>
        </p:spPr>
        <p:txBody>
          <a:bodyPr/>
          <a:lstStyle/>
          <a:p>
            <a:endParaRPr lang="en-US"/>
          </a:p>
        </p:txBody>
      </p:sp>
      <p:sp>
        <p:nvSpPr>
          <p:cNvPr id="99412" name="Line 84"/>
          <p:cNvSpPr>
            <a:spLocks noChangeShapeType="1"/>
          </p:cNvSpPr>
          <p:nvPr/>
        </p:nvSpPr>
        <p:spPr bwMode="auto">
          <a:xfrm>
            <a:off x="2592388" y="1949450"/>
            <a:ext cx="14287" cy="1588"/>
          </a:xfrm>
          <a:prstGeom prst="line">
            <a:avLst/>
          </a:prstGeom>
          <a:noFill/>
          <a:ln w="25400">
            <a:solidFill>
              <a:schemeClr val="tx2"/>
            </a:solidFill>
            <a:round/>
            <a:headEnd/>
            <a:tailEnd/>
          </a:ln>
        </p:spPr>
        <p:txBody>
          <a:bodyPr/>
          <a:lstStyle/>
          <a:p>
            <a:endParaRPr lang="en-US"/>
          </a:p>
        </p:txBody>
      </p:sp>
      <p:sp>
        <p:nvSpPr>
          <p:cNvPr id="99413" name="Line 85"/>
          <p:cNvSpPr>
            <a:spLocks noChangeShapeType="1"/>
          </p:cNvSpPr>
          <p:nvPr/>
        </p:nvSpPr>
        <p:spPr bwMode="auto">
          <a:xfrm>
            <a:off x="2606675" y="1963738"/>
            <a:ext cx="22225" cy="1587"/>
          </a:xfrm>
          <a:prstGeom prst="line">
            <a:avLst/>
          </a:prstGeom>
          <a:noFill/>
          <a:ln w="25400">
            <a:solidFill>
              <a:schemeClr val="tx2"/>
            </a:solidFill>
            <a:round/>
            <a:headEnd/>
            <a:tailEnd/>
          </a:ln>
        </p:spPr>
        <p:txBody>
          <a:bodyPr/>
          <a:lstStyle/>
          <a:p>
            <a:endParaRPr lang="en-US"/>
          </a:p>
        </p:txBody>
      </p:sp>
      <p:sp>
        <p:nvSpPr>
          <p:cNvPr id="99414" name="Line 86"/>
          <p:cNvSpPr>
            <a:spLocks noChangeShapeType="1"/>
          </p:cNvSpPr>
          <p:nvPr/>
        </p:nvSpPr>
        <p:spPr bwMode="auto">
          <a:xfrm>
            <a:off x="2628900" y="1976438"/>
            <a:ext cx="3175" cy="1587"/>
          </a:xfrm>
          <a:prstGeom prst="line">
            <a:avLst/>
          </a:prstGeom>
          <a:noFill/>
          <a:ln w="25400">
            <a:solidFill>
              <a:schemeClr val="tx2"/>
            </a:solidFill>
            <a:round/>
            <a:headEnd/>
            <a:tailEnd/>
          </a:ln>
        </p:spPr>
        <p:txBody>
          <a:bodyPr/>
          <a:lstStyle/>
          <a:p>
            <a:endParaRPr lang="en-US"/>
          </a:p>
        </p:txBody>
      </p:sp>
      <p:sp>
        <p:nvSpPr>
          <p:cNvPr id="99415" name="Line 87"/>
          <p:cNvSpPr>
            <a:spLocks noChangeShapeType="1"/>
          </p:cNvSpPr>
          <p:nvPr/>
        </p:nvSpPr>
        <p:spPr bwMode="auto">
          <a:xfrm>
            <a:off x="2632075" y="1990725"/>
            <a:ext cx="4763" cy="1588"/>
          </a:xfrm>
          <a:prstGeom prst="line">
            <a:avLst/>
          </a:prstGeom>
          <a:noFill/>
          <a:ln w="25400">
            <a:solidFill>
              <a:schemeClr val="tx2"/>
            </a:solidFill>
            <a:round/>
            <a:headEnd/>
            <a:tailEnd/>
          </a:ln>
        </p:spPr>
        <p:txBody>
          <a:bodyPr/>
          <a:lstStyle/>
          <a:p>
            <a:endParaRPr lang="en-US"/>
          </a:p>
        </p:txBody>
      </p:sp>
      <p:sp>
        <p:nvSpPr>
          <p:cNvPr id="99416" name="Line 88"/>
          <p:cNvSpPr>
            <a:spLocks noChangeShapeType="1"/>
          </p:cNvSpPr>
          <p:nvPr/>
        </p:nvSpPr>
        <p:spPr bwMode="auto">
          <a:xfrm>
            <a:off x="2636838" y="2016125"/>
            <a:ext cx="7937" cy="1588"/>
          </a:xfrm>
          <a:prstGeom prst="line">
            <a:avLst/>
          </a:prstGeom>
          <a:noFill/>
          <a:ln w="25400">
            <a:solidFill>
              <a:schemeClr val="tx2"/>
            </a:solidFill>
            <a:round/>
            <a:headEnd/>
            <a:tailEnd/>
          </a:ln>
        </p:spPr>
        <p:txBody>
          <a:bodyPr/>
          <a:lstStyle/>
          <a:p>
            <a:endParaRPr lang="en-US"/>
          </a:p>
        </p:txBody>
      </p:sp>
      <p:sp>
        <p:nvSpPr>
          <p:cNvPr id="99417" name="Line 89"/>
          <p:cNvSpPr>
            <a:spLocks noChangeShapeType="1"/>
          </p:cNvSpPr>
          <p:nvPr/>
        </p:nvSpPr>
        <p:spPr bwMode="auto">
          <a:xfrm>
            <a:off x="2644775" y="2030413"/>
            <a:ext cx="23813" cy="1587"/>
          </a:xfrm>
          <a:prstGeom prst="line">
            <a:avLst/>
          </a:prstGeom>
          <a:noFill/>
          <a:ln w="25400">
            <a:solidFill>
              <a:schemeClr val="tx2"/>
            </a:solidFill>
            <a:round/>
            <a:headEnd/>
            <a:tailEnd/>
          </a:ln>
        </p:spPr>
        <p:txBody>
          <a:bodyPr/>
          <a:lstStyle/>
          <a:p>
            <a:endParaRPr lang="en-US"/>
          </a:p>
        </p:txBody>
      </p:sp>
      <p:sp>
        <p:nvSpPr>
          <p:cNvPr id="99418" name="Line 90"/>
          <p:cNvSpPr>
            <a:spLocks noChangeShapeType="1"/>
          </p:cNvSpPr>
          <p:nvPr/>
        </p:nvSpPr>
        <p:spPr bwMode="auto">
          <a:xfrm>
            <a:off x="2668588" y="2044700"/>
            <a:ext cx="49212" cy="1588"/>
          </a:xfrm>
          <a:prstGeom prst="line">
            <a:avLst/>
          </a:prstGeom>
          <a:noFill/>
          <a:ln w="25400">
            <a:solidFill>
              <a:schemeClr val="tx2"/>
            </a:solidFill>
            <a:round/>
            <a:headEnd/>
            <a:tailEnd/>
          </a:ln>
        </p:spPr>
        <p:txBody>
          <a:bodyPr/>
          <a:lstStyle/>
          <a:p>
            <a:endParaRPr lang="en-US"/>
          </a:p>
        </p:txBody>
      </p:sp>
      <p:sp>
        <p:nvSpPr>
          <p:cNvPr id="99419" name="Line 91"/>
          <p:cNvSpPr>
            <a:spLocks noChangeShapeType="1"/>
          </p:cNvSpPr>
          <p:nvPr/>
        </p:nvSpPr>
        <p:spPr bwMode="auto">
          <a:xfrm>
            <a:off x="2717800" y="2058988"/>
            <a:ext cx="9525" cy="1587"/>
          </a:xfrm>
          <a:prstGeom prst="line">
            <a:avLst/>
          </a:prstGeom>
          <a:noFill/>
          <a:ln w="25400">
            <a:solidFill>
              <a:schemeClr val="tx2"/>
            </a:solidFill>
            <a:round/>
            <a:headEnd/>
            <a:tailEnd/>
          </a:ln>
        </p:spPr>
        <p:txBody>
          <a:bodyPr/>
          <a:lstStyle/>
          <a:p>
            <a:endParaRPr lang="en-US"/>
          </a:p>
        </p:txBody>
      </p:sp>
      <p:sp>
        <p:nvSpPr>
          <p:cNvPr id="99420" name="Line 92"/>
          <p:cNvSpPr>
            <a:spLocks noChangeShapeType="1"/>
          </p:cNvSpPr>
          <p:nvPr/>
        </p:nvSpPr>
        <p:spPr bwMode="auto">
          <a:xfrm>
            <a:off x="2727325" y="2073275"/>
            <a:ext cx="12700" cy="1588"/>
          </a:xfrm>
          <a:prstGeom prst="line">
            <a:avLst/>
          </a:prstGeom>
          <a:noFill/>
          <a:ln w="25400">
            <a:solidFill>
              <a:schemeClr val="tx2"/>
            </a:solidFill>
            <a:round/>
            <a:headEnd/>
            <a:tailEnd/>
          </a:ln>
        </p:spPr>
        <p:txBody>
          <a:bodyPr/>
          <a:lstStyle/>
          <a:p>
            <a:endParaRPr lang="en-US"/>
          </a:p>
        </p:txBody>
      </p:sp>
      <p:sp>
        <p:nvSpPr>
          <p:cNvPr id="99421" name="Line 93"/>
          <p:cNvSpPr>
            <a:spLocks noChangeShapeType="1"/>
          </p:cNvSpPr>
          <p:nvPr/>
        </p:nvSpPr>
        <p:spPr bwMode="auto">
          <a:xfrm>
            <a:off x="2740025" y="2103438"/>
            <a:ext cx="14288" cy="1587"/>
          </a:xfrm>
          <a:prstGeom prst="line">
            <a:avLst/>
          </a:prstGeom>
          <a:noFill/>
          <a:ln w="25400">
            <a:solidFill>
              <a:schemeClr val="tx2"/>
            </a:solidFill>
            <a:round/>
            <a:headEnd/>
            <a:tailEnd/>
          </a:ln>
        </p:spPr>
        <p:txBody>
          <a:bodyPr/>
          <a:lstStyle/>
          <a:p>
            <a:endParaRPr lang="en-US"/>
          </a:p>
        </p:txBody>
      </p:sp>
      <p:sp>
        <p:nvSpPr>
          <p:cNvPr id="99422" name="Line 94"/>
          <p:cNvSpPr>
            <a:spLocks noChangeShapeType="1"/>
          </p:cNvSpPr>
          <p:nvPr/>
        </p:nvSpPr>
        <p:spPr bwMode="auto">
          <a:xfrm>
            <a:off x="2754313" y="2135188"/>
            <a:ext cx="9525" cy="1587"/>
          </a:xfrm>
          <a:prstGeom prst="line">
            <a:avLst/>
          </a:prstGeom>
          <a:noFill/>
          <a:ln w="25400">
            <a:solidFill>
              <a:schemeClr val="tx2"/>
            </a:solidFill>
            <a:round/>
            <a:headEnd/>
            <a:tailEnd/>
          </a:ln>
        </p:spPr>
        <p:txBody>
          <a:bodyPr/>
          <a:lstStyle/>
          <a:p>
            <a:endParaRPr lang="en-US"/>
          </a:p>
        </p:txBody>
      </p:sp>
      <p:sp>
        <p:nvSpPr>
          <p:cNvPr id="99423" name="Line 95"/>
          <p:cNvSpPr>
            <a:spLocks noChangeShapeType="1"/>
          </p:cNvSpPr>
          <p:nvPr/>
        </p:nvSpPr>
        <p:spPr bwMode="auto">
          <a:xfrm>
            <a:off x="2763838" y="2165350"/>
            <a:ext cx="34925" cy="1588"/>
          </a:xfrm>
          <a:prstGeom prst="line">
            <a:avLst/>
          </a:prstGeom>
          <a:noFill/>
          <a:ln w="25400">
            <a:solidFill>
              <a:schemeClr val="tx2"/>
            </a:solidFill>
            <a:round/>
            <a:headEnd/>
            <a:tailEnd/>
          </a:ln>
        </p:spPr>
        <p:txBody>
          <a:bodyPr/>
          <a:lstStyle/>
          <a:p>
            <a:endParaRPr lang="en-US"/>
          </a:p>
        </p:txBody>
      </p:sp>
      <p:sp>
        <p:nvSpPr>
          <p:cNvPr id="99424" name="Line 96"/>
          <p:cNvSpPr>
            <a:spLocks noChangeShapeType="1"/>
          </p:cNvSpPr>
          <p:nvPr/>
        </p:nvSpPr>
        <p:spPr bwMode="auto">
          <a:xfrm>
            <a:off x="2798763" y="2181225"/>
            <a:ext cx="23812" cy="1588"/>
          </a:xfrm>
          <a:prstGeom prst="line">
            <a:avLst/>
          </a:prstGeom>
          <a:noFill/>
          <a:ln w="25400">
            <a:solidFill>
              <a:schemeClr val="tx2"/>
            </a:solidFill>
            <a:round/>
            <a:headEnd/>
            <a:tailEnd/>
          </a:ln>
        </p:spPr>
        <p:txBody>
          <a:bodyPr/>
          <a:lstStyle/>
          <a:p>
            <a:endParaRPr lang="en-US"/>
          </a:p>
        </p:txBody>
      </p:sp>
      <p:sp>
        <p:nvSpPr>
          <p:cNvPr id="99425" name="Line 97"/>
          <p:cNvSpPr>
            <a:spLocks noChangeShapeType="1"/>
          </p:cNvSpPr>
          <p:nvPr/>
        </p:nvSpPr>
        <p:spPr bwMode="auto">
          <a:xfrm>
            <a:off x="2822575" y="2197100"/>
            <a:ext cx="7938" cy="1588"/>
          </a:xfrm>
          <a:prstGeom prst="line">
            <a:avLst/>
          </a:prstGeom>
          <a:noFill/>
          <a:ln w="25400">
            <a:solidFill>
              <a:schemeClr val="tx2"/>
            </a:solidFill>
            <a:round/>
            <a:headEnd/>
            <a:tailEnd/>
          </a:ln>
        </p:spPr>
        <p:txBody>
          <a:bodyPr/>
          <a:lstStyle/>
          <a:p>
            <a:endParaRPr lang="en-US"/>
          </a:p>
        </p:txBody>
      </p:sp>
      <p:sp>
        <p:nvSpPr>
          <p:cNvPr id="99426" name="Line 98"/>
          <p:cNvSpPr>
            <a:spLocks noChangeShapeType="1"/>
          </p:cNvSpPr>
          <p:nvPr/>
        </p:nvSpPr>
        <p:spPr bwMode="auto">
          <a:xfrm>
            <a:off x="2830513" y="2212975"/>
            <a:ext cx="30162" cy="1588"/>
          </a:xfrm>
          <a:prstGeom prst="line">
            <a:avLst/>
          </a:prstGeom>
          <a:noFill/>
          <a:ln w="25400">
            <a:solidFill>
              <a:schemeClr val="tx2"/>
            </a:solidFill>
            <a:round/>
            <a:headEnd/>
            <a:tailEnd/>
          </a:ln>
        </p:spPr>
        <p:txBody>
          <a:bodyPr/>
          <a:lstStyle/>
          <a:p>
            <a:endParaRPr lang="en-US"/>
          </a:p>
        </p:txBody>
      </p:sp>
      <p:sp>
        <p:nvSpPr>
          <p:cNvPr id="99427" name="Line 99"/>
          <p:cNvSpPr>
            <a:spLocks noChangeShapeType="1"/>
          </p:cNvSpPr>
          <p:nvPr/>
        </p:nvSpPr>
        <p:spPr bwMode="auto">
          <a:xfrm>
            <a:off x="2860675" y="2227263"/>
            <a:ext cx="12700" cy="1587"/>
          </a:xfrm>
          <a:prstGeom prst="line">
            <a:avLst/>
          </a:prstGeom>
          <a:noFill/>
          <a:ln w="25400">
            <a:solidFill>
              <a:schemeClr val="tx2"/>
            </a:solidFill>
            <a:round/>
            <a:headEnd/>
            <a:tailEnd/>
          </a:ln>
        </p:spPr>
        <p:txBody>
          <a:bodyPr/>
          <a:lstStyle/>
          <a:p>
            <a:endParaRPr lang="en-US"/>
          </a:p>
        </p:txBody>
      </p:sp>
      <p:sp>
        <p:nvSpPr>
          <p:cNvPr id="99428" name="Line 100"/>
          <p:cNvSpPr>
            <a:spLocks noChangeShapeType="1"/>
          </p:cNvSpPr>
          <p:nvPr/>
        </p:nvSpPr>
        <p:spPr bwMode="auto">
          <a:xfrm>
            <a:off x="2873375" y="2244725"/>
            <a:ext cx="3175" cy="1588"/>
          </a:xfrm>
          <a:prstGeom prst="line">
            <a:avLst/>
          </a:prstGeom>
          <a:noFill/>
          <a:ln w="25400">
            <a:solidFill>
              <a:schemeClr val="tx2"/>
            </a:solidFill>
            <a:round/>
            <a:headEnd/>
            <a:tailEnd/>
          </a:ln>
        </p:spPr>
        <p:txBody>
          <a:bodyPr/>
          <a:lstStyle/>
          <a:p>
            <a:endParaRPr lang="en-US"/>
          </a:p>
        </p:txBody>
      </p:sp>
      <p:sp>
        <p:nvSpPr>
          <p:cNvPr id="99429" name="Line 101"/>
          <p:cNvSpPr>
            <a:spLocks noChangeShapeType="1"/>
          </p:cNvSpPr>
          <p:nvPr/>
        </p:nvSpPr>
        <p:spPr bwMode="auto">
          <a:xfrm>
            <a:off x="2876550" y="2259013"/>
            <a:ext cx="31750" cy="1587"/>
          </a:xfrm>
          <a:prstGeom prst="line">
            <a:avLst/>
          </a:prstGeom>
          <a:noFill/>
          <a:ln w="25400">
            <a:solidFill>
              <a:schemeClr val="tx2"/>
            </a:solidFill>
            <a:round/>
            <a:headEnd/>
            <a:tailEnd/>
          </a:ln>
        </p:spPr>
        <p:txBody>
          <a:bodyPr/>
          <a:lstStyle/>
          <a:p>
            <a:endParaRPr lang="en-US"/>
          </a:p>
        </p:txBody>
      </p:sp>
      <p:sp>
        <p:nvSpPr>
          <p:cNvPr id="99430" name="Line 102"/>
          <p:cNvSpPr>
            <a:spLocks noChangeShapeType="1"/>
          </p:cNvSpPr>
          <p:nvPr/>
        </p:nvSpPr>
        <p:spPr bwMode="auto">
          <a:xfrm>
            <a:off x="2908300" y="2276475"/>
            <a:ext cx="4763" cy="1588"/>
          </a:xfrm>
          <a:prstGeom prst="line">
            <a:avLst/>
          </a:prstGeom>
          <a:noFill/>
          <a:ln w="25400">
            <a:solidFill>
              <a:schemeClr val="tx2"/>
            </a:solidFill>
            <a:round/>
            <a:headEnd/>
            <a:tailEnd/>
          </a:ln>
        </p:spPr>
        <p:txBody>
          <a:bodyPr/>
          <a:lstStyle/>
          <a:p>
            <a:endParaRPr lang="en-US"/>
          </a:p>
        </p:txBody>
      </p:sp>
      <p:sp>
        <p:nvSpPr>
          <p:cNvPr id="99431" name="Line 103"/>
          <p:cNvSpPr>
            <a:spLocks noChangeShapeType="1"/>
          </p:cNvSpPr>
          <p:nvPr/>
        </p:nvSpPr>
        <p:spPr bwMode="auto">
          <a:xfrm>
            <a:off x="2913063" y="2290763"/>
            <a:ext cx="20637" cy="1587"/>
          </a:xfrm>
          <a:prstGeom prst="line">
            <a:avLst/>
          </a:prstGeom>
          <a:noFill/>
          <a:ln w="25400">
            <a:solidFill>
              <a:schemeClr val="tx2"/>
            </a:solidFill>
            <a:round/>
            <a:headEnd/>
            <a:tailEnd/>
          </a:ln>
        </p:spPr>
        <p:txBody>
          <a:bodyPr/>
          <a:lstStyle/>
          <a:p>
            <a:endParaRPr lang="en-US"/>
          </a:p>
        </p:txBody>
      </p:sp>
      <p:sp>
        <p:nvSpPr>
          <p:cNvPr id="99432" name="Line 104"/>
          <p:cNvSpPr>
            <a:spLocks noChangeShapeType="1"/>
          </p:cNvSpPr>
          <p:nvPr/>
        </p:nvSpPr>
        <p:spPr bwMode="auto">
          <a:xfrm>
            <a:off x="2933700" y="2308225"/>
            <a:ext cx="14288" cy="1588"/>
          </a:xfrm>
          <a:prstGeom prst="line">
            <a:avLst/>
          </a:prstGeom>
          <a:noFill/>
          <a:ln w="25400">
            <a:solidFill>
              <a:schemeClr val="tx2"/>
            </a:solidFill>
            <a:round/>
            <a:headEnd/>
            <a:tailEnd/>
          </a:ln>
        </p:spPr>
        <p:txBody>
          <a:bodyPr/>
          <a:lstStyle/>
          <a:p>
            <a:endParaRPr lang="en-US"/>
          </a:p>
        </p:txBody>
      </p:sp>
      <p:sp>
        <p:nvSpPr>
          <p:cNvPr id="99433" name="Line 105"/>
          <p:cNvSpPr>
            <a:spLocks noChangeShapeType="1"/>
          </p:cNvSpPr>
          <p:nvPr/>
        </p:nvSpPr>
        <p:spPr bwMode="auto">
          <a:xfrm>
            <a:off x="2947988" y="2324100"/>
            <a:ext cx="7937" cy="1588"/>
          </a:xfrm>
          <a:prstGeom prst="line">
            <a:avLst/>
          </a:prstGeom>
          <a:noFill/>
          <a:ln w="25400">
            <a:solidFill>
              <a:schemeClr val="tx2"/>
            </a:solidFill>
            <a:round/>
            <a:headEnd/>
            <a:tailEnd/>
          </a:ln>
        </p:spPr>
        <p:txBody>
          <a:bodyPr/>
          <a:lstStyle/>
          <a:p>
            <a:endParaRPr lang="en-US"/>
          </a:p>
        </p:txBody>
      </p:sp>
      <p:sp>
        <p:nvSpPr>
          <p:cNvPr id="99434" name="Line 106"/>
          <p:cNvSpPr>
            <a:spLocks noChangeShapeType="1"/>
          </p:cNvSpPr>
          <p:nvPr/>
        </p:nvSpPr>
        <p:spPr bwMode="auto">
          <a:xfrm>
            <a:off x="2955925" y="2341563"/>
            <a:ext cx="1588" cy="1587"/>
          </a:xfrm>
          <a:prstGeom prst="line">
            <a:avLst/>
          </a:prstGeom>
          <a:noFill/>
          <a:ln w="25400">
            <a:solidFill>
              <a:schemeClr val="tx2"/>
            </a:solidFill>
            <a:round/>
            <a:headEnd/>
            <a:tailEnd/>
          </a:ln>
        </p:spPr>
        <p:txBody>
          <a:bodyPr/>
          <a:lstStyle/>
          <a:p>
            <a:endParaRPr lang="en-US"/>
          </a:p>
        </p:txBody>
      </p:sp>
      <p:sp>
        <p:nvSpPr>
          <p:cNvPr id="99435" name="Line 107"/>
          <p:cNvSpPr>
            <a:spLocks noChangeShapeType="1"/>
          </p:cNvSpPr>
          <p:nvPr/>
        </p:nvSpPr>
        <p:spPr bwMode="auto">
          <a:xfrm>
            <a:off x="2957513" y="2355850"/>
            <a:ext cx="7937" cy="1588"/>
          </a:xfrm>
          <a:prstGeom prst="line">
            <a:avLst/>
          </a:prstGeom>
          <a:noFill/>
          <a:ln w="25400">
            <a:solidFill>
              <a:schemeClr val="tx2"/>
            </a:solidFill>
            <a:round/>
            <a:headEnd/>
            <a:tailEnd/>
          </a:ln>
        </p:spPr>
        <p:txBody>
          <a:bodyPr/>
          <a:lstStyle/>
          <a:p>
            <a:endParaRPr lang="en-US"/>
          </a:p>
        </p:txBody>
      </p:sp>
      <p:sp>
        <p:nvSpPr>
          <p:cNvPr id="99436" name="Line 108"/>
          <p:cNvSpPr>
            <a:spLocks noChangeShapeType="1"/>
          </p:cNvSpPr>
          <p:nvPr/>
        </p:nvSpPr>
        <p:spPr bwMode="auto">
          <a:xfrm>
            <a:off x="2965450" y="2373313"/>
            <a:ext cx="33338" cy="1587"/>
          </a:xfrm>
          <a:prstGeom prst="line">
            <a:avLst/>
          </a:prstGeom>
          <a:noFill/>
          <a:ln w="25400">
            <a:solidFill>
              <a:schemeClr val="tx2"/>
            </a:solidFill>
            <a:round/>
            <a:headEnd/>
            <a:tailEnd/>
          </a:ln>
        </p:spPr>
        <p:txBody>
          <a:bodyPr/>
          <a:lstStyle/>
          <a:p>
            <a:endParaRPr lang="en-US"/>
          </a:p>
        </p:txBody>
      </p:sp>
      <p:sp>
        <p:nvSpPr>
          <p:cNvPr id="99437" name="Line 109"/>
          <p:cNvSpPr>
            <a:spLocks noChangeShapeType="1"/>
          </p:cNvSpPr>
          <p:nvPr/>
        </p:nvSpPr>
        <p:spPr bwMode="auto">
          <a:xfrm>
            <a:off x="2998788" y="2389188"/>
            <a:ext cx="44450" cy="1587"/>
          </a:xfrm>
          <a:prstGeom prst="line">
            <a:avLst/>
          </a:prstGeom>
          <a:noFill/>
          <a:ln w="25400">
            <a:solidFill>
              <a:schemeClr val="tx2"/>
            </a:solidFill>
            <a:round/>
            <a:headEnd/>
            <a:tailEnd/>
          </a:ln>
        </p:spPr>
        <p:txBody>
          <a:bodyPr/>
          <a:lstStyle/>
          <a:p>
            <a:endParaRPr lang="en-US"/>
          </a:p>
        </p:txBody>
      </p:sp>
      <p:sp>
        <p:nvSpPr>
          <p:cNvPr id="99438" name="Line 110"/>
          <p:cNvSpPr>
            <a:spLocks noChangeShapeType="1"/>
          </p:cNvSpPr>
          <p:nvPr/>
        </p:nvSpPr>
        <p:spPr bwMode="auto">
          <a:xfrm>
            <a:off x="3043238" y="2408238"/>
            <a:ext cx="39687" cy="1587"/>
          </a:xfrm>
          <a:prstGeom prst="line">
            <a:avLst/>
          </a:prstGeom>
          <a:noFill/>
          <a:ln w="25400">
            <a:solidFill>
              <a:schemeClr val="tx2"/>
            </a:solidFill>
            <a:round/>
            <a:headEnd/>
            <a:tailEnd/>
          </a:ln>
        </p:spPr>
        <p:txBody>
          <a:bodyPr/>
          <a:lstStyle/>
          <a:p>
            <a:endParaRPr lang="en-US"/>
          </a:p>
        </p:txBody>
      </p:sp>
      <p:sp>
        <p:nvSpPr>
          <p:cNvPr id="99439" name="Line 111"/>
          <p:cNvSpPr>
            <a:spLocks noChangeShapeType="1"/>
          </p:cNvSpPr>
          <p:nvPr/>
        </p:nvSpPr>
        <p:spPr bwMode="auto">
          <a:xfrm>
            <a:off x="3082925" y="2425700"/>
            <a:ext cx="7938" cy="1588"/>
          </a:xfrm>
          <a:prstGeom prst="line">
            <a:avLst/>
          </a:prstGeom>
          <a:noFill/>
          <a:ln w="25400">
            <a:solidFill>
              <a:schemeClr val="tx2"/>
            </a:solidFill>
            <a:round/>
            <a:headEnd/>
            <a:tailEnd/>
          </a:ln>
        </p:spPr>
        <p:txBody>
          <a:bodyPr/>
          <a:lstStyle/>
          <a:p>
            <a:endParaRPr lang="en-US"/>
          </a:p>
        </p:txBody>
      </p:sp>
      <p:sp>
        <p:nvSpPr>
          <p:cNvPr id="99440" name="Line 112"/>
          <p:cNvSpPr>
            <a:spLocks noChangeShapeType="1"/>
          </p:cNvSpPr>
          <p:nvPr/>
        </p:nvSpPr>
        <p:spPr bwMode="auto">
          <a:xfrm>
            <a:off x="3090863" y="2443163"/>
            <a:ext cx="115887" cy="1587"/>
          </a:xfrm>
          <a:prstGeom prst="line">
            <a:avLst/>
          </a:prstGeom>
          <a:noFill/>
          <a:ln w="25400">
            <a:solidFill>
              <a:schemeClr val="tx2"/>
            </a:solidFill>
            <a:round/>
            <a:headEnd/>
            <a:tailEnd/>
          </a:ln>
        </p:spPr>
        <p:txBody>
          <a:bodyPr/>
          <a:lstStyle/>
          <a:p>
            <a:endParaRPr lang="en-US"/>
          </a:p>
        </p:txBody>
      </p:sp>
      <p:sp>
        <p:nvSpPr>
          <p:cNvPr id="99441" name="Line 113"/>
          <p:cNvSpPr>
            <a:spLocks noChangeShapeType="1"/>
          </p:cNvSpPr>
          <p:nvPr/>
        </p:nvSpPr>
        <p:spPr bwMode="auto">
          <a:xfrm>
            <a:off x="3206750" y="2462213"/>
            <a:ext cx="47625" cy="1587"/>
          </a:xfrm>
          <a:prstGeom prst="line">
            <a:avLst/>
          </a:prstGeom>
          <a:noFill/>
          <a:ln w="25400">
            <a:solidFill>
              <a:schemeClr val="tx2"/>
            </a:solidFill>
            <a:round/>
            <a:headEnd/>
            <a:tailEnd/>
          </a:ln>
        </p:spPr>
        <p:txBody>
          <a:bodyPr/>
          <a:lstStyle/>
          <a:p>
            <a:endParaRPr lang="en-US"/>
          </a:p>
        </p:txBody>
      </p:sp>
      <p:sp>
        <p:nvSpPr>
          <p:cNvPr id="99442" name="Line 114"/>
          <p:cNvSpPr>
            <a:spLocks noChangeShapeType="1"/>
          </p:cNvSpPr>
          <p:nvPr/>
        </p:nvSpPr>
        <p:spPr bwMode="auto">
          <a:xfrm>
            <a:off x="3254375" y="2482850"/>
            <a:ext cx="19050" cy="1588"/>
          </a:xfrm>
          <a:prstGeom prst="line">
            <a:avLst/>
          </a:prstGeom>
          <a:noFill/>
          <a:ln w="25400">
            <a:solidFill>
              <a:schemeClr val="tx2"/>
            </a:solidFill>
            <a:round/>
            <a:headEnd/>
            <a:tailEnd/>
          </a:ln>
        </p:spPr>
        <p:txBody>
          <a:bodyPr/>
          <a:lstStyle/>
          <a:p>
            <a:endParaRPr lang="en-US"/>
          </a:p>
        </p:txBody>
      </p:sp>
      <p:sp>
        <p:nvSpPr>
          <p:cNvPr id="99443" name="Line 115"/>
          <p:cNvSpPr>
            <a:spLocks noChangeShapeType="1"/>
          </p:cNvSpPr>
          <p:nvPr/>
        </p:nvSpPr>
        <p:spPr bwMode="auto">
          <a:xfrm>
            <a:off x="3273425" y="2505075"/>
            <a:ext cx="20638" cy="1588"/>
          </a:xfrm>
          <a:prstGeom prst="line">
            <a:avLst/>
          </a:prstGeom>
          <a:noFill/>
          <a:ln w="25400">
            <a:solidFill>
              <a:schemeClr val="tx2"/>
            </a:solidFill>
            <a:round/>
            <a:headEnd/>
            <a:tailEnd/>
          </a:ln>
        </p:spPr>
        <p:txBody>
          <a:bodyPr/>
          <a:lstStyle/>
          <a:p>
            <a:endParaRPr lang="en-US"/>
          </a:p>
        </p:txBody>
      </p:sp>
      <p:sp>
        <p:nvSpPr>
          <p:cNvPr id="99444" name="Line 116"/>
          <p:cNvSpPr>
            <a:spLocks noChangeShapeType="1"/>
          </p:cNvSpPr>
          <p:nvPr/>
        </p:nvSpPr>
        <p:spPr bwMode="auto">
          <a:xfrm>
            <a:off x="3294063" y="2525713"/>
            <a:ext cx="9525" cy="1587"/>
          </a:xfrm>
          <a:prstGeom prst="line">
            <a:avLst/>
          </a:prstGeom>
          <a:noFill/>
          <a:ln w="25400">
            <a:solidFill>
              <a:schemeClr val="tx2"/>
            </a:solidFill>
            <a:round/>
            <a:headEnd/>
            <a:tailEnd/>
          </a:ln>
        </p:spPr>
        <p:txBody>
          <a:bodyPr/>
          <a:lstStyle/>
          <a:p>
            <a:endParaRPr lang="en-US"/>
          </a:p>
        </p:txBody>
      </p:sp>
      <p:sp>
        <p:nvSpPr>
          <p:cNvPr id="99445" name="Line 117"/>
          <p:cNvSpPr>
            <a:spLocks noChangeShapeType="1"/>
          </p:cNvSpPr>
          <p:nvPr/>
        </p:nvSpPr>
        <p:spPr bwMode="auto">
          <a:xfrm>
            <a:off x="3303588" y="2547938"/>
            <a:ext cx="46037" cy="1587"/>
          </a:xfrm>
          <a:prstGeom prst="line">
            <a:avLst/>
          </a:prstGeom>
          <a:noFill/>
          <a:ln w="25400">
            <a:solidFill>
              <a:schemeClr val="tx2"/>
            </a:solidFill>
            <a:round/>
            <a:headEnd/>
            <a:tailEnd/>
          </a:ln>
        </p:spPr>
        <p:txBody>
          <a:bodyPr/>
          <a:lstStyle/>
          <a:p>
            <a:endParaRPr lang="en-US"/>
          </a:p>
        </p:txBody>
      </p:sp>
      <p:sp>
        <p:nvSpPr>
          <p:cNvPr id="99446" name="Line 118"/>
          <p:cNvSpPr>
            <a:spLocks noChangeShapeType="1"/>
          </p:cNvSpPr>
          <p:nvPr/>
        </p:nvSpPr>
        <p:spPr bwMode="auto">
          <a:xfrm>
            <a:off x="3349625" y="2568575"/>
            <a:ext cx="4763" cy="1588"/>
          </a:xfrm>
          <a:prstGeom prst="line">
            <a:avLst/>
          </a:prstGeom>
          <a:noFill/>
          <a:ln w="25400">
            <a:solidFill>
              <a:schemeClr val="tx2"/>
            </a:solidFill>
            <a:round/>
            <a:headEnd/>
            <a:tailEnd/>
          </a:ln>
        </p:spPr>
        <p:txBody>
          <a:bodyPr/>
          <a:lstStyle/>
          <a:p>
            <a:endParaRPr lang="en-US"/>
          </a:p>
        </p:txBody>
      </p:sp>
      <p:sp>
        <p:nvSpPr>
          <p:cNvPr id="99447" name="Line 119"/>
          <p:cNvSpPr>
            <a:spLocks noChangeShapeType="1"/>
          </p:cNvSpPr>
          <p:nvPr/>
        </p:nvSpPr>
        <p:spPr bwMode="auto">
          <a:xfrm>
            <a:off x="3354388" y="2590800"/>
            <a:ext cx="77787" cy="1588"/>
          </a:xfrm>
          <a:prstGeom prst="line">
            <a:avLst/>
          </a:prstGeom>
          <a:noFill/>
          <a:ln w="25400">
            <a:solidFill>
              <a:schemeClr val="tx2"/>
            </a:solidFill>
            <a:round/>
            <a:headEnd/>
            <a:tailEnd/>
          </a:ln>
        </p:spPr>
        <p:txBody>
          <a:bodyPr/>
          <a:lstStyle/>
          <a:p>
            <a:endParaRPr lang="en-US"/>
          </a:p>
        </p:txBody>
      </p:sp>
      <p:sp>
        <p:nvSpPr>
          <p:cNvPr id="99448" name="Line 120"/>
          <p:cNvSpPr>
            <a:spLocks noChangeShapeType="1"/>
          </p:cNvSpPr>
          <p:nvPr/>
        </p:nvSpPr>
        <p:spPr bwMode="auto">
          <a:xfrm>
            <a:off x="3432175" y="2614613"/>
            <a:ext cx="28575" cy="1587"/>
          </a:xfrm>
          <a:prstGeom prst="line">
            <a:avLst/>
          </a:prstGeom>
          <a:noFill/>
          <a:ln w="25400">
            <a:solidFill>
              <a:schemeClr val="tx2"/>
            </a:solidFill>
            <a:round/>
            <a:headEnd/>
            <a:tailEnd/>
          </a:ln>
        </p:spPr>
        <p:txBody>
          <a:bodyPr/>
          <a:lstStyle/>
          <a:p>
            <a:endParaRPr lang="en-US"/>
          </a:p>
        </p:txBody>
      </p:sp>
      <p:sp>
        <p:nvSpPr>
          <p:cNvPr id="99449" name="Line 121"/>
          <p:cNvSpPr>
            <a:spLocks noChangeShapeType="1"/>
          </p:cNvSpPr>
          <p:nvPr/>
        </p:nvSpPr>
        <p:spPr bwMode="auto">
          <a:xfrm>
            <a:off x="3460750" y="2636838"/>
            <a:ext cx="1588" cy="1587"/>
          </a:xfrm>
          <a:prstGeom prst="line">
            <a:avLst/>
          </a:prstGeom>
          <a:noFill/>
          <a:ln w="25400">
            <a:solidFill>
              <a:schemeClr val="tx2"/>
            </a:solidFill>
            <a:round/>
            <a:headEnd/>
            <a:tailEnd/>
          </a:ln>
        </p:spPr>
        <p:txBody>
          <a:bodyPr/>
          <a:lstStyle/>
          <a:p>
            <a:endParaRPr lang="en-US"/>
          </a:p>
        </p:txBody>
      </p:sp>
      <p:sp>
        <p:nvSpPr>
          <p:cNvPr id="99450" name="Line 122"/>
          <p:cNvSpPr>
            <a:spLocks noChangeShapeType="1"/>
          </p:cNvSpPr>
          <p:nvPr/>
        </p:nvSpPr>
        <p:spPr bwMode="auto">
          <a:xfrm>
            <a:off x="3462338" y="2660650"/>
            <a:ext cx="7937" cy="1588"/>
          </a:xfrm>
          <a:prstGeom prst="line">
            <a:avLst/>
          </a:prstGeom>
          <a:noFill/>
          <a:ln w="25400">
            <a:solidFill>
              <a:schemeClr val="tx2"/>
            </a:solidFill>
            <a:round/>
            <a:headEnd/>
            <a:tailEnd/>
          </a:ln>
        </p:spPr>
        <p:txBody>
          <a:bodyPr/>
          <a:lstStyle/>
          <a:p>
            <a:endParaRPr lang="en-US"/>
          </a:p>
        </p:txBody>
      </p:sp>
      <p:sp>
        <p:nvSpPr>
          <p:cNvPr id="99451" name="Line 123"/>
          <p:cNvSpPr>
            <a:spLocks noChangeShapeType="1"/>
          </p:cNvSpPr>
          <p:nvPr/>
        </p:nvSpPr>
        <p:spPr bwMode="auto">
          <a:xfrm>
            <a:off x="3470275" y="2682875"/>
            <a:ext cx="19050" cy="1588"/>
          </a:xfrm>
          <a:prstGeom prst="line">
            <a:avLst/>
          </a:prstGeom>
          <a:noFill/>
          <a:ln w="25400">
            <a:solidFill>
              <a:schemeClr val="tx2"/>
            </a:solidFill>
            <a:round/>
            <a:headEnd/>
            <a:tailEnd/>
          </a:ln>
        </p:spPr>
        <p:txBody>
          <a:bodyPr/>
          <a:lstStyle/>
          <a:p>
            <a:endParaRPr lang="en-US"/>
          </a:p>
        </p:txBody>
      </p:sp>
      <p:sp>
        <p:nvSpPr>
          <p:cNvPr id="99452" name="Line 124"/>
          <p:cNvSpPr>
            <a:spLocks noChangeShapeType="1"/>
          </p:cNvSpPr>
          <p:nvPr/>
        </p:nvSpPr>
        <p:spPr bwMode="auto">
          <a:xfrm>
            <a:off x="3489325" y="2706688"/>
            <a:ext cx="58738" cy="1587"/>
          </a:xfrm>
          <a:prstGeom prst="line">
            <a:avLst/>
          </a:prstGeom>
          <a:noFill/>
          <a:ln w="25400">
            <a:solidFill>
              <a:schemeClr val="tx2"/>
            </a:solidFill>
            <a:round/>
            <a:headEnd/>
            <a:tailEnd/>
          </a:ln>
        </p:spPr>
        <p:txBody>
          <a:bodyPr/>
          <a:lstStyle/>
          <a:p>
            <a:endParaRPr lang="en-US"/>
          </a:p>
        </p:txBody>
      </p:sp>
      <p:sp>
        <p:nvSpPr>
          <p:cNvPr id="99453" name="Line 125"/>
          <p:cNvSpPr>
            <a:spLocks noChangeShapeType="1"/>
          </p:cNvSpPr>
          <p:nvPr/>
        </p:nvSpPr>
        <p:spPr bwMode="auto">
          <a:xfrm>
            <a:off x="3548063" y="2733675"/>
            <a:ext cx="33337" cy="1588"/>
          </a:xfrm>
          <a:prstGeom prst="line">
            <a:avLst/>
          </a:prstGeom>
          <a:noFill/>
          <a:ln w="25400">
            <a:solidFill>
              <a:schemeClr val="tx2"/>
            </a:solidFill>
            <a:round/>
            <a:headEnd/>
            <a:tailEnd/>
          </a:ln>
        </p:spPr>
        <p:txBody>
          <a:bodyPr/>
          <a:lstStyle/>
          <a:p>
            <a:endParaRPr lang="en-US"/>
          </a:p>
        </p:txBody>
      </p:sp>
      <p:sp>
        <p:nvSpPr>
          <p:cNvPr id="99454" name="Line 126"/>
          <p:cNvSpPr>
            <a:spLocks noChangeShapeType="1"/>
          </p:cNvSpPr>
          <p:nvPr/>
        </p:nvSpPr>
        <p:spPr bwMode="auto">
          <a:xfrm>
            <a:off x="3581400" y="2759075"/>
            <a:ext cx="52388" cy="1588"/>
          </a:xfrm>
          <a:prstGeom prst="line">
            <a:avLst/>
          </a:prstGeom>
          <a:noFill/>
          <a:ln w="25400">
            <a:solidFill>
              <a:schemeClr val="tx2"/>
            </a:solidFill>
            <a:round/>
            <a:headEnd/>
            <a:tailEnd/>
          </a:ln>
        </p:spPr>
        <p:txBody>
          <a:bodyPr/>
          <a:lstStyle/>
          <a:p>
            <a:endParaRPr lang="en-US"/>
          </a:p>
        </p:txBody>
      </p:sp>
      <p:sp>
        <p:nvSpPr>
          <p:cNvPr id="99455" name="Line 127"/>
          <p:cNvSpPr>
            <a:spLocks noChangeShapeType="1"/>
          </p:cNvSpPr>
          <p:nvPr/>
        </p:nvSpPr>
        <p:spPr bwMode="auto">
          <a:xfrm>
            <a:off x="3633788" y="2789238"/>
            <a:ext cx="42862" cy="1587"/>
          </a:xfrm>
          <a:prstGeom prst="line">
            <a:avLst/>
          </a:prstGeom>
          <a:noFill/>
          <a:ln w="25400">
            <a:solidFill>
              <a:schemeClr val="tx2"/>
            </a:solidFill>
            <a:round/>
            <a:headEnd/>
            <a:tailEnd/>
          </a:ln>
        </p:spPr>
        <p:txBody>
          <a:bodyPr/>
          <a:lstStyle/>
          <a:p>
            <a:endParaRPr lang="en-US"/>
          </a:p>
        </p:txBody>
      </p:sp>
      <p:sp>
        <p:nvSpPr>
          <p:cNvPr id="99456" name="Line 128"/>
          <p:cNvSpPr>
            <a:spLocks noChangeShapeType="1"/>
          </p:cNvSpPr>
          <p:nvPr/>
        </p:nvSpPr>
        <p:spPr bwMode="auto">
          <a:xfrm>
            <a:off x="3676650" y="2817813"/>
            <a:ext cx="12700" cy="1587"/>
          </a:xfrm>
          <a:prstGeom prst="line">
            <a:avLst/>
          </a:prstGeom>
          <a:noFill/>
          <a:ln w="25400">
            <a:solidFill>
              <a:schemeClr val="tx2"/>
            </a:solidFill>
            <a:round/>
            <a:headEnd/>
            <a:tailEnd/>
          </a:ln>
        </p:spPr>
        <p:txBody>
          <a:bodyPr/>
          <a:lstStyle/>
          <a:p>
            <a:endParaRPr lang="en-US"/>
          </a:p>
        </p:txBody>
      </p:sp>
      <p:sp>
        <p:nvSpPr>
          <p:cNvPr id="99457" name="Line 129"/>
          <p:cNvSpPr>
            <a:spLocks noChangeShapeType="1"/>
          </p:cNvSpPr>
          <p:nvPr/>
        </p:nvSpPr>
        <p:spPr bwMode="auto">
          <a:xfrm>
            <a:off x="3689350" y="2847975"/>
            <a:ext cx="6350" cy="1588"/>
          </a:xfrm>
          <a:prstGeom prst="line">
            <a:avLst/>
          </a:prstGeom>
          <a:noFill/>
          <a:ln w="25400">
            <a:solidFill>
              <a:schemeClr val="tx2"/>
            </a:solidFill>
            <a:round/>
            <a:headEnd/>
            <a:tailEnd/>
          </a:ln>
        </p:spPr>
        <p:txBody>
          <a:bodyPr/>
          <a:lstStyle/>
          <a:p>
            <a:endParaRPr lang="en-US"/>
          </a:p>
        </p:txBody>
      </p:sp>
      <p:sp>
        <p:nvSpPr>
          <p:cNvPr id="99458" name="Line 130"/>
          <p:cNvSpPr>
            <a:spLocks noChangeShapeType="1"/>
          </p:cNvSpPr>
          <p:nvPr/>
        </p:nvSpPr>
        <p:spPr bwMode="auto">
          <a:xfrm>
            <a:off x="3695700" y="2876550"/>
            <a:ext cx="73025" cy="1588"/>
          </a:xfrm>
          <a:prstGeom prst="line">
            <a:avLst/>
          </a:prstGeom>
          <a:noFill/>
          <a:ln w="25400">
            <a:solidFill>
              <a:schemeClr val="tx2"/>
            </a:solidFill>
            <a:round/>
            <a:headEnd/>
            <a:tailEnd/>
          </a:ln>
        </p:spPr>
        <p:txBody>
          <a:bodyPr/>
          <a:lstStyle/>
          <a:p>
            <a:endParaRPr lang="en-US"/>
          </a:p>
        </p:txBody>
      </p:sp>
      <p:sp>
        <p:nvSpPr>
          <p:cNvPr id="99459" name="Line 131"/>
          <p:cNvSpPr>
            <a:spLocks noChangeShapeType="1"/>
          </p:cNvSpPr>
          <p:nvPr/>
        </p:nvSpPr>
        <p:spPr bwMode="auto">
          <a:xfrm>
            <a:off x="3768725" y="2911475"/>
            <a:ext cx="7938" cy="1588"/>
          </a:xfrm>
          <a:prstGeom prst="line">
            <a:avLst/>
          </a:prstGeom>
          <a:noFill/>
          <a:ln w="25400">
            <a:solidFill>
              <a:schemeClr val="tx2"/>
            </a:solidFill>
            <a:round/>
            <a:headEnd/>
            <a:tailEnd/>
          </a:ln>
        </p:spPr>
        <p:txBody>
          <a:bodyPr/>
          <a:lstStyle/>
          <a:p>
            <a:endParaRPr lang="en-US"/>
          </a:p>
        </p:txBody>
      </p:sp>
      <p:sp>
        <p:nvSpPr>
          <p:cNvPr id="99460" name="Line 132"/>
          <p:cNvSpPr>
            <a:spLocks noChangeShapeType="1"/>
          </p:cNvSpPr>
          <p:nvPr/>
        </p:nvSpPr>
        <p:spPr bwMode="auto">
          <a:xfrm>
            <a:off x="3776663" y="2944813"/>
            <a:ext cx="23812" cy="1587"/>
          </a:xfrm>
          <a:prstGeom prst="line">
            <a:avLst/>
          </a:prstGeom>
          <a:noFill/>
          <a:ln w="25400">
            <a:solidFill>
              <a:schemeClr val="tx2"/>
            </a:solidFill>
            <a:round/>
            <a:headEnd/>
            <a:tailEnd/>
          </a:ln>
        </p:spPr>
        <p:txBody>
          <a:bodyPr/>
          <a:lstStyle/>
          <a:p>
            <a:endParaRPr lang="en-US"/>
          </a:p>
        </p:txBody>
      </p:sp>
      <p:sp>
        <p:nvSpPr>
          <p:cNvPr id="99461" name="Line 133"/>
          <p:cNvSpPr>
            <a:spLocks noChangeShapeType="1"/>
          </p:cNvSpPr>
          <p:nvPr/>
        </p:nvSpPr>
        <p:spPr bwMode="auto">
          <a:xfrm>
            <a:off x="3800475" y="2986088"/>
            <a:ext cx="33338" cy="1587"/>
          </a:xfrm>
          <a:prstGeom prst="line">
            <a:avLst/>
          </a:prstGeom>
          <a:noFill/>
          <a:ln w="25400">
            <a:solidFill>
              <a:schemeClr val="tx2"/>
            </a:solidFill>
            <a:round/>
            <a:headEnd/>
            <a:tailEnd/>
          </a:ln>
        </p:spPr>
        <p:txBody>
          <a:bodyPr/>
          <a:lstStyle/>
          <a:p>
            <a:endParaRPr lang="en-US"/>
          </a:p>
        </p:txBody>
      </p:sp>
      <p:sp>
        <p:nvSpPr>
          <p:cNvPr id="99462" name="Line 134"/>
          <p:cNvSpPr>
            <a:spLocks noChangeShapeType="1"/>
          </p:cNvSpPr>
          <p:nvPr/>
        </p:nvSpPr>
        <p:spPr bwMode="auto">
          <a:xfrm>
            <a:off x="3833813" y="3030538"/>
            <a:ext cx="25400" cy="1587"/>
          </a:xfrm>
          <a:prstGeom prst="line">
            <a:avLst/>
          </a:prstGeom>
          <a:noFill/>
          <a:ln w="25400">
            <a:solidFill>
              <a:schemeClr val="tx2"/>
            </a:solidFill>
            <a:round/>
            <a:headEnd/>
            <a:tailEnd/>
          </a:ln>
        </p:spPr>
        <p:txBody>
          <a:bodyPr/>
          <a:lstStyle/>
          <a:p>
            <a:endParaRPr lang="en-US"/>
          </a:p>
        </p:txBody>
      </p:sp>
      <p:sp>
        <p:nvSpPr>
          <p:cNvPr id="99463" name="Line 135"/>
          <p:cNvSpPr>
            <a:spLocks noChangeShapeType="1"/>
          </p:cNvSpPr>
          <p:nvPr/>
        </p:nvSpPr>
        <p:spPr bwMode="auto">
          <a:xfrm>
            <a:off x="3859213" y="3082925"/>
            <a:ext cx="7937" cy="1588"/>
          </a:xfrm>
          <a:prstGeom prst="line">
            <a:avLst/>
          </a:prstGeom>
          <a:noFill/>
          <a:ln w="25400">
            <a:solidFill>
              <a:schemeClr val="tx2"/>
            </a:solidFill>
            <a:round/>
            <a:headEnd/>
            <a:tailEnd/>
          </a:ln>
        </p:spPr>
        <p:txBody>
          <a:bodyPr/>
          <a:lstStyle/>
          <a:p>
            <a:endParaRPr lang="en-US"/>
          </a:p>
        </p:txBody>
      </p:sp>
      <p:sp>
        <p:nvSpPr>
          <p:cNvPr id="99464" name="Line 136"/>
          <p:cNvSpPr>
            <a:spLocks noChangeShapeType="1"/>
          </p:cNvSpPr>
          <p:nvPr/>
        </p:nvSpPr>
        <p:spPr bwMode="auto">
          <a:xfrm>
            <a:off x="3867150" y="3136900"/>
            <a:ext cx="63500" cy="1588"/>
          </a:xfrm>
          <a:prstGeom prst="line">
            <a:avLst/>
          </a:prstGeom>
          <a:noFill/>
          <a:ln w="25400">
            <a:solidFill>
              <a:schemeClr val="tx2"/>
            </a:solidFill>
            <a:round/>
            <a:headEnd/>
            <a:tailEnd/>
          </a:ln>
        </p:spPr>
        <p:txBody>
          <a:bodyPr/>
          <a:lstStyle/>
          <a:p>
            <a:endParaRPr lang="en-US"/>
          </a:p>
        </p:txBody>
      </p:sp>
      <p:sp>
        <p:nvSpPr>
          <p:cNvPr id="99465" name="Line 137"/>
          <p:cNvSpPr>
            <a:spLocks noChangeShapeType="1"/>
          </p:cNvSpPr>
          <p:nvPr/>
        </p:nvSpPr>
        <p:spPr bwMode="auto">
          <a:xfrm>
            <a:off x="3930650" y="3197225"/>
            <a:ext cx="128588" cy="1588"/>
          </a:xfrm>
          <a:prstGeom prst="line">
            <a:avLst/>
          </a:prstGeom>
          <a:noFill/>
          <a:ln w="25400">
            <a:solidFill>
              <a:schemeClr val="tx2"/>
            </a:solidFill>
            <a:round/>
            <a:headEnd/>
            <a:tailEnd/>
          </a:ln>
        </p:spPr>
        <p:txBody>
          <a:bodyPr/>
          <a:lstStyle/>
          <a:p>
            <a:endParaRPr lang="en-US"/>
          </a:p>
        </p:txBody>
      </p:sp>
      <p:sp>
        <p:nvSpPr>
          <p:cNvPr id="99466" name="Line 138"/>
          <p:cNvSpPr>
            <a:spLocks noChangeShapeType="1"/>
          </p:cNvSpPr>
          <p:nvPr/>
        </p:nvSpPr>
        <p:spPr bwMode="auto">
          <a:xfrm>
            <a:off x="4059238" y="3263900"/>
            <a:ext cx="120650" cy="1588"/>
          </a:xfrm>
          <a:prstGeom prst="line">
            <a:avLst/>
          </a:prstGeom>
          <a:noFill/>
          <a:ln w="25400">
            <a:solidFill>
              <a:schemeClr val="tx2"/>
            </a:solidFill>
            <a:round/>
            <a:headEnd/>
            <a:tailEnd/>
          </a:ln>
        </p:spPr>
        <p:txBody>
          <a:bodyPr/>
          <a:lstStyle/>
          <a:p>
            <a:endParaRPr lang="en-US"/>
          </a:p>
        </p:txBody>
      </p:sp>
      <p:sp>
        <p:nvSpPr>
          <p:cNvPr id="99467" name="Line 139"/>
          <p:cNvSpPr>
            <a:spLocks noChangeShapeType="1"/>
          </p:cNvSpPr>
          <p:nvPr/>
        </p:nvSpPr>
        <p:spPr bwMode="auto">
          <a:xfrm>
            <a:off x="4179888" y="3335338"/>
            <a:ext cx="498475" cy="1587"/>
          </a:xfrm>
          <a:prstGeom prst="line">
            <a:avLst/>
          </a:prstGeom>
          <a:noFill/>
          <a:ln w="25400">
            <a:solidFill>
              <a:schemeClr val="tx2"/>
            </a:solidFill>
            <a:round/>
            <a:headEnd/>
            <a:tailEnd/>
          </a:ln>
        </p:spPr>
        <p:txBody>
          <a:bodyPr/>
          <a:lstStyle/>
          <a:p>
            <a:endParaRPr lang="en-US"/>
          </a:p>
        </p:txBody>
      </p:sp>
      <p:sp>
        <p:nvSpPr>
          <p:cNvPr id="99468" name="Line 140"/>
          <p:cNvSpPr>
            <a:spLocks noChangeShapeType="1"/>
          </p:cNvSpPr>
          <p:nvPr/>
        </p:nvSpPr>
        <p:spPr bwMode="auto">
          <a:xfrm>
            <a:off x="4678363" y="3541713"/>
            <a:ext cx="77787" cy="1587"/>
          </a:xfrm>
          <a:prstGeom prst="line">
            <a:avLst/>
          </a:prstGeom>
          <a:noFill/>
          <a:ln w="25400">
            <a:solidFill>
              <a:schemeClr val="tx2"/>
            </a:solidFill>
            <a:round/>
            <a:headEnd/>
            <a:tailEnd/>
          </a:ln>
        </p:spPr>
        <p:txBody>
          <a:bodyPr/>
          <a:lstStyle/>
          <a:p>
            <a:endParaRPr lang="en-US"/>
          </a:p>
        </p:txBody>
      </p:sp>
      <p:sp>
        <p:nvSpPr>
          <p:cNvPr id="99469" name="Line 141"/>
          <p:cNvSpPr>
            <a:spLocks noChangeShapeType="1"/>
          </p:cNvSpPr>
          <p:nvPr/>
        </p:nvSpPr>
        <p:spPr bwMode="auto">
          <a:xfrm>
            <a:off x="4756150" y="3762375"/>
            <a:ext cx="939800" cy="1588"/>
          </a:xfrm>
          <a:prstGeom prst="line">
            <a:avLst/>
          </a:prstGeom>
          <a:noFill/>
          <a:ln w="25400">
            <a:solidFill>
              <a:schemeClr val="tx2"/>
            </a:solidFill>
            <a:round/>
            <a:headEnd/>
            <a:tailEnd/>
          </a:ln>
        </p:spPr>
        <p:txBody>
          <a:bodyPr/>
          <a:lstStyle/>
          <a:p>
            <a:endParaRPr lang="en-US"/>
          </a:p>
        </p:txBody>
      </p:sp>
      <p:sp>
        <p:nvSpPr>
          <p:cNvPr id="99470" name="Line 142"/>
          <p:cNvSpPr>
            <a:spLocks noChangeShapeType="1"/>
          </p:cNvSpPr>
          <p:nvPr/>
        </p:nvSpPr>
        <p:spPr bwMode="auto">
          <a:xfrm>
            <a:off x="1211263" y="958850"/>
            <a:ext cx="1587" cy="20638"/>
          </a:xfrm>
          <a:prstGeom prst="line">
            <a:avLst/>
          </a:prstGeom>
          <a:noFill/>
          <a:ln w="25400">
            <a:solidFill>
              <a:schemeClr val="tx2"/>
            </a:solidFill>
            <a:round/>
            <a:headEnd/>
            <a:tailEnd/>
          </a:ln>
        </p:spPr>
        <p:txBody>
          <a:bodyPr/>
          <a:lstStyle/>
          <a:p>
            <a:endParaRPr lang="en-US"/>
          </a:p>
        </p:txBody>
      </p:sp>
      <p:sp>
        <p:nvSpPr>
          <p:cNvPr id="99471" name="Line 143"/>
          <p:cNvSpPr>
            <a:spLocks noChangeShapeType="1"/>
          </p:cNvSpPr>
          <p:nvPr/>
        </p:nvSpPr>
        <p:spPr bwMode="auto">
          <a:xfrm>
            <a:off x="1317625" y="979488"/>
            <a:ext cx="1588" cy="11112"/>
          </a:xfrm>
          <a:prstGeom prst="line">
            <a:avLst/>
          </a:prstGeom>
          <a:noFill/>
          <a:ln w="25400">
            <a:solidFill>
              <a:schemeClr val="tx2"/>
            </a:solidFill>
            <a:round/>
            <a:headEnd/>
            <a:tailEnd/>
          </a:ln>
        </p:spPr>
        <p:txBody>
          <a:bodyPr/>
          <a:lstStyle/>
          <a:p>
            <a:endParaRPr lang="en-US"/>
          </a:p>
        </p:txBody>
      </p:sp>
      <p:sp>
        <p:nvSpPr>
          <p:cNvPr id="99472" name="Line 144"/>
          <p:cNvSpPr>
            <a:spLocks noChangeShapeType="1"/>
          </p:cNvSpPr>
          <p:nvPr/>
        </p:nvSpPr>
        <p:spPr bwMode="auto">
          <a:xfrm>
            <a:off x="1417638" y="990600"/>
            <a:ext cx="1587" cy="9525"/>
          </a:xfrm>
          <a:prstGeom prst="line">
            <a:avLst/>
          </a:prstGeom>
          <a:noFill/>
          <a:ln w="25400">
            <a:solidFill>
              <a:schemeClr val="tx2"/>
            </a:solidFill>
            <a:round/>
            <a:headEnd/>
            <a:tailEnd/>
          </a:ln>
        </p:spPr>
        <p:txBody>
          <a:bodyPr/>
          <a:lstStyle/>
          <a:p>
            <a:endParaRPr lang="en-US"/>
          </a:p>
        </p:txBody>
      </p:sp>
      <p:sp>
        <p:nvSpPr>
          <p:cNvPr id="99473" name="Line 145"/>
          <p:cNvSpPr>
            <a:spLocks noChangeShapeType="1"/>
          </p:cNvSpPr>
          <p:nvPr/>
        </p:nvSpPr>
        <p:spPr bwMode="auto">
          <a:xfrm>
            <a:off x="1435100" y="1000125"/>
            <a:ext cx="1588" cy="9525"/>
          </a:xfrm>
          <a:prstGeom prst="line">
            <a:avLst/>
          </a:prstGeom>
          <a:noFill/>
          <a:ln w="25400">
            <a:solidFill>
              <a:srgbClr val="000000"/>
            </a:solidFill>
            <a:round/>
            <a:headEnd/>
            <a:tailEnd/>
          </a:ln>
        </p:spPr>
        <p:txBody>
          <a:bodyPr/>
          <a:lstStyle/>
          <a:p>
            <a:endParaRPr lang="en-US"/>
          </a:p>
        </p:txBody>
      </p:sp>
      <p:sp>
        <p:nvSpPr>
          <p:cNvPr id="99474" name="Line 146"/>
          <p:cNvSpPr>
            <a:spLocks noChangeShapeType="1"/>
          </p:cNvSpPr>
          <p:nvPr/>
        </p:nvSpPr>
        <p:spPr bwMode="auto">
          <a:xfrm>
            <a:off x="1485900" y="1009650"/>
            <a:ext cx="1588" cy="11113"/>
          </a:xfrm>
          <a:prstGeom prst="line">
            <a:avLst/>
          </a:prstGeom>
          <a:noFill/>
          <a:ln w="25400">
            <a:solidFill>
              <a:srgbClr val="000000"/>
            </a:solidFill>
            <a:round/>
            <a:headEnd/>
            <a:tailEnd/>
          </a:ln>
        </p:spPr>
        <p:txBody>
          <a:bodyPr/>
          <a:lstStyle/>
          <a:p>
            <a:endParaRPr lang="en-US"/>
          </a:p>
        </p:txBody>
      </p:sp>
      <p:sp>
        <p:nvSpPr>
          <p:cNvPr id="99475" name="Line 147"/>
          <p:cNvSpPr>
            <a:spLocks noChangeShapeType="1"/>
          </p:cNvSpPr>
          <p:nvPr/>
        </p:nvSpPr>
        <p:spPr bwMode="auto">
          <a:xfrm>
            <a:off x="1512888" y="1020763"/>
            <a:ext cx="1587" cy="9525"/>
          </a:xfrm>
          <a:prstGeom prst="line">
            <a:avLst/>
          </a:prstGeom>
          <a:noFill/>
          <a:ln w="25400">
            <a:solidFill>
              <a:srgbClr val="000000"/>
            </a:solidFill>
            <a:round/>
            <a:headEnd/>
            <a:tailEnd/>
          </a:ln>
        </p:spPr>
        <p:txBody>
          <a:bodyPr/>
          <a:lstStyle/>
          <a:p>
            <a:endParaRPr lang="en-US"/>
          </a:p>
        </p:txBody>
      </p:sp>
      <p:sp>
        <p:nvSpPr>
          <p:cNvPr id="99476" name="Line 148"/>
          <p:cNvSpPr>
            <a:spLocks noChangeShapeType="1"/>
          </p:cNvSpPr>
          <p:nvPr/>
        </p:nvSpPr>
        <p:spPr bwMode="auto">
          <a:xfrm>
            <a:off x="1571625" y="1030288"/>
            <a:ext cx="1588" cy="11112"/>
          </a:xfrm>
          <a:prstGeom prst="line">
            <a:avLst/>
          </a:prstGeom>
          <a:noFill/>
          <a:ln w="25400">
            <a:solidFill>
              <a:srgbClr val="000000"/>
            </a:solidFill>
            <a:round/>
            <a:headEnd/>
            <a:tailEnd/>
          </a:ln>
        </p:spPr>
        <p:txBody>
          <a:bodyPr/>
          <a:lstStyle/>
          <a:p>
            <a:endParaRPr lang="en-US"/>
          </a:p>
        </p:txBody>
      </p:sp>
      <p:sp>
        <p:nvSpPr>
          <p:cNvPr id="99477" name="Line 149"/>
          <p:cNvSpPr>
            <a:spLocks noChangeShapeType="1"/>
          </p:cNvSpPr>
          <p:nvPr/>
        </p:nvSpPr>
        <p:spPr bwMode="auto">
          <a:xfrm>
            <a:off x="1608138" y="1041400"/>
            <a:ext cx="1587" cy="11113"/>
          </a:xfrm>
          <a:prstGeom prst="line">
            <a:avLst/>
          </a:prstGeom>
          <a:noFill/>
          <a:ln w="25400">
            <a:solidFill>
              <a:srgbClr val="000000"/>
            </a:solidFill>
            <a:round/>
            <a:headEnd/>
            <a:tailEnd/>
          </a:ln>
        </p:spPr>
        <p:txBody>
          <a:bodyPr/>
          <a:lstStyle/>
          <a:p>
            <a:endParaRPr lang="en-US"/>
          </a:p>
        </p:txBody>
      </p:sp>
      <p:sp>
        <p:nvSpPr>
          <p:cNvPr id="99478" name="Line 150"/>
          <p:cNvSpPr>
            <a:spLocks noChangeShapeType="1"/>
          </p:cNvSpPr>
          <p:nvPr/>
        </p:nvSpPr>
        <p:spPr bwMode="auto">
          <a:xfrm>
            <a:off x="1647825" y="1052513"/>
            <a:ext cx="1588" cy="9525"/>
          </a:xfrm>
          <a:prstGeom prst="line">
            <a:avLst/>
          </a:prstGeom>
          <a:noFill/>
          <a:ln w="25400">
            <a:solidFill>
              <a:srgbClr val="000000"/>
            </a:solidFill>
            <a:round/>
            <a:headEnd/>
            <a:tailEnd/>
          </a:ln>
        </p:spPr>
        <p:txBody>
          <a:bodyPr/>
          <a:lstStyle/>
          <a:p>
            <a:endParaRPr lang="en-US"/>
          </a:p>
        </p:txBody>
      </p:sp>
      <p:sp>
        <p:nvSpPr>
          <p:cNvPr id="99479" name="Line 151"/>
          <p:cNvSpPr>
            <a:spLocks noChangeShapeType="1"/>
          </p:cNvSpPr>
          <p:nvPr/>
        </p:nvSpPr>
        <p:spPr bwMode="auto">
          <a:xfrm>
            <a:off x="1720850" y="1062038"/>
            <a:ext cx="1588" cy="11112"/>
          </a:xfrm>
          <a:prstGeom prst="line">
            <a:avLst/>
          </a:prstGeom>
          <a:noFill/>
          <a:ln w="25400">
            <a:solidFill>
              <a:srgbClr val="000000"/>
            </a:solidFill>
            <a:round/>
            <a:headEnd/>
            <a:tailEnd/>
          </a:ln>
        </p:spPr>
        <p:txBody>
          <a:bodyPr/>
          <a:lstStyle/>
          <a:p>
            <a:endParaRPr lang="en-US"/>
          </a:p>
        </p:txBody>
      </p:sp>
      <p:sp>
        <p:nvSpPr>
          <p:cNvPr id="99480" name="Line 152"/>
          <p:cNvSpPr>
            <a:spLocks noChangeShapeType="1"/>
          </p:cNvSpPr>
          <p:nvPr/>
        </p:nvSpPr>
        <p:spPr bwMode="auto">
          <a:xfrm>
            <a:off x="1733550" y="1073150"/>
            <a:ext cx="1588" cy="11113"/>
          </a:xfrm>
          <a:prstGeom prst="line">
            <a:avLst/>
          </a:prstGeom>
          <a:noFill/>
          <a:ln w="25400">
            <a:solidFill>
              <a:schemeClr val="tx2"/>
            </a:solidFill>
            <a:round/>
            <a:headEnd/>
            <a:tailEnd/>
          </a:ln>
        </p:spPr>
        <p:txBody>
          <a:bodyPr/>
          <a:lstStyle/>
          <a:p>
            <a:endParaRPr lang="en-US"/>
          </a:p>
        </p:txBody>
      </p:sp>
      <p:sp>
        <p:nvSpPr>
          <p:cNvPr id="99481" name="Line 153"/>
          <p:cNvSpPr>
            <a:spLocks noChangeShapeType="1"/>
          </p:cNvSpPr>
          <p:nvPr/>
        </p:nvSpPr>
        <p:spPr bwMode="auto">
          <a:xfrm>
            <a:off x="1749425" y="1084263"/>
            <a:ext cx="1588" cy="11112"/>
          </a:xfrm>
          <a:prstGeom prst="line">
            <a:avLst/>
          </a:prstGeom>
          <a:noFill/>
          <a:ln w="25400">
            <a:solidFill>
              <a:schemeClr val="tx2"/>
            </a:solidFill>
            <a:round/>
            <a:headEnd/>
            <a:tailEnd/>
          </a:ln>
        </p:spPr>
        <p:txBody>
          <a:bodyPr/>
          <a:lstStyle/>
          <a:p>
            <a:endParaRPr lang="en-US"/>
          </a:p>
        </p:txBody>
      </p:sp>
      <p:sp>
        <p:nvSpPr>
          <p:cNvPr id="99482" name="Line 154"/>
          <p:cNvSpPr>
            <a:spLocks noChangeShapeType="1"/>
          </p:cNvSpPr>
          <p:nvPr/>
        </p:nvSpPr>
        <p:spPr bwMode="auto">
          <a:xfrm>
            <a:off x="1754188" y="1095375"/>
            <a:ext cx="1587" cy="9525"/>
          </a:xfrm>
          <a:prstGeom prst="line">
            <a:avLst/>
          </a:prstGeom>
          <a:noFill/>
          <a:ln w="25400">
            <a:solidFill>
              <a:schemeClr val="tx2"/>
            </a:solidFill>
            <a:round/>
            <a:headEnd/>
            <a:tailEnd/>
          </a:ln>
        </p:spPr>
        <p:txBody>
          <a:bodyPr/>
          <a:lstStyle/>
          <a:p>
            <a:endParaRPr lang="en-US"/>
          </a:p>
        </p:txBody>
      </p:sp>
      <p:sp>
        <p:nvSpPr>
          <p:cNvPr id="99483" name="Line 155"/>
          <p:cNvSpPr>
            <a:spLocks noChangeShapeType="1"/>
          </p:cNvSpPr>
          <p:nvPr/>
        </p:nvSpPr>
        <p:spPr bwMode="auto">
          <a:xfrm>
            <a:off x="1763713" y="1104900"/>
            <a:ext cx="1587" cy="11113"/>
          </a:xfrm>
          <a:prstGeom prst="line">
            <a:avLst/>
          </a:prstGeom>
          <a:noFill/>
          <a:ln w="25400">
            <a:solidFill>
              <a:schemeClr val="tx2"/>
            </a:solidFill>
            <a:round/>
            <a:headEnd/>
            <a:tailEnd/>
          </a:ln>
        </p:spPr>
        <p:txBody>
          <a:bodyPr/>
          <a:lstStyle/>
          <a:p>
            <a:endParaRPr lang="en-US"/>
          </a:p>
        </p:txBody>
      </p:sp>
      <p:sp>
        <p:nvSpPr>
          <p:cNvPr id="99484" name="Line 156"/>
          <p:cNvSpPr>
            <a:spLocks noChangeShapeType="1"/>
          </p:cNvSpPr>
          <p:nvPr/>
        </p:nvSpPr>
        <p:spPr bwMode="auto">
          <a:xfrm>
            <a:off x="1792288" y="1116013"/>
            <a:ext cx="1587" cy="11112"/>
          </a:xfrm>
          <a:prstGeom prst="line">
            <a:avLst/>
          </a:prstGeom>
          <a:noFill/>
          <a:ln w="25400">
            <a:solidFill>
              <a:schemeClr val="tx2"/>
            </a:solidFill>
            <a:round/>
            <a:headEnd/>
            <a:tailEnd/>
          </a:ln>
        </p:spPr>
        <p:txBody>
          <a:bodyPr/>
          <a:lstStyle/>
          <a:p>
            <a:endParaRPr lang="en-US"/>
          </a:p>
        </p:txBody>
      </p:sp>
      <p:sp>
        <p:nvSpPr>
          <p:cNvPr id="99485" name="Line 157"/>
          <p:cNvSpPr>
            <a:spLocks noChangeShapeType="1"/>
          </p:cNvSpPr>
          <p:nvPr/>
        </p:nvSpPr>
        <p:spPr bwMode="auto">
          <a:xfrm>
            <a:off x="1809750" y="1127125"/>
            <a:ext cx="1588" cy="9525"/>
          </a:xfrm>
          <a:prstGeom prst="line">
            <a:avLst/>
          </a:prstGeom>
          <a:noFill/>
          <a:ln w="25400">
            <a:solidFill>
              <a:schemeClr val="tx2"/>
            </a:solidFill>
            <a:round/>
            <a:headEnd/>
            <a:tailEnd/>
          </a:ln>
        </p:spPr>
        <p:txBody>
          <a:bodyPr/>
          <a:lstStyle/>
          <a:p>
            <a:endParaRPr lang="en-US"/>
          </a:p>
        </p:txBody>
      </p:sp>
      <p:sp>
        <p:nvSpPr>
          <p:cNvPr id="99486" name="Line 158"/>
          <p:cNvSpPr>
            <a:spLocks noChangeShapeType="1"/>
          </p:cNvSpPr>
          <p:nvPr/>
        </p:nvSpPr>
        <p:spPr bwMode="auto">
          <a:xfrm>
            <a:off x="1816100" y="1136650"/>
            <a:ext cx="1588" cy="11113"/>
          </a:xfrm>
          <a:prstGeom prst="line">
            <a:avLst/>
          </a:prstGeom>
          <a:noFill/>
          <a:ln w="25400">
            <a:solidFill>
              <a:schemeClr val="tx2"/>
            </a:solidFill>
            <a:round/>
            <a:headEnd/>
            <a:tailEnd/>
          </a:ln>
        </p:spPr>
        <p:txBody>
          <a:bodyPr/>
          <a:lstStyle/>
          <a:p>
            <a:endParaRPr lang="en-US"/>
          </a:p>
        </p:txBody>
      </p:sp>
      <p:sp>
        <p:nvSpPr>
          <p:cNvPr id="99487" name="Line 159"/>
          <p:cNvSpPr>
            <a:spLocks noChangeShapeType="1"/>
          </p:cNvSpPr>
          <p:nvPr/>
        </p:nvSpPr>
        <p:spPr bwMode="auto">
          <a:xfrm>
            <a:off x="1825625" y="1147763"/>
            <a:ext cx="1588" cy="11112"/>
          </a:xfrm>
          <a:prstGeom prst="line">
            <a:avLst/>
          </a:prstGeom>
          <a:noFill/>
          <a:ln w="25400">
            <a:solidFill>
              <a:schemeClr val="tx2"/>
            </a:solidFill>
            <a:round/>
            <a:headEnd/>
            <a:tailEnd/>
          </a:ln>
        </p:spPr>
        <p:txBody>
          <a:bodyPr/>
          <a:lstStyle/>
          <a:p>
            <a:endParaRPr lang="en-US"/>
          </a:p>
        </p:txBody>
      </p:sp>
      <p:sp>
        <p:nvSpPr>
          <p:cNvPr id="99488" name="Line 160"/>
          <p:cNvSpPr>
            <a:spLocks noChangeShapeType="1"/>
          </p:cNvSpPr>
          <p:nvPr/>
        </p:nvSpPr>
        <p:spPr bwMode="auto">
          <a:xfrm>
            <a:off x="1828800" y="1158875"/>
            <a:ext cx="1588" cy="11113"/>
          </a:xfrm>
          <a:prstGeom prst="line">
            <a:avLst/>
          </a:prstGeom>
          <a:noFill/>
          <a:ln w="25400">
            <a:solidFill>
              <a:schemeClr val="tx2"/>
            </a:solidFill>
            <a:round/>
            <a:headEnd/>
            <a:tailEnd/>
          </a:ln>
        </p:spPr>
        <p:txBody>
          <a:bodyPr/>
          <a:lstStyle/>
          <a:p>
            <a:endParaRPr lang="en-US"/>
          </a:p>
        </p:txBody>
      </p:sp>
      <p:sp>
        <p:nvSpPr>
          <p:cNvPr id="99489" name="Line 161"/>
          <p:cNvSpPr>
            <a:spLocks noChangeShapeType="1"/>
          </p:cNvSpPr>
          <p:nvPr/>
        </p:nvSpPr>
        <p:spPr bwMode="auto">
          <a:xfrm>
            <a:off x="1835150" y="1169988"/>
            <a:ext cx="1588" cy="11112"/>
          </a:xfrm>
          <a:prstGeom prst="line">
            <a:avLst/>
          </a:prstGeom>
          <a:noFill/>
          <a:ln w="25400">
            <a:solidFill>
              <a:schemeClr val="tx2"/>
            </a:solidFill>
            <a:round/>
            <a:headEnd/>
            <a:tailEnd/>
          </a:ln>
        </p:spPr>
        <p:txBody>
          <a:bodyPr/>
          <a:lstStyle/>
          <a:p>
            <a:endParaRPr lang="en-US"/>
          </a:p>
        </p:txBody>
      </p:sp>
      <p:sp>
        <p:nvSpPr>
          <p:cNvPr id="99490" name="Line 162"/>
          <p:cNvSpPr>
            <a:spLocks noChangeShapeType="1"/>
          </p:cNvSpPr>
          <p:nvPr/>
        </p:nvSpPr>
        <p:spPr bwMode="auto">
          <a:xfrm>
            <a:off x="1868488" y="1181100"/>
            <a:ext cx="1587" cy="11113"/>
          </a:xfrm>
          <a:prstGeom prst="line">
            <a:avLst/>
          </a:prstGeom>
          <a:noFill/>
          <a:ln w="25400">
            <a:solidFill>
              <a:schemeClr val="tx2"/>
            </a:solidFill>
            <a:round/>
            <a:headEnd/>
            <a:tailEnd/>
          </a:ln>
        </p:spPr>
        <p:txBody>
          <a:bodyPr/>
          <a:lstStyle/>
          <a:p>
            <a:endParaRPr lang="en-US"/>
          </a:p>
        </p:txBody>
      </p:sp>
      <p:sp>
        <p:nvSpPr>
          <p:cNvPr id="99491" name="Line 163"/>
          <p:cNvSpPr>
            <a:spLocks noChangeShapeType="1"/>
          </p:cNvSpPr>
          <p:nvPr/>
        </p:nvSpPr>
        <p:spPr bwMode="auto">
          <a:xfrm>
            <a:off x="1887538" y="1192213"/>
            <a:ext cx="1587" cy="9525"/>
          </a:xfrm>
          <a:prstGeom prst="line">
            <a:avLst/>
          </a:prstGeom>
          <a:noFill/>
          <a:ln w="25400">
            <a:solidFill>
              <a:schemeClr val="tx2"/>
            </a:solidFill>
            <a:round/>
            <a:headEnd/>
            <a:tailEnd/>
          </a:ln>
        </p:spPr>
        <p:txBody>
          <a:bodyPr/>
          <a:lstStyle/>
          <a:p>
            <a:endParaRPr lang="en-US"/>
          </a:p>
        </p:txBody>
      </p:sp>
      <p:sp>
        <p:nvSpPr>
          <p:cNvPr id="99492" name="Line 164"/>
          <p:cNvSpPr>
            <a:spLocks noChangeShapeType="1"/>
          </p:cNvSpPr>
          <p:nvPr/>
        </p:nvSpPr>
        <p:spPr bwMode="auto">
          <a:xfrm>
            <a:off x="1895475" y="1201738"/>
            <a:ext cx="1588" cy="22225"/>
          </a:xfrm>
          <a:prstGeom prst="line">
            <a:avLst/>
          </a:prstGeom>
          <a:noFill/>
          <a:ln w="25400">
            <a:solidFill>
              <a:schemeClr val="tx2"/>
            </a:solidFill>
            <a:round/>
            <a:headEnd/>
            <a:tailEnd/>
          </a:ln>
        </p:spPr>
        <p:txBody>
          <a:bodyPr/>
          <a:lstStyle/>
          <a:p>
            <a:endParaRPr lang="en-US"/>
          </a:p>
        </p:txBody>
      </p:sp>
      <p:sp>
        <p:nvSpPr>
          <p:cNvPr id="99493" name="Line 165"/>
          <p:cNvSpPr>
            <a:spLocks noChangeShapeType="1"/>
          </p:cNvSpPr>
          <p:nvPr/>
        </p:nvSpPr>
        <p:spPr bwMode="auto">
          <a:xfrm>
            <a:off x="1901825" y="1223963"/>
            <a:ext cx="1588" cy="22225"/>
          </a:xfrm>
          <a:prstGeom prst="line">
            <a:avLst/>
          </a:prstGeom>
          <a:noFill/>
          <a:ln w="25400">
            <a:solidFill>
              <a:schemeClr val="tx2"/>
            </a:solidFill>
            <a:round/>
            <a:headEnd/>
            <a:tailEnd/>
          </a:ln>
        </p:spPr>
        <p:txBody>
          <a:bodyPr/>
          <a:lstStyle/>
          <a:p>
            <a:endParaRPr lang="en-US"/>
          </a:p>
        </p:txBody>
      </p:sp>
      <p:sp>
        <p:nvSpPr>
          <p:cNvPr id="99494" name="Line 166"/>
          <p:cNvSpPr>
            <a:spLocks noChangeShapeType="1"/>
          </p:cNvSpPr>
          <p:nvPr/>
        </p:nvSpPr>
        <p:spPr bwMode="auto">
          <a:xfrm>
            <a:off x="1914525" y="1246188"/>
            <a:ext cx="1588" cy="11112"/>
          </a:xfrm>
          <a:prstGeom prst="line">
            <a:avLst/>
          </a:prstGeom>
          <a:noFill/>
          <a:ln w="25400">
            <a:solidFill>
              <a:schemeClr val="tx2"/>
            </a:solidFill>
            <a:round/>
            <a:headEnd/>
            <a:tailEnd/>
          </a:ln>
        </p:spPr>
        <p:txBody>
          <a:bodyPr/>
          <a:lstStyle/>
          <a:p>
            <a:endParaRPr lang="en-US"/>
          </a:p>
        </p:txBody>
      </p:sp>
      <p:sp>
        <p:nvSpPr>
          <p:cNvPr id="99495" name="Line 167"/>
          <p:cNvSpPr>
            <a:spLocks noChangeShapeType="1"/>
          </p:cNvSpPr>
          <p:nvPr/>
        </p:nvSpPr>
        <p:spPr bwMode="auto">
          <a:xfrm>
            <a:off x="1947863" y="1257300"/>
            <a:ext cx="1587" cy="11113"/>
          </a:xfrm>
          <a:prstGeom prst="line">
            <a:avLst/>
          </a:prstGeom>
          <a:noFill/>
          <a:ln w="25400">
            <a:solidFill>
              <a:schemeClr val="tx2"/>
            </a:solidFill>
            <a:round/>
            <a:headEnd/>
            <a:tailEnd/>
          </a:ln>
        </p:spPr>
        <p:txBody>
          <a:bodyPr/>
          <a:lstStyle/>
          <a:p>
            <a:endParaRPr lang="en-US"/>
          </a:p>
        </p:txBody>
      </p:sp>
      <p:sp>
        <p:nvSpPr>
          <p:cNvPr id="99496" name="Line 168"/>
          <p:cNvSpPr>
            <a:spLocks noChangeShapeType="1"/>
          </p:cNvSpPr>
          <p:nvPr/>
        </p:nvSpPr>
        <p:spPr bwMode="auto">
          <a:xfrm>
            <a:off x="2016125" y="1268413"/>
            <a:ext cx="1588" cy="22225"/>
          </a:xfrm>
          <a:prstGeom prst="line">
            <a:avLst/>
          </a:prstGeom>
          <a:noFill/>
          <a:ln w="25400">
            <a:solidFill>
              <a:schemeClr val="tx2"/>
            </a:solidFill>
            <a:round/>
            <a:headEnd/>
            <a:tailEnd/>
          </a:ln>
        </p:spPr>
        <p:txBody>
          <a:bodyPr/>
          <a:lstStyle/>
          <a:p>
            <a:endParaRPr lang="en-US"/>
          </a:p>
        </p:txBody>
      </p:sp>
      <p:sp>
        <p:nvSpPr>
          <p:cNvPr id="99497" name="Line 169"/>
          <p:cNvSpPr>
            <a:spLocks noChangeShapeType="1"/>
          </p:cNvSpPr>
          <p:nvPr/>
        </p:nvSpPr>
        <p:spPr bwMode="auto">
          <a:xfrm>
            <a:off x="2017713" y="1290638"/>
            <a:ext cx="1587" cy="12700"/>
          </a:xfrm>
          <a:prstGeom prst="line">
            <a:avLst/>
          </a:prstGeom>
          <a:noFill/>
          <a:ln w="25400">
            <a:solidFill>
              <a:schemeClr val="tx2"/>
            </a:solidFill>
            <a:round/>
            <a:headEnd/>
            <a:tailEnd/>
          </a:ln>
        </p:spPr>
        <p:txBody>
          <a:bodyPr/>
          <a:lstStyle/>
          <a:p>
            <a:endParaRPr lang="en-US"/>
          </a:p>
        </p:txBody>
      </p:sp>
      <p:sp>
        <p:nvSpPr>
          <p:cNvPr id="99498" name="Line 170"/>
          <p:cNvSpPr>
            <a:spLocks noChangeShapeType="1"/>
          </p:cNvSpPr>
          <p:nvPr/>
        </p:nvSpPr>
        <p:spPr bwMode="auto">
          <a:xfrm>
            <a:off x="2036763" y="1303338"/>
            <a:ext cx="1587" cy="22225"/>
          </a:xfrm>
          <a:prstGeom prst="line">
            <a:avLst/>
          </a:prstGeom>
          <a:noFill/>
          <a:ln w="25400">
            <a:solidFill>
              <a:schemeClr val="tx2"/>
            </a:solidFill>
            <a:round/>
            <a:headEnd/>
            <a:tailEnd/>
          </a:ln>
        </p:spPr>
        <p:txBody>
          <a:bodyPr/>
          <a:lstStyle/>
          <a:p>
            <a:endParaRPr lang="en-US"/>
          </a:p>
        </p:txBody>
      </p:sp>
      <p:sp>
        <p:nvSpPr>
          <p:cNvPr id="99499" name="Line 171"/>
          <p:cNvSpPr>
            <a:spLocks noChangeShapeType="1"/>
          </p:cNvSpPr>
          <p:nvPr/>
        </p:nvSpPr>
        <p:spPr bwMode="auto">
          <a:xfrm>
            <a:off x="2060575" y="1325563"/>
            <a:ext cx="1588" cy="22225"/>
          </a:xfrm>
          <a:prstGeom prst="line">
            <a:avLst/>
          </a:prstGeom>
          <a:noFill/>
          <a:ln w="25400">
            <a:solidFill>
              <a:schemeClr val="tx2"/>
            </a:solidFill>
            <a:round/>
            <a:headEnd/>
            <a:tailEnd/>
          </a:ln>
        </p:spPr>
        <p:txBody>
          <a:bodyPr/>
          <a:lstStyle/>
          <a:p>
            <a:endParaRPr lang="en-US"/>
          </a:p>
        </p:txBody>
      </p:sp>
      <p:sp>
        <p:nvSpPr>
          <p:cNvPr id="99500" name="Line 172"/>
          <p:cNvSpPr>
            <a:spLocks noChangeShapeType="1"/>
          </p:cNvSpPr>
          <p:nvPr/>
        </p:nvSpPr>
        <p:spPr bwMode="auto">
          <a:xfrm>
            <a:off x="2063750" y="1347788"/>
            <a:ext cx="1588" cy="9525"/>
          </a:xfrm>
          <a:prstGeom prst="line">
            <a:avLst/>
          </a:prstGeom>
          <a:noFill/>
          <a:ln w="25400">
            <a:solidFill>
              <a:schemeClr val="tx2"/>
            </a:solidFill>
            <a:round/>
            <a:headEnd/>
            <a:tailEnd/>
          </a:ln>
        </p:spPr>
        <p:txBody>
          <a:bodyPr/>
          <a:lstStyle/>
          <a:p>
            <a:endParaRPr lang="en-US"/>
          </a:p>
        </p:txBody>
      </p:sp>
      <p:sp>
        <p:nvSpPr>
          <p:cNvPr id="99501" name="Line 173"/>
          <p:cNvSpPr>
            <a:spLocks noChangeShapeType="1"/>
          </p:cNvSpPr>
          <p:nvPr/>
        </p:nvSpPr>
        <p:spPr bwMode="auto">
          <a:xfrm>
            <a:off x="2073275" y="1357313"/>
            <a:ext cx="1588" cy="11112"/>
          </a:xfrm>
          <a:prstGeom prst="line">
            <a:avLst/>
          </a:prstGeom>
          <a:noFill/>
          <a:ln w="25400">
            <a:solidFill>
              <a:schemeClr val="tx2"/>
            </a:solidFill>
            <a:round/>
            <a:headEnd/>
            <a:tailEnd/>
          </a:ln>
        </p:spPr>
        <p:txBody>
          <a:bodyPr/>
          <a:lstStyle/>
          <a:p>
            <a:endParaRPr lang="en-US"/>
          </a:p>
        </p:txBody>
      </p:sp>
      <p:sp>
        <p:nvSpPr>
          <p:cNvPr id="99502" name="Line 174"/>
          <p:cNvSpPr>
            <a:spLocks noChangeShapeType="1"/>
          </p:cNvSpPr>
          <p:nvPr/>
        </p:nvSpPr>
        <p:spPr bwMode="auto">
          <a:xfrm>
            <a:off x="2084388" y="1368425"/>
            <a:ext cx="1587" cy="11113"/>
          </a:xfrm>
          <a:prstGeom prst="line">
            <a:avLst/>
          </a:prstGeom>
          <a:noFill/>
          <a:ln w="25400">
            <a:solidFill>
              <a:schemeClr val="tx2"/>
            </a:solidFill>
            <a:round/>
            <a:headEnd/>
            <a:tailEnd/>
          </a:ln>
        </p:spPr>
        <p:txBody>
          <a:bodyPr/>
          <a:lstStyle/>
          <a:p>
            <a:endParaRPr lang="en-US"/>
          </a:p>
        </p:txBody>
      </p:sp>
      <p:sp>
        <p:nvSpPr>
          <p:cNvPr id="99503" name="Line 175"/>
          <p:cNvSpPr>
            <a:spLocks noChangeShapeType="1"/>
          </p:cNvSpPr>
          <p:nvPr/>
        </p:nvSpPr>
        <p:spPr bwMode="auto">
          <a:xfrm>
            <a:off x="2100263" y="1379538"/>
            <a:ext cx="1587" cy="11112"/>
          </a:xfrm>
          <a:prstGeom prst="line">
            <a:avLst/>
          </a:prstGeom>
          <a:noFill/>
          <a:ln w="25400">
            <a:solidFill>
              <a:schemeClr val="tx2"/>
            </a:solidFill>
            <a:round/>
            <a:headEnd/>
            <a:tailEnd/>
          </a:ln>
        </p:spPr>
        <p:txBody>
          <a:bodyPr/>
          <a:lstStyle/>
          <a:p>
            <a:endParaRPr lang="en-US"/>
          </a:p>
        </p:txBody>
      </p:sp>
      <p:sp>
        <p:nvSpPr>
          <p:cNvPr id="99504" name="Line 176"/>
          <p:cNvSpPr>
            <a:spLocks noChangeShapeType="1"/>
          </p:cNvSpPr>
          <p:nvPr/>
        </p:nvSpPr>
        <p:spPr bwMode="auto">
          <a:xfrm>
            <a:off x="2103438" y="1390650"/>
            <a:ext cx="1587" cy="11113"/>
          </a:xfrm>
          <a:prstGeom prst="line">
            <a:avLst/>
          </a:prstGeom>
          <a:noFill/>
          <a:ln w="25400">
            <a:solidFill>
              <a:schemeClr val="tx2"/>
            </a:solidFill>
            <a:round/>
            <a:headEnd/>
            <a:tailEnd/>
          </a:ln>
        </p:spPr>
        <p:txBody>
          <a:bodyPr/>
          <a:lstStyle/>
          <a:p>
            <a:endParaRPr lang="en-US"/>
          </a:p>
        </p:txBody>
      </p:sp>
      <p:sp>
        <p:nvSpPr>
          <p:cNvPr id="99505" name="Line 177"/>
          <p:cNvSpPr>
            <a:spLocks noChangeShapeType="1"/>
          </p:cNvSpPr>
          <p:nvPr/>
        </p:nvSpPr>
        <p:spPr bwMode="auto">
          <a:xfrm>
            <a:off x="2106613" y="1401763"/>
            <a:ext cx="1587" cy="11112"/>
          </a:xfrm>
          <a:prstGeom prst="line">
            <a:avLst/>
          </a:prstGeom>
          <a:noFill/>
          <a:ln w="25400">
            <a:solidFill>
              <a:schemeClr val="tx2"/>
            </a:solidFill>
            <a:round/>
            <a:headEnd/>
            <a:tailEnd/>
          </a:ln>
        </p:spPr>
        <p:txBody>
          <a:bodyPr/>
          <a:lstStyle/>
          <a:p>
            <a:endParaRPr lang="en-US"/>
          </a:p>
        </p:txBody>
      </p:sp>
      <p:sp>
        <p:nvSpPr>
          <p:cNvPr id="99506" name="Line 178"/>
          <p:cNvSpPr>
            <a:spLocks noChangeShapeType="1"/>
          </p:cNvSpPr>
          <p:nvPr/>
        </p:nvSpPr>
        <p:spPr bwMode="auto">
          <a:xfrm>
            <a:off x="2116138" y="1412875"/>
            <a:ext cx="1587" cy="12700"/>
          </a:xfrm>
          <a:prstGeom prst="line">
            <a:avLst/>
          </a:prstGeom>
          <a:noFill/>
          <a:ln w="25400">
            <a:solidFill>
              <a:schemeClr val="tx2"/>
            </a:solidFill>
            <a:round/>
            <a:headEnd/>
            <a:tailEnd/>
          </a:ln>
        </p:spPr>
        <p:txBody>
          <a:bodyPr/>
          <a:lstStyle/>
          <a:p>
            <a:endParaRPr lang="en-US"/>
          </a:p>
        </p:txBody>
      </p:sp>
      <p:sp>
        <p:nvSpPr>
          <p:cNvPr id="99507" name="Line 179"/>
          <p:cNvSpPr>
            <a:spLocks noChangeShapeType="1"/>
          </p:cNvSpPr>
          <p:nvPr/>
        </p:nvSpPr>
        <p:spPr bwMode="auto">
          <a:xfrm>
            <a:off x="2117725" y="1425575"/>
            <a:ext cx="1588" cy="22225"/>
          </a:xfrm>
          <a:prstGeom prst="line">
            <a:avLst/>
          </a:prstGeom>
          <a:noFill/>
          <a:ln w="25400">
            <a:solidFill>
              <a:schemeClr val="tx2"/>
            </a:solidFill>
            <a:round/>
            <a:headEnd/>
            <a:tailEnd/>
          </a:ln>
        </p:spPr>
        <p:txBody>
          <a:bodyPr/>
          <a:lstStyle/>
          <a:p>
            <a:endParaRPr lang="en-US"/>
          </a:p>
        </p:txBody>
      </p:sp>
      <p:sp>
        <p:nvSpPr>
          <p:cNvPr id="99508" name="Line 180"/>
          <p:cNvSpPr>
            <a:spLocks noChangeShapeType="1"/>
          </p:cNvSpPr>
          <p:nvPr/>
        </p:nvSpPr>
        <p:spPr bwMode="auto">
          <a:xfrm>
            <a:off x="2124075" y="1447800"/>
            <a:ext cx="1588" cy="11113"/>
          </a:xfrm>
          <a:prstGeom prst="line">
            <a:avLst/>
          </a:prstGeom>
          <a:noFill/>
          <a:ln w="25400">
            <a:solidFill>
              <a:schemeClr val="tx2"/>
            </a:solidFill>
            <a:round/>
            <a:headEnd/>
            <a:tailEnd/>
          </a:ln>
        </p:spPr>
        <p:txBody>
          <a:bodyPr/>
          <a:lstStyle/>
          <a:p>
            <a:endParaRPr lang="en-US"/>
          </a:p>
        </p:txBody>
      </p:sp>
      <p:sp>
        <p:nvSpPr>
          <p:cNvPr id="99509" name="Line 181"/>
          <p:cNvSpPr>
            <a:spLocks noChangeShapeType="1"/>
          </p:cNvSpPr>
          <p:nvPr/>
        </p:nvSpPr>
        <p:spPr bwMode="auto">
          <a:xfrm>
            <a:off x="2152650" y="1458913"/>
            <a:ext cx="1588" cy="11112"/>
          </a:xfrm>
          <a:prstGeom prst="line">
            <a:avLst/>
          </a:prstGeom>
          <a:noFill/>
          <a:ln w="25400">
            <a:solidFill>
              <a:schemeClr val="tx2"/>
            </a:solidFill>
            <a:round/>
            <a:headEnd/>
            <a:tailEnd/>
          </a:ln>
        </p:spPr>
        <p:txBody>
          <a:bodyPr/>
          <a:lstStyle/>
          <a:p>
            <a:endParaRPr lang="en-US"/>
          </a:p>
        </p:txBody>
      </p:sp>
      <p:sp>
        <p:nvSpPr>
          <p:cNvPr id="99510" name="Line 182"/>
          <p:cNvSpPr>
            <a:spLocks noChangeShapeType="1"/>
          </p:cNvSpPr>
          <p:nvPr/>
        </p:nvSpPr>
        <p:spPr bwMode="auto">
          <a:xfrm>
            <a:off x="2155825" y="1470025"/>
            <a:ext cx="1588" cy="11113"/>
          </a:xfrm>
          <a:prstGeom prst="line">
            <a:avLst/>
          </a:prstGeom>
          <a:noFill/>
          <a:ln w="25400">
            <a:solidFill>
              <a:schemeClr val="tx2"/>
            </a:solidFill>
            <a:round/>
            <a:headEnd/>
            <a:tailEnd/>
          </a:ln>
        </p:spPr>
        <p:txBody>
          <a:bodyPr/>
          <a:lstStyle/>
          <a:p>
            <a:endParaRPr lang="en-US"/>
          </a:p>
        </p:txBody>
      </p:sp>
      <p:sp>
        <p:nvSpPr>
          <p:cNvPr id="99511" name="Line 183"/>
          <p:cNvSpPr>
            <a:spLocks noChangeShapeType="1"/>
          </p:cNvSpPr>
          <p:nvPr/>
        </p:nvSpPr>
        <p:spPr bwMode="auto">
          <a:xfrm>
            <a:off x="2179638" y="1481138"/>
            <a:ext cx="1587" cy="12700"/>
          </a:xfrm>
          <a:prstGeom prst="line">
            <a:avLst/>
          </a:prstGeom>
          <a:noFill/>
          <a:ln w="25400">
            <a:solidFill>
              <a:schemeClr val="tx2"/>
            </a:solidFill>
            <a:round/>
            <a:headEnd/>
            <a:tailEnd/>
          </a:ln>
        </p:spPr>
        <p:txBody>
          <a:bodyPr/>
          <a:lstStyle/>
          <a:p>
            <a:endParaRPr lang="en-US"/>
          </a:p>
        </p:txBody>
      </p:sp>
      <p:sp>
        <p:nvSpPr>
          <p:cNvPr id="99512" name="Line 184"/>
          <p:cNvSpPr>
            <a:spLocks noChangeShapeType="1"/>
          </p:cNvSpPr>
          <p:nvPr/>
        </p:nvSpPr>
        <p:spPr bwMode="auto">
          <a:xfrm>
            <a:off x="2195513" y="1493838"/>
            <a:ext cx="1587" cy="11112"/>
          </a:xfrm>
          <a:prstGeom prst="line">
            <a:avLst/>
          </a:prstGeom>
          <a:noFill/>
          <a:ln w="25400">
            <a:solidFill>
              <a:schemeClr val="tx2"/>
            </a:solidFill>
            <a:round/>
            <a:headEnd/>
            <a:tailEnd/>
          </a:ln>
        </p:spPr>
        <p:txBody>
          <a:bodyPr/>
          <a:lstStyle/>
          <a:p>
            <a:endParaRPr lang="en-US"/>
          </a:p>
        </p:txBody>
      </p:sp>
      <p:sp>
        <p:nvSpPr>
          <p:cNvPr id="99513" name="Line 185"/>
          <p:cNvSpPr>
            <a:spLocks noChangeShapeType="1"/>
          </p:cNvSpPr>
          <p:nvPr/>
        </p:nvSpPr>
        <p:spPr bwMode="auto">
          <a:xfrm>
            <a:off x="2200275" y="1504950"/>
            <a:ext cx="1588" cy="11113"/>
          </a:xfrm>
          <a:prstGeom prst="line">
            <a:avLst/>
          </a:prstGeom>
          <a:noFill/>
          <a:ln w="25400">
            <a:solidFill>
              <a:schemeClr val="tx2"/>
            </a:solidFill>
            <a:round/>
            <a:headEnd/>
            <a:tailEnd/>
          </a:ln>
        </p:spPr>
        <p:txBody>
          <a:bodyPr/>
          <a:lstStyle/>
          <a:p>
            <a:endParaRPr lang="en-US"/>
          </a:p>
        </p:txBody>
      </p:sp>
      <p:sp>
        <p:nvSpPr>
          <p:cNvPr id="99514" name="Line 186"/>
          <p:cNvSpPr>
            <a:spLocks noChangeShapeType="1"/>
          </p:cNvSpPr>
          <p:nvPr/>
        </p:nvSpPr>
        <p:spPr bwMode="auto">
          <a:xfrm>
            <a:off x="2228850" y="1516063"/>
            <a:ext cx="1588" cy="12700"/>
          </a:xfrm>
          <a:prstGeom prst="line">
            <a:avLst/>
          </a:prstGeom>
          <a:noFill/>
          <a:ln w="25400">
            <a:solidFill>
              <a:schemeClr val="tx2"/>
            </a:solidFill>
            <a:round/>
            <a:headEnd/>
            <a:tailEnd/>
          </a:ln>
        </p:spPr>
        <p:txBody>
          <a:bodyPr/>
          <a:lstStyle/>
          <a:p>
            <a:endParaRPr lang="en-US"/>
          </a:p>
        </p:txBody>
      </p:sp>
      <p:sp>
        <p:nvSpPr>
          <p:cNvPr id="99515" name="Line 187"/>
          <p:cNvSpPr>
            <a:spLocks noChangeShapeType="1"/>
          </p:cNvSpPr>
          <p:nvPr/>
        </p:nvSpPr>
        <p:spPr bwMode="auto">
          <a:xfrm>
            <a:off x="2243138" y="1528763"/>
            <a:ext cx="1587" cy="11112"/>
          </a:xfrm>
          <a:prstGeom prst="line">
            <a:avLst/>
          </a:prstGeom>
          <a:noFill/>
          <a:ln w="25400">
            <a:solidFill>
              <a:schemeClr val="tx2"/>
            </a:solidFill>
            <a:round/>
            <a:headEnd/>
            <a:tailEnd/>
          </a:ln>
        </p:spPr>
        <p:txBody>
          <a:bodyPr/>
          <a:lstStyle/>
          <a:p>
            <a:endParaRPr lang="en-US"/>
          </a:p>
        </p:txBody>
      </p:sp>
      <p:sp>
        <p:nvSpPr>
          <p:cNvPr id="99516" name="Line 188"/>
          <p:cNvSpPr>
            <a:spLocks noChangeShapeType="1"/>
          </p:cNvSpPr>
          <p:nvPr/>
        </p:nvSpPr>
        <p:spPr bwMode="auto">
          <a:xfrm>
            <a:off x="2260600" y="1539875"/>
            <a:ext cx="1588" cy="11113"/>
          </a:xfrm>
          <a:prstGeom prst="line">
            <a:avLst/>
          </a:prstGeom>
          <a:noFill/>
          <a:ln w="25400">
            <a:solidFill>
              <a:schemeClr val="tx2"/>
            </a:solidFill>
            <a:round/>
            <a:headEnd/>
            <a:tailEnd/>
          </a:ln>
        </p:spPr>
        <p:txBody>
          <a:bodyPr/>
          <a:lstStyle/>
          <a:p>
            <a:endParaRPr lang="en-US"/>
          </a:p>
        </p:txBody>
      </p:sp>
      <p:sp>
        <p:nvSpPr>
          <p:cNvPr id="99517" name="Line 189"/>
          <p:cNvSpPr>
            <a:spLocks noChangeShapeType="1"/>
          </p:cNvSpPr>
          <p:nvPr/>
        </p:nvSpPr>
        <p:spPr bwMode="auto">
          <a:xfrm>
            <a:off x="2276475" y="1550988"/>
            <a:ext cx="1588" cy="11112"/>
          </a:xfrm>
          <a:prstGeom prst="line">
            <a:avLst/>
          </a:prstGeom>
          <a:noFill/>
          <a:ln w="25400">
            <a:solidFill>
              <a:schemeClr val="tx2"/>
            </a:solidFill>
            <a:round/>
            <a:headEnd/>
            <a:tailEnd/>
          </a:ln>
        </p:spPr>
        <p:txBody>
          <a:bodyPr/>
          <a:lstStyle/>
          <a:p>
            <a:endParaRPr lang="en-US"/>
          </a:p>
        </p:txBody>
      </p:sp>
      <p:sp>
        <p:nvSpPr>
          <p:cNvPr id="99518" name="Line 190"/>
          <p:cNvSpPr>
            <a:spLocks noChangeShapeType="1"/>
          </p:cNvSpPr>
          <p:nvPr/>
        </p:nvSpPr>
        <p:spPr bwMode="auto">
          <a:xfrm>
            <a:off x="2301875" y="1562100"/>
            <a:ext cx="1588" cy="23813"/>
          </a:xfrm>
          <a:prstGeom prst="line">
            <a:avLst/>
          </a:prstGeom>
          <a:noFill/>
          <a:ln w="25400">
            <a:solidFill>
              <a:schemeClr val="tx2"/>
            </a:solidFill>
            <a:round/>
            <a:headEnd/>
            <a:tailEnd/>
          </a:ln>
        </p:spPr>
        <p:txBody>
          <a:bodyPr/>
          <a:lstStyle/>
          <a:p>
            <a:endParaRPr lang="en-US"/>
          </a:p>
        </p:txBody>
      </p:sp>
      <p:sp>
        <p:nvSpPr>
          <p:cNvPr id="99519" name="Line 191"/>
          <p:cNvSpPr>
            <a:spLocks noChangeShapeType="1"/>
          </p:cNvSpPr>
          <p:nvPr/>
        </p:nvSpPr>
        <p:spPr bwMode="auto">
          <a:xfrm>
            <a:off x="2308225" y="1585913"/>
            <a:ext cx="1588" cy="11112"/>
          </a:xfrm>
          <a:prstGeom prst="line">
            <a:avLst/>
          </a:prstGeom>
          <a:noFill/>
          <a:ln w="25400">
            <a:solidFill>
              <a:schemeClr val="tx2"/>
            </a:solidFill>
            <a:round/>
            <a:headEnd/>
            <a:tailEnd/>
          </a:ln>
        </p:spPr>
        <p:txBody>
          <a:bodyPr/>
          <a:lstStyle/>
          <a:p>
            <a:endParaRPr lang="en-US"/>
          </a:p>
        </p:txBody>
      </p:sp>
      <p:sp>
        <p:nvSpPr>
          <p:cNvPr id="99520" name="Line 192"/>
          <p:cNvSpPr>
            <a:spLocks noChangeShapeType="1"/>
          </p:cNvSpPr>
          <p:nvPr/>
        </p:nvSpPr>
        <p:spPr bwMode="auto">
          <a:xfrm>
            <a:off x="2314575" y="1597025"/>
            <a:ext cx="1588" cy="12700"/>
          </a:xfrm>
          <a:prstGeom prst="line">
            <a:avLst/>
          </a:prstGeom>
          <a:noFill/>
          <a:ln w="25400">
            <a:solidFill>
              <a:schemeClr val="tx2"/>
            </a:solidFill>
            <a:round/>
            <a:headEnd/>
            <a:tailEnd/>
          </a:ln>
        </p:spPr>
        <p:txBody>
          <a:bodyPr/>
          <a:lstStyle/>
          <a:p>
            <a:endParaRPr lang="en-US"/>
          </a:p>
        </p:txBody>
      </p:sp>
      <p:sp>
        <p:nvSpPr>
          <p:cNvPr id="99521" name="Line 193"/>
          <p:cNvSpPr>
            <a:spLocks noChangeShapeType="1"/>
          </p:cNvSpPr>
          <p:nvPr/>
        </p:nvSpPr>
        <p:spPr bwMode="auto">
          <a:xfrm>
            <a:off x="2333625" y="1609725"/>
            <a:ext cx="1588" cy="11113"/>
          </a:xfrm>
          <a:prstGeom prst="line">
            <a:avLst/>
          </a:prstGeom>
          <a:noFill/>
          <a:ln w="25400">
            <a:solidFill>
              <a:schemeClr val="tx2"/>
            </a:solidFill>
            <a:round/>
            <a:headEnd/>
            <a:tailEnd/>
          </a:ln>
        </p:spPr>
        <p:txBody>
          <a:bodyPr/>
          <a:lstStyle/>
          <a:p>
            <a:endParaRPr lang="en-US"/>
          </a:p>
        </p:txBody>
      </p:sp>
      <p:sp>
        <p:nvSpPr>
          <p:cNvPr id="99522" name="Line 194"/>
          <p:cNvSpPr>
            <a:spLocks noChangeShapeType="1"/>
          </p:cNvSpPr>
          <p:nvPr/>
        </p:nvSpPr>
        <p:spPr bwMode="auto">
          <a:xfrm>
            <a:off x="2351088" y="1620838"/>
            <a:ext cx="1587" cy="12700"/>
          </a:xfrm>
          <a:prstGeom prst="line">
            <a:avLst/>
          </a:prstGeom>
          <a:noFill/>
          <a:ln w="25400">
            <a:solidFill>
              <a:schemeClr val="tx2"/>
            </a:solidFill>
            <a:round/>
            <a:headEnd/>
            <a:tailEnd/>
          </a:ln>
        </p:spPr>
        <p:txBody>
          <a:bodyPr/>
          <a:lstStyle/>
          <a:p>
            <a:endParaRPr lang="en-US"/>
          </a:p>
        </p:txBody>
      </p:sp>
      <p:sp>
        <p:nvSpPr>
          <p:cNvPr id="99523" name="Line 195"/>
          <p:cNvSpPr>
            <a:spLocks noChangeShapeType="1"/>
          </p:cNvSpPr>
          <p:nvPr/>
        </p:nvSpPr>
        <p:spPr bwMode="auto">
          <a:xfrm>
            <a:off x="2362200" y="1633538"/>
            <a:ext cx="1588" cy="11112"/>
          </a:xfrm>
          <a:prstGeom prst="line">
            <a:avLst/>
          </a:prstGeom>
          <a:noFill/>
          <a:ln w="25400">
            <a:solidFill>
              <a:schemeClr val="tx2"/>
            </a:solidFill>
            <a:round/>
            <a:headEnd/>
            <a:tailEnd/>
          </a:ln>
        </p:spPr>
        <p:txBody>
          <a:bodyPr/>
          <a:lstStyle/>
          <a:p>
            <a:endParaRPr lang="en-US"/>
          </a:p>
        </p:txBody>
      </p:sp>
      <p:sp>
        <p:nvSpPr>
          <p:cNvPr id="99524" name="Line 196"/>
          <p:cNvSpPr>
            <a:spLocks noChangeShapeType="1"/>
          </p:cNvSpPr>
          <p:nvPr/>
        </p:nvSpPr>
        <p:spPr bwMode="auto">
          <a:xfrm>
            <a:off x="2366963" y="1644650"/>
            <a:ext cx="1587" cy="11113"/>
          </a:xfrm>
          <a:prstGeom prst="line">
            <a:avLst/>
          </a:prstGeom>
          <a:noFill/>
          <a:ln w="25400">
            <a:solidFill>
              <a:schemeClr val="tx2"/>
            </a:solidFill>
            <a:round/>
            <a:headEnd/>
            <a:tailEnd/>
          </a:ln>
        </p:spPr>
        <p:txBody>
          <a:bodyPr/>
          <a:lstStyle/>
          <a:p>
            <a:endParaRPr lang="en-US"/>
          </a:p>
        </p:txBody>
      </p:sp>
      <p:sp>
        <p:nvSpPr>
          <p:cNvPr id="99525" name="Line 197"/>
          <p:cNvSpPr>
            <a:spLocks noChangeShapeType="1"/>
          </p:cNvSpPr>
          <p:nvPr/>
        </p:nvSpPr>
        <p:spPr bwMode="auto">
          <a:xfrm>
            <a:off x="2368550" y="1655763"/>
            <a:ext cx="1588" cy="12700"/>
          </a:xfrm>
          <a:prstGeom prst="line">
            <a:avLst/>
          </a:prstGeom>
          <a:noFill/>
          <a:ln w="25400">
            <a:solidFill>
              <a:schemeClr val="tx2"/>
            </a:solidFill>
            <a:round/>
            <a:headEnd/>
            <a:tailEnd/>
          </a:ln>
        </p:spPr>
        <p:txBody>
          <a:bodyPr/>
          <a:lstStyle/>
          <a:p>
            <a:endParaRPr lang="en-US"/>
          </a:p>
        </p:txBody>
      </p:sp>
      <p:sp>
        <p:nvSpPr>
          <p:cNvPr id="99526" name="Line 198"/>
          <p:cNvSpPr>
            <a:spLocks noChangeShapeType="1"/>
          </p:cNvSpPr>
          <p:nvPr/>
        </p:nvSpPr>
        <p:spPr bwMode="auto">
          <a:xfrm>
            <a:off x="2378075" y="1668463"/>
            <a:ext cx="1588" cy="11112"/>
          </a:xfrm>
          <a:prstGeom prst="line">
            <a:avLst/>
          </a:prstGeom>
          <a:noFill/>
          <a:ln w="25400">
            <a:solidFill>
              <a:schemeClr val="tx2"/>
            </a:solidFill>
            <a:round/>
            <a:headEnd/>
            <a:tailEnd/>
          </a:ln>
        </p:spPr>
        <p:txBody>
          <a:bodyPr/>
          <a:lstStyle/>
          <a:p>
            <a:endParaRPr lang="en-US"/>
          </a:p>
        </p:txBody>
      </p:sp>
      <p:sp>
        <p:nvSpPr>
          <p:cNvPr id="99527" name="Line 199"/>
          <p:cNvSpPr>
            <a:spLocks noChangeShapeType="1"/>
          </p:cNvSpPr>
          <p:nvPr/>
        </p:nvSpPr>
        <p:spPr bwMode="auto">
          <a:xfrm>
            <a:off x="2390775" y="1679575"/>
            <a:ext cx="1588" cy="12700"/>
          </a:xfrm>
          <a:prstGeom prst="line">
            <a:avLst/>
          </a:prstGeom>
          <a:noFill/>
          <a:ln w="25400">
            <a:solidFill>
              <a:schemeClr val="tx2"/>
            </a:solidFill>
            <a:round/>
            <a:headEnd/>
            <a:tailEnd/>
          </a:ln>
        </p:spPr>
        <p:txBody>
          <a:bodyPr/>
          <a:lstStyle/>
          <a:p>
            <a:endParaRPr lang="en-US"/>
          </a:p>
        </p:txBody>
      </p:sp>
      <p:sp>
        <p:nvSpPr>
          <p:cNvPr id="99528" name="Line 200"/>
          <p:cNvSpPr>
            <a:spLocks noChangeShapeType="1"/>
          </p:cNvSpPr>
          <p:nvPr/>
        </p:nvSpPr>
        <p:spPr bwMode="auto">
          <a:xfrm>
            <a:off x="2393950" y="1692275"/>
            <a:ext cx="1588" cy="12700"/>
          </a:xfrm>
          <a:prstGeom prst="line">
            <a:avLst/>
          </a:prstGeom>
          <a:noFill/>
          <a:ln w="25400">
            <a:solidFill>
              <a:schemeClr val="tx2"/>
            </a:solidFill>
            <a:round/>
            <a:headEnd/>
            <a:tailEnd/>
          </a:ln>
        </p:spPr>
        <p:txBody>
          <a:bodyPr/>
          <a:lstStyle/>
          <a:p>
            <a:endParaRPr lang="en-US"/>
          </a:p>
        </p:txBody>
      </p:sp>
      <p:sp>
        <p:nvSpPr>
          <p:cNvPr id="99529" name="Line 201"/>
          <p:cNvSpPr>
            <a:spLocks noChangeShapeType="1"/>
          </p:cNvSpPr>
          <p:nvPr/>
        </p:nvSpPr>
        <p:spPr bwMode="auto">
          <a:xfrm>
            <a:off x="2400300" y="1704975"/>
            <a:ext cx="1588" cy="12700"/>
          </a:xfrm>
          <a:prstGeom prst="line">
            <a:avLst/>
          </a:prstGeom>
          <a:noFill/>
          <a:ln w="25400">
            <a:solidFill>
              <a:schemeClr val="tx2"/>
            </a:solidFill>
            <a:round/>
            <a:headEnd/>
            <a:tailEnd/>
          </a:ln>
        </p:spPr>
        <p:txBody>
          <a:bodyPr/>
          <a:lstStyle/>
          <a:p>
            <a:endParaRPr lang="en-US"/>
          </a:p>
        </p:txBody>
      </p:sp>
      <p:sp>
        <p:nvSpPr>
          <p:cNvPr id="99530" name="Line 202"/>
          <p:cNvSpPr>
            <a:spLocks noChangeShapeType="1"/>
          </p:cNvSpPr>
          <p:nvPr/>
        </p:nvSpPr>
        <p:spPr bwMode="auto">
          <a:xfrm>
            <a:off x="2420938" y="1717675"/>
            <a:ext cx="1587" cy="12700"/>
          </a:xfrm>
          <a:prstGeom prst="line">
            <a:avLst/>
          </a:prstGeom>
          <a:noFill/>
          <a:ln w="25400">
            <a:solidFill>
              <a:schemeClr val="tx2"/>
            </a:solidFill>
            <a:round/>
            <a:headEnd/>
            <a:tailEnd/>
          </a:ln>
        </p:spPr>
        <p:txBody>
          <a:bodyPr/>
          <a:lstStyle/>
          <a:p>
            <a:endParaRPr lang="en-US"/>
          </a:p>
        </p:txBody>
      </p:sp>
      <p:sp>
        <p:nvSpPr>
          <p:cNvPr id="99531" name="Line 203"/>
          <p:cNvSpPr>
            <a:spLocks noChangeShapeType="1"/>
          </p:cNvSpPr>
          <p:nvPr/>
        </p:nvSpPr>
        <p:spPr bwMode="auto">
          <a:xfrm>
            <a:off x="2424113" y="1730375"/>
            <a:ext cx="1587" cy="23813"/>
          </a:xfrm>
          <a:prstGeom prst="line">
            <a:avLst/>
          </a:prstGeom>
          <a:noFill/>
          <a:ln w="25400">
            <a:solidFill>
              <a:schemeClr val="tx2"/>
            </a:solidFill>
            <a:round/>
            <a:headEnd/>
            <a:tailEnd/>
          </a:ln>
        </p:spPr>
        <p:txBody>
          <a:bodyPr/>
          <a:lstStyle/>
          <a:p>
            <a:endParaRPr lang="en-US"/>
          </a:p>
        </p:txBody>
      </p:sp>
      <p:sp>
        <p:nvSpPr>
          <p:cNvPr id="99532" name="Line 204"/>
          <p:cNvSpPr>
            <a:spLocks noChangeShapeType="1"/>
          </p:cNvSpPr>
          <p:nvPr/>
        </p:nvSpPr>
        <p:spPr bwMode="auto">
          <a:xfrm>
            <a:off x="2433638" y="1754188"/>
            <a:ext cx="1587" cy="26987"/>
          </a:xfrm>
          <a:prstGeom prst="line">
            <a:avLst/>
          </a:prstGeom>
          <a:noFill/>
          <a:ln w="25400">
            <a:solidFill>
              <a:schemeClr val="tx2"/>
            </a:solidFill>
            <a:round/>
            <a:headEnd/>
            <a:tailEnd/>
          </a:ln>
        </p:spPr>
        <p:txBody>
          <a:bodyPr/>
          <a:lstStyle/>
          <a:p>
            <a:endParaRPr lang="en-US"/>
          </a:p>
        </p:txBody>
      </p:sp>
      <p:sp>
        <p:nvSpPr>
          <p:cNvPr id="99533" name="Line 205"/>
          <p:cNvSpPr>
            <a:spLocks noChangeShapeType="1"/>
          </p:cNvSpPr>
          <p:nvPr/>
        </p:nvSpPr>
        <p:spPr bwMode="auto">
          <a:xfrm>
            <a:off x="2443163" y="1781175"/>
            <a:ext cx="1587" cy="12700"/>
          </a:xfrm>
          <a:prstGeom prst="line">
            <a:avLst/>
          </a:prstGeom>
          <a:noFill/>
          <a:ln w="25400">
            <a:solidFill>
              <a:schemeClr val="tx2"/>
            </a:solidFill>
            <a:round/>
            <a:headEnd/>
            <a:tailEnd/>
          </a:ln>
        </p:spPr>
        <p:txBody>
          <a:bodyPr/>
          <a:lstStyle/>
          <a:p>
            <a:endParaRPr lang="en-US"/>
          </a:p>
        </p:txBody>
      </p:sp>
      <p:sp>
        <p:nvSpPr>
          <p:cNvPr id="99534" name="Line 206"/>
          <p:cNvSpPr>
            <a:spLocks noChangeShapeType="1"/>
          </p:cNvSpPr>
          <p:nvPr/>
        </p:nvSpPr>
        <p:spPr bwMode="auto">
          <a:xfrm>
            <a:off x="2447925" y="1793875"/>
            <a:ext cx="1588" cy="23813"/>
          </a:xfrm>
          <a:prstGeom prst="line">
            <a:avLst/>
          </a:prstGeom>
          <a:noFill/>
          <a:ln w="25400">
            <a:solidFill>
              <a:schemeClr val="tx2"/>
            </a:solidFill>
            <a:round/>
            <a:headEnd/>
            <a:tailEnd/>
          </a:ln>
        </p:spPr>
        <p:txBody>
          <a:bodyPr/>
          <a:lstStyle/>
          <a:p>
            <a:endParaRPr lang="en-US"/>
          </a:p>
        </p:txBody>
      </p:sp>
      <p:sp>
        <p:nvSpPr>
          <p:cNvPr id="99535" name="Line 207"/>
          <p:cNvSpPr>
            <a:spLocks noChangeShapeType="1"/>
          </p:cNvSpPr>
          <p:nvPr/>
        </p:nvSpPr>
        <p:spPr bwMode="auto">
          <a:xfrm>
            <a:off x="2473325" y="1817688"/>
            <a:ext cx="1588" cy="14287"/>
          </a:xfrm>
          <a:prstGeom prst="line">
            <a:avLst/>
          </a:prstGeom>
          <a:noFill/>
          <a:ln w="25400">
            <a:solidFill>
              <a:schemeClr val="tx2"/>
            </a:solidFill>
            <a:round/>
            <a:headEnd/>
            <a:tailEnd/>
          </a:ln>
        </p:spPr>
        <p:txBody>
          <a:bodyPr/>
          <a:lstStyle/>
          <a:p>
            <a:endParaRPr lang="en-US"/>
          </a:p>
        </p:txBody>
      </p:sp>
      <p:sp>
        <p:nvSpPr>
          <p:cNvPr id="99536" name="Line 208"/>
          <p:cNvSpPr>
            <a:spLocks noChangeShapeType="1"/>
          </p:cNvSpPr>
          <p:nvPr/>
        </p:nvSpPr>
        <p:spPr bwMode="auto">
          <a:xfrm>
            <a:off x="2490788" y="1831975"/>
            <a:ext cx="1587" cy="12700"/>
          </a:xfrm>
          <a:prstGeom prst="line">
            <a:avLst/>
          </a:prstGeom>
          <a:noFill/>
          <a:ln w="25400">
            <a:solidFill>
              <a:schemeClr val="tx2"/>
            </a:solidFill>
            <a:round/>
            <a:headEnd/>
            <a:tailEnd/>
          </a:ln>
        </p:spPr>
        <p:txBody>
          <a:bodyPr/>
          <a:lstStyle/>
          <a:p>
            <a:endParaRPr lang="en-US"/>
          </a:p>
        </p:txBody>
      </p:sp>
      <p:sp>
        <p:nvSpPr>
          <p:cNvPr id="99537" name="Line 209"/>
          <p:cNvSpPr>
            <a:spLocks noChangeShapeType="1"/>
          </p:cNvSpPr>
          <p:nvPr/>
        </p:nvSpPr>
        <p:spPr bwMode="auto">
          <a:xfrm>
            <a:off x="2495550" y="1844675"/>
            <a:ext cx="1588" cy="12700"/>
          </a:xfrm>
          <a:prstGeom prst="line">
            <a:avLst/>
          </a:prstGeom>
          <a:noFill/>
          <a:ln w="25400">
            <a:solidFill>
              <a:schemeClr val="tx2"/>
            </a:solidFill>
            <a:round/>
            <a:headEnd/>
            <a:tailEnd/>
          </a:ln>
        </p:spPr>
        <p:txBody>
          <a:bodyPr/>
          <a:lstStyle/>
          <a:p>
            <a:endParaRPr lang="en-US"/>
          </a:p>
        </p:txBody>
      </p:sp>
      <p:sp>
        <p:nvSpPr>
          <p:cNvPr id="99538" name="Line 210"/>
          <p:cNvSpPr>
            <a:spLocks noChangeShapeType="1"/>
          </p:cNvSpPr>
          <p:nvPr/>
        </p:nvSpPr>
        <p:spPr bwMode="auto">
          <a:xfrm>
            <a:off x="2509838" y="1857375"/>
            <a:ext cx="1587" cy="12700"/>
          </a:xfrm>
          <a:prstGeom prst="line">
            <a:avLst/>
          </a:prstGeom>
          <a:noFill/>
          <a:ln w="25400">
            <a:solidFill>
              <a:schemeClr val="tx2"/>
            </a:solidFill>
            <a:round/>
            <a:headEnd/>
            <a:tailEnd/>
          </a:ln>
        </p:spPr>
        <p:txBody>
          <a:bodyPr/>
          <a:lstStyle/>
          <a:p>
            <a:endParaRPr lang="en-US"/>
          </a:p>
        </p:txBody>
      </p:sp>
      <p:sp>
        <p:nvSpPr>
          <p:cNvPr id="99539" name="Line 211"/>
          <p:cNvSpPr>
            <a:spLocks noChangeShapeType="1"/>
          </p:cNvSpPr>
          <p:nvPr/>
        </p:nvSpPr>
        <p:spPr bwMode="auto">
          <a:xfrm>
            <a:off x="2519363" y="1870075"/>
            <a:ext cx="1587" cy="26988"/>
          </a:xfrm>
          <a:prstGeom prst="line">
            <a:avLst/>
          </a:prstGeom>
          <a:noFill/>
          <a:ln w="25400">
            <a:solidFill>
              <a:schemeClr val="tx2"/>
            </a:solidFill>
            <a:round/>
            <a:headEnd/>
            <a:tailEnd/>
          </a:ln>
        </p:spPr>
        <p:txBody>
          <a:bodyPr/>
          <a:lstStyle/>
          <a:p>
            <a:endParaRPr lang="en-US"/>
          </a:p>
        </p:txBody>
      </p:sp>
      <p:sp>
        <p:nvSpPr>
          <p:cNvPr id="99540" name="Line 212"/>
          <p:cNvSpPr>
            <a:spLocks noChangeShapeType="1"/>
          </p:cNvSpPr>
          <p:nvPr/>
        </p:nvSpPr>
        <p:spPr bwMode="auto">
          <a:xfrm>
            <a:off x="2578100" y="1897063"/>
            <a:ext cx="1588" cy="25400"/>
          </a:xfrm>
          <a:prstGeom prst="line">
            <a:avLst/>
          </a:prstGeom>
          <a:noFill/>
          <a:ln w="25400">
            <a:solidFill>
              <a:schemeClr val="tx2"/>
            </a:solidFill>
            <a:round/>
            <a:headEnd/>
            <a:tailEnd/>
          </a:ln>
        </p:spPr>
        <p:txBody>
          <a:bodyPr/>
          <a:lstStyle/>
          <a:p>
            <a:endParaRPr lang="en-US"/>
          </a:p>
        </p:txBody>
      </p:sp>
      <p:sp>
        <p:nvSpPr>
          <p:cNvPr id="99541" name="Line 213"/>
          <p:cNvSpPr>
            <a:spLocks noChangeShapeType="1"/>
          </p:cNvSpPr>
          <p:nvPr/>
        </p:nvSpPr>
        <p:spPr bwMode="auto">
          <a:xfrm>
            <a:off x="2592388" y="1922463"/>
            <a:ext cx="1587" cy="26987"/>
          </a:xfrm>
          <a:prstGeom prst="line">
            <a:avLst/>
          </a:prstGeom>
          <a:noFill/>
          <a:ln w="25400">
            <a:solidFill>
              <a:schemeClr val="tx2"/>
            </a:solidFill>
            <a:round/>
            <a:headEnd/>
            <a:tailEnd/>
          </a:ln>
        </p:spPr>
        <p:txBody>
          <a:bodyPr/>
          <a:lstStyle/>
          <a:p>
            <a:endParaRPr lang="en-US"/>
          </a:p>
        </p:txBody>
      </p:sp>
      <p:sp>
        <p:nvSpPr>
          <p:cNvPr id="99542" name="Line 214"/>
          <p:cNvSpPr>
            <a:spLocks noChangeShapeType="1"/>
          </p:cNvSpPr>
          <p:nvPr/>
        </p:nvSpPr>
        <p:spPr bwMode="auto">
          <a:xfrm>
            <a:off x="2606675" y="1949450"/>
            <a:ext cx="1588" cy="14288"/>
          </a:xfrm>
          <a:prstGeom prst="line">
            <a:avLst/>
          </a:prstGeom>
          <a:noFill/>
          <a:ln w="25400">
            <a:solidFill>
              <a:schemeClr val="tx2"/>
            </a:solidFill>
            <a:round/>
            <a:headEnd/>
            <a:tailEnd/>
          </a:ln>
        </p:spPr>
        <p:txBody>
          <a:bodyPr/>
          <a:lstStyle/>
          <a:p>
            <a:endParaRPr lang="en-US"/>
          </a:p>
        </p:txBody>
      </p:sp>
      <p:sp>
        <p:nvSpPr>
          <p:cNvPr id="99543" name="Line 215"/>
          <p:cNvSpPr>
            <a:spLocks noChangeShapeType="1"/>
          </p:cNvSpPr>
          <p:nvPr/>
        </p:nvSpPr>
        <p:spPr bwMode="auto">
          <a:xfrm>
            <a:off x="2628900" y="1963738"/>
            <a:ext cx="1588" cy="12700"/>
          </a:xfrm>
          <a:prstGeom prst="line">
            <a:avLst/>
          </a:prstGeom>
          <a:noFill/>
          <a:ln w="25400">
            <a:solidFill>
              <a:schemeClr val="tx2"/>
            </a:solidFill>
            <a:round/>
            <a:headEnd/>
            <a:tailEnd/>
          </a:ln>
        </p:spPr>
        <p:txBody>
          <a:bodyPr/>
          <a:lstStyle/>
          <a:p>
            <a:endParaRPr lang="en-US"/>
          </a:p>
        </p:txBody>
      </p:sp>
      <p:sp>
        <p:nvSpPr>
          <p:cNvPr id="99544" name="Line 216"/>
          <p:cNvSpPr>
            <a:spLocks noChangeShapeType="1"/>
          </p:cNvSpPr>
          <p:nvPr/>
        </p:nvSpPr>
        <p:spPr bwMode="auto">
          <a:xfrm>
            <a:off x="2632075" y="1976438"/>
            <a:ext cx="1588" cy="14287"/>
          </a:xfrm>
          <a:prstGeom prst="line">
            <a:avLst/>
          </a:prstGeom>
          <a:noFill/>
          <a:ln w="25400">
            <a:solidFill>
              <a:schemeClr val="tx2"/>
            </a:solidFill>
            <a:round/>
            <a:headEnd/>
            <a:tailEnd/>
          </a:ln>
        </p:spPr>
        <p:txBody>
          <a:bodyPr/>
          <a:lstStyle/>
          <a:p>
            <a:endParaRPr lang="en-US"/>
          </a:p>
        </p:txBody>
      </p:sp>
      <p:sp>
        <p:nvSpPr>
          <p:cNvPr id="99545" name="Line 217"/>
          <p:cNvSpPr>
            <a:spLocks noChangeShapeType="1"/>
          </p:cNvSpPr>
          <p:nvPr/>
        </p:nvSpPr>
        <p:spPr bwMode="auto">
          <a:xfrm>
            <a:off x="2636838" y="1990725"/>
            <a:ext cx="1587" cy="25400"/>
          </a:xfrm>
          <a:prstGeom prst="line">
            <a:avLst/>
          </a:prstGeom>
          <a:noFill/>
          <a:ln w="25400">
            <a:solidFill>
              <a:schemeClr val="tx2"/>
            </a:solidFill>
            <a:round/>
            <a:headEnd/>
            <a:tailEnd/>
          </a:ln>
        </p:spPr>
        <p:txBody>
          <a:bodyPr/>
          <a:lstStyle/>
          <a:p>
            <a:endParaRPr lang="en-US"/>
          </a:p>
        </p:txBody>
      </p:sp>
      <p:sp>
        <p:nvSpPr>
          <p:cNvPr id="99546" name="Line 218"/>
          <p:cNvSpPr>
            <a:spLocks noChangeShapeType="1"/>
          </p:cNvSpPr>
          <p:nvPr/>
        </p:nvSpPr>
        <p:spPr bwMode="auto">
          <a:xfrm>
            <a:off x="2644775" y="2016125"/>
            <a:ext cx="1588" cy="14288"/>
          </a:xfrm>
          <a:prstGeom prst="line">
            <a:avLst/>
          </a:prstGeom>
          <a:noFill/>
          <a:ln w="25400">
            <a:solidFill>
              <a:schemeClr val="tx2"/>
            </a:solidFill>
            <a:round/>
            <a:headEnd/>
            <a:tailEnd/>
          </a:ln>
        </p:spPr>
        <p:txBody>
          <a:bodyPr/>
          <a:lstStyle/>
          <a:p>
            <a:endParaRPr lang="en-US"/>
          </a:p>
        </p:txBody>
      </p:sp>
      <p:sp>
        <p:nvSpPr>
          <p:cNvPr id="99547" name="Line 219"/>
          <p:cNvSpPr>
            <a:spLocks noChangeShapeType="1"/>
          </p:cNvSpPr>
          <p:nvPr/>
        </p:nvSpPr>
        <p:spPr bwMode="auto">
          <a:xfrm>
            <a:off x="2668588" y="2030413"/>
            <a:ext cx="1587" cy="14287"/>
          </a:xfrm>
          <a:prstGeom prst="line">
            <a:avLst/>
          </a:prstGeom>
          <a:noFill/>
          <a:ln w="25400">
            <a:solidFill>
              <a:schemeClr val="tx2"/>
            </a:solidFill>
            <a:round/>
            <a:headEnd/>
            <a:tailEnd/>
          </a:ln>
        </p:spPr>
        <p:txBody>
          <a:bodyPr/>
          <a:lstStyle/>
          <a:p>
            <a:endParaRPr lang="en-US"/>
          </a:p>
        </p:txBody>
      </p:sp>
      <p:sp>
        <p:nvSpPr>
          <p:cNvPr id="99548" name="Line 220"/>
          <p:cNvSpPr>
            <a:spLocks noChangeShapeType="1"/>
          </p:cNvSpPr>
          <p:nvPr/>
        </p:nvSpPr>
        <p:spPr bwMode="auto">
          <a:xfrm>
            <a:off x="2717800" y="2044700"/>
            <a:ext cx="1588" cy="14288"/>
          </a:xfrm>
          <a:prstGeom prst="line">
            <a:avLst/>
          </a:prstGeom>
          <a:noFill/>
          <a:ln w="25400">
            <a:solidFill>
              <a:schemeClr val="tx2"/>
            </a:solidFill>
            <a:round/>
            <a:headEnd/>
            <a:tailEnd/>
          </a:ln>
        </p:spPr>
        <p:txBody>
          <a:bodyPr/>
          <a:lstStyle/>
          <a:p>
            <a:endParaRPr lang="en-US"/>
          </a:p>
        </p:txBody>
      </p:sp>
      <p:sp>
        <p:nvSpPr>
          <p:cNvPr id="99549" name="Line 221"/>
          <p:cNvSpPr>
            <a:spLocks noChangeShapeType="1"/>
          </p:cNvSpPr>
          <p:nvPr/>
        </p:nvSpPr>
        <p:spPr bwMode="auto">
          <a:xfrm>
            <a:off x="2727325" y="2058988"/>
            <a:ext cx="1588" cy="14287"/>
          </a:xfrm>
          <a:prstGeom prst="line">
            <a:avLst/>
          </a:prstGeom>
          <a:noFill/>
          <a:ln w="25400">
            <a:solidFill>
              <a:schemeClr val="tx2"/>
            </a:solidFill>
            <a:round/>
            <a:headEnd/>
            <a:tailEnd/>
          </a:ln>
        </p:spPr>
        <p:txBody>
          <a:bodyPr/>
          <a:lstStyle/>
          <a:p>
            <a:endParaRPr lang="en-US"/>
          </a:p>
        </p:txBody>
      </p:sp>
      <p:sp>
        <p:nvSpPr>
          <p:cNvPr id="99550" name="Line 222"/>
          <p:cNvSpPr>
            <a:spLocks noChangeShapeType="1"/>
          </p:cNvSpPr>
          <p:nvPr/>
        </p:nvSpPr>
        <p:spPr bwMode="auto">
          <a:xfrm>
            <a:off x="2740025" y="2073275"/>
            <a:ext cx="1588" cy="30163"/>
          </a:xfrm>
          <a:prstGeom prst="line">
            <a:avLst/>
          </a:prstGeom>
          <a:noFill/>
          <a:ln w="25400">
            <a:solidFill>
              <a:schemeClr val="tx2"/>
            </a:solidFill>
            <a:round/>
            <a:headEnd/>
            <a:tailEnd/>
          </a:ln>
        </p:spPr>
        <p:txBody>
          <a:bodyPr/>
          <a:lstStyle/>
          <a:p>
            <a:endParaRPr lang="en-US"/>
          </a:p>
        </p:txBody>
      </p:sp>
      <p:sp>
        <p:nvSpPr>
          <p:cNvPr id="99551" name="Line 223"/>
          <p:cNvSpPr>
            <a:spLocks noChangeShapeType="1"/>
          </p:cNvSpPr>
          <p:nvPr/>
        </p:nvSpPr>
        <p:spPr bwMode="auto">
          <a:xfrm>
            <a:off x="2754313" y="2103438"/>
            <a:ext cx="1587" cy="31750"/>
          </a:xfrm>
          <a:prstGeom prst="line">
            <a:avLst/>
          </a:prstGeom>
          <a:noFill/>
          <a:ln w="25400">
            <a:solidFill>
              <a:schemeClr val="tx2"/>
            </a:solidFill>
            <a:round/>
            <a:headEnd/>
            <a:tailEnd/>
          </a:ln>
        </p:spPr>
        <p:txBody>
          <a:bodyPr/>
          <a:lstStyle/>
          <a:p>
            <a:endParaRPr lang="en-US"/>
          </a:p>
        </p:txBody>
      </p:sp>
      <p:sp>
        <p:nvSpPr>
          <p:cNvPr id="99552" name="Line 224"/>
          <p:cNvSpPr>
            <a:spLocks noChangeShapeType="1"/>
          </p:cNvSpPr>
          <p:nvPr/>
        </p:nvSpPr>
        <p:spPr bwMode="auto">
          <a:xfrm>
            <a:off x="2763838" y="2135188"/>
            <a:ext cx="1587" cy="30162"/>
          </a:xfrm>
          <a:prstGeom prst="line">
            <a:avLst/>
          </a:prstGeom>
          <a:noFill/>
          <a:ln w="25400">
            <a:solidFill>
              <a:schemeClr val="tx2"/>
            </a:solidFill>
            <a:round/>
            <a:headEnd/>
            <a:tailEnd/>
          </a:ln>
        </p:spPr>
        <p:txBody>
          <a:bodyPr/>
          <a:lstStyle/>
          <a:p>
            <a:endParaRPr lang="en-US"/>
          </a:p>
        </p:txBody>
      </p:sp>
      <p:sp>
        <p:nvSpPr>
          <p:cNvPr id="99553" name="Line 225"/>
          <p:cNvSpPr>
            <a:spLocks noChangeShapeType="1"/>
          </p:cNvSpPr>
          <p:nvPr/>
        </p:nvSpPr>
        <p:spPr bwMode="auto">
          <a:xfrm>
            <a:off x="2798763" y="2165350"/>
            <a:ext cx="1587" cy="15875"/>
          </a:xfrm>
          <a:prstGeom prst="line">
            <a:avLst/>
          </a:prstGeom>
          <a:noFill/>
          <a:ln w="25400">
            <a:solidFill>
              <a:schemeClr val="tx2"/>
            </a:solidFill>
            <a:round/>
            <a:headEnd/>
            <a:tailEnd/>
          </a:ln>
        </p:spPr>
        <p:txBody>
          <a:bodyPr/>
          <a:lstStyle/>
          <a:p>
            <a:endParaRPr lang="en-US"/>
          </a:p>
        </p:txBody>
      </p:sp>
      <p:sp>
        <p:nvSpPr>
          <p:cNvPr id="99554" name="Line 226"/>
          <p:cNvSpPr>
            <a:spLocks noChangeShapeType="1"/>
          </p:cNvSpPr>
          <p:nvPr/>
        </p:nvSpPr>
        <p:spPr bwMode="auto">
          <a:xfrm>
            <a:off x="2822575" y="2181225"/>
            <a:ext cx="1588" cy="15875"/>
          </a:xfrm>
          <a:prstGeom prst="line">
            <a:avLst/>
          </a:prstGeom>
          <a:noFill/>
          <a:ln w="25400">
            <a:solidFill>
              <a:schemeClr val="tx2"/>
            </a:solidFill>
            <a:round/>
            <a:headEnd/>
            <a:tailEnd/>
          </a:ln>
        </p:spPr>
        <p:txBody>
          <a:bodyPr/>
          <a:lstStyle/>
          <a:p>
            <a:endParaRPr lang="en-US"/>
          </a:p>
        </p:txBody>
      </p:sp>
      <p:sp>
        <p:nvSpPr>
          <p:cNvPr id="99555" name="Line 227"/>
          <p:cNvSpPr>
            <a:spLocks noChangeShapeType="1"/>
          </p:cNvSpPr>
          <p:nvPr/>
        </p:nvSpPr>
        <p:spPr bwMode="auto">
          <a:xfrm>
            <a:off x="2830513" y="2197100"/>
            <a:ext cx="1587" cy="15875"/>
          </a:xfrm>
          <a:prstGeom prst="line">
            <a:avLst/>
          </a:prstGeom>
          <a:noFill/>
          <a:ln w="25400">
            <a:solidFill>
              <a:schemeClr val="tx2"/>
            </a:solidFill>
            <a:round/>
            <a:headEnd/>
            <a:tailEnd/>
          </a:ln>
        </p:spPr>
        <p:txBody>
          <a:bodyPr/>
          <a:lstStyle/>
          <a:p>
            <a:endParaRPr lang="en-US"/>
          </a:p>
        </p:txBody>
      </p:sp>
      <p:sp>
        <p:nvSpPr>
          <p:cNvPr id="99556" name="Line 228"/>
          <p:cNvSpPr>
            <a:spLocks noChangeShapeType="1"/>
          </p:cNvSpPr>
          <p:nvPr/>
        </p:nvSpPr>
        <p:spPr bwMode="auto">
          <a:xfrm>
            <a:off x="2860675" y="2212975"/>
            <a:ext cx="1588" cy="14288"/>
          </a:xfrm>
          <a:prstGeom prst="line">
            <a:avLst/>
          </a:prstGeom>
          <a:noFill/>
          <a:ln w="25400">
            <a:solidFill>
              <a:schemeClr val="tx2"/>
            </a:solidFill>
            <a:round/>
            <a:headEnd/>
            <a:tailEnd/>
          </a:ln>
        </p:spPr>
        <p:txBody>
          <a:bodyPr/>
          <a:lstStyle/>
          <a:p>
            <a:endParaRPr lang="en-US"/>
          </a:p>
        </p:txBody>
      </p:sp>
      <p:sp>
        <p:nvSpPr>
          <p:cNvPr id="99557" name="Line 229"/>
          <p:cNvSpPr>
            <a:spLocks noChangeShapeType="1"/>
          </p:cNvSpPr>
          <p:nvPr/>
        </p:nvSpPr>
        <p:spPr bwMode="auto">
          <a:xfrm>
            <a:off x="2873375" y="2227263"/>
            <a:ext cx="1588" cy="17462"/>
          </a:xfrm>
          <a:prstGeom prst="line">
            <a:avLst/>
          </a:prstGeom>
          <a:noFill/>
          <a:ln w="25400">
            <a:solidFill>
              <a:schemeClr val="tx2"/>
            </a:solidFill>
            <a:round/>
            <a:headEnd/>
            <a:tailEnd/>
          </a:ln>
        </p:spPr>
        <p:txBody>
          <a:bodyPr/>
          <a:lstStyle/>
          <a:p>
            <a:endParaRPr lang="en-US"/>
          </a:p>
        </p:txBody>
      </p:sp>
      <p:sp>
        <p:nvSpPr>
          <p:cNvPr id="99558" name="Line 230"/>
          <p:cNvSpPr>
            <a:spLocks noChangeShapeType="1"/>
          </p:cNvSpPr>
          <p:nvPr/>
        </p:nvSpPr>
        <p:spPr bwMode="auto">
          <a:xfrm>
            <a:off x="2876550" y="2244725"/>
            <a:ext cx="1588" cy="14288"/>
          </a:xfrm>
          <a:prstGeom prst="line">
            <a:avLst/>
          </a:prstGeom>
          <a:noFill/>
          <a:ln w="25400">
            <a:solidFill>
              <a:schemeClr val="tx2"/>
            </a:solidFill>
            <a:round/>
            <a:headEnd/>
            <a:tailEnd/>
          </a:ln>
        </p:spPr>
        <p:txBody>
          <a:bodyPr/>
          <a:lstStyle/>
          <a:p>
            <a:endParaRPr lang="en-US"/>
          </a:p>
        </p:txBody>
      </p:sp>
      <p:sp>
        <p:nvSpPr>
          <p:cNvPr id="99559" name="Line 231"/>
          <p:cNvSpPr>
            <a:spLocks noChangeShapeType="1"/>
          </p:cNvSpPr>
          <p:nvPr/>
        </p:nvSpPr>
        <p:spPr bwMode="auto">
          <a:xfrm>
            <a:off x="2908300" y="2259013"/>
            <a:ext cx="1588" cy="17462"/>
          </a:xfrm>
          <a:prstGeom prst="line">
            <a:avLst/>
          </a:prstGeom>
          <a:noFill/>
          <a:ln w="25400">
            <a:solidFill>
              <a:schemeClr val="tx2"/>
            </a:solidFill>
            <a:round/>
            <a:headEnd/>
            <a:tailEnd/>
          </a:ln>
        </p:spPr>
        <p:txBody>
          <a:bodyPr/>
          <a:lstStyle/>
          <a:p>
            <a:endParaRPr lang="en-US"/>
          </a:p>
        </p:txBody>
      </p:sp>
      <p:sp>
        <p:nvSpPr>
          <p:cNvPr id="99560" name="Line 232"/>
          <p:cNvSpPr>
            <a:spLocks noChangeShapeType="1"/>
          </p:cNvSpPr>
          <p:nvPr/>
        </p:nvSpPr>
        <p:spPr bwMode="auto">
          <a:xfrm>
            <a:off x="2913063" y="2276475"/>
            <a:ext cx="1587" cy="14288"/>
          </a:xfrm>
          <a:prstGeom prst="line">
            <a:avLst/>
          </a:prstGeom>
          <a:noFill/>
          <a:ln w="25400">
            <a:solidFill>
              <a:schemeClr val="tx2"/>
            </a:solidFill>
            <a:round/>
            <a:headEnd/>
            <a:tailEnd/>
          </a:ln>
        </p:spPr>
        <p:txBody>
          <a:bodyPr/>
          <a:lstStyle/>
          <a:p>
            <a:endParaRPr lang="en-US"/>
          </a:p>
        </p:txBody>
      </p:sp>
      <p:sp>
        <p:nvSpPr>
          <p:cNvPr id="99561" name="Line 233"/>
          <p:cNvSpPr>
            <a:spLocks noChangeShapeType="1"/>
          </p:cNvSpPr>
          <p:nvPr/>
        </p:nvSpPr>
        <p:spPr bwMode="auto">
          <a:xfrm>
            <a:off x="2933700" y="2290763"/>
            <a:ext cx="1588" cy="17462"/>
          </a:xfrm>
          <a:prstGeom prst="line">
            <a:avLst/>
          </a:prstGeom>
          <a:noFill/>
          <a:ln w="25400">
            <a:solidFill>
              <a:schemeClr val="tx2"/>
            </a:solidFill>
            <a:round/>
            <a:headEnd/>
            <a:tailEnd/>
          </a:ln>
        </p:spPr>
        <p:txBody>
          <a:bodyPr/>
          <a:lstStyle/>
          <a:p>
            <a:endParaRPr lang="en-US"/>
          </a:p>
        </p:txBody>
      </p:sp>
      <p:sp>
        <p:nvSpPr>
          <p:cNvPr id="99562" name="Line 234"/>
          <p:cNvSpPr>
            <a:spLocks noChangeShapeType="1"/>
          </p:cNvSpPr>
          <p:nvPr/>
        </p:nvSpPr>
        <p:spPr bwMode="auto">
          <a:xfrm>
            <a:off x="2947988" y="2308225"/>
            <a:ext cx="1587" cy="15875"/>
          </a:xfrm>
          <a:prstGeom prst="line">
            <a:avLst/>
          </a:prstGeom>
          <a:noFill/>
          <a:ln w="25400">
            <a:solidFill>
              <a:schemeClr val="tx2"/>
            </a:solidFill>
            <a:round/>
            <a:headEnd/>
            <a:tailEnd/>
          </a:ln>
        </p:spPr>
        <p:txBody>
          <a:bodyPr/>
          <a:lstStyle/>
          <a:p>
            <a:endParaRPr lang="en-US"/>
          </a:p>
        </p:txBody>
      </p:sp>
      <p:sp>
        <p:nvSpPr>
          <p:cNvPr id="99563" name="Line 235"/>
          <p:cNvSpPr>
            <a:spLocks noChangeShapeType="1"/>
          </p:cNvSpPr>
          <p:nvPr/>
        </p:nvSpPr>
        <p:spPr bwMode="auto">
          <a:xfrm>
            <a:off x="2955925" y="2324100"/>
            <a:ext cx="1588" cy="17463"/>
          </a:xfrm>
          <a:prstGeom prst="line">
            <a:avLst/>
          </a:prstGeom>
          <a:noFill/>
          <a:ln w="25400">
            <a:solidFill>
              <a:schemeClr val="tx2"/>
            </a:solidFill>
            <a:round/>
            <a:headEnd/>
            <a:tailEnd/>
          </a:ln>
        </p:spPr>
        <p:txBody>
          <a:bodyPr/>
          <a:lstStyle/>
          <a:p>
            <a:endParaRPr lang="en-US"/>
          </a:p>
        </p:txBody>
      </p:sp>
      <p:sp>
        <p:nvSpPr>
          <p:cNvPr id="99564" name="Line 236"/>
          <p:cNvSpPr>
            <a:spLocks noChangeShapeType="1"/>
          </p:cNvSpPr>
          <p:nvPr/>
        </p:nvSpPr>
        <p:spPr bwMode="auto">
          <a:xfrm>
            <a:off x="2957513" y="2341563"/>
            <a:ext cx="1587" cy="14287"/>
          </a:xfrm>
          <a:prstGeom prst="line">
            <a:avLst/>
          </a:prstGeom>
          <a:noFill/>
          <a:ln w="25400">
            <a:solidFill>
              <a:schemeClr val="tx2"/>
            </a:solidFill>
            <a:round/>
            <a:headEnd/>
            <a:tailEnd/>
          </a:ln>
        </p:spPr>
        <p:txBody>
          <a:bodyPr/>
          <a:lstStyle/>
          <a:p>
            <a:endParaRPr lang="en-US"/>
          </a:p>
        </p:txBody>
      </p:sp>
      <p:sp>
        <p:nvSpPr>
          <p:cNvPr id="99565" name="Line 237"/>
          <p:cNvSpPr>
            <a:spLocks noChangeShapeType="1"/>
          </p:cNvSpPr>
          <p:nvPr/>
        </p:nvSpPr>
        <p:spPr bwMode="auto">
          <a:xfrm>
            <a:off x="2965450" y="2355850"/>
            <a:ext cx="1588" cy="17463"/>
          </a:xfrm>
          <a:prstGeom prst="line">
            <a:avLst/>
          </a:prstGeom>
          <a:noFill/>
          <a:ln w="25400">
            <a:solidFill>
              <a:schemeClr val="tx2"/>
            </a:solidFill>
            <a:round/>
            <a:headEnd/>
            <a:tailEnd/>
          </a:ln>
        </p:spPr>
        <p:txBody>
          <a:bodyPr/>
          <a:lstStyle/>
          <a:p>
            <a:endParaRPr lang="en-US"/>
          </a:p>
        </p:txBody>
      </p:sp>
      <p:sp>
        <p:nvSpPr>
          <p:cNvPr id="99566" name="Line 238"/>
          <p:cNvSpPr>
            <a:spLocks noChangeShapeType="1"/>
          </p:cNvSpPr>
          <p:nvPr/>
        </p:nvSpPr>
        <p:spPr bwMode="auto">
          <a:xfrm>
            <a:off x="2998788" y="2373313"/>
            <a:ext cx="1587" cy="15875"/>
          </a:xfrm>
          <a:prstGeom prst="line">
            <a:avLst/>
          </a:prstGeom>
          <a:noFill/>
          <a:ln w="25400">
            <a:solidFill>
              <a:schemeClr val="tx2"/>
            </a:solidFill>
            <a:round/>
            <a:headEnd/>
            <a:tailEnd/>
          </a:ln>
        </p:spPr>
        <p:txBody>
          <a:bodyPr/>
          <a:lstStyle/>
          <a:p>
            <a:endParaRPr lang="en-US"/>
          </a:p>
        </p:txBody>
      </p:sp>
      <p:sp>
        <p:nvSpPr>
          <p:cNvPr id="99567" name="Line 239"/>
          <p:cNvSpPr>
            <a:spLocks noChangeShapeType="1"/>
          </p:cNvSpPr>
          <p:nvPr/>
        </p:nvSpPr>
        <p:spPr bwMode="auto">
          <a:xfrm>
            <a:off x="3043238" y="2389188"/>
            <a:ext cx="1587" cy="19050"/>
          </a:xfrm>
          <a:prstGeom prst="line">
            <a:avLst/>
          </a:prstGeom>
          <a:noFill/>
          <a:ln w="25400">
            <a:solidFill>
              <a:schemeClr val="tx2"/>
            </a:solidFill>
            <a:round/>
            <a:headEnd/>
            <a:tailEnd/>
          </a:ln>
        </p:spPr>
        <p:txBody>
          <a:bodyPr/>
          <a:lstStyle/>
          <a:p>
            <a:endParaRPr lang="en-US"/>
          </a:p>
        </p:txBody>
      </p:sp>
      <p:sp>
        <p:nvSpPr>
          <p:cNvPr id="99568" name="Line 240"/>
          <p:cNvSpPr>
            <a:spLocks noChangeShapeType="1"/>
          </p:cNvSpPr>
          <p:nvPr/>
        </p:nvSpPr>
        <p:spPr bwMode="auto">
          <a:xfrm>
            <a:off x="3082925" y="2408238"/>
            <a:ext cx="1588" cy="17462"/>
          </a:xfrm>
          <a:prstGeom prst="line">
            <a:avLst/>
          </a:prstGeom>
          <a:noFill/>
          <a:ln w="25400">
            <a:solidFill>
              <a:schemeClr val="tx2"/>
            </a:solidFill>
            <a:round/>
            <a:headEnd/>
            <a:tailEnd/>
          </a:ln>
        </p:spPr>
        <p:txBody>
          <a:bodyPr/>
          <a:lstStyle/>
          <a:p>
            <a:endParaRPr lang="en-US"/>
          </a:p>
        </p:txBody>
      </p:sp>
      <p:sp>
        <p:nvSpPr>
          <p:cNvPr id="99569" name="Line 241"/>
          <p:cNvSpPr>
            <a:spLocks noChangeShapeType="1"/>
          </p:cNvSpPr>
          <p:nvPr/>
        </p:nvSpPr>
        <p:spPr bwMode="auto">
          <a:xfrm>
            <a:off x="3090863" y="2425700"/>
            <a:ext cx="1587" cy="17463"/>
          </a:xfrm>
          <a:prstGeom prst="line">
            <a:avLst/>
          </a:prstGeom>
          <a:noFill/>
          <a:ln w="25400">
            <a:solidFill>
              <a:schemeClr val="tx2"/>
            </a:solidFill>
            <a:round/>
            <a:headEnd/>
            <a:tailEnd/>
          </a:ln>
        </p:spPr>
        <p:txBody>
          <a:bodyPr/>
          <a:lstStyle/>
          <a:p>
            <a:endParaRPr lang="en-US"/>
          </a:p>
        </p:txBody>
      </p:sp>
      <p:sp>
        <p:nvSpPr>
          <p:cNvPr id="99570" name="Line 242"/>
          <p:cNvSpPr>
            <a:spLocks noChangeShapeType="1"/>
          </p:cNvSpPr>
          <p:nvPr/>
        </p:nvSpPr>
        <p:spPr bwMode="auto">
          <a:xfrm>
            <a:off x="3206750" y="2443163"/>
            <a:ext cx="1588" cy="19050"/>
          </a:xfrm>
          <a:prstGeom prst="line">
            <a:avLst/>
          </a:prstGeom>
          <a:noFill/>
          <a:ln w="25400">
            <a:solidFill>
              <a:schemeClr val="tx2"/>
            </a:solidFill>
            <a:round/>
            <a:headEnd/>
            <a:tailEnd/>
          </a:ln>
        </p:spPr>
        <p:txBody>
          <a:bodyPr/>
          <a:lstStyle/>
          <a:p>
            <a:endParaRPr lang="en-US"/>
          </a:p>
        </p:txBody>
      </p:sp>
      <p:sp>
        <p:nvSpPr>
          <p:cNvPr id="99571" name="Line 243"/>
          <p:cNvSpPr>
            <a:spLocks noChangeShapeType="1"/>
          </p:cNvSpPr>
          <p:nvPr/>
        </p:nvSpPr>
        <p:spPr bwMode="auto">
          <a:xfrm>
            <a:off x="3254375" y="2462213"/>
            <a:ext cx="1588" cy="20637"/>
          </a:xfrm>
          <a:prstGeom prst="line">
            <a:avLst/>
          </a:prstGeom>
          <a:noFill/>
          <a:ln w="25400">
            <a:solidFill>
              <a:schemeClr val="tx2"/>
            </a:solidFill>
            <a:round/>
            <a:headEnd/>
            <a:tailEnd/>
          </a:ln>
        </p:spPr>
        <p:txBody>
          <a:bodyPr/>
          <a:lstStyle/>
          <a:p>
            <a:endParaRPr lang="en-US"/>
          </a:p>
        </p:txBody>
      </p:sp>
      <p:sp>
        <p:nvSpPr>
          <p:cNvPr id="99572" name="Line 244"/>
          <p:cNvSpPr>
            <a:spLocks noChangeShapeType="1"/>
          </p:cNvSpPr>
          <p:nvPr/>
        </p:nvSpPr>
        <p:spPr bwMode="auto">
          <a:xfrm>
            <a:off x="3273425" y="2482850"/>
            <a:ext cx="1588" cy="22225"/>
          </a:xfrm>
          <a:prstGeom prst="line">
            <a:avLst/>
          </a:prstGeom>
          <a:noFill/>
          <a:ln w="25400">
            <a:solidFill>
              <a:schemeClr val="tx2"/>
            </a:solidFill>
            <a:round/>
            <a:headEnd/>
            <a:tailEnd/>
          </a:ln>
        </p:spPr>
        <p:txBody>
          <a:bodyPr/>
          <a:lstStyle/>
          <a:p>
            <a:endParaRPr lang="en-US"/>
          </a:p>
        </p:txBody>
      </p:sp>
      <p:sp>
        <p:nvSpPr>
          <p:cNvPr id="99573" name="Line 245"/>
          <p:cNvSpPr>
            <a:spLocks noChangeShapeType="1"/>
          </p:cNvSpPr>
          <p:nvPr/>
        </p:nvSpPr>
        <p:spPr bwMode="auto">
          <a:xfrm>
            <a:off x="3294063" y="2505075"/>
            <a:ext cx="1587" cy="20638"/>
          </a:xfrm>
          <a:prstGeom prst="line">
            <a:avLst/>
          </a:prstGeom>
          <a:noFill/>
          <a:ln w="25400">
            <a:solidFill>
              <a:schemeClr val="tx2"/>
            </a:solidFill>
            <a:round/>
            <a:headEnd/>
            <a:tailEnd/>
          </a:ln>
        </p:spPr>
        <p:txBody>
          <a:bodyPr/>
          <a:lstStyle/>
          <a:p>
            <a:endParaRPr lang="en-US"/>
          </a:p>
        </p:txBody>
      </p:sp>
      <p:sp>
        <p:nvSpPr>
          <p:cNvPr id="99574" name="Line 246"/>
          <p:cNvSpPr>
            <a:spLocks noChangeShapeType="1"/>
          </p:cNvSpPr>
          <p:nvPr/>
        </p:nvSpPr>
        <p:spPr bwMode="auto">
          <a:xfrm>
            <a:off x="3303588" y="2525713"/>
            <a:ext cx="1587" cy="22225"/>
          </a:xfrm>
          <a:prstGeom prst="line">
            <a:avLst/>
          </a:prstGeom>
          <a:noFill/>
          <a:ln w="25400">
            <a:solidFill>
              <a:schemeClr val="tx2"/>
            </a:solidFill>
            <a:round/>
            <a:headEnd/>
            <a:tailEnd/>
          </a:ln>
        </p:spPr>
        <p:txBody>
          <a:bodyPr/>
          <a:lstStyle/>
          <a:p>
            <a:endParaRPr lang="en-US"/>
          </a:p>
        </p:txBody>
      </p:sp>
      <p:sp>
        <p:nvSpPr>
          <p:cNvPr id="99575" name="Line 247"/>
          <p:cNvSpPr>
            <a:spLocks noChangeShapeType="1"/>
          </p:cNvSpPr>
          <p:nvPr/>
        </p:nvSpPr>
        <p:spPr bwMode="auto">
          <a:xfrm>
            <a:off x="3349625" y="2547938"/>
            <a:ext cx="1588" cy="20637"/>
          </a:xfrm>
          <a:prstGeom prst="line">
            <a:avLst/>
          </a:prstGeom>
          <a:noFill/>
          <a:ln w="25400">
            <a:solidFill>
              <a:schemeClr val="tx2"/>
            </a:solidFill>
            <a:round/>
            <a:headEnd/>
            <a:tailEnd/>
          </a:ln>
        </p:spPr>
        <p:txBody>
          <a:bodyPr/>
          <a:lstStyle/>
          <a:p>
            <a:endParaRPr lang="en-US"/>
          </a:p>
        </p:txBody>
      </p:sp>
      <p:sp>
        <p:nvSpPr>
          <p:cNvPr id="99576" name="Line 248"/>
          <p:cNvSpPr>
            <a:spLocks noChangeShapeType="1"/>
          </p:cNvSpPr>
          <p:nvPr/>
        </p:nvSpPr>
        <p:spPr bwMode="auto">
          <a:xfrm>
            <a:off x="3354388" y="2568575"/>
            <a:ext cx="1587" cy="22225"/>
          </a:xfrm>
          <a:prstGeom prst="line">
            <a:avLst/>
          </a:prstGeom>
          <a:noFill/>
          <a:ln w="25400">
            <a:solidFill>
              <a:schemeClr val="tx2"/>
            </a:solidFill>
            <a:round/>
            <a:headEnd/>
            <a:tailEnd/>
          </a:ln>
        </p:spPr>
        <p:txBody>
          <a:bodyPr/>
          <a:lstStyle/>
          <a:p>
            <a:endParaRPr lang="en-US"/>
          </a:p>
        </p:txBody>
      </p:sp>
      <p:sp>
        <p:nvSpPr>
          <p:cNvPr id="99577" name="Line 249"/>
          <p:cNvSpPr>
            <a:spLocks noChangeShapeType="1"/>
          </p:cNvSpPr>
          <p:nvPr/>
        </p:nvSpPr>
        <p:spPr bwMode="auto">
          <a:xfrm>
            <a:off x="3432175" y="2590800"/>
            <a:ext cx="1588" cy="23813"/>
          </a:xfrm>
          <a:prstGeom prst="line">
            <a:avLst/>
          </a:prstGeom>
          <a:noFill/>
          <a:ln w="25400">
            <a:solidFill>
              <a:schemeClr val="tx2"/>
            </a:solidFill>
            <a:round/>
            <a:headEnd/>
            <a:tailEnd/>
          </a:ln>
        </p:spPr>
        <p:txBody>
          <a:bodyPr/>
          <a:lstStyle/>
          <a:p>
            <a:endParaRPr lang="en-US"/>
          </a:p>
        </p:txBody>
      </p:sp>
      <p:sp>
        <p:nvSpPr>
          <p:cNvPr id="99578" name="Line 250"/>
          <p:cNvSpPr>
            <a:spLocks noChangeShapeType="1"/>
          </p:cNvSpPr>
          <p:nvPr/>
        </p:nvSpPr>
        <p:spPr bwMode="auto">
          <a:xfrm>
            <a:off x="3460750" y="2614613"/>
            <a:ext cx="1588" cy="22225"/>
          </a:xfrm>
          <a:prstGeom prst="line">
            <a:avLst/>
          </a:prstGeom>
          <a:noFill/>
          <a:ln w="25400">
            <a:solidFill>
              <a:schemeClr val="tx2"/>
            </a:solidFill>
            <a:round/>
            <a:headEnd/>
            <a:tailEnd/>
          </a:ln>
        </p:spPr>
        <p:txBody>
          <a:bodyPr/>
          <a:lstStyle/>
          <a:p>
            <a:endParaRPr lang="en-US"/>
          </a:p>
        </p:txBody>
      </p:sp>
      <p:sp>
        <p:nvSpPr>
          <p:cNvPr id="99579" name="Line 251"/>
          <p:cNvSpPr>
            <a:spLocks noChangeShapeType="1"/>
          </p:cNvSpPr>
          <p:nvPr/>
        </p:nvSpPr>
        <p:spPr bwMode="auto">
          <a:xfrm>
            <a:off x="3462338" y="2636838"/>
            <a:ext cx="1587" cy="23812"/>
          </a:xfrm>
          <a:prstGeom prst="line">
            <a:avLst/>
          </a:prstGeom>
          <a:noFill/>
          <a:ln w="25400">
            <a:solidFill>
              <a:schemeClr val="tx2"/>
            </a:solidFill>
            <a:round/>
            <a:headEnd/>
            <a:tailEnd/>
          </a:ln>
        </p:spPr>
        <p:txBody>
          <a:bodyPr/>
          <a:lstStyle/>
          <a:p>
            <a:endParaRPr lang="en-US"/>
          </a:p>
        </p:txBody>
      </p:sp>
      <p:sp>
        <p:nvSpPr>
          <p:cNvPr id="99580" name="Line 252"/>
          <p:cNvSpPr>
            <a:spLocks noChangeShapeType="1"/>
          </p:cNvSpPr>
          <p:nvPr/>
        </p:nvSpPr>
        <p:spPr bwMode="auto">
          <a:xfrm>
            <a:off x="3470275" y="2660650"/>
            <a:ext cx="1588" cy="22225"/>
          </a:xfrm>
          <a:prstGeom prst="line">
            <a:avLst/>
          </a:prstGeom>
          <a:noFill/>
          <a:ln w="25400">
            <a:solidFill>
              <a:schemeClr val="tx2"/>
            </a:solidFill>
            <a:round/>
            <a:headEnd/>
            <a:tailEnd/>
          </a:ln>
        </p:spPr>
        <p:txBody>
          <a:bodyPr/>
          <a:lstStyle/>
          <a:p>
            <a:endParaRPr lang="en-US"/>
          </a:p>
        </p:txBody>
      </p:sp>
      <p:sp>
        <p:nvSpPr>
          <p:cNvPr id="99581" name="Line 253"/>
          <p:cNvSpPr>
            <a:spLocks noChangeShapeType="1"/>
          </p:cNvSpPr>
          <p:nvPr/>
        </p:nvSpPr>
        <p:spPr bwMode="auto">
          <a:xfrm>
            <a:off x="3489325" y="2682875"/>
            <a:ext cx="1588" cy="23813"/>
          </a:xfrm>
          <a:prstGeom prst="line">
            <a:avLst/>
          </a:prstGeom>
          <a:noFill/>
          <a:ln w="25400">
            <a:solidFill>
              <a:schemeClr val="tx2"/>
            </a:solidFill>
            <a:round/>
            <a:headEnd/>
            <a:tailEnd/>
          </a:ln>
        </p:spPr>
        <p:txBody>
          <a:bodyPr/>
          <a:lstStyle/>
          <a:p>
            <a:endParaRPr lang="en-US"/>
          </a:p>
        </p:txBody>
      </p:sp>
      <p:sp>
        <p:nvSpPr>
          <p:cNvPr id="99582" name="Line 254"/>
          <p:cNvSpPr>
            <a:spLocks noChangeShapeType="1"/>
          </p:cNvSpPr>
          <p:nvPr/>
        </p:nvSpPr>
        <p:spPr bwMode="auto">
          <a:xfrm>
            <a:off x="3548063" y="2706688"/>
            <a:ext cx="1587" cy="26987"/>
          </a:xfrm>
          <a:prstGeom prst="line">
            <a:avLst/>
          </a:prstGeom>
          <a:noFill/>
          <a:ln w="25400">
            <a:solidFill>
              <a:schemeClr val="tx2"/>
            </a:solidFill>
            <a:round/>
            <a:headEnd/>
            <a:tailEnd/>
          </a:ln>
        </p:spPr>
        <p:txBody>
          <a:bodyPr/>
          <a:lstStyle/>
          <a:p>
            <a:endParaRPr lang="en-US"/>
          </a:p>
        </p:txBody>
      </p:sp>
      <p:sp>
        <p:nvSpPr>
          <p:cNvPr id="99583" name="Line 255"/>
          <p:cNvSpPr>
            <a:spLocks noChangeShapeType="1"/>
          </p:cNvSpPr>
          <p:nvPr/>
        </p:nvSpPr>
        <p:spPr bwMode="auto">
          <a:xfrm>
            <a:off x="3581400" y="2733675"/>
            <a:ext cx="1588" cy="25400"/>
          </a:xfrm>
          <a:prstGeom prst="line">
            <a:avLst/>
          </a:prstGeom>
          <a:noFill/>
          <a:ln w="25400">
            <a:solidFill>
              <a:schemeClr val="tx2"/>
            </a:solidFill>
            <a:round/>
            <a:headEnd/>
            <a:tailEnd/>
          </a:ln>
        </p:spPr>
        <p:txBody>
          <a:bodyPr/>
          <a:lstStyle/>
          <a:p>
            <a:endParaRPr lang="en-US"/>
          </a:p>
        </p:txBody>
      </p:sp>
      <p:sp>
        <p:nvSpPr>
          <p:cNvPr id="99584" name="Line 256"/>
          <p:cNvSpPr>
            <a:spLocks noChangeShapeType="1"/>
          </p:cNvSpPr>
          <p:nvPr/>
        </p:nvSpPr>
        <p:spPr bwMode="auto">
          <a:xfrm>
            <a:off x="3633788" y="2759075"/>
            <a:ext cx="1587" cy="30163"/>
          </a:xfrm>
          <a:prstGeom prst="line">
            <a:avLst/>
          </a:prstGeom>
          <a:noFill/>
          <a:ln w="25400">
            <a:solidFill>
              <a:schemeClr val="tx2"/>
            </a:solidFill>
            <a:round/>
            <a:headEnd/>
            <a:tailEnd/>
          </a:ln>
        </p:spPr>
        <p:txBody>
          <a:bodyPr/>
          <a:lstStyle/>
          <a:p>
            <a:endParaRPr lang="en-US"/>
          </a:p>
        </p:txBody>
      </p:sp>
      <p:sp>
        <p:nvSpPr>
          <p:cNvPr id="99585" name="Line 257"/>
          <p:cNvSpPr>
            <a:spLocks noChangeShapeType="1"/>
          </p:cNvSpPr>
          <p:nvPr/>
        </p:nvSpPr>
        <p:spPr bwMode="auto">
          <a:xfrm>
            <a:off x="3676650" y="2789238"/>
            <a:ext cx="1588" cy="28575"/>
          </a:xfrm>
          <a:prstGeom prst="line">
            <a:avLst/>
          </a:prstGeom>
          <a:noFill/>
          <a:ln w="25400">
            <a:solidFill>
              <a:schemeClr val="tx2"/>
            </a:solidFill>
            <a:round/>
            <a:headEnd/>
            <a:tailEnd/>
          </a:ln>
        </p:spPr>
        <p:txBody>
          <a:bodyPr/>
          <a:lstStyle/>
          <a:p>
            <a:endParaRPr lang="en-US"/>
          </a:p>
        </p:txBody>
      </p:sp>
      <p:sp>
        <p:nvSpPr>
          <p:cNvPr id="99586" name="Line 258"/>
          <p:cNvSpPr>
            <a:spLocks noChangeShapeType="1"/>
          </p:cNvSpPr>
          <p:nvPr/>
        </p:nvSpPr>
        <p:spPr bwMode="auto">
          <a:xfrm>
            <a:off x="3689350" y="2817813"/>
            <a:ext cx="1588" cy="30162"/>
          </a:xfrm>
          <a:prstGeom prst="line">
            <a:avLst/>
          </a:prstGeom>
          <a:noFill/>
          <a:ln w="25400">
            <a:solidFill>
              <a:schemeClr val="tx2"/>
            </a:solidFill>
            <a:round/>
            <a:headEnd/>
            <a:tailEnd/>
          </a:ln>
        </p:spPr>
        <p:txBody>
          <a:bodyPr/>
          <a:lstStyle/>
          <a:p>
            <a:endParaRPr lang="en-US"/>
          </a:p>
        </p:txBody>
      </p:sp>
      <p:sp>
        <p:nvSpPr>
          <p:cNvPr id="99587" name="Line 259"/>
          <p:cNvSpPr>
            <a:spLocks noChangeShapeType="1"/>
          </p:cNvSpPr>
          <p:nvPr/>
        </p:nvSpPr>
        <p:spPr bwMode="auto">
          <a:xfrm>
            <a:off x="3695700" y="2847975"/>
            <a:ext cx="1588" cy="28575"/>
          </a:xfrm>
          <a:prstGeom prst="line">
            <a:avLst/>
          </a:prstGeom>
          <a:noFill/>
          <a:ln w="25400">
            <a:solidFill>
              <a:schemeClr val="tx2"/>
            </a:solidFill>
            <a:round/>
            <a:headEnd/>
            <a:tailEnd/>
          </a:ln>
        </p:spPr>
        <p:txBody>
          <a:bodyPr/>
          <a:lstStyle/>
          <a:p>
            <a:endParaRPr lang="en-US"/>
          </a:p>
        </p:txBody>
      </p:sp>
      <p:sp>
        <p:nvSpPr>
          <p:cNvPr id="99588" name="Line 260"/>
          <p:cNvSpPr>
            <a:spLocks noChangeShapeType="1"/>
          </p:cNvSpPr>
          <p:nvPr/>
        </p:nvSpPr>
        <p:spPr bwMode="auto">
          <a:xfrm>
            <a:off x="3768725" y="2876550"/>
            <a:ext cx="1588" cy="34925"/>
          </a:xfrm>
          <a:prstGeom prst="line">
            <a:avLst/>
          </a:prstGeom>
          <a:noFill/>
          <a:ln w="25400">
            <a:solidFill>
              <a:schemeClr val="tx2"/>
            </a:solidFill>
            <a:round/>
            <a:headEnd/>
            <a:tailEnd/>
          </a:ln>
        </p:spPr>
        <p:txBody>
          <a:bodyPr/>
          <a:lstStyle/>
          <a:p>
            <a:endParaRPr lang="en-US"/>
          </a:p>
        </p:txBody>
      </p:sp>
      <p:sp>
        <p:nvSpPr>
          <p:cNvPr id="99589" name="Line 261"/>
          <p:cNvSpPr>
            <a:spLocks noChangeShapeType="1"/>
          </p:cNvSpPr>
          <p:nvPr/>
        </p:nvSpPr>
        <p:spPr bwMode="auto">
          <a:xfrm>
            <a:off x="3776663" y="2911475"/>
            <a:ext cx="1587" cy="33338"/>
          </a:xfrm>
          <a:prstGeom prst="line">
            <a:avLst/>
          </a:prstGeom>
          <a:noFill/>
          <a:ln w="25400">
            <a:solidFill>
              <a:schemeClr val="tx2"/>
            </a:solidFill>
            <a:round/>
            <a:headEnd/>
            <a:tailEnd/>
          </a:ln>
        </p:spPr>
        <p:txBody>
          <a:bodyPr/>
          <a:lstStyle/>
          <a:p>
            <a:endParaRPr lang="en-US"/>
          </a:p>
        </p:txBody>
      </p:sp>
      <p:sp>
        <p:nvSpPr>
          <p:cNvPr id="99590" name="Line 262"/>
          <p:cNvSpPr>
            <a:spLocks noChangeShapeType="1"/>
          </p:cNvSpPr>
          <p:nvPr/>
        </p:nvSpPr>
        <p:spPr bwMode="auto">
          <a:xfrm>
            <a:off x="3800475" y="2944813"/>
            <a:ext cx="1588" cy="41275"/>
          </a:xfrm>
          <a:prstGeom prst="line">
            <a:avLst/>
          </a:prstGeom>
          <a:noFill/>
          <a:ln w="25400">
            <a:solidFill>
              <a:schemeClr val="tx2"/>
            </a:solidFill>
            <a:round/>
            <a:headEnd/>
            <a:tailEnd/>
          </a:ln>
        </p:spPr>
        <p:txBody>
          <a:bodyPr/>
          <a:lstStyle/>
          <a:p>
            <a:endParaRPr lang="en-US"/>
          </a:p>
        </p:txBody>
      </p:sp>
      <p:sp>
        <p:nvSpPr>
          <p:cNvPr id="99591" name="Line 263"/>
          <p:cNvSpPr>
            <a:spLocks noChangeShapeType="1"/>
          </p:cNvSpPr>
          <p:nvPr/>
        </p:nvSpPr>
        <p:spPr bwMode="auto">
          <a:xfrm>
            <a:off x="3833813" y="2986088"/>
            <a:ext cx="1587" cy="44450"/>
          </a:xfrm>
          <a:prstGeom prst="line">
            <a:avLst/>
          </a:prstGeom>
          <a:noFill/>
          <a:ln w="25400">
            <a:solidFill>
              <a:schemeClr val="tx2"/>
            </a:solidFill>
            <a:round/>
            <a:headEnd/>
            <a:tailEnd/>
          </a:ln>
        </p:spPr>
        <p:txBody>
          <a:bodyPr/>
          <a:lstStyle/>
          <a:p>
            <a:endParaRPr lang="en-US"/>
          </a:p>
        </p:txBody>
      </p:sp>
      <p:sp>
        <p:nvSpPr>
          <p:cNvPr id="99592" name="Line 264"/>
          <p:cNvSpPr>
            <a:spLocks noChangeShapeType="1"/>
          </p:cNvSpPr>
          <p:nvPr/>
        </p:nvSpPr>
        <p:spPr bwMode="auto">
          <a:xfrm>
            <a:off x="3859213" y="3030538"/>
            <a:ext cx="1587" cy="52387"/>
          </a:xfrm>
          <a:prstGeom prst="line">
            <a:avLst/>
          </a:prstGeom>
          <a:noFill/>
          <a:ln w="25400">
            <a:solidFill>
              <a:schemeClr val="tx2"/>
            </a:solidFill>
            <a:round/>
            <a:headEnd/>
            <a:tailEnd/>
          </a:ln>
        </p:spPr>
        <p:txBody>
          <a:bodyPr/>
          <a:lstStyle/>
          <a:p>
            <a:endParaRPr lang="en-US"/>
          </a:p>
        </p:txBody>
      </p:sp>
      <p:sp>
        <p:nvSpPr>
          <p:cNvPr id="99593" name="Line 265"/>
          <p:cNvSpPr>
            <a:spLocks noChangeShapeType="1"/>
          </p:cNvSpPr>
          <p:nvPr/>
        </p:nvSpPr>
        <p:spPr bwMode="auto">
          <a:xfrm>
            <a:off x="3867150" y="3082925"/>
            <a:ext cx="1588" cy="53975"/>
          </a:xfrm>
          <a:prstGeom prst="line">
            <a:avLst/>
          </a:prstGeom>
          <a:noFill/>
          <a:ln w="25400">
            <a:solidFill>
              <a:schemeClr val="tx2"/>
            </a:solidFill>
            <a:round/>
            <a:headEnd/>
            <a:tailEnd/>
          </a:ln>
        </p:spPr>
        <p:txBody>
          <a:bodyPr/>
          <a:lstStyle/>
          <a:p>
            <a:endParaRPr lang="en-US"/>
          </a:p>
        </p:txBody>
      </p:sp>
      <p:sp>
        <p:nvSpPr>
          <p:cNvPr id="99594" name="Line 266"/>
          <p:cNvSpPr>
            <a:spLocks noChangeShapeType="1"/>
          </p:cNvSpPr>
          <p:nvPr/>
        </p:nvSpPr>
        <p:spPr bwMode="auto">
          <a:xfrm>
            <a:off x="3930650" y="3136900"/>
            <a:ext cx="1588" cy="60325"/>
          </a:xfrm>
          <a:prstGeom prst="line">
            <a:avLst/>
          </a:prstGeom>
          <a:noFill/>
          <a:ln w="25400">
            <a:solidFill>
              <a:schemeClr val="tx2"/>
            </a:solidFill>
            <a:round/>
            <a:headEnd/>
            <a:tailEnd/>
          </a:ln>
        </p:spPr>
        <p:txBody>
          <a:bodyPr/>
          <a:lstStyle/>
          <a:p>
            <a:endParaRPr lang="en-US"/>
          </a:p>
        </p:txBody>
      </p:sp>
      <p:sp>
        <p:nvSpPr>
          <p:cNvPr id="99595" name="Line 267"/>
          <p:cNvSpPr>
            <a:spLocks noChangeShapeType="1"/>
          </p:cNvSpPr>
          <p:nvPr/>
        </p:nvSpPr>
        <p:spPr bwMode="auto">
          <a:xfrm>
            <a:off x="4059238" y="3197225"/>
            <a:ext cx="1587" cy="66675"/>
          </a:xfrm>
          <a:prstGeom prst="line">
            <a:avLst/>
          </a:prstGeom>
          <a:noFill/>
          <a:ln w="25400">
            <a:solidFill>
              <a:schemeClr val="tx2"/>
            </a:solidFill>
            <a:round/>
            <a:headEnd/>
            <a:tailEnd/>
          </a:ln>
        </p:spPr>
        <p:txBody>
          <a:bodyPr/>
          <a:lstStyle/>
          <a:p>
            <a:endParaRPr lang="en-US"/>
          </a:p>
        </p:txBody>
      </p:sp>
      <p:sp>
        <p:nvSpPr>
          <p:cNvPr id="99596" name="Line 268"/>
          <p:cNvSpPr>
            <a:spLocks noChangeShapeType="1"/>
          </p:cNvSpPr>
          <p:nvPr/>
        </p:nvSpPr>
        <p:spPr bwMode="auto">
          <a:xfrm>
            <a:off x="4179888" y="3263900"/>
            <a:ext cx="1587" cy="71438"/>
          </a:xfrm>
          <a:prstGeom prst="line">
            <a:avLst/>
          </a:prstGeom>
          <a:noFill/>
          <a:ln w="25400">
            <a:solidFill>
              <a:schemeClr val="tx2"/>
            </a:solidFill>
            <a:round/>
            <a:headEnd/>
            <a:tailEnd/>
          </a:ln>
        </p:spPr>
        <p:txBody>
          <a:bodyPr/>
          <a:lstStyle/>
          <a:p>
            <a:endParaRPr lang="en-US"/>
          </a:p>
        </p:txBody>
      </p:sp>
      <p:sp>
        <p:nvSpPr>
          <p:cNvPr id="99597" name="Line 269"/>
          <p:cNvSpPr>
            <a:spLocks noChangeShapeType="1"/>
          </p:cNvSpPr>
          <p:nvPr/>
        </p:nvSpPr>
        <p:spPr bwMode="auto">
          <a:xfrm>
            <a:off x="4678363" y="3335338"/>
            <a:ext cx="1587" cy="206375"/>
          </a:xfrm>
          <a:prstGeom prst="line">
            <a:avLst/>
          </a:prstGeom>
          <a:noFill/>
          <a:ln w="25400">
            <a:solidFill>
              <a:schemeClr val="tx2"/>
            </a:solidFill>
            <a:round/>
            <a:headEnd/>
            <a:tailEnd/>
          </a:ln>
        </p:spPr>
        <p:txBody>
          <a:bodyPr/>
          <a:lstStyle/>
          <a:p>
            <a:endParaRPr lang="en-US"/>
          </a:p>
        </p:txBody>
      </p:sp>
      <p:sp>
        <p:nvSpPr>
          <p:cNvPr id="99598" name="Line 270"/>
          <p:cNvSpPr>
            <a:spLocks noChangeShapeType="1"/>
          </p:cNvSpPr>
          <p:nvPr/>
        </p:nvSpPr>
        <p:spPr bwMode="auto">
          <a:xfrm>
            <a:off x="4756150" y="3541713"/>
            <a:ext cx="1588" cy="220662"/>
          </a:xfrm>
          <a:prstGeom prst="line">
            <a:avLst/>
          </a:prstGeom>
          <a:noFill/>
          <a:ln w="25400">
            <a:solidFill>
              <a:schemeClr val="tx2"/>
            </a:solidFill>
            <a:round/>
            <a:headEnd/>
            <a:tailEnd/>
          </a:ln>
        </p:spPr>
        <p:txBody>
          <a:bodyPr/>
          <a:lstStyle/>
          <a:p>
            <a:endParaRPr lang="en-US"/>
          </a:p>
        </p:txBody>
      </p:sp>
      <p:sp>
        <p:nvSpPr>
          <p:cNvPr id="99599" name="Line 271"/>
          <p:cNvSpPr>
            <a:spLocks noChangeShapeType="1"/>
          </p:cNvSpPr>
          <p:nvPr/>
        </p:nvSpPr>
        <p:spPr bwMode="auto">
          <a:xfrm>
            <a:off x="5695950" y="3762375"/>
            <a:ext cx="1588" cy="1588"/>
          </a:xfrm>
          <a:prstGeom prst="line">
            <a:avLst/>
          </a:prstGeom>
          <a:noFill/>
          <a:ln w="25400">
            <a:solidFill>
              <a:schemeClr val="tx2"/>
            </a:solidFill>
            <a:round/>
            <a:headEnd/>
            <a:tailEnd/>
          </a:ln>
        </p:spPr>
        <p:txBody>
          <a:bodyPr/>
          <a:lstStyle/>
          <a:p>
            <a:endParaRPr lang="en-US"/>
          </a:p>
        </p:txBody>
      </p:sp>
      <p:sp>
        <p:nvSpPr>
          <p:cNvPr id="99600" name="Line 272"/>
          <p:cNvSpPr>
            <a:spLocks noChangeShapeType="1"/>
          </p:cNvSpPr>
          <p:nvPr/>
        </p:nvSpPr>
        <p:spPr bwMode="auto">
          <a:xfrm>
            <a:off x="1009650" y="958850"/>
            <a:ext cx="130175" cy="1588"/>
          </a:xfrm>
          <a:prstGeom prst="line">
            <a:avLst/>
          </a:prstGeom>
          <a:noFill/>
          <a:ln w="25400">
            <a:solidFill>
              <a:schemeClr val="tx1"/>
            </a:solidFill>
            <a:round/>
            <a:headEnd/>
            <a:tailEnd/>
          </a:ln>
        </p:spPr>
        <p:txBody>
          <a:bodyPr/>
          <a:lstStyle/>
          <a:p>
            <a:endParaRPr lang="en-US"/>
          </a:p>
        </p:txBody>
      </p:sp>
      <p:sp>
        <p:nvSpPr>
          <p:cNvPr id="99601" name="Line 273"/>
          <p:cNvSpPr>
            <a:spLocks noChangeShapeType="1"/>
          </p:cNvSpPr>
          <p:nvPr/>
        </p:nvSpPr>
        <p:spPr bwMode="auto">
          <a:xfrm>
            <a:off x="1139825" y="969963"/>
            <a:ext cx="77788" cy="1587"/>
          </a:xfrm>
          <a:prstGeom prst="line">
            <a:avLst/>
          </a:prstGeom>
          <a:noFill/>
          <a:ln w="25400">
            <a:solidFill>
              <a:schemeClr val="accent2"/>
            </a:solidFill>
            <a:round/>
            <a:headEnd/>
            <a:tailEnd/>
          </a:ln>
        </p:spPr>
        <p:txBody>
          <a:bodyPr/>
          <a:lstStyle/>
          <a:p>
            <a:endParaRPr lang="en-US"/>
          </a:p>
        </p:txBody>
      </p:sp>
      <p:sp>
        <p:nvSpPr>
          <p:cNvPr id="99602" name="Line 274"/>
          <p:cNvSpPr>
            <a:spLocks noChangeShapeType="1"/>
          </p:cNvSpPr>
          <p:nvPr/>
        </p:nvSpPr>
        <p:spPr bwMode="auto">
          <a:xfrm>
            <a:off x="1217613" y="979488"/>
            <a:ext cx="42862" cy="1587"/>
          </a:xfrm>
          <a:prstGeom prst="line">
            <a:avLst/>
          </a:prstGeom>
          <a:noFill/>
          <a:ln w="25400">
            <a:solidFill>
              <a:srgbClr val="00C0C0"/>
            </a:solidFill>
            <a:round/>
            <a:headEnd/>
            <a:tailEnd/>
          </a:ln>
        </p:spPr>
        <p:txBody>
          <a:bodyPr/>
          <a:lstStyle/>
          <a:p>
            <a:endParaRPr lang="en-US"/>
          </a:p>
        </p:txBody>
      </p:sp>
      <p:sp>
        <p:nvSpPr>
          <p:cNvPr id="99603" name="Line 275"/>
          <p:cNvSpPr>
            <a:spLocks noChangeShapeType="1"/>
          </p:cNvSpPr>
          <p:nvPr/>
        </p:nvSpPr>
        <p:spPr bwMode="auto">
          <a:xfrm>
            <a:off x="1260475" y="989013"/>
            <a:ext cx="12700" cy="1587"/>
          </a:xfrm>
          <a:prstGeom prst="line">
            <a:avLst/>
          </a:prstGeom>
          <a:noFill/>
          <a:ln w="25400">
            <a:solidFill>
              <a:srgbClr val="00C0C0"/>
            </a:solidFill>
            <a:round/>
            <a:headEnd/>
            <a:tailEnd/>
          </a:ln>
        </p:spPr>
        <p:txBody>
          <a:bodyPr/>
          <a:lstStyle/>
          <a:p>
            <a:endParaRPr lang="en-US"/>
          </a:p>
        </p:txBody>
      </p:sp>
      <p:sp>
        <p:nvSpPr>
          <p:cNvPr id="99604" name="Line 276"/>
          <p:cNvSpPr>
            <a:spLocks noChangeShapeType="1"/>
          </p:cNvSpPr>
          <p:nvPr/>
        </p:nvSpPr>
        <p:spPr bwMode="auto">
          <a:xfrm>
            <a:off x="1273175" y="998538"/>
            <a:ext cx="61913" cy="1587"/>
          </a:xfrm>
          <a:prstGeom prst="line">
            <a:avLst/>
          </a:prstGeom>
          <a:noFill/>
          <a:ln w="25400">
            <a:solidFill>
              <a:schemeClr val="accent2"/>
            </a:solidFill>
            <a:round/>
            <a:headEnd/>
            <a:tailEnd/>
          </a:ln>
        </p:spPr>
        <p:txBody>
          <a:bodyPr/>
          <a:lstStyle/>
          <a:p>
            <a:endParaRPr lang="en-US"/>
          </a:p>
        </p:txBody>
      </p:sp>
      <p:sp>
        <p:nvSpPr>
          <p:cNvPr id="99605" name="Line 277"/>
          <p:cNvSpPr>
            <a:spLocks noChangeShapeType="1"/>
          </p:cNvSpPr>
          <p:nvPr/>
        </p:nvSpPr>
        <p:spPr bwMode="auto">
          <a:xfrm>
            <a:off x="1335088" y="1009650"/>
            <a:ext cx="38100" cy="1588"/>
          </a:xfrm>
          <a:prstGeom prst="line">
            <a:avLst/>
          </a:prstGeom>
          <a:noFill/>
          <a:ln w="25400">
            <a:solidFill>
              <a:srgbClr val="00C0C0"/>
            </a:solidFill>
            <a:round/>
            <a:headEnd/>
            <a:tailEnd/>
          </a:ln>
        </p:spPr>
        <p:txBody>
          <a:bodyPr/>
          <a:lstStyle/>
          <a:p>
            <a:endParaRPr lang="en-US"/>
          </a:p>
        </p:txBody>
      </p:sp>
      <p:sp>
        <p:nvSpPr>
          <p:cNvPr id="99606" name="Line 278"/>
          <p:cNvSpPr>
            <a:spLocks noChangeShapeType="1"/>
          </p:cNvSpPr>
          <p:nvPr/>
        </p:nvSpPr>
        <p:spPr bwMode="auto">
          <a:xfrm>
            <a:off x="1373188" y="1019175"/>
            <a:ext cx="128587" cy="1588"/>
          </a:xfrm>
          <a:prstGeom prst="line">
            <a:avLst/>
          </a:prstGeom>
          <a:noFill/>
          <a:ln w="25400">
            <a:solidFill>
              <a:schemeClr val="accent2"/>
            </a:solidFill>
            <a:round/>
            <a:headEnd/>
            <a:tailEnd/>
          </a:ln>
        </p:spPr>
        <p:txBody>
          <a:bodyPr/>
          <a:lstStyle/>
          <a:p>
            <a:endParaRPr lang="en-US"/>
          </a:p>
        </p:txBody>
      </p:sp>
      <p:sp>
        <p:nvSpPr>
          <p:cNvPr id="99607" name="Line 279"/>
          <p:cNvSpPr>
            <a:spLocks noChangeShapeType="1"/>
          </p:cNvSpPr>
          <p:nvPr/>
        </p:nvSpPr>
        <p:spPr bwMode="auto">
          <a:xfrm>
            <a:off x="1501775" y="1028700"/>
            <a:ext cx="17463" cy="1588"/>
          </a:xfrm>
          <a:prstGeom prst="line">
            <a:avLst/>
          </a:prstGeom>
          <a:noFill/>
          <a:ln w="25400">
            <a:solidFill>
              <a:srgbClr val="00C0C0"/>
            </a:solidFill>
            <a:round/>
            <a:headEnd/>
            <a:tailEnd/>
          </a:ln>
        </p:spPr>
        <p:txBody>
          <a:bodyPr/>
          <a:lstStyle/>
          <a:p>
            <a:endParaRPr lang="en-US"/>
          </a:p>
        </p:txBody>
      </p:sp>
      <p:sp>
        <p:nvSpPr>
          <p:cNvPr id="99608" name="Line 280"/>
          <p:cNvSpPr>
            <a:spLocks noChangeShapeType="1"/>
          </p:cNvSpPr>
          <p:nvPr/>
        </p:nvSpPr>
        <p:spPr bwMode="auto">
          <a:xfrm>
            <a:off x="1590675" y="1049338"/>
            <a:ext cx="79375" cy="1587"/>
          </a:xfrm>
          <a:prstGeom prst="line">
            <a:avLst/>
          </a:prstGeom>
          <a:noFill/>
          <a:ln w="25400">
            <a:solidFill>
              <a:schemeClr val="accent2"/>
            </a:solidFill>
            <a:round/>
            <a:headEnd/>
            <a:tailEnd/>
          </a:ln>
        </p:spPr>
        <p:txBody>
          <a:bodyPr/>
          <a:lstStyle/>
          <a:p>
            <a:endParaRPr lang="en-US"/>
          </a:p>
        </p:txBody>
      </p:sp>
      <p:sp>
        <p:nvSpPr>
          <p:cNvPr id="99609" name="Line 281"/>
          <p:cNvSpPr>
            <a:spLocks noChangeShapeType="1"/>
          </p:cNvSpPr>
          <p:nvPr/>
        </p:nvSpPr>
        <p:spPr bwMode="auto">
          <a:xfrm>
            <a:off x="1670050" y="1060450"/>
            <a:ext cx="79375" cy="1588"/>
          </a:xfrm>
          <a:prstGeom prst="line">
            <a:avLst/>
          </a:prstGeom>
          <a:noFill/>
          <a:ln w="25400">
            <a:solidFill>
              <a:schemeClr val="accent2"/>
            </a:solidFill>
            <a:round/>
            <a:headEnd/>
            <a:tailEnd/>
          </a:ln>
        </p:spPr>
        <p:txBody>
          <a:bodyPr/>
          <a:lstStyle/>
          <a:p>
            <a:endParaRPr lang="en-US"/>
          </a:p>
        </p:txBody>
      </p:sp>
      <p:sp>
        <p:nvSpPr>
          <p:cNvPr id="99610" name="Line 282"/>
          <p:cNvSpPr>
            <a:spLocks noChangeShapeType="1"/>
          </p:cNvSpPr>
          <p:nvPr/>
        </p:nvSpPr>
        <p:spPr bwMode="auto">
          <a:xfrm>
            <a:off x="1749425" y="1068388"/>
            <a:ext cx="55563" cy="1587"/>
          </a:xfrm>
          <a:prstGeom prst="line">
            <a:avLst/>
          </a:prstGeom>
          <a:noFill/>
          <a:ln w="25400">
            <a:solidFill>
              <a:schemeClr val="accent2"/>
            </a:solidFill>
            <a:round/>
            <a:headEnd/>
            <a:tailEnd/>
          </a:ln>
        </p:spPr>
        <p:txBody>
          <a:bodyPr/>
          <a:lstStyle/>
          <a:p>
            <a:endParaRPr lang="en-US"/>
          </a:p>
        </p:txBody>
      </p:sp>
      <p:sp>
        <p:nvSpPr>
          <p:cNvPr id="99611" name="Line 283"/>
          <p:cNvSpPr>
            <a:spLocks noChangeShapeType="1"/>
          </p:cNvSpPr>
          <p:nvPr/>
        </p:nvSpPr>
        <p:spPr bwMode="auto">
          <a:xfrm>
            <a:off x="1804988" y="1089025"/>
            <a:ext cx="15875" cy="1588"/>
          </a:xfrm>
          <a:prstGeom prst="line">
            <a:avLst/>
          </a:prstGeom>
          <a:noFill/>
          <a:ln w="25400">
            <a:solidFill>
              <a:srgbClr val="00C0C0"/>
            </a:solidFill>
            <a:round/>
            <a:headEnd/>
            <a:tailEnd/>
          </a:ln>
        </p:spPr>
        <p:txBody>
          <a:bodyPr/>
          <a:lstStyle/>
          <a:p>
            <a:endParaRPr lang="en-US"/>
          </a:p>
        </p:txBody>
      </p:sp>
      <p:sp>
        <p:nvSpPr>
          <p:cNvPr id="99612" name="Line 284"/>
          <p:cNvSpPr>
            <a:spLocks noChangeShapeType="1"/>
          </p:cNvSpPr>
          <p:nvPr/>
        </p:nvSpPr>
        <p:spPr bwMode="auto">
          <a:xfrm>
            <a:off x="1820863" y="1112838"/>
            <a:ext cx="26987" cy="1587"/>
          </a:xfrm>
          <a:prstGeom prst="line">
            <a:avLst/>
          </a:prstGeom>
          <a:noFill/>
          <a:ln w="25400">
            <a:solidFill>
              <a:schemeClr val="accent2"/>
            </a:solidFill>
            <a:round/>
            <a:headEnd/>
            <a:tailEnd/>
          </a:ln>
          <a:effectLst/>
        </p:spPr>
        <p:txBody>
          <a:bodyPr/>
          <a:lstStyle/>
          <a:p>
            <a:endParaRPr lang="en-US"/>
          </a:p>
        </p:txBody>
      </p:sp>
      <p:sp>
        <p:nvSpPr>
          <p:cNvPr id="99613" name="Line 285"/>
          <p:cNvSpPr>
            <a:spLocks noChangeShapeType="1"/>
          </p:cNvSpPr>
          <p:nvPr/>
        </p:nvSpPr>
        <p:spPr bwMode="auto">
          <a:xfrm>
            <a:off x="1847850" y="1120775"/>
            <a:ext cx="139700" cy="1588"/>
          </a:xfrm>
          <a:prstGeom prst="line">
            <a:avLst/>
          </a:prstGeom>
          <a:noFill/>
          <a:ln w="25400">
            <a:solidFill>
              <a:schemeClr val="accent2"/>
            </a:solidFill>
            <a:round/>
            <a:headEnd/>
            <a:tailEnd/>
          </a:ln>
          <a:effectLst/>
        </p:spPr>
        <p:txBody>
          <a:bodyPr/>
          <a:lstStyle/>
          <a:p>
            <a:endParaRPr lang="en-US"/>
          </a:p>
        </p:txBody>
      </p:sp>
      <p:sp>
        <p:nvSpPr>
          <p:cNvPr id="99614" name="Line 286"/>
          <p:cNvSpPr>
            <a:spLocks noChangeShapeType="1"/>
          </p:cNvSpPr>
          <p:nvPr/>
        </p:nvSpPr>
        <p:spPr bwMode="auto">
          <a:xfrm>
            <a:off x="1987550" y="1131888"/>
            <a:ext cx="85725" cy="11112"/>
          </a:xfrm>
          <a:prstGeom prst="line">
            <a:avLst/>
          </a:prstGeom>
          <a:noFill/>
          <a:ln w="25400">
            <a:solidFill>
              <a:schemeClr val="accent2"/>
            </a:solidFill>
            <a:round/>
            <a:headEnd/>
            <a:tailEnd/>
          </a:ln>
        </p:spPr>
        <p:txBody>
          <a:bodyPr/>
          <a:lstStyle/>
          <a:p>
            <a:endParaRPr lang="en-US"/>
          </a:p>
        </p:txBody>
      </p:sp>
      <p:sp>
        <p:nvSpPr>
          <p:cNvPr id="99615" name="Line 287"/>
          <p:cNvSpPr>
            <a:spLocks noChangeShapeType="1"/>
          </p:cNvSpPr>
          <p:nvPr/>
        </p:nvSpPr>
        <p:spPr bwMode="auto">
          <a:xfrm>
            <a:off x="2065338" y="1144588"/>
            <a:ext cx="17462" cy="1587"/>
          </a:xfrm>
          <a:prstGeom prst="line">
            <a:avLst/>
          </a:prstGeom>
          <a:noFill/>
          <a:ln w="25400">
            <a:solidFill>
              <a:srgbClr val="00C0C0"/>
            </a:solidFill>
            <a:round/>
            <a:headEnd/>
            <a:tailEnd/>
          </a:ln>
        </p:spPr>
        <p:txBody>
          <a:bodyPr/>
          <a:lstStyle/>
          <a:p>
            <a:endParaRPr lang="en-US"/>
          </a:p>
        </p:txBody>
      </p:sp>
      <p:sp>
        <p:nvSpPr>
          <p:cNvPr id="99616" name="Line 288"/>
          <p:cNvSpPr>
            <a:spLocks noChangeShapeType="1"/>
          </p:cNvSpPr>
          <p:nvPr/>
        </p:nvSpPr>
        <p:spPr bwMode="auto">
          <a:xfrm>
            <a:off x="2082800" y="1155700"/>
            <a:ext cx="20638" cy="1588"/>
          </a:xfrm>
          <a:prstGeom prst="line">
            <a:avLst/>
          </a:prstGeom>
          <a:noFill/>
          <a:ln w="25400">
            <a:solidFill>
              <a:srgbClr val="00C0C0"/>
            </a:solidFill>
            <a:round/>
            <a:headEnd/>
            <a:tailEnd/>
          </a:ln>
        </p:spPr>
        <p:txBody>
          <a:bodyPr/>
          <a:lstStyle/>
          <a:p>
            <a:endParaRPr lang="en-US"/>
          </a:p>
        </p:txBody>
      </p:sp>
      <p:sp>
        <p:nvSpPr>
          <p:cNvPr id="99617" name="Line 289"/>
          <p:cNvSpPr>
            <a:spLocks noChangeShapeType="1"/>
          </p:cNvSpPr>
          <p:nvPr/>
        </p:nvSpPr>
        <p:spPr bwMode="auto">
          <a:xfrm>
            <a:off x="2103438" y="1163638"/>
            <a:ext cx="3175" cy="1587"/>
          </a:xfrm>
          <a:prstGeom prst="line">
            <a:avLst/>
          </a:prstGeom>
          <a:noFill/>
          <a:ln w="25400">
            <a:solidFill>
              <a:srgbClr val="00C0C0"/>
            </a:solidFill>
            <a:round/>
            <a:headEnd/>
            <a:tailEnd/>
          </a:ln>
        </p:spPr>
        <p:txBody>
          <a:bodyPr/>
          <a:lstStyle/>
          <a:p>
            <a:endParaRPr lang="en-US"/>
          </a:p>
        </p:txBody>
      </p:sp>
      <p:sp>
        <p:nvSpPr>
          <p:cNvPr id="99618" name="Line 290"/>
          <p:cNvSpPr>
            <a:spLocks noChangeShapeType="1"/>
          </p:cNvSpPr>
          <p:nvPr/>
        </p:nvSpPr>
        <p:spPr bwMode="auto">
          <a:xfrm>
            <a:off x="2106613" y="1176338"/>
            <a:ext cx="25400" cy="1587"/>
          </a:xfrm>
          <a:prstGeom prst="line">
            <a:avLst/>
          </a:prstGeom>
          <a:noFill/>
          <a:ln w="25400">
            <a:solidFill>
              <a:srgbClr val="00C0C0"/>
            </a:solidFill>
            <a:round/>
            <a:headEnd/>
            <a:tailEnd/>
          </a:ln>
        </p:spPr>
        <p:txBody>
          <a:bodyPr/>
          <a:lstStyle/>
          <a:p>
            <a:endParaRPr lang="en-US"/>
          </a:p>
        </p:txBody>
      </p:sp>
      <p:sp>
        <p:nvSpPr>
          <p:cNvPr id="99619" name="Line 291"/>
          <p:cNvSpPr>
            <a:spLocks noChangeShapeType="1"/>
          </p:cNvSpPr>
          <p:nvPr/>
        </p:nvSpPr>
        <p:spPr bwMode="auto">
          <a:xfrm>
            <a:off x="2132013" y="1187450"/>
            <a:ext cx="14287" cy="1588"/>
          </a:xfrm>
          <a:prstGeom prst="line">
            <a:avLst/>
          </a:prstGeom>
          <a:noFill/>
          <a:ln w="25400">
            <a:solidFill>
              <a:srgbClr val="00C0C0"/>
            </a:solidFill>
            <a:round/>
            <a:headEnd/>
            <a:tailEnd/>
          </a:ln>
        </p:spPr>
        <p:txBody>
          <a:bodyPr/>
          <a:lstStyle/>
          <a:p>
            <a:endParaRPr lang="en-US"/>
          </a:p>
        </p:txBody>
      </p:sp>
      <p:sp>
        <p:nvSpPr>
          <p:cNvPr id="99620" name="Line 292"/>
          <p:cNvSpPr>
            <a:spLocks noChangeShapeType="1"/>
          </p:cNvSpPr>
          <p:nvPr/>
        </p:nvSpPr>
        <p:spPr bwMode="auto">
          <a:xfrm>
            <a:off x="2146300" y="1198563"/>
            <a:ext cx="14288" cy="1587"/>
          </a:xfrm>
          <a:prstGeom prst="line">
            <a:avLst/>
          </a:prstGeom>
          <a:noFill/>
          <a:ln w="25400">
            <a:solidFill>
              <a:srgbClr val="00C0C0"/>
            </a:solidFill>
            <a:round/>
            <a:headEnd/>
            <a:tailEnd/>
          </a:ln>
        </p:spPr>
        <p:txBody>
          <a:bodyPr/>
          <a:lstStyle/>
          <a:p>
            <a:endParaRPr lang="en-US"/>
          </a:p>
        </p:txBody>
      </p:sp>
      <p:sp>
        <p:nvSpPr>
          <p:cNvPr id="99621" name="Line 293"/>
          <p:cNvSpPr>
            <a:spLocks noChangeShapeType="1"/>
          </p:cNvSpPr>
          <p:nvPr/>
        </p:nvSpPr>
        <p:spPr bwMode="auto">
          <a:xfrm>
            <a:off x="2160588" y="1209675"/>
            <a:ext cx="22225" cy="1588"/>
          </a:xfrm>
          <a:prstGeom prst="line">
            <a:avLst/>
          </a:prstGeom>
          <a:noFill/>
          <a:ln w="25400">
            <a:solidFill>
              <a:srgbClr val="00C0C0"/>
            </a:solidFill>
            <a:round/>
            <a:headEnd/>
            <a:tailEnd/>
          </a:ln>
        </p:spPr>
        <p:txBody>
          <a:bodyPr/>
          <a:lstStyle/>
          <a:p>
            <a:endParaRPr lang="en-US"/>
          </a:p>
        </p:txBody>
      </p:sp>
      <p:sp>
        <p:nvSpPr>
          <p:cNvPr id="99622" name="Line 294"/>
          <p:cNvSpPr>
            <a:spLocks noChangeShapeType="1"/>
          </p:cNvSpPr>
          <p:nvPr/>
        </p:nvSpPr>
        <p:spPr bwMode="auto">
          <a:xfrm>
            <a:off x="2182813" y="1220788"/>
            <a:ext cx="36512" cy="1587"/>
          </a:xfrm>
          <a:prstGeom prst="line">
            <a:avLst/>
          </a:prstGeom>
          <a:noFill/>
          <a:ln w="25400">
            <a:solidFill>
              <a:srgbClr val="00C0C0"/>
            </a:solidFill>
            <a:round/>
            <a:headEnd/>
            <a:tailEnd/>
          </a:ln>
        </p:spPr>
        <p:txBody>
          <a:bodyPr/>
          <a:lstStyle/>
          <a:p>
            <a:endParaRPr lang="en-US"/>
          </a:p>
        </p:txBody>
      </p:sp>
      <p:sp>
        <p:nvSpPr>
          <p:cNvPr id="99623" name="Line 295"/>
          <p:cNvSpPr>
            <a:spLocks noChangeShapeType="1"/>
          </p:cNvSpPr>
          <p:nvPr/>
        </p:nvSpPr>
        <p:spPr bwMode="auto">
          <a:xfrm>
            <a:off x="2335213" y="1243013"/>
            <a:ext cx="42862" cy="1587"/>
          </a:xfrm>
          <a:prstGeom prst="line">
            <a:avLst/>
          </a:prstGeom>
          <a:noFill/>
          <a:ln w="25400">
            <a:solidFill>
              <a:srgbClr val="00C0C0"/>
            </a:solidFill>
            <a:round/>
            <a:headEnd/>
            <a:tailEnd/>
          </a:ln>
        </p:spPr>
        <p:txBody>
          <a:bodyPr/>
          <a:lstStyle/>
          <a:p>
            <a:endParaRPr lang="en-US"/>
          </a:p>
        </p:txBody>
      </p:sp>
      <p:sp>
        <p:nvSpPr>
          <p:cNvPr id="99624" name="Line 296"/>
          <p:cNvSpPr>
            <a:spLocks noChangeShapeType="1"/>
          </p:cNvSpPr>
          <p:nvPr/>
        </p:nvSpPr>
        <p:spPr bwMode="auto">
          <a:xfrm>
            <a:off x="2378075" y="1255713"/>
            <a:ext cx="6350" cy="1587"/>
          </a:xfrm>
          <a:prstGeom prst="line">
            <a:avLst/>
          </a:prstGeom>
          <a:noFill/>
          <a:ln w="25400">
            <a:solidFill>
              <a:srgbClr val="00C0C0"/>
            </a:solidFill>
            <a:round/>
            <a:headEnd/>
            <a:tailEnd/>
          </a:ln>
        </p:spPr>
        <p:txBody>
          <a:bodyPr/>
          <a:lstStyle/>
          <a:p>
            <a:endParaRPr lang="en-US"/>
          </a:p>
        </p:txBody>
      </p:sp>
      <p:sp>
        <p:nvSpPr>
          <p:cNvPr id="99625" name="Line 297"/>
          <p:cNvSpPr>
            <a:spLocks noChangeShapeType="1"/>
          </p:cNvSpPr>
          <p:nvPr/>
        </p:nvSpPr>
        <p:spPr bwMode="auto">
          <a:xfrm>
            <a:off x="2384425" y="1266825"/>
            <a:ext cx="9525" cy="1588"/>
          </a:xfrm>
          <a:prstGeom prst="line">
            <a:avLst/>
          </a:prstGeom>
          <a:noFill/>
          <a:ln w="25400">
            <a:solidFill>
              <a:srgbClr val="00C0C0"/>
            </a:solidFill>
            <a:round/>
            <a:headEnd/>
            <a:tailEnd/>
          </a:ln>
        </p:spPr>
        <p:txBody>
          <a:bodyPr/>
          <a:lstStyle/>
          <a:p>
            <a:endParaRPr lang="en-US"/>
          </a:p>
        </p:txBody>
      </p:sp>
      <p:sp>
        <p:nvSpPr>
          <p:cNvPr id="99626" name="Line 298"/>
          <p:cNvSpPr>
            <a:spLocks noChangeShapeType="1"/>
          </p:cNvSpPr>
          <p:nvPr/>
        </p:nvSpPr>
        <p:spPr bwMode="auto">
          <a:xfrm>
            <a:off x="2393950" y="1277938"/>
            <a:ext cx="7938" cy="1587"/>
          </a:xfrm>
          <a:prstGeom prst="line">
            <a:avLst/>
          </a:prstGeom>
          <a:noFill/>
          <a:ln w="25400">
            <a:solidFill>
              <a:srgbClr val="00C0C0"/>
            </a:solidFill>
            <a:round/>
            <a:headEnd/>
            <a:tailEnd/>
          </a:ln>
        </p:spPr>
        <p:txBody>
          <a:bodyPr/>
          <a:lstStyle/>
          <a:p>
            <a:endParaRPr lang="en-US"/>
          </a:p>
        </p:txBody>
      </p:sp>
      <p:sp>
        <p:nvSpPr>
          <p:cNvPr id="99627" name="Line 299"/>
          <p:cNvSpPr>
            <a:spLocks noChangeShapeType="1"/>
          </p:cNvSpPr>
          <p:nvPr/>
        </p:nvSpPr>
        <p:spPr bwMode="auto">
          <a:xfrm>
            <a:off x="2401888" y="1290638"/>
            <a:ext cx="3175" cy="1587"/>
          </a:xfrm>
          <a:prstGeom prst="line">
            <a:avLst/>
          </a:prstGeom>
          <a:noFill/>
          <a:ln w="25400">
            <a:solidFill>
              <a:schemeClr val="accent2"/>
            </a:solidFill>
            <a:round/>
            <a:headEnd/>
            <a:tailEnd/>
          </a:ln>
        </p:spPr>
        <p:txBody>
          <a:bodyPr/>
          <a:lstStyle/>
          <a:p>
            <a:endParaRPr lang="en-US"/>
          </a:p>
        </p:txBody>
      </p:sp>
      <p:sp>
        <p:nvSpPr>
          <p:cNvPr id="99628" name="Line 300"/>
          <p:cNvSpPr>
            <a:spLocks noChangeShapeType="1"/>
          </p:cNvSpPr>
          <p:nvPr/>
        </p:nvSpPr>
        <p:spPr bwMode="auto">
          <a:xfrm>
            <a:off x="2405063" y="1303338"/>
            <a:ext cx="38100" cy="1587"/>
          </a:xfrm>
          <a:prstGeom prst="line">
            <a:avLst/>
          </a:prstGeom>
          <a:noFill/>
          <a:ln w="25400">
            <a:solidFill>
              <a:srgbClr val="00C0C0"/>
            </a:solidFill>
            <a:round/>
            <a:headEnd/>
            <a:tailEnd/>
          </a:ln>
        </p:spPr>
        <p:txBody>
          <a:bodyPr/>
          <a:lstStyle/>
          <a:p>
            <a:endParaRPr lang="en-US"/>
          </a:p>
        </p:txBody>
      </p:sp>
      <p:sp>
        <p:nvSpPr>
          <p:cNvPr id="99629" name="Line 301"/>
          <p:cNvSpPr>
            <a:spLocks noChangeShapeType="1"/>
          </p:cNvSpPr>
          <p:nvPr/>
        </p:nvSpPr>
        <p:spPr bwMode="auto">
          <a:xfrm>
            <a:off x="2509838" y="1328738"/>
            <a:ext cx="1587" cy="1587"/>
          </a:xfrm>
          <a:prstGeom prst="line">
            <a:avLst/>
          </a:prstGeom>
          <a:noFill/>
          <a:ln w="25400">
            <a:solidFill>
              <a:srgbClr val="00C0C0"/>
            </a:solidFill>
            <a:round/>
            <a:headEnd/>
            <a:tailEnd/>
          </a:ln>
        </p:spPr>
        <p:txBody>
          <a:bodyPr/>
          <a:lstStyle/>
          <a:p>
            <a:endParaRPr lang="en-US"/>
          </a:p>
        </p:txBody>
      </p:sp>
      <p:sp>
        <p:nvSpPr>
          <p:cNvPr id="99630" name="Line 302"/>
          <p:cNvSpPr>
            <a:spLocks noChangeShapeType="1"/>
          </p:cNvSpPr>
          <p:nvPr/>
        </p:nvSpPr>
        <p:spPr bwMode="auto">
          <a:xfrm>
            <a:off x="2511425" y="1341438"/>
            <a:ext cx="28575" cy="1587"/>
          </a:xfrm>
          <a:prstGeom prst="line">
            <a:avLst/>
          </a:prstGeom>
          <a:noFill/>
          <a:ln w="25400">
            <a:solidFill>
              <a:schemeClr val="accent2"/>
            </a:solidFill>
            <a:round/>
            <a:headEnd/>
            <a:tailEnd/>
          </a:ln>
        </p:spPr>
        <p:txBody>
          <a:bodyPr/>
          <a:lstStyle/>
          <a:p>
            <a:endParaRPr lang="en-US"/>
          </a:p>
        </p:txBody>
      </p:sp>
      <p:sp>
        <p:nvSpPr>
          <p:cNvPr id="99631" name="Line 303"/>
          <p:cNvSpPr>
            <a:spLocks noChangeShapeType="1"/>
          </p:cNvSpPr>
          <p:nvPr/>
        </p:nvSpPr>
        <p:spPr bwMode="auto">
          <a:xfrm>
            <a:off x="2540000" y="1354138"/>
            <a:ext cx="12700" cy="1587"/>
          </a:xfrm>
          <a:prstGeom prst="line">
            <a:avLst/>
          </a:prstGeom>
          <a:noFill/>
          <a:ln w="25400">
            <a:solidFill>
              <a:srgbClr val="00C0C0"/>
            </a:solidFill>
            <a:round/>
            <a:headEnd/>
            <a:tailEnd/>
          </a:ln>
        </p:spPr>
        <p:txBody>
          <a:bodyPr/>
          <a:lstStyle/>
          <a:p>
            <a:endParaRPr lang="en-US"/>
          </a:p>
        </p:txBody>
      </p:sp>
      <p:sp>
        <p:nvSpPr>
          <p:cNvPr id="99632" name="Line 304"/>
          <p:cNvSpPr>
            <a:spLocks noChangeShapeType="1"/>
          </p:cNvSpPr>
          <p:nvPr/>
        </p:nvSpPr>
        <p:spPr bwMode="auto">
          <a:xfrm>
            <a:off x="2552700" y="1368425"/>
            <a:ext cx="42863" cy="1588"/>
          </a:xfrm>
          <a:prstGeom prst="line">
            <a:avLst/>
          </a:prstGeom>
          <a:noFill/>
          <a:ln w="25400">
            <a:solidFill>
              <a:schemeClr val="accent2"/>
            </a:solidFill>
            <a:round/>
            <a:headEnd/>
            <a:tailEnd/>
          </a:ln>
        </p:spPr>
        <p:txBody>
          <a:bodyPr/>
          <a:lstStyle/>
          <a:p>
            <a:endParaRPr lang="en-US"/>
          </a:p>
        </p:txBody>
      </p:sp>
      <p:sp>
        <p:nvSpPr>
          <p:cNvPr id="99633" name="Line 305"/>
          <p:cNvSpPr>
            <a:spLocks noChangeShapeType="1"/>
          </p:cNvSpPr>
          <p:nvPr/>
        </p:nvSpPr>
        <p:spPr bwMode="auto">
          <a:xfrm>
            <a:off x="2595563" y="1381125"/>
            <a:ext cx="6350" cy="1588"/>
          </a:xfrm>
          <a:prstGeom prst="line">
            <a:avLst/>
          </a:prstGeom>
          <a:noFill/>
          <a:ln w="25400">
            <a:solidFill>
              <a:srgbClr val="00C0C0"/>
            </a:solidFill>
            <a:round/>
            <a:headEnd/>
            <a:tailEnd/>
          </a:ln>
        </p:spPr>
        <p:txBody>
          <a:bodyPr/>
          <a:lstStyle/>
          <a:p>
            <a:endParaRPr lang="en-US"/>
          </a:p>
        </p:txBody>
      </p:sp>
      <p:sp>
        <p:nvSpPr>
          <p:cNvPr id="99634" name="Line 306"/>
          <p:cNvSpPr>
            <a:spLocks noChangeShapeType="1"/>
          </p:cNvSpPr>
          <p:nvPr/>
        </p:nvSpPr>
        <p:spPr bwMode="auto">
          <a:xfrm>
            <a:off x="2601913" y="1393825"/>
            <a:ext cx="30162" cy="1588"/>
          </a:xfrm>
          <a:prstGeom prst="line">
            <a:avLst/>
          </a:prstGeom>
          <a:noFill/>
          <a:ln w="25400">
            <a:solidFill>
              <a:schemeClr val="accent2"/>
            </a:solidFill>
            <a:round/>
            <a:headEnd/>
            <a:tailEnd/>
          </a:ln>
        </p:spPr>
        <p:txBody>
          <a:bodyPr/>
          <a:lstStyle/>
          <a:p>
            <a:endParaRPr lang="en-US"/>
          </a:p>
        </p:txBody>
      </p:sp>
      <p:sp>
        <p:nvSpPr>
          <p:cNvPr id="99635" name="Line 307"/>
          <p:cNvSpPr>
            <a:spLocks noChangeShapeType="1"/>
          </p:cNvSpPr>
          <p:nvPr/>
        </p:nvSpPr>
        <p:spPr bwMode="auto">
          <a:xfrm>
            <a:off x="2632075" y="1406525"/>
            <a:ext cx="4763" cy="1588"/>
          </a:xfrm>
          <a:prstGeom prst="line">
            <a:avLst/>
          </a:prstGeom>
          <a:noFill/>
          <a:ln w="25400">
            <a:solidFill>
              <a:srgbClr val="00C0C0"/>
            </a:solidFill>
            <a:round/>
            <a:headEnd/>
            <a:tailEnd/>
          </a:ln>
        </p:spPr>
        <p:txBody>
          <a:bodyPr/>
          <a:lstStyle/>
          <a:p>
            <a:endParaRPr lang="en-US"/>
          </a:p>
        </p:txBody>
      </p:sp>
      <p:sp>
        <p:nvSpPr>
          <p:cNvPr id="99636" name="Line 308"/>
          <p:cNvSpPr>
            <a:spLocks noChangeShapeType="1"/>
          </p:cNvSpPr>
          <p:nvPr/>
        </p:nvSpPr>
        <p:spPr bwMode="auto">
          <a:xfrm>
            <a:off x="2636838" y="1420813"/>
            <a:ext cx="26987" cy="1587"/>
          </a:xfrm>
          <a:prstGeom prst="line">
            <a:avLst/>
          </a:prstGeom>
          <a:noFill/>
          <a:ln w="25400">
            <a:solidFill>
              <a:schemeClr val="accent2"/>
            </a:solidFill>
            <a:round/>
            <a:headEnd/>
            <a:tailEnd/>
          </a:ln>
        </p:spPr>
        <p:txBody>
          <a:bodyPr/>
          <a:lstStyle/>
          <a:p>
            <a:endParaRPr lang="en-US"/>
          </a:p>
        </p:txBody>
      </p:sp>
      <p:sp>
        <p:nvSpPr>
          <p:cNvPr id="99637" name="Line 309"/>
          <p:cNvSpPr>
            <a:spLocks noChangeShapeType="1"/>
          </p:cNvSpPr>
          <p:nvPr/>
        </p:nvSpPr>
        <p:spPr bwMode="auto">
          <a:xfrm>
            <a:off x="2663825" y="1433513"/>
            <a:ext cx="15875" cy="1587"/>
          </a:xfrm>
          <a:prstGeom prst="line">
            <a:avLst/>
          </a:prstGeom>
          <a:noFill/>
          <a:ln w="25400">
            <a:solidFill>
              <a:srgbClr val="00C0C0"/>
            </a:solidFill>
            <a:round/>
            <a:headEnd/>
            <a:tailEnd/>
          </a:ln>
        </p:spPr>
        <p:txBody>
          <a:bodyPr/>
          <a:lstStyle/>
          <a:p>
            <a:endParaRPr lang="en-US"/>
          </a:p>
        </p:txBody>
      </p:sp>
      <p:sp>
        <p:nvSpPr>
          <p:cNvPr id="99638" name="Line 310"/>
          <p:cNvSpPr>
            <a:spLocks noChangeShapeType="1"/>
          </p:cNvSpPr>
          <p:nvPr/>
        </p:nvSpPr>
        <p:spPr bwMode="auto">
          <a:xfrm>
            <a:off x="2679700" y="1447800"/>
            <a:ext cx="42863" cy="1588"/>
          </a:xfrm>
          <a:prstGeom prst="line">
            <a:avLst/>
          </a:prstGeom>
          <a:noFill/>
          <a:ln w="25400">
            <a:solidFill>
              <a:schemeClr val="accent2"/>
            </a:solidFill>
            <a:round/>
            <a:headEnd/>
            <a:tailEnd/>
          </a:ln>
        </p:spPr>
        <p:txBody>
          <a:bodyPr/>
          <a:lstStyle/>
          <a:p>
            <a:endParaRPr lang="en-US"/>
          </a:p>
        </p:txBody>
      </p:sp>
      <p:sp>
        <p:nvSpPr>
          <p:cNvPr id="99639" name="Line 311"/>
          <p:cNvSpPr>
            <a:spLocks noChangeShapeType="1"/>
          </p:cNvSpPr>
          <p:nvPr/>
        </p:nvSpPr>
        <p:spPr bwMode="auto">
          <a:xfrm>
            <a:off x="2722563" y="1463675"/>
            <a:ext cx="42862" cy="1588"/>
          </a:xfrm>
          <a:prstGeom prst="line">
            <a:avLst/>
          </a:prstGeom>
          <a:noFill/>
          <a:ln w="25400">
            <a:solidFill>
              <a:schemeClr val="accent2"/>
            </a:solidFill>
            <a:round/>
            <a:headEnd/>
            <a:tailEnd/>
          </a:ln>
        </p:spPr>
        <p:txBody>
          <a:bodyPr/>
          <a:lstStyle/>
          <a:p>
            <a:endParaRPr lang="en-US"/>
          </a:p>
        </p:txBody>
      </p:sp>
      <p:sp>
        <p:nvSpPr>
          <p:cNvPr id="99640" name="Line 312"/>
          <p:cNvSpPr>
            <a:spLocks noChangeShapeType="1"/>
          </p:cNvSpPr>
          <p:nvPr/>
        </p:nvSpPr>
        <p:spPr bwMode="auto">
          <a:xfrm>
            <a:off x="2765425" y="1479550"/>
            <a:ext cx="9525" cy="1588"/>
          </a:xfrm>
          <a:prstGeom prst="line">
            <a:avLst/>
          </a:prstGeom>
          <a:noFill/>
          <a:ln w="25400">
            <a:solidFill>
              <a:schemeClr val="accent2"/>
            </a:solidFill>
            <a:round/>
            <a:headEnd/>
            <a:tailEnd/>
          </a:ln>
        </p:spPr>
        <p:txBody>
          <a:bodyPr/>
          <a:lstStyle/>
          <a:p>
            <a:endParaRPr lang="en-US"/>
          </a:p>
        </p:txBody>
      </p:sp>
      <p:sp>
        <p:nvSpPr>
          <p:cNvPr id="99641" name="Line 313"/>
          <p:cNvSpPr>
            <a:spLocks noChangeShapeType="1"/>
          </p:cNvSpPr>
          <p:nvPr/>
        </p:nvSpPr>
        <p:spPr bwMode="auto">
          <a:xfrm>
            <a:off x="2774950" y="1495425"/>
            <a:ext cx="47625" cy="1588"/>
          </a:xfrm>
          <a:prstGeom prst="line">
            <a:avLst/>
          </a:prstGeom>
          <a:noFill/>
          <a:ln w="25400">
            <a:solidFill>
              <a:schemeClr val="accent2"/>
            </a:solidFill>
            <a:round/>
            <a:headEnd/>
            <a:tailEnd/>
          </a:ln>
        </p:spPr>
        <p:txBody>
          <a:bodyPr/>
          <a:lstStyle/>
          <a:p>
            <a:endParaRPr lang="en-US"/>
          </a:p>
        </p:txBody>
      </p:sp>
      <p:sp>
        <p:nvSpPr>
          <p:cNvPr id="99642" name="Line 314"/>
          <p:cNvSpPr>
            <a:spLocks noChangeShapeType="1"/>
          </p:cNvSpPr>
          <p:nvPr/>
        </p:nvSpPr>
        <p:spPr bwMode="auto">
          <a:xfrm>
            <a:off x="2822575" y="1509713"/>
            <a:ext cx="63500" cy="1587"/>
          </a:xfrm>
          <a:prstGeom prst="line">
            <a:avLst/>
          </a:prstGeom>
          <a:noFill/>
          <a:ln w="25400">
            <a:solidFill>
              <a:schemeClr val="accent2"/>
            </a:solidFill>
            <a:round/>
            <a:headEnd/>
            <a:tailEnd/>
          </a:ln>
          <a:effectLst/>
        </p:spPr>
        <p:txBody>
          <a:bodyPr/>
          <a:lstStyle/>
          <a:p>
            <a:endParaRPr lang="en-US"/>
          </a:p>
        </p:txBody>
      </p:sp>
      <p:sp>
        <p:nvSpPr>
          <p:cNvPr id="99643" name="Line 315"/>
          <p:cNvSpPr>
            <a:spLocks noChangeShapeType="1"/>
          </p:cNvSpPr>
          <p:nvPr/>
        </p:nvSpPr>
        <p:spPr bwMode="auto">
          <a:xfrm>
            <a:off x="2886075" y="1527175"/>
            <a:ext cx="22225" cy="1588"/>
          </a:xfrm>
          <a:prstGeom prst="line">
            <a:avLst/>
          </a:prstGeom>
          <a:noFill/>
          <a:ln w="25400">
            <a:solidFill>
              <a:schemeClr val="accent2"/>
            </a:solidFill>
            <a:round/>
            <a:headEnd/>
            <a:tailEnd/>
          </a:ln>
        </p:spPr>
        <p:txBody>
          <a:bodyPr/>
          <a:lstStyle/>
          <a:p>
            <a:endParaRPr lang="en-US"/>
          </a:p>
        </p:txBody>
      </p:sp>
      <p:sp>
        <p:nvSpPr>
          <p:cNvPr id="99644" name="Line 316"/>
          <p:cNvSpPr>
            <a:spLocks noChangeShapeType="1"/>
          </p:cNvSpPr>
          <p:nvPr/>
        </p:nvSpPr>
        <p:spPr bwMode="auto">
          <a:xfrm>
            <a:off x="2908300" y="1541463"/>
            <a:ext cx="14288" cy="1587"/>
          </a:xfrm>
          <a:prstGeom prst="line">
            <a:avLst/>
          </a:prstGeom>
          <a:noFill/>
          <a:ln w="25400">
            <a:solidFill>
              <a:schemeClr val="accent2"/>
            </a:solidFill>
            <a:round/>
            <a:headEnd/>
            <a:tailEnd/>
          </a:ln>
        </p:spPr>
        <p:txBody>
          <a:bodyPr/>
          <a:lstStyle/>
          <a:p>
            <a:endParaRPr lang="en-US"/>
          </a:p>
        </p:txBody>
      </p:sp>
      <p:sp>
        <p:nvSpPr>
          <p:cNvPr id="99645" name="Line 317"/>
          <p:cNvSpPr>
            <a:spLocks noChangeShapeType="1"/>
          </p:cNvSpPr>
          <p:nvPr/>
        </p:nvSpPr>
        <p:spPr bwMode="auto">
          <a:xfrm>
            <a:off x="2922588" y="1558925"/>
            <a:ext cx="34925" cy="1588"/>
          </a:xfrm>
          <a:prstGeom prst="line">
            <a:avLst/>
          </a:prstGeom>
          <a:noFill/>
          <a:ln w="25400">
            <a:solidFill>
              <a:schemeClr val="accent2"/>
            </a:solidFill>
            <a:round/>
            <a:headEnd/>
            <a:tailEnd/>
          </a:ln>
        </p:spPr>
        <p:txBody>
          <a:bodyPr/>
          <a:lstStyle/>
          <a:p>
            <a:endParaRPr lang="en-US"/>
          </a:p>
        </p:txBody>
      </p:sp>
      <p:sp>
        <p:nvSpPr>
          <p:cNvPr id="99646" name="Line 318"/>
          <p:cNvSpPr>
            <a:spLocks noChangeShapeType="1"/>
          </p:cNvSpPr>
          <p:nvPr/>
        </p:nvSpPr>
        <p:spPr bwMode="auto">
          <a:xfrm>
            <a:off x="2957513" y="1574800"/>
            <a:ext cx="66675" cy="1588"/>
          </a:xfrm>
          <a:prstGeom prst="line">
            <a:avLst/>
          </a:prstGeom>
          <a:noFill/>
          <a:ln w="25400">
            <a:solidFill>
              <a:schemeClr val="accent2"/>
            </a:solidFill>
            <a:round/>
            <a:headEnd/>
            <a:tailEnd/>
          </a:ln>
          <a:effectLst/>
        </p:spPr>
        <p:txBody>
          <a:bodyPr/>
          <a:lstStyle/>
          <a:p>
            <a:endParaRPr lang="en-US"/>
          </a:p>
        </p:txBody>
      </p:sp>
      <p:sp>
        <p:nvSpPr>
          <p:cNvPr id="99647" name="Line 319"/>
          <p:cNvSpPr>
            <a:spLocks noChangeShapeType="1"/>
          </p:cNvSpPr>
          <p:nvPr/>
        </p:nvSpPr>
        <p:spPr bwMode="auto">
          <a:xfrm>
            <a:off x="3024188" y="1592263"/>
            <a:ext cx="19050" cy="1587"/>
          </a:xfrm>
          <a:prstGeom prst="line">
            <a:avLst/>
          </a:prstGeom>
          <a:noFill/>
          <a:ln w="25400">
            <a:solidFill>
              <a:schemeClr val="accent2"/>
            </a:solidFill>
            <a:round/>
            <a:headEnd/>
            <a:tailEnd/>
          </a:ln>
        </p:spPr>
        <p:txBody>
          <a:bodyPr/>
          <a:lstStyle/>
          <a:p>
            <a:endParaRPr lang="en-US"/>
          </a:p>
        </p:txBody>
      </p:sp>
      <p:sp>
        <p:nvSpPr>
          <p:cNvPr id="99648" name="Line 320"/>
          <p:cNvSpPr>
            <a:spLocks noChangeShapeType="1"/>
          </p:cNvSpPr>
          <p:nvPr/>
        </p:nvSpPr>
        <p:spPr bwMode="auto">
          <a:xfrm>
            <a:off x="3043238" y="1611313"/>
            <a:ext cx="19050" cy="1587"/>
          </a:xfrm>
          <a:prstGeom prst="line">
            <a:avLst/>
          </a:prstGeom>
          <a:noFill/>
          <a:ln w="25400">
            <a:solidFill>
              <a:schemeClr val="accent2"/>
            </a:solidFill>
            <a:round/>
            <a:headEnd/>
            <a:tailEnd/>
          </a:ln>
        </p:spPr>
        <p:txBody>
          <a:bodyPr/>
          <a:lstStyle/>
          <a:p>
            <a:endParaRPr lang="en-US"/>
          </a:p>
        </p:txBody>
      </p:sp>
      <p:sp>
        <p:nvSpPr>
          <p:cNvPr id="99649" name="Line 321"/>
          <p:cNvSpPr>
            <a:spLocks noChangeShapeType="1"/>
          </p:cNvSpPr>
          <p:nvPr/>
        </p:nvSpPr>
        <p:spPr bwMode="auto">
          <a:xfrm>
            <a:off x="3062288" y="1628775"/>
            <a:ext cx="6350" cy="1588"/>
          </a:xfrm>
          <a:prstGeom prst="line">
            <a:avLst/>
          </a:prstGeom>
          <a:noFill/>
          <a:ln w="25400">
            <a:solidFill>
              <a:schemeClr val="accent2"/>
            </a:solidFill>
            <a:round/>
            <a:headEnd/>
            <a:tailEnd/>
          </a:ln>
        </p:spPr>
        <p:txBody>
          <a:bodyPr/>
          <a:lstStyle/>
          <a:p>
            <a:endParaRPr lang="en-US"/>
          </a:p>
        </p:txBody>
      </p:sp>
      <p:sp>
        <p:nvSpPr>
          <p:cNvPr id="99650" name="Line 322"/>
          <p:cNvSpPr>
            <a:spLocks noChangeShapeType="1"/>
          </p:cNvSpPr>
          <p:nvPr/>
        </p:nvSpPr>
        <p:spPr bwMode="auto">
          <a:xfrm>
            <a:off x="3068638" y="1646238"/>
            <a:ext cx="6350" cy="1587"/>
          </a:xfrm>
          <a:prstGeom prst="line">
            <a:avLst/>
          </a:prstGeom>
          <a:noFill/>
          <a:ln w="25400">
            <a:solidFill>
              <a:schemeClr val="accent2"/>
            </a:solidFill>
            <a:round/>
            <a:headEnd/>
            <a:tailEnd/>
          </a:ln>
        </p:spPr>
        <p:txBody>
          <a:bodyPr/>
          <a:lstStyle/>
          <a:p>
            <a:endParaRPr lang="en-US"/>
          </a:p>
        </p:txBody>
      </p:sp>
      <p:sp>
        <p:nvSpPr>
          <p:cNvPr id="99651" name="Line 323"/>
          <p:cNvSpPr>
            <a:spLocks noChangeShapeType="1"/>
          </p:cNvSpPr>
          <p:nvPr/>
        </p:nvSpPr>
        <p:spPr bwMode="auto">
          <a:xfrm>
            <a:off x="3074988" y="1665288"/>
            <a:ext cx="30162" cy="1587"/>
          </a:xfrm>
          <a:prstGeom prst="line">
            <a:avLst/>
          </a:prstGeom>
          <a:noFill/>
          <a:ln w="25400">
            <a:solidFill>
              <a:schemeClr val="accent2"/>
            </a:solidFill>
            <a:round/>
            <a:headEnd/>
            <a:tailEnd/>
          </a:ln>
        </p:spPr>
        <p:txBody>
          <a:bodyPr/>
          <a:lstStyle/>
          <a:p>
            <a:endParaRPr lang="en-US"/>
          </a:p>
        </p:txBody>
      </p:sp>
      <p:sp>
        <p:nvSpPr>
          <p:cNvPr id="99652" name="Line 324"/>
          <p:cNvSpPr>
            <a:spLocks noChangeShapeType="1"/>
          </p:cNvSpPr>
          <p:nvPr/>
        </p:nvSpPr>
        <p:spPr bwMode="auto">
          <a:xfrm>
            <a:off x="3105150" y="1684338"/>
            <a:ext cx="4763" cy="1587"/>
          </a:xfrm>
          <a:prstGeom prst="line">
            <a:avLst/>
          </a:prstGeom>
          <a:noFill/>
          <a:ln w="25400">
            <a:solidFill>
              <a:schemeClr val="accent2"/>
            </a:solidFill>
            <a:round/>
            <a:headEnd/>
            <a:tailEnd/>
          </a:ln>
        </p:spPr>
        <p:txBody>
          <a:bodyPr/>
          <a:lstStyle/>
          <a:p>
            <a:endParaRPr lang="en-US"/>
          </a:p>
        </p:txBody>
      </p:sp>
      <p:sp>
        <p:nvSpPr>
          <p:cNvPr id="99653" name="Line 325"/>
          <p:cNvSpPr>
            <a:spLocks noChangeShapeType="1"/>
          </p:cNvSpPr>
          <p:nvPr/>
        </p:nvSpPr>
        <p:spPr bwMode="auto">
          <a:xfrm>
            <a:off x="3109913" y="1700213"/>
            <a:ext cx="38100" cy="1587"/>
          </a:xfrm>
          <a:prstGeom prst="line">
            <a:avLst/>
          </a:prstGeom>
          <a:noFill/>
          <a:ln w="25400">
            <a:solidFill>
              <a:schemeClr val="accent2"/>
            </a:solidFill>
            <a:round/>
            <a:headEnd/>
            <a:tailEnd/>
          </a:ln>
        </p:spPr>
        <p:txBody>
          <a:bodyPr/>
          <a:lstStyle/>
          <a:p>
            <a:endParaRPr lang="en-US"/>
          </a:p>
        </p:txBody>
      </p:sp>
      <p:sp>
        <p:nvSpPr>
          <p:cNvPr id="99654" name="Line 326"/>
          <p:cNvSpPr>
            <a:spLocks noChangeShapeType="1"/>
          </p:cNvSpPr>
          <p:nvPr/>
        </p:nvSpPr>
        <p:spPr bwMode="auto">
          <a:xfrm>
            <a:off x="3148013" y="1719263"/>
            <a:ext cx="49212" cy="1587"/>
          </a:xfrm>
          <a:prstGeom prst="line">
            <a:avLst/>
          </a:prstGeom>
          <a:noFill/>
          <a:ln w="25400">
            <a:solidFill>
              <a:schemeClr val="accent2"/>
            </a:solidFill>
            <a:round/>
            <a:headEnd/>
            <a:tailEnd/>
          </a:ln>
        </p:spPr>
        <p:txBody>
          <a:bodyPr/>
          <a:lstStyle/>
          <a:p>
            <a:endParaRPr lang="en-US"/>
          </a:p>
        </p:txBody>
      </p:sp>
      <p:sp>
        <p:nvSpPr>
          <p:cNvPr id="99655" name="Line 327"/>
          <p:cNvSpPr>
            <a:spLocks noChangeShapeType="1"/>
          </p:cNvSpPr>
          <p:nvPr/>
        </p:nvSpPr>
        <p:spPr bwMode="auto">
          <a:xfrm>
            <a:off x="3197225" y="1738313"/>
            <a:ext cx="82550" cy="1587"/>
          </a:xfrm>
          <a:prstGeom prst="line">
            <a:avLst/>
          </a:prstGeom>
          <a:noFill/>
          <a:ln w="25400">
            <a:solidFill>
              <a:schemeClr val="accent2"/>
            </a:solidFill>
            <a:round/>
            <a:headEnd/>
            <a:tailEnd/>
          </a:ln>
        </p:spPr>
        <p:txBody>
          <a:bodyPr/>
          <a:lstStyle/>
          <a:p>
            <a:endParaRPr lang="en-US"/>
          </a:p>
        </p:txBody>
      </p:sp>
      <p:sp>
        <p:nvSpPr>
          <p:cNvPr id="99656" name="Line 328"/>
          <p:cNvSpPr>
            <a:spLocks noChangeShapeType="1"/>
          </p:cNvSpPr>
          <p:nvPr/>
        </p:nvSpPr>
        <p:spPr bwMode="auto">
          <a:xfrm>
            <a:off x="3279775" y="1760538"/>
            <a:ext cx="22225" cy="1587"/>
          </a:xfrm>
          <a:prstGeom prst="line">
            <a:avLst/>
          </a:prstGeom>
          <a:noFill/>
          <a:ln w="25400">
            <a:solidFill>
              <a:schemeClr val="accent2"/>
            </a:solidFill>
            <a:round/>
            <a:headEnd/>
            <a:tailEnd/>
          </a:ln>
        </p:spPr>
        <p:txBody>
          <a:bodyPr/>
          <a:lstStyle/>
          <a:p>
            <a:endParaRPr lang="en-US"/>
          </a:p>
        </p:txBody>
      </p:sp>
      <p:sp>
        <p:nvSpPr>
          <p:cNvPr id="99657" name="Line 329"/>
          <p:cNvSpPr>
            <a:spLocks noChangeShapeType="1"/>
          </p:cNvSpPr>
          <p:nvPr/>
        </p:nvSpPr>
        <p:spPr bwMode="auto">
          <a:xfrm>
            <a:off x="3302000" y="1782763"/>
            <a:ext cx="42863" cy="1587"/>
          </a:xfrm>
          <a:prstGeom prst="line">
            <a:avLst/>
          </a:prstGeom>
          <a:noFill/>
          <a:ln w="25400">
            <a:solidFill>
              <a:schemeClr val="accent2"/>
            </a:solidFill>
            <a:round/>
            <a:headEnd/>
            <a:tailEnd/>
          </a:ln>
        </p:spPr>
        <p:txBody>
          <a:bodyPr/>
          <a:lstStyle/>
          <a:p>
            <a:endParaRPr lang="en-US"/>
          </a:p>
        </p:txBody>
      </p:sp>
      <p:sp>
        <p:nvSpPr>
          <p:cNvPr id="99658" name="Line 330"/>
          <p:cNvSpPr>
            <a:spLocks noChangeShapeType="1"/>
          </p:cNvSpPr>
          <p:nvPr/>
        </p:nvSpPr>
        <p:spPr bwMode="auto">
          <a:xfrm>
            <a:off x="3344863" y="1804988"/>
            <a:ext cx="49212" cy="1587"/>
          </a:xfrm>
          <a:prstGeom prst="line">
            <a:avLst/>
          </a:prstGeom>
          <a:noFill/>
          <a:ln w="25400">
            <a:solidFill>
              <a:schemeClr val="accent2"/>
            </a:solidFill>
            <a:round/>
            <a:headEnd/>
            <a:tailEnd/>
          </a:ln>
        </p:spPr>
        <p:txBody>
          <a:bodyPr/>
          <a:lstStyle/>
          <a:p>
            <a:endParaRPr lang="en-US"/>
          </a:p>
        </p:txBody>
      </p:sp>
      <p:sp>
        <p:nvSpPr>
          <p:cNvPr id="99659" name="Line 331"/>
          <p:cNvSpPr>
            <a:spLocks noChangeShapeType="1"/>
          </p:cNvSpPr>
          <p:nvPr/>
        </p:nvSpPr>
        <p:spPr bwMode="auto">
          <a:xfrm>
            <a:off x="3394075" y="1827213"/>
            <a:ext cx="219075" cy="1587"/>
          </a:xfrm>
          <a:prstGeom prst="line">
            <a:avLst/>
          </a:prstGeom>
          <a:noFill/>
          <a:ln w="25400">
            <a:solidFill>
              <a:schemeClr val="accent2"/>
            </a:solidFill>
            <a:round/>
            <a:headEnd/>
            <a:tailEnd/>
          </a:ln>
        </p:spPr>
        <p:txBody>
          <a:bodyPr/>
          <a:lstStyle/>
          <a:p>
            <a:endParaRPr lang="en-US"/>
          </a:p>
        </p:txBody>
      </p:sp>
      <p:sp>
        <p:nvSpPr>
          <p:cNvPr id="99660" name="Line 332"/>
          <p:cNvSpPr>
            <a:spLocks noChangeShapeType="1"/>
          </p:cNvSpPr>
          <p:nvPr/>
        </p:nvSpPr>
        <p:spPr bwMode="auto">
          <a:xfrm>
            <a:off x="3613150" y="1857375"/>
            <a:ext cx="130175" cy="1588"/>
          </a:xfrm>
          <a:prstGeom prst="line">
            <a:avLst/>
          </a:prstGeom>
          <a:noFill/>
          <a:ln w="25400">
            <a:solidFill>
              <a:schemeClr val="accent2"/>
            </a:solidFill>
            <a:round/>
            <a:headEnd/>
            <a:tailEnd/>
          </a:ln>
          <a:effectLst/>
        </p:spPr>
        <p:txBody>
          <a:bodyPr/>
          <a:lstStyle/>
          <a:p>
            <a:endParaRPr lang="en-US"/>
          </a:p>
        </p:txBody>
      </p:sp>
      <p:sp>
        <p:nvSpPr>
          <p:cNvPr id="99661" name="Line 333"/>
          <p:cNvSpPr>
            <a:spLocks noChangeShapeType="1"/>
          </p:cNvSpPr>
          <p:nvPr/>
        </p:nvSpPr>
        <p:spPr bwMode="auto">
          <a:xfrm>
            <a:off x="3743325" y="1889125"/>
            <a:ext cx="6350" cy="1588"/>
          </a:xfrm>
          <a:prstGeom prst="line">
            <a:avLst/>
          </a:prstGeom>
          <a:noFill/>
          <a:ln w="25400">
            <a:solidFill>
              <a:srgbClr val="00C0C0"/>
            </a:solidFill>
            <a:round/>
            <a:headEnd/>
            <a:tailEnd/>
          </a:ln>
        </p:spPr>
        <p:txBody>
          <a:bodyPr/>
          <a:lstStyle/>
          <a:p>
            <a:endParaRPr lang="en-US"/>
          </a:p>
        </p:txBody>
      </p:sp>
      <p:sp>
        <p:nvSpPr>
          <p:cNvPr id="99662" name="Line 334"/>
          <p:cNvSpPr>
            <a:spLocks noChangeShapeType="1"/>
          </p:cNvSpPr>
          <p:nvPr/>
        </p:nvSpPr>
        <p:spPr bwMode="auto">
          <a:xfrm>
            <a:off x="3749675" y="1922463"/>
            <a:ext cx="15875" cy="1587"/>
          </a:xfrm>
          <a:prstGeom prst="line">
            <a:avLst/>
          </a:prstGeom>
          <a:noFill/>
          <a:ln w="25400">
            <a:solidFill>
              <a:srgbClr val="00C0C0"/>
            </a:solidFill>
            <a:round/>
            <a:headEnd/>
            <a:tailEnd/>
          </a:ln>
        </p:spPr>
        <p:txBody>
          <a:bodyPr/>
          <a:lstStyle/>
          <a:p>
            <a:endParaRPr lang="en-US"/>
          </a:p>
        </p:txBody>
      </p:sp>
      <p:sp>
        <p:nvSpPr>
          <p:cNvPr id="99663" name="Line 335"/>
          <p:cNvSpPr>
            <a:spLocks noChangeShapeType="1"/>
          </p:cNvSpPr>
          <p:nvPr/>
        </p:nvSpPr>
        <p:spPr bwMode="auto">
          <a:xfrm>
            <a:off x="3765550" y="1955800"/>
            <a:ext cx="15875" cy="1588"/>
          </a:xfrm>
          <a:prstGeom prst="line">
            <a:avLst/>
          </a:prstGeom>
          <a:noFill/>
          <a:ln w="25400">
            <a:solidFill>
              <a:srgbClr val="00C0C0"/>
            </a:solidFill>
            <a:round/>
            <a:headEnd/>
            <a:tailEnd/>
          </a:ln>
        </p:spPr>
        <p:txBody>
          <a:bodyPr/>
          <a:lstStyle/>
          <a:p>
            <a:endParaRPr lang="en-US"/>
          </a:p>
        </p:txBody>
      </p:sp>
      <p:sp>
        <p:nvSpPr>
          <p:cNvPr id="99664" name="Line 336"/>
          <p:cNvSpPr>
            <a:spLocks noChangeShapeType="1"/>
          </p:cNvSpPr>
          <p:nvPr/>
        </p:nvSpPr>
        <p:spPr bwMode="auto">
          <a:xfrm>
            <a:off x="3781425" y="1993900"/>
            <a:ext cx="1588" cy="1588"/>
          </a:xfrm>
          <a:prstGeom prst="line">
            <a:avLst/>
          </a:prstGeom>
          <a:noFill/>
          <a:ln w="25400">
            <a:solidFill>
              <a:srgbClr val="00C0C0"/>
            </a:solidFill>
            <a:round/>
            <a:headEnd/>
            <a:tailEnd/>
          </a:ln>
        </p:spPr>
        <p:txBody>
          <a:bodyPr/>
          <a:lstStyle/>
          <a:p>
            <a:endParaRPr lang="en-US"/>
          </a:p>
        </p:txBody>
      </p:sp>
      <p:sp>
        <p:nvSpPr>
          <p:cNvPr id="99665" name="Line 337"/>
          <p:cNvSpPr>
            <a:spLocks noChangeShapeType="1"/>
          </p:cNvSpPr>
          <p:nvPr/>
        </p:nvSpPr>
        <p:spPr bwMode="auto">
          <a:xfrm>
            <a:off x="3783013" y="2030413"/>
            <a:ext cx="22225" cy="1587"/>
          </a:xfrm>
          <a:prstGeom prst="line">
            <a:avLst/>
          </a:prstGeom>
          <a:noFill/>
          <a:ln w="25400">
            <a:solidFill>
              <a:schemeClr val="accent2"/>
            </a:solidFill>
            <a:round/>
            <a:headEnd/>
            <a:tailEnd/>
          </a:ln>
        </p:spPr>
        <p:txBody>
          <a:bodyPr/>
          <a:lstStyle/>
          <a:p>
            <a:endParaRPr lang="en-US"/>
          </a:p>
        </p:txBody>
      </p:sp>
      <p:sp>
        <p:nvSpPr>
          <p:cNvPr id="99666" name="Line 338"/>
          <p:cNvSpPr>
            <a:spLocks noChangeShapeType="1"/>
          </p:cNvSpPr>
          <p:nvPr/>
        </p:nvSpPr>
        <p:spPr bwMode="auto">
          <a:xfrm>
            <a:off x="3805238" y="2073275"/>
            <a:ext cx="96837" cy="1588"/>
          </a:xfrm>
          <a:prstGeom prst="line">
            <a:avLst/>
          </a:prstGeom>
          <a:noFill/>
          <a:ln w="25400">
            <a:solidFill>
              <a:schemeClr val="accent2"/>
            </a:solidFill>
            <a:round/>
            <a:headEnd/>
            <a:tailEnd/>
          </a:ln>
          <a:effectLst/>
        </p:spPr>
        <p:txBody>
          <a:bodyPr/>
          <a:lstStyle/>
          <a:p>
            <a:endParaRPr lang="en-US"/>
          </a:p>
        </p:txBody>
      </p:sp>
      <p:sp>
        <p:nvSpPr>
          <p:cNvPr id="99667" name="Line 339"/>
          <p:cNvSpPr>
            <a:spLocks noChangeShapeType="1"/>
          </p:cNvSpPr>
          <p:nvPr/>
        </p:nvSpPr>
        <p:spPr bwMode="auto">
          <a:xfrm>
            <a:off x="3902075" y="2133600"/>
            <a:ext cx="57150" cy="1588"/>
          </a:xfrm>
          <a:prstGeom prst="line">
            <a:avLst/>
          </a:prstGeom>
          <a:noFill/>
          <a:ln w="25400">
            <a:solidFill>
              <a:schemeClr val="accent2"/>
            </a:solidFill>
            <a:round/>
            <a:headEnd/>
            <a:tailEnd/>
          </a:ln>
        </p:spPr>
        <p:txBody>
          <a:bodyPr/>
          <a:lstStyle/>
          <a:p>
            <a:endParaRPr lang="en-US"/>
          </a:p>
        </p:txBody>
      </p:sp>
      <p:sp>
        <p:nvSpPr>
          <p:cNvPr id="99668" name="Line 340"/>
          <p:cNvSpPr>
            <a:spLocks noChangeShapeType="1"/>
          </p:cNvSpPr>
          <p:nvPr/>
        </p:nvSpPr>
        <p:spPr bwMode="auto">
          <a:xfrm>
            <a:off x="3959225" y="2197100"/>
            <a:ext cx="246063" cy="1588"/>
          </a:xfrm>
          <a:prstGeom prst="line">
            <a:avLst/>
          </a:prstGeom>
          <a:noFill/>
          <a:ln w="25400">
            <a:solidFill>
              <a:schemeClr val="accent2"/>
            </a:solidFill>
            <a:round/>
            <a:headEnd/>
            <a:tailEnd/>
          </a:ln>
          <a:effectLst/>
        </p:spPr>
        <p:txBody>
          <a:bodyPr/>
          <a:lstStyle/>
          <a:p>
            <a:endParaRPr lang="en-US"/>
          </a:p>
        </p:txBody>
      </p:sp>
      <p:sp>
        <p:nvSpPr>
          <p:cNvPr id="99669" name="Line 341"/>
          <p:cNvSpPr>
            <a:spLocks noChangeShapeType="1"/>
          </p:cNvSpPr>
          <p:nvPr/>
        </p:nvSpPr>
        <p:spPr bwMode="auto">
          <a:xfrm>
            <a:off x="4205288" y="2266950"/>
            <a:ext cx="6350" cy="1588"/>
          </a:xfrm>
          <a:prstGeom prst="line">
            <a:avLst/>
          </a:prstGeom>
          <a:noFill/>
          <a:ln w="25400">
            <a:solidFill>
              <a:srgbClr val="00C0C0"/>
            </a:solidFill>
            <a:round/>
            <a:headEnd/>
            <a:tailEnd/>
          </a:ln>
        </p:spPr>
        <p:txBody>
          <a:bodyPr/>
          <a:lstStyle/>
          <a:p>
            <a:endParaRPr lang="en-US"/>
          </a:p>
        </p:txBody>
      </p:sp>
      <p:sp>
        <p:nvSpPr>
          <p:cNvPr id="99670" name="Line 342"/>
          <p:cNvSpPr>
            <a:spLocks noChangeShapeType="1"/>
          </p:cNvSpPr>
          <p:nvPr/>
        </p:nvSpPr>
        <p:spPr bwMode="auto">
          <a:xfrm>
            <a:off x="4211638" y="2335213"/>
            <a:ext cx="92075" cy="1587"/>
          </a:xfrm>
          <a:prstGeom prst="line">
            <a:avLst/>
          </a:prstGeom>
          <a:noFill/>
          <a:ln w="25400">
            <a:solidFill>
              <a:schemeClr val="accent2"/>
            </a:solidFill>
            <a:round/>
            <a:headEnd/>
            <a:tailEnd/>
          </a:ln>
          <a:effectLst/>
        </p:spPr>
        <p:txBody>
          <a:bodyPr/>
          <a:lstStyle/>
          <a:p>
            <a:endParaRPr lang="en-US"/>
          </a:p>
        </p:txBody>
      </p:sp>
      <p:sp>
        <p:nvSpPr>
          <p:cNvPr id="99671" name="Line 343"/>
          <p:cNvSpPr>
            <a:spLocks noChangeShapeType="1"/>
          </p:cNvSpPr>
          <p:nvPr/>
        </p:nvSpPr>
        <p:spPr bwMode="auto">
          <a:xfrm>
            <a:off x="4303713" y="2416175"/>
            <a:ext cx="160337" cy="1588"/>
          </a:xfrm>
          <a:prstGeom prst="line">
            <a:avLst/>
          </a:prstGeom>
          <a:noFill/>
          <a:ln w="25400">
            <a:solidFill>
              <a:schemeClr val="accent2"/>
            </a:solidFill>
            <a:round/>
            <a:headEnd/>
            <a:tailEnd/>
          </a:ln>
          <a:effectLst/>
        </p:spPr>
        <p:txBody>
          <a:bodyPr/>
          <a:lstStyle/>
          <a:p>
            <a:endParaRPr lang="en-US"/>
          </a:p>
        </p:txBody>
      </p:sp>
      <p:sp>
        <p:nvSpPr>
          <p:cNvPr id="99672" name="Line 344"/>
          <p:cNvSpPr>
            <a:spLocks noChangeShapeType="1"/>
          </p:cNvSpPr>
          <p:nvPr/>
        </p:nvSpPr>
        <p:spPr bwMode="auto">
          <a:xfrm>
            <a:off x="4464050" y="2608263"/>
            <a:ext cx="1020763" cy="1587"/>
          </a:xfrm>
          <a:prstGeom prst="line">
            <a:avLst/>
          </a:prstGeom>
          <a:noFill/>
          <a:ln w="25400">
            <a:solidFill>
              <a:schemeClr val="accent2"/>
            </a:solidFill>
            <a:round/>
            <a:headEnd/>
            <a:tailEnd/>
          </a:ln>
        </p:spPr>
        <p:txBody>
          <a:bodyPr/>
          <a:lstStyle/>
          <a:p>
            <a:endParaRPr lang="en-US"/>
          </a:p>
        </p:txBody>
      </p:sp>
      <p:sp>
        <p:nvSpPr>
          <p:cNvPr id="99673" name="Line 345"/>
          <p:cNvSpPr>
            <a:spLocks noChangeShapeType="1"/>
          </p:cNvSpPr>
          <p:nvPr/>
        </p:nvSpPr>
        <p:spPr bwMode="auto">
          <a:xfrm>
            <a:off x="1139825" y="958850"/>
            <a:ext cx="1588" cy="11113"/>
          </a:xfrm>
          <a:prstGeom prst="line">
            <a:avLst/>
          </a:prstGeom>
          <a:noFill/>
          <a:ln w="25400">
            <a:solidFill>
              <a:schemeClr val="tx1"/>
            </a:solidFill>
            <a:round/>
            <a:headEnd/>
            <a:tailEnd/>
          </a:ln>
        </p:spPr>
        <p:txBody>
          <a:bodyPr/>
          <a:lstStyle/>
          <a:p>
            <a:endParaRPr lang="en-US"/>
          </a:p>
        </p:txBody>
      </p:sp>
      <p:sp>
        <p:nvSpPr>
          <p:cNvPr id="99674" name="Line 346"/>
          <p:cNvSpPr>
            <a:spLocks noChangeShapeType="1"/>
          </p:cNvSpPr>
          <p:nvPr/>
        </p:nvSpPr>
        <p:spPr bwMode="auto">
          <a:xfrm>
            <a:off x="1217613" y="969963"/>
            <a:ext cx="1587" cy="9525"/>
          </a:xfrm>
          <a:prstGeom prst="line">
            <a:avLst/>
          </a:prstGeom>
          <a:noFill/>
          <a:ln w="25400">
            <a:solidFill>
              <a:srgbClr val="00C0C0"/>
            </a:solidFill>
            <a:round/>
            <a:headEnd/>
            <a:tailEnd/>
          </a:ln>
        </p:spPr>
        <p:txBody>
          <a:bodyPr/>
          <a:lstStyle/>
          <a:p>
            <a:endParaRPr lang="en-US"/>
          </a:p>
        </p:txBody>
      </p:sp>
      <p:sp>
        <p:nvSpPr>
          <p:cNvPr id="99675" name="Line 347"/>
          <p:cNvSpPr>
            <a:spLocks noChangeShapeType="1"/>
          </p:cNvSpPr>
          <p:nvPr/>
        </p:nvSpPr>
        <p:spPr bwMode="auto">
          <a:xfrm>
            <a:off x="1260475" y="979488"/>
            <a:ext cx="1588" cy="9525"/>
          </a:xfrm>
          <a:prstGeom prst="line">
            <a:avLst/>
          </a:prstGeom>
          <a:noFill/>
          <a:ln w="25400">
            <a:solidFill>
              <a:srgbClr val="00C0C0"/>
            </a:solidFill>
            <a:round/>
            <a:headEnd/>
            <a:tailEnd/>
          </a:ln>
        </p:spPr>
        <p:txBody>
          <a:bodyPr/>
          <a:lstStyle/>
          <a:p>
            <a:endParaRPr lang="en-US"/>
          </a:p>
        </p:txBody>
      </p:sp>
      <p:sp>
        <p:nvSpPr>
          <p:cNvPr id="99676" name="Line 348"/>
          <p:cNvSpPr>
            <a:spLocks noChangeShapeType="1"/>
          </p:cNvSpPr>
          <p:nvPr/>
        </p:nvSpPr>
        <p:spPr bwMode="auto">
          <a:xfrm>
            <a:off x="1273175" y="989013"/>
            <a:ext cx="1588" cy="9525"/>
          </a:xfrm>
          <a:prstGeom prst="line">
            <a:avLst/>
          </a:prstGeom>
          <a:noFill/>
          <a:ln w="25400">
            <a:solidFill>
              <a:srgbClr val="00C0C0"/>
            </a:solidFill>
            <a:round/>
            <a:headEnd/>
            <a:tailEnd/>
          </a:ln>
        </p:spPr>
        <p:txBody>
          <a:bodyPr/>
          <a:lstStyle/>
          <a:p>
            <a:endParaRPr lang="en-US"/>
          </a:p>
        </p:txBody>
      </p:sp>
      <p:sp>
        <p:nvSpPr>
          <p:cNvPr id="99677" name="Line 349"/>
          <p:cNvSpPr>
            <a:spLocks noChangeShapeType="1"/>
          </p:cNvSpPr>
          <p:nvPr/>
        </p:nvSpPr>
        <p:spPr bwMode="auto">
          <a:xfrm>
            <a:off x="1335088" y="998538"/>
            <a:ext cx="1587" cy="11112"/>
          </a:xfrm>
          <a:prstGeom prst="line">
            <a:avLst/>
          </a:prstGeom>
          <a:noFill/>
          <a:ln w="25400">
            <a:solidFill>
              <a:srgbClr val="00C0C0"/>
            </a:solidFill>
            <a:round/>
            <a:headEnd/>
            <a:tailEnd/>
          </a:ln>
        </p:spPr>
        <p:txBody>
          <a:bodyPr/>
          <a:lstStyle/>
          <a:p>
            <a:endParaRPr lang="en-US"/>
          </a:p>
        </p:txBody>
      </p:sp>
      <p:sp>
        <p:nvSpPr>
          <p:cNvPr id="99678" name="Line 350"/>
          <p:cNvSpPr>
            <a:spLocks noChangeShapeType="1"/>
          </p:cNvSpPr>
          <p:nvPr/>
        </p:nvSpPr>
        <p:spPr bwMode="auto">
          <a:xfrm>
            <a:off x="1373188" y="1009650"/>
            <a:ext cx="1587" cy="9525"/>
          </a:xfrm>
          <a:prstGeom prst="line">
            <a:avLst/>
          </a:prstGeom>
          <a:noFill/>
          <a:ln w="25400">
            <a:solidFill>
              <a:srgbClr val="00C0C0"/>
            </a:solidFill>
            <a:round/>
            <a:headEnd/>
            <a:tailEnd/>
          </a:ln>
        </p:spPr>
        <p:txBody>
          <a:bodyPr/>
          <a:lstStyle/>
          <a:p>
            <a:endParaRPr lang="en-US"/>
          </a:p>
        </p:txBody>
      </p:sp>
      <p:sp>
        <p:nvSpPr>
          <p:cNvPr id="99679" name="Line 351"/>
          <p:cNvSpPr>
            <a:spLocks noChangeShapeType="1"/>
          </p:cNvSpPr>
          <p:nvPr/>
        </p:nvSpPr>
        <p:spPr bwMode="auto">
          <a:xfrm>
            <a:off x="1501775" y="1019175"/>
            <a:ext cx="1588" cy="9525"/>
          </a:xfrm>
          <a:prstGeom prst="line">
            <a:avLst/>
          </a:prstGeom>
          <a:noFill/>
          <a:ln w="25400">
            <a:solidFill>
              <a:srgbClr val="00C0C0"/>
            </a:solidFill>
            <a:round/>
            <a:headEnd/>
            <a:tailEnd/>
          </a:ln>
        </p:spPr>
        <p:txBody>
          <a:bodyPr/>
          <a:lstStyle/>
          <a:p>
            <a:endParaRPr lang="en-US"/>
          </a:p>
        </p:txBody>
      </p:sp>
      <p:sp>
        <p:nvSpPr>
          <p:cNvPr id="99680" name="Line 352"/>
          <p:cNvSpPr>
            <a:spLocks noChangeShapeType="1"/>
          </p:cNvSpPr>
          <p:nvPr/>
        </p:nvSpPr>
        <p:spPr bwMode="auto">
          <a:xfrm>
            <a:off x="1519238" y="1028700"/>
            <a:ext cx="1587" cy="11113"/>
          </a:xfrm>
          <a:prstGeom prst="line">
            <a:avLst/>
          </a:prstGeom>
          <a:noFill/>
          <a:ln w="25400">
            <a:solidFill>
              <a:srgbClr val="00C0C0"/>
            </a:solidFill>
            <a:round/>
            <a:headEnd/>
            <a:tailEnd/>
          </a:ln>
        </p:spPr>
        <p:txBody>
          <a:bodyPr/>
          <a:lstStyle/>
          <a:p>
            <a:endParaRPr lang="en-US"/>
          </a:p>
        </p:txBody>
      </p:sp>
      <p:sp>
        <p:nvSpPr>
          <p:cNvPr id="99681" name="Line 353"/>
          <p:cNvSpPr>
            <a:spLocks noChangeShapeType="1"/>
          </p:cNvSpPr>
          <p:nvPr/>
        </p:nvSpPr>
        <p:spPr bwMode="auto">
          <a:xfrm>
            <a:off x="1590675" y="1039813"/>
            <a:ext cx="1588" cy="9525"/>
          </a:xfrm>
          <a:prstGeom prst="line">
            <a:avLst/>
          </a:prstGeom>
          <a:noFill/>
          <a:ln w="25400">
            <a:solidFill>
              <a:srgbClr val="00C0C0"/>
            </a:solidFill>
            <a:round/>
            <a:headEnd/>
            <a:tailEnd/>
          </a:ln>
        </p:spPr>
        <p:txBody>
          <a:bodyPr/>
          <a:lstStyle/>
          <a:p>
            <a:endParaRPr lang="en-US"/>
          </a:p>
        </p:txBody>
      </p:sp>
      <p:sp>
        <p:nvSpPr>
          <p:cNvPr id="99682" name="Line 354"/>
          <p:cNvSpPr>
            <a:spLocks noChangeShapeType="1"/>
          </p:cNvSpPr>
          <p:nvPr/>
        </p:nvSpPr>
        <p:spPr bwMode="auto">
          <a:xfrm>
            <a:off x="1670050" y="1049338"/>
            <a:ext cx="1588" cy="11112"/>
          </a:xfrm>
          <a:prstGeom prst="line">
            <a:avLst/>
          </a:prstGeom>
          <a:noFill/>
          <a:ln w="25400">
            <a:solidFill>
              <a:srgbClr val="00C0C0"/>
            </a:solidFill>
            <a:round/>
            <a:headEnd/>
            <a:tailEnd/>
          </a:ln>
        </p:spPr>
        <p:txBody>
          <a:bodyPr/>
          <a:lstStyle/>
          <a:p>
            <a:endParaRPr lang="en-US"/>
          </a:p>
        </p:txBody>
      </p:sp>
      <p:sp>
        <p:nvSpPr>
          <p:cNvPr id="99683" name="Line 355"/>
          <p:cNvSpPr>
            <a:spLocks noChangeShapeType="1"/>
          </p:cNvSpPr>
          <p:nvPr/>
        </p:nvSpPr>
        <p:spPr bwMode="auto">
          <a:xfrm>
            <a:off x="1749425" y="1060450"/>
            <a:ext cx="1588" cy="7938"/>
          </a:xfrm>
          <a:prstGeom prst="line">
            <a:avLst/>
          </a:prstGeom>
          <a:noFill/>
          <a:ln w="25400">
            <a:solidFill>
              <a:srgbClr val="00C0C0"/>
            </a:solidFill>
            <a:round/>
            <a:headEnd/>
            <a:tailEnd/>
          </a:ln>
        </p:spPr>
        <p:txBody>
          <a:bodyPr/>
          <a:lstStyle/>
          <a:p>
            <a:endParaRPr lang="en-US"/>
          </a:p>
        </p:txBody>
      </p:sp>
      <p:sp>
        <p:nvSpPr>
          <p:cNvPr id="99684" name="Line 356"/>
          <p:cNvSpPr>
            <a:spLocks noChangeShapeType="1"/>
          </p:cNvSpPr>
          <p:nvPr/>
        </p:nvSpPr>
        <p:spPr bwMode="auto">
          <a:xfrm>
            <a:off x="1804988" y="1068388"/>
            <a:ext cx="1587" cy="20637"/>
          </a:xfrm>
          <a:prstGeom prst="line">
            <a:avLst/>
          </a:prstGeom>
          <a:noFill/>
          <a:ln w="25400">
            <a:solidFill>
              <a:schemeClr val="accent2"/>
            </a:solidFill>
            <a:round/>
            <a:headEnd/>
            <a:tailEnd/>
          </a:ln>
        </p:spPr>
        <p:txBody>
          <a:bodyPr/>
          <a:lstStyle/>
          <a:p>
            <a:endParaRPr lang="en-US"/>
          </a:p>
        </p:txBody>
      </p:sp>
      <p:sp>
        <p:nvSpPr>
          <p:cNvPr id="99685" name="Line 357"/>
          <p:cNvSpPr>
            <a:spLocks noChangeShapeType="1"/>
          </p:cNvSpPr>
          <p:nvPr/>
        </p:nvSpPr>
        <p:spPr bwMode="auto">
          <a:xfrm>
            <a:off x="1820863" y="1089025"/>
            <a:ext cx="1587" cy="23813"/>
          </a:xfrm>
          <a:prstGeom prst="line">
            <a:avLst/>
          </a:prstGeom>
          <a:noFill/>
          <a:ln w="25400">
            <a:solidFill>
              <a:schemeClr val="accent2"/>
            </a:solidFill>
            <a:round/>
            <a:headEnd/>
            <a:tailEnd/>
          </a:ln>
          <a:effectLst/>
        </p:spPr>
        <p:txBody>
          <a:bodyPr/>
          <a:lstStyle/>
          <a:p>
            <a:endParaRPr lang="en-US"/>
          </a:p>
        </p:txBody>
      </p:sp>
      <p:sp>
        <p:nvSpPr>
          <p:cNvPr id="99686" name="Line 358"/>
          <p:cNvSpPr>
            <a:spLocks noChangeShapeType="1"/>
          </p:cNvSpPr>
          <p:nvPr/>
        </p:nvSpPr>
        <p:spPr bwMode="auto">
          <a:xfrm>
            <a:off x="1847850" y="1112838"/>
            <a:ext cx="1588" cy="7937"/>
          </a:xfrm>
          <a:prstGeom prst="line">
            <a:avLst/>
          </a:prstGeom>
          <a:noFill/>
          <a:ln w="25400">
            <a:solidFill>
              <a:schemeClr val="accent2"/>
            </a:solidFill>
            <a:round/>
            <a:headEnd/>
            <a:tailEnd/>
          </a:ln>
        </p:spPr>
        <p:txBody>
          <a:bodyPr/>
          <a:lstStyle/>
          <a:p>
            <a:endParaRPr lang="en-US"/>
          </a:p>
        </p:txBody>
      </p:sp>
      <p:sp>
        <p:nvSpPr>
          <p:cNvPr id="99687" name="Line 359"/>
          <p:cNvSpPr>
            <a:spLocks noChangeShapeType="1"/>
          </p:cNvSpPr>
          <p:nvPr/>
        </p:nvSpPr>
        <p:spPr bwMode="auto">
          <a:xfrm>
            <a:off x="1987550" y="1120775"/>
            <a:ext cx="1588" cy="11113"/>
          </a:xfrm>
          <a:prstGeom prst="line">
            <a:avLst/>
          </a:prstGeom>
          <a:noFill/>
          <a:ln w="25400">
            <a:solidFill>
              <a:srgbClr val="00C0C0"/>
            </a:solidFill>
            <a:round/>
            <a:headEnd/>
            <a:tailEnd/>
          </a:ln>
        </p:spPr>
        <p:txBody>
          <a:bodyPr/>
          <a:lstStyle/>
          <a:p>
            <a:endParaRPr lang="en-US"/>
          </a:p>
        </p:txBody>
      </p:sp>
      <p:sp>
        <p:nvSpPr>
          <p:cNvPr id="99688" name="Line 360"/>
          <p:cNvSpPr>
            <a:spLocks noChangeShapeType="1"/>
          </p:cNvSpPr>
          <p:nvPr/>
        </p:nvSpPr>
        <p:spPr bwMode="auto">
          <a:xfrm>
            <a:off x="2065338" y="1131888"/>
            <a:ext cx="1587" cy="12700"/>
          </a:xfrm>
          <a:prstGeom prst="line">
            <a:avLst/>
          </a:prstGeom>
          <a:noFill/>
          <a:ln w="25400">
            <a:solidFill>
              <a:srgbClr val="00C0C0"/>
            </a:solidFill>
            <a:round/>
            <a:headEnd/>
            <a:tailEnd/>
          </a:ln>
        </p:spPr>
        <p:txBody>
          <a:bodyPr/>
          <a:lstStyle/>
          <a:p>
            <a:endParaRPr lang="en-US"/>
          </a:p>
        </p:txBody>
      </p:sp>
      <p:sp>
        <p:nvSpPr>
          <p:cNvPr id="99689" name="Line 361"/>
          <p:cNvSpPr>
            <a:spLocks noChangeShapeType="1"/>
          </p:cNvSpPr>
          <p:nvPr/>
        </p:nvSpPr>
        <p:spPr bwMode="auto">
          <a:xfrm>
            <a:off x="2082800" y="1144588"/>
            <a:ext cx="1588" cy="11112"/>
          </a:xfrm>
          <a:prstGeom prst="line">
            <a:avLst/>
          </a:prstGeom>
          <a:noFill/>
          <a:ln w="25400">
            <a:solidFill>
              <a:srgbClr val="00C0C0"/>
            </a:solidFill>
            <a:round/>
            <a:headEnd/>
            <a:tailEnd/>
          </a:ln>
        </p:spPr>
        <p:txBody>
          <a:bodyPr/>
          <a:lstStyle/>
          <a:p>
            <a:endParaRPr lang="en-US"/>
          </a:p>
        </p:txBody>
      </p:sp>
      <p:sp>
        <p:nvSpPr>
          <p:cNvPr id="99690" name="Line 362"/>
          <p:cNvSpPr>
            <a:spLocks noChangeShapeType="1"/>
          </p:cNvSpPr>
          <p:nvPr/>
        </p:nvSpPr>
        <p:spPr bwMode="auto">
          <a:xfrm>
            <a:off x="2103438" y="1155700"/>
            <a:ext cx="1587" cy="7938"/>
          </a:xfrm>
          <a:prstGeom prst="line">
            <a:avLst/>
          </a:prstGeom>
          <a:noFill/>
          <a:ln w="25400">
            <a:solidFill>
              <a:srgbClr val="00C0C0"/>
            </a:solidFill>
            <a:round/>
            <a:headEnd/>
            <a:tailEnd/>
          </a:ln>
        </p:spPr>
        <p:txBody>
          <a:bodyPr/>
          <a:lstStyle/>
          <a:p>
            <a:endParaRPr lang="en-US"/>
          </a:p>
        </p:txBody>
      </p:sp>
      <p:sp>
        <p:nvSpPr>
          <p:cNvPr id="99691" name="Line 363"/>
          <p:cNvSpPr>
            <a:spLocks noChangeShapeType="1"/>
          </p:cNvSpPr>
          <p:nvPr/>
        </p:nvSpPr>
        <p:spPr bwMode="auto">
          <a:xfrm>
            <a:off x="2106613" y="1163638"/>
            <a:ext cx="1587" cy="12700"/>
          </a:xfrm>
          <a:prstGeom prst="line">
            <a:avLst/>
          </a:prstGeom>
          <a:noFill/>
          <a:ln w="25400">
            <a:solidFill>
              <a:srgbClr val="00C0C0"/>
            </a:solidFill>
            <a:round/>
            <a:headEnd/>
            <a:tailEnd/>
          </a:ln>
        </p:spPr>
        <p:txBody>
          <a:bodyPr/>
          <a:lstStyle/>
          <a:p>
            <a:endParaRPr lang="en-US"/>
          </a:p>
        </p:txBody>
      </p:sp>
      <p:sp>
        <p:nvSpPr>
          <p:cNvPr id="99692" name="Line 364"/>
          <p:cNvSpPr>
            <a:spLocks noChangeShapeType="1"/>
          </p:cNvSpPr>
          <p:nvPr/>
        </p:nvSpPr>
        <p:spPr bwMode="auto">
          <a:xfrm>
            <a:off x="2132013" y="1176338"/>
            <a:ext cx="1587" cy="11112"/>
          </a:xfrm>
          <a:prstGeom prst="line">
            <a:avLst/>
          </a:prstGeom>
          <a:noFill/>
          <a:ln w="25400">
            <a:solidFill>
              <a:srgbClr val="00C0C0"/>
            </a:solidFill>
            <a:round/>
            <a:headEnd/>
            <a:tailEnd/>
          </a:ln>
        </p:spPr>
        <p:txBody>
          <a:bodyPr/>
          <a:lstStyle/>
          <a:p>
            <a:endParaRPr lang="en-US"/>
          </a:p>
        </p:txBody>
      </p:sp>
      <p:sp>
        <p:nvSpPr>
          <p:cNvPr id="99693" name="Line 365"/>
          <p:cNvSpPr>
            <a:spLocks noChangeShapeType="1"/>
          </p:cNvSpPr>
          <p:nvPr/>
        </p:nvSpPr>
        <p:spPr bwMode="auto">
          <a:xfrm>
            <a:off x="2146300" y="1187450"/>
            <a:ext cx="1588" cy="11113"/>
          </a:xfrm>
          <a:prstGeom prst="line">
            <a:avLst/>
          </a:prstGeom>
          <a:noFill/>
          <a:ln w="25400">
            <a:solidFill>
              <a:schemeClr val="accent2"/>
            </a:solidFill>
            <a:round/>
            <a:headEnd/>
            <a:tailEnd/>
          </a:ln>
        </p:spPr>
        <p:txBody>
          <a:bodyPr/>
          <a:lstStyle/>
          <a:p>
            <a:endParaRPr lang="en-US"/>
          </a:p>
        </p:txBody>
      </p:sp>
      <p:sp>
        <p:nvSpPr>
          <p:cNvPr id="99694" name="Line 366"/>
          <p:cNvSpPr>
            <a:spLocks noChangeShapeType="1"/>
          </p:cNvSpPr>
          <p:nvPr/>
        </p:nvSpPr>
        <p:spPr bwMode="auto">
          <a:xfrm>
            <a:off x="2160588" y="1198563"/>
            <a:ext cx="65087" cy="20637"/>
          </a:xfrm>
          <a:prstGeom prst="line">
            <a:avLst/>
          </a:prstGeom>
          <a:noFill/>
          <a:ln w="25400">
            <a:solidFill>
              <a:schemeClr val="accent2"/>
            </a:solidFill>
            <a:round/>
            <a:headEnd/>
            <a:tailEnd/>
          </a:ln>
        </p:spPr>
        <p:txBody>
          <a:bodyPr/>
          <a:lstStyle/>
          <a:p>
            <a:endParaRPr lang="en-US"/>
          </a:p>
        </p:txBody>
      </p:sp>
      <p:sp>
        <p:nvSpPr>
          <p:cNvPr id="99695" name="Line 367"/>
          <p:cNvSpPr>
            <a:spLocks noChangeShapeType="1"/>
          </p:cNvSpPr>
          <p:nvPr/>
        </p:nvSpPr>
        <p:spPr bwMode="auto">
          <a:xfrm>
            <a:off x="2335213" y="1231900"/>
            <a:ext cx="1587" cy="11113"/>
          </a:xfrm>
          <a:prstGeom prst="line">
            <a:avLst/>
          </a:prstGeom>
          <a:noFill/>
          <a:ln w="25400">
            <a:solidFill>
              <a:srgbClr val="00C0C0"/>
            </a:solidFill>
            <a:round/>
            <a:headEnd/>
            <a:tailEnd/>
          </a:ln>
        </p:spPr>
        <p:txBody>
          <a:bodyPr/>
          <a:lstStyle/>
          <a:p>
            <a:endParaRPr lang="en-US"/>
          </a:p>
        </p:txBody>
      </p:sp>
      <p:sp>
        <p:nvSpPr>
          <p:cNvPr id="99696" name="Line 368"/>
          <p:cNvSpPr>
            <a:spLocks noChangeShapeType="1"/>
          </p:cNvSpPr>
          <p:nvPr/>
        </p:nvSpPr>
        <p:spPr bwMode="auto">
          <a:xfrm>
            <a:off x="2378075" y="1243013"/>
            <a:ext cx="1588" cy="12700"/>
          </a:xfrm>
          <a:prstGeom prst="line">
            <a:avLst/>
          </a:prstGeom>
          <a:noFill/>
          <a:ln w="25400">
            <a:solidFill>
              <a:srgbClr val="00C0C0"/>
            </a:solidFill>
            <a:round/>
            <a:headEnd/>
            <a:tailEnd/>
          </a:ln>
        </p:spPr>
        <p:txBody>
          <a:bodyPr/>
          <a:lstStyle/>
          <a:p>
            <a:endParaRPr lang="en-US"/>
          </a:p>
        </p:txBody>
      </p:sp>
      <p:sp>
        <p:nvSpPr>
          <p:cNvPr id="99697" name="Line 369"/>
          <p:cNvSpPr>
            <a:spLocks noChangeShapeType="1"/>
          </p:cNvSpPr>
          <p:nvPr/>
        </p:nvSpPr>
        <p:spPr bwMode="auto">
          <a:xfrm>
            <a:off x="2384425" y="1255713"/>
            <a:ext cx="1588" cy="11112"/>
          </a:xfrm>
          <a:prstGeom prst="line">
            <a:avLst/>
          </a:prstGeom>
          <a:noFill/>
          <a:ln w="25400">
            <a:solidFill>
              <a:srgbClr val="00C0C0"/>
            </a:solidFill>
            <a:round/>
            <a:headEnd/>
            <a:tailEnd/>
          </a:ln>
          <a:effectLst/>
        </p:spPr>
        <p:txBody>
          <a:bodyPr/>
          <a:lstStyle/>
          <a:p>
            <a:endParaRPr lang="en-US"/>
          </a:p>
        </p:txBody>
      </p:sp>
      <p:sp>
        <p:nvSpPr>
          <p:cNvPr id="99698" name="Line 370"/>
          <p:cNvSpPr>
            <a:spLocks noChangeShapeType="1"/>
          </p:cNvSpPr>
          <p:nvPr/>
        </p:nvSpPr>
        <p:spPr bwMode="auto">
          <a:xfrm>
            <a:off x="2393950" y="1266825"/>
            <a:ext cx="1588" cy="11113"/>
          </a:xfrm>
          <a:prstGeom prst="line">
            <a:avLst/>
          </a:prstGeom>
          <a:noFill/>
          <a:ln w="25400">
            <a:solidFill>
              <a:schemeClr val="accent2"/>
            </a:solidFill>
            <a:round/>
            <a:headEnd/>
            <a:tailEnd/>
          </a:ln>
        </p:spPr>
        <p:txBody>
          <a:bodyPr/>
          <a:lstStyle/>
          <a:p>
            <a:endParaRPr lang="en-US"/>
          </a:p>
        </p:txBody>
      </p:sp>
      <p:sp>
        <p:nvSpPr>
          <p:cNvPr id="99699" name="Line 371"/>
          <p:cNvSpPr>
            <a:spLocks noChangeShapeType="1"/>
          </p:cNvSpPr>
          <p:nvPr/>
        </p:nvSpPr>
        <p:spPr bwMode="auto">
          <a:xfrm>
            <a:off x="2401888" y="1277938"/>
            <a:ext cx="1587" cy="12700"/>
          </a:xfrm>
          <a:prstGeom prst="line">
            <a:avLst/>
          </a:prstGeom>
          <a:noFill/>
          <a:ln w="25400">
            <a:solidFill>
              <a:schemeClr val="accent2"/>
            </a:solidFill>
            <a:round/>
            <a:headEnd/>
            <a:tailEnd/>
          </a:ln>
          <a:effectLst/>
        </p:spPr>
        <p:txBody>
          <a:bodyPr/>
          <a:lstStyle/>
          <a:p>
            <a:endParaRPr lang="en-US"/>
          </a:p>
        </p:txBody>
      </p:sp>
      <p:sp>
        <p:nvSpPr>
          <p:cNvPr id="99700" name="Line 372"/>
          <p:cNvSpPr>
            <a:spLocks noChangeShapeType="1"/>
          </p:cNvSpPr>
          <p:nvPr/>
        </p:nvSpPr>
        <p:spPr bwMode="auto">
          <a:xfrm>
            <a:off x="2443163" y="1303338"/>
            <a:ext cx="1587" cy="12700"/>
          </a:xfrm>
          <a:prstGeom prst="line">
            <a:avLst/>
          </a:prstGeom>
          <a:noFill/>
          <a:ln w="25400">
            <a:solidFill>
              <a:schemeClr val="accent2"/>
            </a:solidFill>
            <a:round/>
            <a:headEnd/>
            <a:tailEnd/>
          </a:ln>
        </p:spPr>
        <p:txBody>
          <a:bodyPr/>
          <a:lstStyle/>
          <a:p>
            <a:endParaRPr lang="en-US"/>
          </a:p>
        </p:txBody>
      </p:sp>
      <p:sp>
        <p:nvSpPr>
          <p:cNvPr id="99701" name="Line 373"/>
          <p:cNvSpPr>
            <a:spLocks noChangeShapeType="1"/>
          </p:cNvSpPr>
          <p:nvPr/>
        </p:nvSpPr>
        <p:spPr bwMode="auto">
          <a:xfrm>
            <a:off x="2509838" y="1316038"/>
            <a:ext cx="1587" cy="12700"/>
          </a:xfrm>
          <a:prstGeom prst="line">
            <a:avLst/>
          </a:prstGeom>
          <a:noFill/>
          <a:ln w="25400">
            <a:solidFill>
              <a:schemeClr val="accent2"/>
            </a:solidFill>
            <a:round/>
            <a:headEnd/>
            <a:tailEnd/>
          </a:ln>
        </p:spPr>
        <p:txBody>
          <a:bodyPr/>
          <a:lstStyle/>
          <a:p>
            <a:endParaRPr lang="en-US"/>
          </a:p>
        </p:txBody>
      </p:sp>
      <p:sp>
        <p:nvSpPr>
          <p:cNvPr id="99702" name="Line 374"/>
          <p:cNvSpPr>
            <a:spLocks noChangeShapeType="1"/>
          </p:cNvSpPr>
          <p:nvPr/>
        </p:nvSpPr>
        <p:spPr bwMode="auto">
          <a:xfrm>
            <a:off x="2511425" y="1328738"/>
            <a:ext cx="1588" cy="12700"/>
          </a:xfrm>
          <a:prstGeom prst="line">
            <a:avLst/>
          </a:prstGeom>
          <a:noFill/>
          <a:ln w="25400">
            <a:solidFill>
              <a:schemeClr val="accent2"/>
            </a:solidFill>
            <a:round/>
            <a:headEnd/>
            <a:tailEnd/>
          </a:ln>
        </p:spPr>
        <p:txBody>
          <a:bodyPr/>
          <a:lstStyle/>
          <a:p>
            <a:endParaRPr lang="en-US"/>
          </a:p>
        </p:txBody>
      </p:sp>
      <p:sp>
        <p:nvSpPr>
          <p:cNvPr id="99703" name="Line 375"/>
          <p:cNvSpPr>
            <a:spLocks noChangeShapeType="1"/>
          </p:cNvSpPr>
          <p:nvPr/>
        </p:nvSpPr>
        <p:spPr bwMode="auto">
          <a:xfrm>
            <a:off x="2540000" y="1341438"/>
            <a:ext cx="1588" cy="12700"/>
          </a:xfrm>
          <a:prstGeom prst="line">
            <a:avLst/>
          </a:prstGeom>
          <a:noFill/>
          <a:ln w="25400">
            <a:solidFill>
              <a:schemeClr val="accent2"/>
            </a:solidFill>
            <a:round/>
            <a:headEnd/>
            <a:tailEnd/>
          </a:ln>
        </p:spPr>
        <p:txBody>
          <a:bodyPr/>
          <a:lstStyle/>
          <a:p>
            <a:endParaRPr lang="en-US"/>
          </a:p>
        </p:txBody>
      </p:sp>
      <p:sp>
        <p:nvSpPr>
          <p:cNvPr id="99704" name="Line 376"/>
          <p:cNvSpPr>
            <a:spLocks noChangeShapeType="1"/>
          </p:cNvSpPr>
          <p:nvPr/>
        </p:nvSpPr>
        <p:spPr bwMode="auto">
          <a:xfrm>
            <a:off x="2552700" y="1354138"/>
            <a:ext cx="1588" cy="14287"/>
          </a:xfrm>
          <a:prstGeom prst="line">
            <a:avLst/>
          </a:prstGeom>
          <a:noFill/>
          <a:ln w="25400">
            <a:solidFill>
              <a:schemeClr val="accent2"/>
            </a:solidFill>
            <a:round/>
            <a:headEnd/>
            <a:tailEnd/>
          </a:ln>
        </p:spPr>
        <p:txBody>
          <a:bodyPr/>
          <a:lstStyle/>
          <a:p>
            <a:endParaRPr lang="en-US"/>
          </a:p>
        </p:txBody>
      </p:sp>
      <p:sp>
        <p:nvSpPr>
          <p:cNvPr id="99705" name="Line 377"/>
          <p:cNvSpPr>
            <a:spLocks noChangeShapeType="1"/>
          </p:cNvSpPr>
          <p:nvPr/>
        </p:nvSpPr>
        <p:spPr bwMode="auto">
          <a:xfrm>
            <a:off x="2595563" y="1368425"/>
            <a:ext cx="1587" cy="12700"/>
          </a:xfrm>
          <a:prstGeom prst="line">
            <a:avLst/>
          </a:prstGeom>
          <a:noFill/>
          <a:ln w="25400">
            <a:solidFill>
              <a:schemeClr val="accent2"/>
            </a:solidFill>
            <a:round/>
            <a:headEnd/>
            <a:tailEnd/>
          </a:ln>
        </p:spPr>
        <p:txBody>
          <a:bodyPr/>
          <a:lstStyle/>
          <a:p>
            <a:endParaRPr lang="en-US"/>
          </a:p>
        </p:txBody>
      </p:sp>
      <p:sp>
        <p:nvSpPr>
          <p:cNvPr id="99706" name="Line 378"/>
          <p:cNvSpPr>
            <a:spLocks noChangeShapeType="1"/>
          </p:cNvSpPr>
          <p:nvPr/>
        </p:nvSpPr>
        <p:spPr bwMode="auto">
          <a:xfrm>
            <a:off x="2601913" y="1381125"/>
            <a:ext cx="1587" cy="12700"/>
          </a:xfrm>
          <a:prstGeom prst="line">
            <a:avLst/>
          </a:prstGeom>
          <a:noFill/>
          <a:ln w="25400">
            <a:solidFill>
              <a:schemeClr val="accent2"/>
            </a:solidFill>
            <a:round/>
            <a:headEnd/>
            <a:tailEnd/>
          </a:ln>
        </p:spPr>
        <p:txBody>
          <a:bodyPr/>
          <a:lstStyle/>
          <a:p>
            <a:endParaRPr lang="en-US"/>
          </a:p>
        </p:txBody>
      </p:sp>
      <p:sp>
        <p:nvSpPr>
          <p:cNvPr id="99707" name="Line 379"/>
          <p:cNvSpPr>
            <a:spLocks noChangeShapeType="1"/>
          </p:cNvSpPr>
          <p:nvPr/>
        </p:nvSpPr>
        <p:spPr bwMode="auto">
          <a:xfrm>
            <a:off x="2632075" y="1393825"/>
            <a:ext cx="1588" cy="12700"/>
          </a:xfrm>
          <a:prstGeom prst="line">
            <a:avLst/>
          </a:prstGeom>
          <a:noFill/>
          <a:ln w="25400">
            <a:solidFill>
              <a:schemeClr val="accent2"/>
            </a:solidFill>
            <a:round/>
            <a:headEnd/>
            <a:tailEnd/>
          </a:ln>
        </p:spPr>
        <p:txBody>
          <a:bodyPr/>
          <a:lstStyle/>
          <a:p>
            <a:endParaRPr lang="en-US"/>
          </a:p>
        </p:txBody>
      </p:sp>
      <p:sp>
        <p:nvSpPr>
          <p:cNvPr id="99708" name="Line 380"/>
          <p:cNvSpPr>
            <a:spLocks noChangeShapeType="1"/>
          </p:cNvSpPr>
          <p:nvPr/>
        </p:nvSpPr>
        <p:spPr bwMode="auto">
          <a:xfrm>
            <a:off x="2636838" y="1406525"/>
            <a:ext cx="1587" cy="14288"/>
          </a:xfrm>
          <a:prstGeom prst="line">
            <a:avLst/>
          </a:prstGeom>
          <a:noFill/>
          <a:ln w="25400">
            <a:solidFill>
              <a:schemeClr val="accent2"/>
            </a:solidFill>
            <a:round/>
            <a:headEnd/>
            <a:tailEnd/>
          </a:ln>
        </p:spPr>
        <p:txBody>
          <a:bodyPr/>
          <a:lstStyle/>
          <a:p>
            <a:endParaRPr lang="en-US"/>
          </a:p>
        </p:txBody>
      </p:sp>
      <p:sp>
        <p:nvSpPr>
          <p:cNvPr id="99709" name="Line 381"/>
          <p:cNvSpPr>
            <a:spLocks noChangeShapeType="1"/>
          </p:cNvSpPr>
          <p:nvPr/>
        </p:nvSpPr>
        <p:spPr bwMode="auto">
          <a:xfrm>
            <a:off x="2663825" y="1420813"/>
            <a:ext cx="1588" cy="12700"/>
          </a:xfrm>
          <a:prstGeom prst="line">
            <a:avLst/>
          </a:prstGeom>
          <a:noFill/>
          <a:ln w="25400">
            <a:solidFill>
              <a:srgbClr val="00C0C0"/>
            </a:solidFill>
            <a:round/>
            <a:headEnd/>
            <a:tailEnd/>
          </a:ln>
        </p:spPr>
        <p:txBody>
          <a:bodyPr/>
          <a:lstStyle/>
          <a:p>
            <a:endParaRPr lang="en-US"/>
          </a:p>
        </p:txBody>
      </p:sp>
      <p:sp>
        <p:nvSpPr>
          <p:cNvPr id="99710" name="Line 382"/>
          <p:cNvSpPr>
            <a:spLocks noChangeShapeType="1"/>
          </p:cNvSpPr>
          <p:nvPr/>
        </p:nvSpPr>
        <p:spPr bwMode="auto">
          <a:xfrm>
            <a:off x="2679700" y="1433513"/>
            <a:ext cx="1588" cy="14287"/>
          </a:xfrm>
          <a:prstGeom prst="line">
            <a:avLst/>
          </a:prstGeom>
          <a:noFill/>
          <a:ln w="25400">
            <a:solidFill>
              <a:schemeClr val="accent2"/>
            </a:solidFill>
            <a:round/>
            <a:headEnd/>
            <a:tailEnd/>
          </a:ln>
        </p:spPr>
        <p:txBody>
          <a:bodyPr/>
          <a:lstStyle/>
          <a:p>
            <a:endParaRPr lang="en-US"/>
          </a:p>
        </p:txBody>
      </p:sp>
      <p:sp>
        <p:nvSpPr>
          <p:cNvPr id="99711" name="Line 383"/>
          <p:cNvSpPr>
            <a:spLocks noChangeShapeType="1"/>
          </p:cNvSpPr>
          <p:nvPr/>
        </p:nvSpPr>
        <p:spPr bwMode="auto">
          <a:xfrm>
            <a:off x="2722563" y="1447800"/>
            <a:ext cx="1587" cy="15875"/>
          </a:xfrm>
          <a:prstGeom prst="line">
            <a:avLst/>
          </a:prstGeom>
          <a:noFill/>
          <a:ln w="25400">
            <a:solidFill>
              <a:schemeClr val="accent2"/>
            </a:solidFill>
            <a:round/>
            <a:headEnd/>
            <a:tailEnd/>
          </a:ln>
          <a:effectLst/>
        </p:spPr>
        <p:txBody>
          <a:bodyPr/>
          <a:lstStyle/>
          <a:p>
            <a:endParaRPr lang="en-US"/>
          </a:p>
        </p:txBody>
      </p:sp>
      <p:sp>
        <p:nvSpPr>
          <p:cNvPr id="99712" name="Line 384"/>
          <p:cNvSpPr>
            <a:spLocks noChangeShapeType="1"/>
          </p:cNvSpPr>
          <p:nvPr/>
        </p:nvSpPr>
        <p:spPr bwMode="auto">
          <a:xfrm>
            <a:off x="2765425" y="1463675"/>
            <a:ext cx="1588" cy="15875"/>
          </a:xfrm>
          <a:prstGeom prst="line">
            <a:avLst/>
          </a:prstGeom>
          <a:noFill/>
          <a:ln w="25400">
            <a:solidFill>
              <a:schemeClr val="accent2"/>
            </a:solidFill>
            <a:round/>
            <a:headEnd/>
            <a:tailEnd/>
          </a:ln>
        </p:spPr>
        <p:txBody>
          <a:bodyPr/>
          <a:lstStyle/>
          <a:p>
            <a:endParaRPr lang="en-US"/>
          </a:p>
        </p:txBody>
      </p:sp>
      <p:sp>
        <p:nvSpPr>
          <p:cNvPr id="99713" name="Line 385"/>
          <p:cNvSpPr>
            <a:spLocks noChangeShapeType="1"/>
          </p:cNvSpPr>
          <p:nvPr/>
        </p:nvSpPr>
        <p:spPr bwMode="auto">
          <a:xfrm>
            <a:off x="2774950" y="1479550"/>
            <a:ext cx="1588" cy="15875"/>
          </a:xfrm>
          <a:prstGeom prst="line">
            <a:avLst/>
          </a:prstGeom>
          <a:noFill/>
          <a:ln w="25400">
            <a:solidFill>
              <a:schemeClr val="accent2"/>
            </a:solidFill>
            <a:round/>
            <a:headEnd/>
            <a:tailEnd/>
          </a:ln>
          <a:effectLst/>
        </p:spPr>
        <p:txBody>
          <a:bodyPr/>
          <a:lstStyle/>
          <a:p>
            <a:endParaRPr lang="en-US"/>
          </a:p>
        </p:txBody>
      </p:sp>
      <p:sp>
        <p:nvSpPr>
          <p:cNvPr id="99714" name="Line 386"/>
          <p:cNvSpPr>
            <a:spLocks noChangeShapeType="1"/>
          </p:cNvSpPr>
          <p:nvPr/>
        </p:nvSpPr>
        <p:spPr bwMode="auto">
          <a:xfrm>
            <a:off x="2822575" y="1495425"/>
            <a:ext cx="1588" cy="14288"/>
          </a:xfrm>
          <a:prstGeom prst="line">
            <a:avLst/>
          </a:prstGeom>
          <a:noFill/>
          <a:ln w="25400">
            <a:solidFill>
              <a:schemeClr val="accent2"/>
            </a:solidFill>
            <a:round/>
            <a:headEnd/>
            <a:tailEnd/>
          </a:ln>
        </p:spPr>
        <p:txBody>
          <a:bodyPr/>
          <a:lstStyle/>
          <a:p>
            <a:endParaRPr lang="en-US"/>
          </a:p>
        </p:txBody>
      </p:sp>
      <p:sp>
        <p:nvSpPr>
          <p:cNvPr id="99715" name="Line 387"/>
          <p:cNvSpPr>
            <a:spLocks noChangeShapeType="1"/>
          </p:cNvSpPr>
          <p:nvPr/>
        </p:nvSpPr>
        <p:spPr bwMode="auto">
          <a:xfrm>
            <a:off x="2886075" y="1509713"/>
            <a:ext cx="1588" cy="17462"/>
          </a:xfrm>
          <a:prstGeom prst="line">
            <a:avLst/>
          </a:prstGeom>
          <a:noFill/>
          <a:ln w="25400">
            <a:solidFill>
              <a:schemeClr val="accent2"/>
            </a:solidFill>
            <a:round/>
            <a:headEnd/>
            <a:tailEnd/>
          </a:ln>
        </p:spPr>
        <p:txBody>
          <a:bodyPr/>
          <a:lstStyle/>
          <a:p>
            <a:endParaRPr lang="en-US"/>
          </a:p>
        </p:txBody>
      </p:sp>
      <p:sp>
        <p:nvSpPr>
          <p:cNvPr id="99716" name="Line 388"/>
          <p:cNvSpPr>
            <a:spLocks noChangeShapeType="1"/>
          </p:cNvSpPr>
          <p:nvPr/>
        </p:nvSpPr>
        <p:spPr bwMode="auto">
          <a:xfrm>
            <a:off x="2908300" y="1527175"/>
            <a:ext cx="1588" cy="14288"/>
          </a:xfrm>
          <a:prstGeom prst="line">
            <a:avLst/>
          </a:prstGeom>
          <a:noFill/>
          <a:ln w="25400">
            <a:solidFill>
              <a:schemeClr val="accent2"/>
            </a:solidFill>
            <a:round/>
            <a:headEnd/>
            <a:tailEnd/>
          </a:ln>
        </p:spPr>
        <p:txBody>
          <a:bodyPr/>
          <a:lstStyle/>
          <a:p>
            <a:endParaRPr lang="en-US"/>
          </a:p>
        </p:txBody>
      </p:sp>
      <p:sp>
        <p:nvSpPr>
          <p:cNvPr id="99717" name="Line 389"/>
          <p:cNvSpPr>
            <a:spLocks noChangeShapeType="1"/>
          </p:cNvSpPr>
          <p:nvPr/>
        </p:nvSpPr>
        <p:spPr bwMode="auto">
          <a:xfrm>
            <a:off x="2922588" y="1541463"/>
            <a:ext cx="1587" cy="17462"/>
          </a:xfrm>
          <a:prstGeom prst="line">
            <a:avLst/>
          </a:prstGeom>
          <a:noFill/>
          <a:ln w="25400">
            <a:solidFill>
              <a:schemeClr val="accent2"/>
            </a:solidFill>
            <a:round/>
            <a:headEnd/>
            <a:tailEnd/>
          </a:ln>
          <a:effectLst/>
        </p:spPr>
        <p:txBody>
          <a:bodyPr/>
          <a:lstStyle/>
          <a:p>
            <a:endParaRPr lang="en-US"/>
          </a:p>
        </p:txBody>
      </p:sp>
      <p:sp>
        <p:nvSpPr>
          <p:cNvPr id="99718" name="Line 390"/>
          <p:cNvSpPr>
            <a:spLocks noChangeShapeType="1"/>
          </p:cNvSpPr>
          <p:nvPr/>
        </p:nvSpPr>
        <p:spPr bwMode="auto">
          <a:xfrm>
            <a:off x="2957513" y="1558925"/>
            <a:ext cx="1587" cy="15875"/>
          </a:xfrm>
          <a:prstGeom prst="line">
            <a:avLst/>
          </a:prstGeom>
          <a:noFill/>
          <a:ln w="25400">
            <a:solidFill>
              <a:schemeClr val="accent2"/>
            </a:solidFill>
            <a:round/>
            <a:headEnd/>
            <a:tailEnd/>
          </a:ln>
        </p:spPr>
        <p:txBody>
          <a:bodyPr/>
          <a:lstStyle/>
          <a:p>
            <a:endParaRPr lang="en-US"/>
          </a:p>
        </p:txBody>
      </p:sp>
      <p:sp>
        <p:nvSpPr>
          <p:cNvPr id="99719" name="Line 391"/>
          <p:cNvSpPr>
            <a:spLocks noChangeShapeType="1"/>
          </p:cNvSpPr>
          <p:nvPr/>
        </p:nvSpPr>
        <p:spPr bwMode="auto">
          <a:xfrm>
            <a:off x="3024188" y="1574800"/>
            <a:ext cx="1587" cy="17463"/>
          </a:xfrm>
          <a:prstGeom prst="line">
            <a:avLst/>
          </a:prstGeom>
          <a:noFill/>
          <a:ln w="25400">
            <a:solidFill>
              <a:schemeClr val="accent2"/>
            </a:solidFill>
            <a:round/>
            <a:headEnd/>
            <a:tailEnd/>
          </a:ln>
        </p:spPr>
        <p:txBody>
          <a:bodyPr/>
          <a:lstStyle/>
          <a:p>
            <a:endParaRPr lang="en-US"/>
          </a:p>
        </p:txBody>
      </p:sp>
      <p:sp>
        <p:nvSpPr>
          <p:cNvPr id="99720" name="Line 392"/>
          <p:cNvSpPr>
            <a:spLocks noChangeShapeType="1"/>
          </p:cNvSpPr>
          <p:nvPr/>
        </p:nvSpPr>
        <p:spPr bwMode="auto">
          <a:xfrm>
            <a:off x="3043238" y="1592263"/>
            <a:ext cx="1587" cy="19050"/>
          </a:xfrm>
          <a:prstGeom prst="line">
            <a:avLst/>
          </a:prstGeom>
          <a:noFill/>
          <a:ln w="25400">
            <a:solidFill>
              <a:schemeClr val="accent2"/>
            </a:solidFill>
            <a:round/>
            <a:headEnd/>
            <a:tailEnd/>
          </a:ln>
        </p:spPr>
        <p:txBody>
          <a:bodyPr/>
          <a:lstStyle/>
          <a:p>
            <a:endParaRPr lang="en-US"/>
          </a:p>
        </p:txBody>
      </p:sp>
      <p:sp>
        <p:nvSpPr>
          <p:cNvPr id="99721" name="Line 393"/>
          <p:cNvSpPr>
            <a:spLocks noChangeShapeType="1"/>
          </p:cNvSpPr>
          <p:nvPr/>
        </p:nvSpPr>
        <p:spPr bwMode="auto">
          <a:xfrm>
            <a:off x="3062288" y="1611313"/>
            <a:ext cx="1587" cy="17462"/>
          </a:xfrm>
          <a:prstGeom prst="line">
            <a:avLst/>
          </a:prstGeom>
          <a:noFill/>
          <a:ln w="25400">
            <a:solidFill>
              <a:schemeClr val="accent2"/>
            </a:solidFill>
            <a:round/>
            <a:headEnd/>
            <a:tailEnd/>
          </a:ln>
        </p:spPr>
        <p:txBody>
          <a:bodyPr/>
          <a:lstStyle/>
          <a:p>
            <a:endParaRPr lang="en-US"/>
          </a:p>
        </p:txBody>
      </p:sp>
      <p:sp>
        <p:nvSpPr>
          <p:cNvPr id="99722" name="Line 394"/>
          <p:cNvSpPr>
            <a:spLocks noChangeShapeType="1"/>
          </p:cNvSpPr>
          <p:nvPr/>
        </p:nvSpPr>
        <p:spPr bwMode="auto">
          <a:xfrm>
            <a:off x="3068638" y="1628775"/>
            <a:ext cx="1587" cy="17463"/>
          </a:xfrm>
          <a:prstGeom prst="line">
            <a:avLst/>
          </a:prstGeom>
          <a:noFill/>
          <a:ln w="25400">
            <a:solidFill>
              <a:schemeClr val="accent2"/>
            </a:solidFill>
            <a:round/>
            <a:headEnd/>
            <a:tailEnd/>
          </a:ln>
        </p:spPr>
        <p:txBody>
          <a:bodyPr/>
          <a:lstStyle/>
          <a:p>
            <a:endParaRPr lang="en-US"/>
          </a:p>
        </p:txBody>
      </p:sp>
      <p:sp>
        <p:nvSpPr>
          <p:cNvPr id="99723" name="Line 395"/>
          <p:cNvSpPr>
            <a:spLocks noChangeShapeType="1"/>
          </p:cNvSpPr>
          <p:nvPr/>
        </p:nvSpPr>
        <p:spPr bwMode="auto">
          <a:xfrm>
            <a:off x="3074988" y="1646238"/>
            <a:ext cx="1587" cy="19050"/>
          </a:xfrm>
          <a:prstGeom prst="line">
            <a:avLst/>
          </a:prstGeom>
          <a:noFill/>
          <a:ln w="25400">
            <a:solidFill>
              <a:schemeClr val="accent2"/>
            </a:solidFill>
            <a:round/>
            <a:headEnd/>
            <a:tailEnd/>
          </a:ln>
          <a:effectLst/>
        </p:spPr>
        <p:txBody>
          <a:bodyPr/>
          <a:lstStyle/>
          <a:p>
            <a:endParaRPr lang="en-US"/>
          </a:p>
        </p:txBody>
      </p:sp>
      <p:sp>
        <p:nvSpPr>
          <p:cNvPr id="99724" name="Line 396"/>
          <p:cNvSpPr>
            <a:spLocks noChangeShapeType="1"/>
          </p:cNvSpPr>
          <p:nvPr/>
        </p:nvSpPr>
        <p:spPr bwMode="auto">
          <a:xfrm>
            <a:off x="3105150" y="1665288"/>
            <a:ext cx="1588" cy="19050"/>
          </a:xfrm>
          <a:prstGeom prst="line">
            <a:avLst/>
          </a:prstGeom>
          <a:noFill/>
          <a:ln w="25400">
            <a:solidFill>
              <a:schemeClr val="accent2"/>
            </a:solidFill>
            <a:round/>
            <a:headEnd/>
            <a:tailEnd/>
          </a:ln>
        </p:spPr>
        <p:txBody>
          <a:bodyPr/>
          <a:lstStyle/>
          <a:p>
            <a:endParaRPr lang="en-US"/>
          </a:p>
        </p:txBody>
      </p:sp>
      <p:sp>
        <p:nvSpPr>
          <p:cNvPr id="99725" name="Line 397"/>
          <p:cNvSpPr>
            <a:spLocks noChangeShapeType="1"/>
          </p:cNvSpPr>
          <p:nvPr/>
        </p:nvSpPr>
        <p:spPr bwMode="auto">
          <a:xfrm>
            <a:off x="3109913" y="1684338"/>
            <a:ext cx="1587" cy="15875"/>
          </a:xfrm>
          <a:prstGeom prst="line">
            <a:avLst/>
          </a:prstGeom>
          <a:noFill/>
          <a:ln w="25400">
            <a:solidFill>
              <a:schemeClr val="accent2"/>
            </a:solidFill>
            <a:round/>
            <a:headEnd/>
            <a:tailEnd/>
          </a:ln>
        </p:spPr>
        <p:txBody>
          <a:bodyPr/>
          <a:lstStyle/>
          <a:p>
            <a:endParaRPr lang="en-US"/>
          </a:p>
        </p:txBody>
      </p:sp>
      <p:sp>
        <p:nvSpPr>
          <p:cNvPr id="99726" name="Line 398"/>
          <p:cNvSpPr>
            <a:spLocks noChangeShapeType="1"/>
          </p:cNvSpPr>
          <p:nvPr/>
        </p:nvSpPr>
        <p:spPr bwMode="auto">
          <a:xfrm>
            <a:off x="3148013" y="1700213"/>
            <a:ext cx="1587" cy="19050"/>
          </a:xfrm>
          <a:prstGeom prst="line">
            <a:avLst/>
          </a:prstGeom>
          <a:noFill/>
          <a:ln w="25400">
            <a:solidFill>
              <a:schemeClr val="accent2"/>
            </a:solidFill>
            <a:round/>
            <a:headEnd/>
            <a:tailEnd/>
          </a:ln>
        </p:spPr>
        <p:txBody>
          <a:bodyPr/>
          <a:lstStyle/>
          <a:p>
            <a:endParaRPr lang="en-US"/>
          </a:p>
        </p:txBody>
      </p:sp>
      <p:sp>
        <p:nvSpPr>
          <p:cNvPr id="99727" name="Line 399"/>
          <p:cNvSpPr>
            <a:spLocks noChangeShapeType="1"/>
          </p:cNvSpPr>
          <p:nvPr/>
        </p:nvSpPr>
        <p:spPr bwMode="auto">
          <a:xfrm>
            <a:off x="3197225" y="1719263"/>
            <a:ext cx="1588" cy="19050"/>
          </a:xfrm>
          <a:prstGeom prst="line">
            <a:avLst/>
          </a:prstGeom>
          <a:noFill/>
          <a:ln w="25400">
            <a:solidFill>
              <a:schemeClr val="accent2"/>
            </a:solidFill>
            <a:round/>
            <a:headEnd/>
            <a:tailEnd/>
          </a:ln>
          <a:effectLst/>
        </p:spPr>
        <p:txBody>
          <a:bodyPr/>
          <a:lstStyle/>
          <a:p>
            <a:endParaRPr lang="en-US"/>
          </a:p>
        </p:txBody>
      </p:sp>
      <p:sp>
        <p:nvSpPr>
          <p:cNvPr id="99728" name="Line 400"/>
          <p:cNvSpPr>
            <a:spLocks noChangeShapeType="1"/>
          </p:cNvSpPr>
          <p:nvPr/>
        </p:nvSpPr>
        <p:spPr bwMode="auto">
          <a:xfrm>
            <a:off x="3279775" y="1738313"/>
            <a:ext cx="1588" cy="22225"/>
          </a:xfrm>
          <a:prstGeom prst="line">
            <a:avLst/>
          </a:prstGeom>
          <a:noFill/>
          <a:ln w="25400">
            <a:solidFill>
              <a:schemeClr val="accent2"/>
            </a:solidFill>
            <a:round/>
            <a:headEnd/>
            <a:tailEnd/>
          </a:ln>
        </p:spPr>
        <p:txBody>
          <a:bodyPr/>
          <a:lstStyle/>
          <a:p>
            <a:endParaRPr lang="en-US"/>
          </a:p>
        </p:txBody>
      </p:sp>
      <p:sp>
        <p:nvSpPr>
          <p:cNvPr id="99729" name="Line 401"/>
          <p:cNvSpPr>
            <a:spLocks noChangeShapeType="1"/>
          </p:cNvSpPr>
          <p:nvPr/>
        </p:nvSpPr>
        <p:spPr bwMode="auto">
          <a:xfrm>
            <a:off x="3302000" y="1760538"/>
            <a:ext cx="1588" cy="22225"/>
          </a:xfrm>
          <a:prstGeom prst="line">
            <a:avLst/>
          </a:prstGeom>
          <a:noFill/>
          <a:ln w="25400">
            <a:solidFill>
              <a:schemeClr val="accent2"/>
            </a:solidFill>
            <a:round/>
            <a:headEnd/>
            <a:tailEnd/>
          </a:ln>
          <a:effectLst/>
        </p:spPr>
        <p:txBody>
          <a:bodyPr/>
          <a:lstStyle/>
          <a:p>
            <a:endParaRPr lang="en-US"/>
          </a:p>
        </p:txBody>
      </p:sp>
      <p:sp>
        <p:nvSpPr>
          <p:cNvPr id="99730" name="Line 402"/>
          <p:cNvSpPr>
            <a:spLocks noChangeShapeType="1"/>
          </p:cNvSpPr>
          <p:nvPr/>
        </p:nvSpPr>
        <p:spPr bwMode="auto">
          <a:xfrm>
            <a:off x="3344863" y="1782763"/>
            <a:ext cx="1587" cy="22225"/>
          </a:xfrm>
          <a:prstGeom prst="line">
            <a:avLst/>
          </a:prstGeom>
          <a:noFill/>
          <a:ln w="25400">
            <a:solidFill>
              <a:schemeClr val="accent2"/>
            </a:solidFill>
            <a:round/>
            <a:headEnd/>
            <a:tailEnd/>
          </a:ln>
        </p:spPr>
        <p:txBody>
          <a:bodyPr/>
          <a:lstStyle/>
          <a:p>
            <a:endParaRPr lang="en-US"/>
          </a:p>
        </p:txBody>
      </p:sp>
      <p:sp>
        <p:nvSpPr>
          <p:cNvPr id="99731" name="Line 403"/>
          <p:cNvSpPr>
            <a:spLocks noChangeShapeType="1"/>
          </p:cNvSpPr>
          <p:nvPr/>
        </p:nvSpPr>
        <p:spPr bwMode="auto">
          <a:xfrm>
            <a:off x="3394075" y="1804988"/>
            <a:ext cx="1588" cy="22225"/>
          </a:xfrm>
          <a:prstGeom prst="line">
            <a:avLst/>
          </a:prstGeom>
          <a:noFill/>
          <a:ln w="25400">
            <a:solidFill>
              <a:schemeClr val="accent2"/>
            </a:solidFill>
            <a:round/>
            <a:headEnd/>
            <a:tailEnd/>
          </a:ln>
          <a:effectLst/>
        </p:spPr>
        <p:txBody>
          <a:bodyPr/>
          <a:lstStyle/>
          <a:p>
            <a:endParaRPr lang="en-US"/>
          </a:p>
        </p:txBody>
      </p:sp>
      <p:sp>
        <p:nvSpPr>
          <p:cNvPr id="99732" name="Line 404"/>
          <p:cNvSpPr>
            <a:spLocks noChangeShapeType="1"/>
          </p:cNvSpPr>
          <p:nvPr/>
        </p:nvSpPr>
        <p:spPr bwMode="auto">
          <a:xfrm>
            <a:off x="3613150" y="1827213"/>
            <a:ext cx="1588" cy="30162"/>
          </a:xfrm>
          <a:prstGeom prst="line">
            <a:avLst/>
          </a:prstGeom>
          <a:noFill/>
          <a:ln w="25400">
            <a:solidFill>
              <a:schemeClr val="accent2"/>
            </a:solidFill>
            <a:round/>
            <a:headEnd/>
            <a:tailEnd/>
          </a:ln>
          <a:effectLst/>
        </p:spPr>
        <p:txBody>
          <a:bodyPr/>
          <a:lstStyle/>
          <a:p>
            <a:endParaRPr lang="en-US"/>
          </a:p>
        </p:txBody>
      </p:sp>
      <p:sp>
        <p:nvSpPr>
          <p:cNvPr id="99733" name="Line 405"/>
          <p:cNvSpPr>
            <a:spLocks noChangeShapeType="1"/>
          </p:cNvSpPr>
          <p:nvPr/>
        </p:nvSpPr>
        <p:spPr bwMode="auto">
          <a:xfrm>
            <a:off x="3743325" y="1857375"/>
            <a:ext cx="1588" cy="31750"/>
          </a:xfrm>
          <a:prstGeom prst="line">
            <a:avLst/>
          </a:prstGeom>
          <a:noFill/>
          <a:ln w="25400">
            <a:solidFill>
              <a:schemeClr val="accent2"/>
            </a:solidFill>
            <a:round/>
            <a:headEnd/>
            <a:tailEnd/>
          </a:ln>
          <a:effectLst/>
        </p:spPr>
        <p:txBody>
          <a:bodyPr/>
          <a:lstStyle/>
          <a:p>
            <a:endParaRPr lang="en-US"/>
          </a:p>
        </p:txBody>
      </p:sp>
      <p:sp>
        <p:nvSpPr>
          <p:cNvPr id="99734" name="Line 406"/>
          <p:cNvSpPr>
            <a:spLocks noChangeShapeType="1"/>
          </p:cNvSpPr>
          <p:nvPr/>
        </p:nvSpPr>
        <p:spPr bwMode="auto">
          <a:xfrm>
            <a:off x="3749675" y="1889125"/>
            <a:ext cx="1588" cy="33338"/>
          </a:xfrm>
          <a:prstGeom prst="line">
            <a:avLst/>
          </a:prstGeom>
          <a:noFill/>
          <a:ln w="25400">
            <a:solidFill>
              <a:schemeClr val="accent2"/>
            </a:solidFill>
            <a:round/>
            <a:headEnd/>
            <a:tailEnd/>
          </a:ln>
          <a:effectLst/>
        </p:spPr>
        <p:txBody>
          <a:bodyPr/>
          <a:lstStyle/>
          <a:p>
            <a:endParaRPr lang="en-US"/>
          </a:p>
        </p:txBody>
      </p:sp>
      <p:sp>
        <p:nvSpPr>
          <p:cNvPr id="99735" name="Line 407"/>
          <p:cNvSpPr>
            <a:spLocks noChangeShapeType="1"/>
          </p:cNvSpPr>
          <p:nvPr/>
        </p:nvSpPr>
        <p:spPr bwMode="auto">
          <a:xfrm>
            <a:off x="3765550" y="1922463"/>
            <a:ext cx="1588" cy="33337"/>
          </a:xfrm>
          <a:prstGeom prst="line">
            <a:avLst/>
          </a:prstGeom>
          <a:noFill/>
          <a:ln w="25400">
            <a:solidFill>
              <a:schemeClr val="accent2"/>
            </a:solidFill>
            <a:round/>
            <a:headEnd/>
            <a:tailEnd/>
          </a:ln>
          <a:effectLst/>
        </p:spPr>
        <p:txBody>
          <a:bodyPr/>
          <a:lstStyle/>
          <a:p>
            <a:endParaRPr lang="en-US"/>
          </a:p>
        </p:txBody>
      </p:sp>
      <p:sp>
        <p:nvSpPr>
          <p:cNvPr id="99736" name="Line 408"/>
          <p:cNvSpPr>
            <a:spLocks noChangeShapeType="1"/>
          </p:cNvSpPr>
          <p:nvPr/>
        </p:nvSpPr>
        <p:spPr bwMode="auto">
          <a:xfrm>
            <a:off x="3781425" y="1955800"/>
            <a:ext cx="1588" cy="38100"/>
          </a:xfrm>
          <a:prstGeom prst="line">
            <a:avLst/>
          </a:prstGeom>
          <a:noFill/>
          <a:ln w="25400">
            <a:solidFill>
              <a:schemeClr val="accent2"/>
            </a:solidFill>
            <a:round/>
            <a:headEnd/>
            <a:tailEnd/>
          </a:ln>
          <a:effectLst/>
        </p:spPr>
        <p:txBody>
          <a:bodyPr/>
          <a:lstStyle/>
          <a:p>
            <a:endParaRPr lang="en-US"/>
          </a:p>
        </p:txBody>
      </p:sp>
      <p:sp>
        <p:nvSpPr>
          <p:cNvPr id="99737" name="Line 409"/>
          <p:cNvSpPr>
            <a:spLocks noChangeShapeType="1"/>
          </p:cNvSpPr>
          <p:nvPr/>
        </p:nvSpPr>
        <p:spPr bwMode="auto">
          <a:xfrm>
            <a:off x="3783013" y="1993900"/>
            <a:ext cx="1587" cy="36513"/>
          </a:xfrm>
          <a:prstGeom prst="line">
            <a:avLst/>
          </a:prstGeom>
          <a:noFill/>
          <a:ln w="25400">
            <a:solidFill>
              <a:schemeClr val="accent2"/>
            </a:solidFill>
            <a:round/>
            <a:headEnd/>
            <a:tailEnd/>
          </a:ln>
          <a:effectLst/>
        </p:spPr>
        <p:txBody>
          <a:bodyPr/>
          <a:lstStyle/>
          <a:p>
            <a:endParaRPr lang="en-US"/>
          </a:p>
        </p:txBody>
      </p:sp>
      <p:sp>
        <p:nvSpPr>
          <p:cNvPr id="99738" name="Line 410"/>
          <p:cNvSpPr>
            <a:spLocks noChangeShapeType="1"/>
          </p:cNvSpPr>
          <p:nvPr/>
        </p:nvSpPr>
        <p:spPr bwMode="auto">
          <a:xfrm>
            <a:off x="3805238" y="2030413"/>
            <a:ext cx="1587" cy="42862"/>
          </a:xfrm>
          <a:prstGeom prst="line">
            <a:avLst/>
          </a:prstGeom>
          <a:noFill/>
          <a:ln w="25400">
            <a:solidFill>
              <a:schemeClr val="accent2"/>
            </a:solidFill>
            <a:round/>
            <a:headEnd/>
            <a:tailEnd/>
          </a:ln>
          <a:effectLst/>
        </p:spPr>
        <p:txBody>
          <a:bodyPr/>
          <a:lstStyle/>
          <a:p>
            <a:endParaRPr lang="en-US"/>
          </a:p>
        </p:txBody>
      </p:sp>
      <p:sp>
        <p:nvSpPr>
          <p:cNvPr id="99739" name="Line 411"/>
          <p:cNvSpPr>
            <a:spLocks noChangeShapeType="1"/>
          </p:cNvSpPr>
          <p:nvPr/>
        </p:nvSpPr>
        <p:spPr bwMode="auto">
          <a:xfrm>
            <a:off x="3902075" y="2073275"/>
            <a:ext cx="1588" cy="60325"/>
          </a:xfrm>
          <a:prstGeom prst="line">
            <a:avLst/>
          </a:prstGeom>
          <a:noFill/>
          <a:ln w="25400">
            <a:solidFill>
              <a:schemeClr val="accent2"/>
            </a:solidFill>
            <a:round/>
            <a:headEnd/>
            <a:tailEnd/>
          </a:ln>
          <a:effectLst/>
        </p:spPr>
        <p:txBody>
          <a:bodyPr/>
          <a:lstStyle/>
          <a:p>
            <a:endParaRPr lang="en-US"/>
          </a:p>
        </p:txBody>
      </p:sp>
      <p:sp>
        <p:nvSpPr>
          <p:cNvPr id="99740" name="Line 412"/>
          <p:cNvSpPr>
            <a:spLocks noChangeShapeType="1"/>
          </p:cNvSpPr>
          <p:nvPr/>
        </p:nvSpPr>
        <p:spPr bwMode="auto">
          <a:xfrm>
            <a:off x="3959225" y="2133600"/>
            <a:ext cx="1588" cy="63500"/>
          </a:xfrm>
          <a:prstGeom prst="line">
            <a:avLst/>
          </a:prstGeom>
          <a:noFill/>
          <a:ln w="25400">
            <a:solidFill>
              <a:schemeClr val="accent2"/>
            </a:solidFill>
            <a:round/>
            <a:headEnd/>
            <a:tailEnd/>
          </a:ln>
          <a:effectLst/>
        </p:spPr>
        <p:txBody>
          <a:bodyPr/>
          <a:lstStyle/>
          <a:p>
            <a:endParaRPr lang="en-US"/>
          </a:p>
        </p:txBody>
      </p:sp>
      <p:sp>
        <p:nvSpPr>
          <p:cNvPr id="99741" name="Line 413"/>
          <p:cNvSpPr>
            <a:spLocks noChangeShapeType="1"/>
          </p:cNvSpPr>
          <p:nvPr/>
        </p:nvSpPr>
        <p:spPr bwMode="auto">
          <a:xfrm>
            <a:off x="4205288" y="2197100"/>
            <a:ext cx="1587" cy="69850"/>
          </a:xfrm>
          <a:prstGeom prst="line">
            <a:avLst/>
          </a:prstGeom>
          <a:noFill/>
          <a:ln w="25400">
            <a:solidFill>
              <a:schemeClr val="accent2"/>
            </a:solidFill>
            <a:round/>
            <a:headEnd/>
            <a:tailEnd/>
          </a:ln>
          <a:effectLst/>
        </p:spPr>
        <p:txBody>
          <a:bodyPr/>
          <a:lstStyle/>
          <a:p>
            <a:endParaRPr lang="en-US"/>
          </a:p>
        </p:txBody>
      </p:sp>
      <p:sp>
        <p:nvSpPr>
          <p:cNvPr id="99742" name="Line 414"/>
          <p:cNvSpPr>
            <a:spLocks noChangeShapeType="1"/>
          </p:cNvSpPr>
          <p:nvPr/>
        </p:nvSpPr>
        <p:spPr bwMode="auto">
          <a:xfrm>
            <a:off x="4211638" y="2266950"/>
            <a:ext cx="1587" cy="68263"/>
          </a:xfrm>
          <a:prstGeom prst="line">
            <a:avLst/>
          </a:prstGeom>
          <a:noFill/>
          <a:ln w="25400">
            <a:solidFill>
              <a:schemeClr val="accent2"/>
            </a:solidFill>
            <a:round/>
            <a:headEnd/>
            <a:tailEnd/>
          </a:ln>
          <a:effectLst/>
        </p:spPr>
        <p:txBody>
          <a:bodyPr/>
          <a:lstStyle/>
          <a:p>
            <a:endParaRPr lang="en-US"/>
          </a:p>
        </p:txBody>
      </p:sp>
      <p:sp>
        <p:nvSpPr>
          <p:cNvPr id="99743" name="Line 415"/>
          <p:cNvSpPr>
            <a:spLocks noChangeShapeType="1"/>
          </p:cNvSpPr>
          <p:nvPr/>
        </p:nvSpPr>
        <p:spPr bwMode="auto">
          <a:xfrm>
            <a:off x="4303713" y="2335213"/>
            <a:ext cx="1587" cy="80962"/>
          </a:xfrm>
          <a:prstGeom prst="line">
            <a:avLst/>
          </a:prstGeom>
          <a:noFill/>
          <a:ln w="25400">
            <a:solidFill>
              <a:schemeClr val="accent2"/>
            </a:solidFill>
            <a:round/>
            <a:headEnd/>
            <a:tailEnd/>
          </a:ln>
          <a:effectLst/>
        </p:spPr>
        <p:txBody>
          <a:bodyPr/>
          <a:lstStyle/>
          <a:p>
            <a:endParaRPr lang="en-US"/>
          </a:p>
        </p:txBody>
      </p:sp>
      <p:sp>
        <p:nvSpPr>
          <p:cNvPr id="99744" name="Line 416"/>
          <p:cNvSpPr>
            <a:spLocks noChangeShapeType="1"/>
          </p:cNvSpPr>
          <p:nvPr/>
        </p:nvSpPr>
        <p:spPr bwMode="auto">
          <a:xfrm>
            <a:off x="4464050" y="2416175"/>
            <a:ext cx="1588" cy="192088"/>
          </a:xfrm>
          <a:prstGeom prst="line">
            <a:avLst/>
          </a:prstGeom>
          <a:noFill/>
          <a:ln w="25400">
            <a:solidFill>
              <a:schemeClr val="accent2"/>
            </a:solidFill>
            <a:round/>
            <a:headEnd/>
            <a:tailEnd/>
          </a:ln>
          <a:effectLst/>
        </p:spPr>
        <p:txBody>
          <a:bodyPr/>
          <a:lstStyle/>
          <a:p>
            <a:endParaRPr lang="en-US"/>
          </a:p>
        </p:txBody>
      </p:sp>
      <p:sp>
        <p:nvSpPr>
          <p:cNvPr id="99745" name="Line 417"/>
          <p:cNvSpPr>
            <a:spLocks noChangeShapeType="1"/>
          </p:cNvSpPr>
          <p:nvPr/>
        </p:nvSpPr>
        <p:spPr bwMode="auto">
          <a:xfrm>
            <a:off x="5484813" y="2608263"/>
            <a:ext cx="1587" cy="1587"/>
          </a:xfrm>
          <a:prstGeom prst="line">
            <a:avLst/>
          </a:prstGeom>
          <a:noFill/>
          <a:ln w="25400">
            <a:solidFill>
              <a:srgbClr val="FF5050"/>
            </a:solidFill>
            <a:round/>
            <a:headEnd/>
            <a:tailEnd/>
          </a:ln>
        </p:spPr>
        <p:txBody>
          <a:bodyPr/>
          <a:lstStyle/>
          <a:p>
            <a:endParaRPr lang="en-US"/>
          </a:p>
        </p:txBody>
      </p:sp>
      <p:sp>
        <p:nvSpPr>
          <p:cNvPr id="99746" name="Line 418"/>
          <p:cNvSpPr>
            <a:spLocks noChangeShapeType="1"/>
          </p:cNvSpPr>
          <p:nvPr/>
        </p:nvSpPr>
        <p:spPr bwMode="auto">
          <a:xfrm>
            <a:off x="1009650" y="958850"/>
            <a:ext cx="104775" cy="1588"/>
          </a:xfrm>
          <a:prstGeom prst="line">
            <a:avLst/>
          </a:prstGeom>
          <a:noFill/>
          <a:ln w="25400">
            <a:solidFill>
              <a:srgbClr val="FF5050"/>
            </a:solidFill>
            <a:round/>
            <a:headEnd/>
            <a:tailEnd/>
          </a:ln>
        </p:spPr>
        <p:txBody>
          <a:bodyPr/>
          <a:lstStyle/>
          <a:p>
            <a:endParaRPr lang="en-US"/>
          </a:p>
        </p:txBody>
      </p:sp>
      <p:sp>
        <p:nvSpPr>
          <p:cNvPr id="99747" name="Line 419"/>
          <p:cNvSpPr>
            <a:spLocks noChangeShapeType="1"/>
          </p:cNvSpPr>
          <p:nvPr/>
        </p:nvSpPr>
        <p:spPr bwMode="auto">
          <a:xfrm>
            <a:off x="1114425" y="969963"/>
            <a:ext cx="15875" cy="1587"/>
          </a:xfrm>
          <a:prstGeom prst="line">
            <a:avLst/>
          </a:prstGeom>
          <a:noFill/>
          <a:ln w="25400">
            <a:solidFill>
              <a:srgbClr val="FF5050"/>
            </a:solidFill>
            <a:round/>
            <a:headEnd/>
            <a:tailEnd/>
          </a:ln>
        </p:spPr>
        <p:txBody>
          <a:bodyPr/>
          <a:lstStyle/>
          <a:p>
            <a:endParaRPr lang="en-US"/>
          </a:p>
        </p:txBody>
      </p:sp>
      <p:sp>
        <p:nvSpPr>
          <p:cNvPr id="99748" name="Line 420"/>
          <p:cNvSpPr>
            <a:spLocks noChangeShapeType="1"/>
          </p:cNvSpPr>
          <p:nvPr/>
        </p:nvSpPr>
        <p:spPr bwMode="auto">
          <a:xfrm>
            <a:off x="1130300" y="979488"/>
            <a:ext cx="177800" cy="1587"/>
          </a:xfrm>
          <a:prstGeom prst="line">
            <a:avLst/>
          </a:prstGeom>
          <a:noFill/>
          <a:ln w="25400">
            <a:solidFill>
              <a:srgbClr val="FF5050"/>
            </a:solidFill>
            <a:round/>
            <a:headEnd/>
            <a:tailEnd/>
          </a:ln>
        </p:spPr>
        <p:txBody>
          <a:bodyPr/>
          <a:lstStyle/>
          <a:p>
            <a:endParaRPr lang="en-US"/>
          </a:p>
        </p:txBody>
      </p:sp>
      <p:sp>
        <p:nvSpPr>
          <p:cNvPr id="99749" name="Line 421"/>
          <p:cNvSpPr>
            <a:spLocks noChangeShapeType="1"/>
          </p:cNvSpPr>
          <p:nvPr/>
        </p:nvSpPr>
        <p:spPr bwMode="auto">
          <a:xfrm>
            <a:off x="1308100" y="989013"/>
            <a:ext cx="3175" cy="1587"/>
          </a:xfrm>
          <a:prstGeom prst="line">
            <a:avLst/>
          </a:prstGeom>
          <a:noFill/>
          <a:ln w="25400">
            <a:solidFill>
              <a:srgbClr val="FF5050"/>
            </a:solidFill>
            <a:round/>
            <a:headEnd/>
            <a:tailEnd/>
          </a:ln>
        </p:spPr>
        <p:txBody>
          <a:bodyPr/>
          <a:lstStyle/>
          <a:p>
            <a:endParaRPr lang="en-US"/>
          </a:p>
        </p:txBody>
      </p:sp>
      <p:sp>
        <p:nvSpPr>
          <p:cNvPr id="99750" name="Line 422"/>
          <p:cNvSpPr>
            <a:spLocks noChangeShapeType="1"/>
          </p:cNvSpPr>
          <p:nvPr/>
        </p:nvSpPr>
        <p:spPr bwMode="auto">
          <a:xfrm>
            <a:off x="1311275" y="1000125"/>
            <a:ext cx="63500" cy="1588"/>
          </a:xfrm>
          <a:prstGeom prst="line">
            <a:avLst/>
          </a:prstGeom>
          <a:noFill/>
          <a:ln w="25400">
            <a:solidFill>
              <a:srgbClr val="FF5050"/>
            </a:solidFill>
            <a:round/>
            <a:headEnd/>
            <a:tailEnd/>
          </a:ln>
        </p:spPr>
        <p:txBody>
          <a:bodyPr/>
          <a:lstStyle/>
          <a:p>
            <a:endParaRPr lang="en-US"/>
          </a:p>
        </p:txBody>
      </p:sp>
      <p:sp>
        <p:nvSpPr>
          <p:cNvPr id="99751" name="Line 423"/>
          <p:cNvSpPr>
            <a:spLocks noChangeShapeType="1"/>
          </p:cNvSpPr>
          <p:nvPr/>
        </p:nvSpPr>
        <p:spPr bwMode="auto">
          <a:xfrm>
            <a:off x="1374775" y="1009650"/>
            <a:ext cx="93663" cy="1588"/>
          </a:xfrm>
          <a:prstGeom prst="line">
            <a:avLst/>
          </a:prstGeom>
          <a:noFill/>
          <a:ln w="25400">
            <a:solidFill>
              <a:srgbClr val="FF5050"/>
            </a:solidFill>
            <a:round/>
            <a:headEnd/>
            <a:tailEnd/>
          </a:ln>
        </p:spPr>
        <p:txBody>
          <a:bodyPr/>
          <a:lstStyle/>
          <a:p>
            <a:endParaRPr lang="en-US"/>
          </a:p>
        </p:txBody>
      </p:sp>
      <p:sp>
        <p:nvSpPr>
          <p:cNvPr id="99752" name="Line 424"/>
          <p:cNvSpPr>
            <a:spLocks noChangeShapeType="1"/>
          </p:cNvSpPr>
          <p:nvPr/>
        </p:nvSpPr>
        <p:spPr bwMode="auto">
          <a:xfrm>
            <a:off x="1468438" y="1020763"/>
            <a:ext cx="176212" cy="1587"/>
          </a:xfrm>
          <a:prstGeom prst="line">
            <a:avLst/>
          </a:prstGeom>
          <a:noFill/>
          <a:ln w="25400">
            <a:solidFill>
              <a:srgbClr val="FF5050"/>
            </a:solidFill>
            <a:round/>
            <a:headEnd/>
            <a:tailEnd/>
          </a:ln>
        </p:spPr>
        <p:txBody>
          <a:bodyPr/>
          <a:lstStyle/>
          <a:p>
            <a:endParaRPr lang="en-US"/>
          </a:p>
        </p:txBody>
      </p:sp>
      <p:sp>
        <p:nvSpPr>
          <p:cNvPr id="99753" name="Line 425"/>
          <p:cNvSpPr>
            <a:spLocks noChangeShapeType="1"/>
          </p:cNvSpPr>
          <p:nvPr/>
        </p:nvSpPr>
        <p:spPr bwMode="auto">
          <a:xfrm>
            <a:off x="1644650" y="1030288"/>
            <a:ext cx="3175" cy="1587"/>
          </a:xfrm>
          <a:prstGeom prst="line">
            <a:avLst/>
          </a:prstGeom>
          <a:noFill/>
          <a:ln w="25400">
            <a:solidFill>
              <a:srgbClr val="FF5050"/>
            </a:solidFill>
            <a:round/>
            <a:headEnd/>
            <a:tailEnd/>
          </a:ln>
        </p:spPr>
        <p:txBody>
          <a:bodyPr/>
          <a:lstStyle/>
          <a:p>
            <a:endParaRPr lang="en-US"/>
          </a:p>
        </p:txBody>
      </p:sp>
      <p:sp>
        <p:nvSpPr>
          <p:cNvPr id="99754" name="Line 426"/>
          <p:cNvSpPr>
            <a:spLocks noChangeShapeType="1"/>
          </p:cNvSpPr>
          <p:nvPr/>
        </p:nvSpPr>
        <p:spPr bwMode="auto">
          <a:xfrm>
            <a:off x="1647825" y="1041400"/>
            <a:ext cx="109538" cy="1588"/>
          </a:xfrm>
          <a:prstGeom prst="line">
            <a:avLst/>
          </a:prstGeom>
          <a:noFill/>
          <a:ln w="25400">
            <a:solidFill>
              <a:srgbClr val="FF5050"/>
            </a:solidFill>
            <a:round/>
            <a:headEnd/>
            <a:tailEnd/>
          </a:ln>
        </p:spPr>
        <p:txBody>
          <a:bodyPr/>
          <a:lstStyle/>
          <a:p>
            <a:endParaRPr lang="en-US"/>
          </a:p>
        </p:txBody>
      </p:sp>
      <p:sp>
        <p:nvSpPr>
          <p:cNvPr id="99755" name="Line 427"/>
          <p:cNvSpPr>
            <a:spLocks noChangeShapeType="1"/>
          </p:cNvSpPr>
          <p:nvPr/>
        </p:nvSpPr>
        <p:spPr bwMode="auto">
          <a:xfrm>
            <a:off x="1757363" y="1050925"/>
            <a:ext cx="38100" cy="1588"/>
          </a:xfrm>
          <a:prstGeom prst="line">
            <a:avLst/>
          </a:prstGeom>
          <a:noFill/>
          <a:ln w="25400">
            <a:solidFill>
              <a:srgbClr val="FF5050"/>
            </a:solidFill>
            <a:round/>
            <a:headEnd/>
            <a:tailEnd/>
          </a:ln>
        </p:spPr>
        <p:txBody>
          <a:bodyPr/>
          <a:lstStyle/>
          <a:p>
            <a:endParaRPr lang="en-US"/>
          </a:p>
        </p:txBody>
      </p:sp>
      <p:sp>
        <p:nvSpPr>
          <p:cNvPr id="99756" name="Line 428"/>
          <p:cNvSpPr>
            <a:spLocks noChangeShapeType="1"/>
          </p:cNvSpPr>
          <p:nvPr/>
        </p:nvSpPr>
        <p:spPr bwMode="auto">
          <a:xfrm>
            <a:off x="1795463" y="1062038"/>
            <a:ext cx="53975" cy="1587"/>
          </a:xfrm>
          <a:prstGeom prst="line">
            <a:avLst/>
          </a:prstGeom>
          <a:noFill/>
          <a:ln w="25400">
            <a:solidFill>
              <a:srgbClr val="FF5050"/>
            </a:solidFill>
            <a:round/>
            <a:headEnd/>
            <a:tailEnd/>
          </a:ln>
        </p:spPr>
        <p:txBody>
          <a:bodyPr/>
          <a:lstStyle/>
          <a:p>
            <a:endParaRPr lang="en-US"/>
          </a:p>
        </p:txBody>
      </p:sp>
      <p:sp>
        <p:nvSpPr>
          <p:cNvPr id="99757" name="Line 429"/>
          <p:cNvSpPr>
            <a:spLocks noChangeShapeType="1"/>
          </p:cNvSpPr>
          <p:nvPr/>
        </p:nvSpPr>
        <p:spPr bwMode="auto">
          <a:xfrm>
            <a:off x="1849438" y="1073150"/>
            <a:ext cx="19050" cy="1588"/>
          </a:xfrm>
          <a:prstGeom prst="line">
            <a:avLst/>
          </a:prstGeom>
          <a:noFill/>
          <a:ln w="25400">
            <a:solidFill>
              <a:srgbClr val="FF5050"/>
            </a:solidFill>
            <a:round/>
            <a:headEnd/>
            <a:tailEnd/>
          </a:ln>
        </p:spPr>
        <p:txBody>
          <a:bodyPr/>
          <a:lstStyle/>
          <a:p>
            <a:endParaRPr lang="en-US"/>
          </a:p>
        </p:txBody>
      </p:sp>
      <p:sp>
        <p:nvSpPr>
          <p:cNvPr id="99758" name="Line 430"/>
          <p:cNvSpPr>
            <a:spLocks noChangeShapeType="1"/>
          </p:cNvSpPr>
          <p:nvPr/>
        </p:nvSpPr>
        <p:spPr bwMode="auto">
          <a:xfrm>
            <a:off x="1868488" y="1082675"/>
            <a:ext cx="42862" cy="1588"/>
          </a:xfrm>
          <a:prstGeom prst="line">
            <a:avLst/>
          </a:prstGeom>
          <a:noFill/>
          <a:ln w="25400">
            <a:solidFill>
              <a:srgbClr val="FF5050"/>
            </a:solidFill>
            <a:round/>
            <a:headEnd/>
            <a:tailEnd/>
          </a:ln>
        </p:spPr>
        <p:txBody>
          <a:bodyPr/>
          <a:lstStyle/>
          <a:p>
            <a:endParaRPr lang="en-US"/>
          </a:p>
        </p:txBody>
      </p:sp>
      <p:sp>
        <p:nvSpPr>
          <p:cNvPr id="99759" name="Line 431"/>
          <p:cNvSpPr>
            <a:spLocks noChangeShapeType="1"/>
          </p:cNvSpPr>
          <p:nvPr/>
        </p:nvSpPr>
        <p:spPr bwMode="auto">
          <a:xfrm>
            <a:off x="1911350" y="1093788"/>
            <a:ext cx="3175" cy="1587"/>
          </a:xfrm>
          <a:prstGeom prst="line">
            <a:avLst/>
          </a:prstGeom>
          <a:noFill/>
          <a:ln w="25400">
            <a:solidFill>
              <a:srgbClr val="FF5050"/>
            </a:solidFill>
            <a:round/>
            <a:headEnd/>
            <a:tailEnd/>
          </a:ln>
        </p:spPr>
        <p:txBody>
          <a:bodyPr/>
          <a:lstStyle/>
          <a:p>
            <a:endParaRPr lang="en-US"/>
          </a:p>
        </p:txBody>
      </p:sp>
      <p:sp>
        <p:nvSpPr>
          <p:cNvPr id="99760" name="Line 432"/>
          <p:cNvSpPr>
            <a:spLocks noChangeShapeType="1"/>
          </p:cNvSpPr>
          <p:nvPr/>
        </p:nvSpPr>
        <p:spPr bwMode="auto">
          <a:xfrm>
            <a:off x="1914525" y="1104900"/>
            <a:ext cx="79375" cy="1588"/>
          </a:xfrm>
          <a:prstGeom prst="line">
            <a:avLst/>
          </a:prstGeom>
          <a:noFill/>
          <a:ln w="25400">
            <a:solidFill>
              <a:srgbClr val="FF5050"/>
            </a:solidFill>
            <a:round/>
            <a:headEnd/>
            <a:tailEnd/>
          </a:ln>
        </p:spPr>
        <p:txBody>
          <a:bodyPr/>
          <a:lstStyle/>
          <a:p>
            <a:endParaRPr lang="en-US"/>
          </a:p>
        </p:txBody>
      </p:sp>
      <p:sp>
        <p:nvSpPr>
          <p:cNvPr id="99761" name="Line 433"/>
          <p:cNvSpPr>
            <a:spLocks noChangeShapeType="1"/>
          </p:cNvSpPr>
          <p:nvPr/>
        </p:nvSpPr>
        <p:spPr bwMode="auto">
          <a:xfrm>
            <a:off x="1993900" y="1116013"/>
            <a:ext cx="22225" cy="1587"/>
          </a:xfrm>
          <a:prstGeom prst="line">
            <a:avLst/>
          </a:prstGeom>
          <a:noFill/>
          <a:ln w="25400">
            <a:solidFill>
              <a:srgbClr val="FF5050"/>
            </a:solidFill>
            <a:round/>
            <a:headEnd/>
            <a:tailEnd/>
          </a:ln>
        </p:spPr>
        <p:txBody>
          <a:bodyPr/>
          <a:lstStyle/>
          <a:p>
            <a:endParaRPr lang="en-US"/>
          </a:p>
        </p:txBody>
      </p:sp>
      <p:sp>
        <p:nvSpPr>
          <p:cNvPr id="99762" name="Line 434"/>
          <p:cNvSpPr>
            <a:spLocks noChangeShapeType="1"/>
          </p:cNvSpPr>
          <p:nvPr/>
        </p:nvSpPr>
        <p:spPr bwMode="auto">
          <a:xfrm>
            <a:off x="2016125" y="1125538"/>
            <a:ext cx="4763" cy="1587"/>
          </a:xfrm>
          <a:prstGeom prst="line">
            <a:avLst/>
          </a:prstGeom>
          <a:noFill/>
          <a:ln w="25400">
            <a:solidFill>
              <a:srgbClr val="FF5050"/>
            </a:solidFill>
            <a:round/>
            <a:headEnd/>
            <a:tailEnd/>
          </a:ln>
        </p:spPr>
        <p:txBody>
          <a:bodyPr/>
          <a:lstStyle/>
          <a:p>
            <a:endParaRPr lang="en-US"/>
          </a:p>
        </p:txBody>
      </p:sp>
      <p:sp>
        <p:nvSpPr>
          <p:cNvPr id="99763" name="Line 435"/>
          <p:cNvSpPr>
            <a:spLocks noChangeShapeType="1"/>
          </p:cNvSpPr>
          <p:nvPr/>
        </p:nvSpPr>
        <p:spPr bwMode="auto">
          <a:xfrm>
            <a:off x="2020888" y="1136650"/>
            <a:ext cx="20637" cy="1588"/>
          </a:xfrm>
          <a:prstGeom prst="line">
            <a:avLst/>
          </a:prstGeom>
          <a:noFill/>
          <a:ln w="25400">
            <a:solidFill>
              <a:srgbClr val="FF5050"/>
            </a:solidFill>
            <a:round/>
            <a:headEnd/>
            <a:tailEnd/>
          </a:ln>
        </p:spPr>
        <p:txBody>
          <a:bodyPr/>
          <a:lstStyle/>
          <a:p>
            <a:endParaRPr lang="en-US"/>
          </a:p>
        </p:txBody>
      </p:sp>
      <p:sp>
        <p:nvSpPr>
          <p:cNvPr id="99764" name="Line 436"/>
          <p:cNvSpPr>
            <a:spLocks noChangeShapeType="1"/>
          </p:cNvSpPr>
          <p:nvPr/>
        </p:nvSpPr>
        <p:spPr bwMode="auto">
          <a:xfrm>
            <a:off x="2041525" y="1147763"/>
            <a:ext cx="7938" cy="1587"/>
          </a:xfrm>
          <a:prstGeom prst="line">
            <a:avLst/>
          </a:prstGeom>
          <a:noFill/>
          <a:ln w="25400">
            <a:solidFill>
              <a:srgbClr val="FF5050"/>
            </a:solidFill>
            <a:round/>
            <a:headEnd/>
            <a:tailEnd/>
          </a:ln>
        </p:spPr>
        <p:txBody>
          <a:bodyPr/>
          <a:lstStyle/>
          <a:p>
            <a:endParaRPr lang="en-US"/>
          </a:p>
        </p:txBody>
      </p:sp>
      <p:sp>
        <p:nvSpPr>
          <p:cNvPr id="99765" name="Line 437"/>
          <p:cNvSpPr>
            <a:spLocks noChangeShapeType="1"/>
          </p:cNvSpPr>
          <p:nvPr/>
        </p:nvSpPr>
        <p:spPr bwMode="auto">
          <a:xfrm>
            <a:off x="2049463" y="1158875"/>
            <a:ext cx="58737" cy="1588"/>
          </a:xfrm>
          <a:prstGeom prst="line">
            <a:avLst/>
          </a:prstGeom>
          <a:noFill/>
          <a:ln w="25400">
            <a:solidFill>
              <a:srgbClr val="FF5050"/>
            </a:solidFill>
            <a:round/>
            <a:headEnd/>
            <a:tailEnd/>
          </a:ln>
        </p:spPr>
        <p:txBody>
          <a:bodyPr/>
          <a:lstStyle/>
          <a:p>
            <a:endParaRPr lang="en-US"/>
          </a:p>
        </p:txBody>
      </p:sp>
      <p:sp>
        <p:nvSpPr>
          <p:cNvPr id="99766" name="Line 438"/>
          <p:cNvSpPr>
            <a:spLocks noChangeShapeType="1"/>
          </p:cNvSpPr>
          <p:nvPr/>
        </p:nvSpPr>
        <p:spPr bwMode="auto">
          <a:xfrm>
            <a:off x="2108200" y="1168400"/>
            <a:ext cx="25400" cy="1588"/>
          </a:xfrm>
          <a:prstGeom prst="line">
            <a:avLst/>
          </a:prstGeom>
          <a:noFill/>
          <a:ln w="25400">
            <a:solidFill>
              <a:srgbClr val="FF5050"/>
            </a:solidFill>
            <a:round/>
            <a:headEnd/>
            <a:tailEnd/>
          </a:ln>
        </p:spPr>
        <p:txBody>
          <a:bodyPr/>
          <a:lstStyle/>
          <a:p>
            <a:endParaRPr lang="en-US"/>
          </a:p>
        </p:txBody>
      </p:sp>
      <p:sp>
        <p:nvSpPr>
          <p:cNvPr id="99767" name="Line 439"/>
          <p:cNvSpPr>
            <a:spLocks noChangeShapeType="1"/>
          </p:cNvSpPr>
          <p:nvPr/>
        </p:nvSpPr>
        <p:spPr bwMode="auto">
          <a:xfrm>
            <a:off x="2133600" y="1179513"/>
            <a:ext cx="69850" cy="1587"/>
          </a:xfrm>
          <a:prstGeom prst="line">
            <a:avLst/>
          </a:prstGeom>
          <a:noFill/>
          <a:ln w="25400">
            <a:solidFill>
              <a:srgbClr val="FF5050"/>
            </a:solidFill>
            <a:round/>
            <a:headEnd/>
            <a:tailEnd/>
          </a:ln>
        </p:spPr>
        <p:txBody>
          <a:bodyPr/>
          <a:lstStyle/>
          <a:p>
            <a:endParaRPr lang="en-US"/>
          </a:p>
        </p:txBody>
      </p:sp>
      <p:sp>
        <p:nvSpPr>
          <p:cNvPr id="99768" name="Line 440"/>
          <p:cNvSpPr>
            <a:spLocks noChangeShapeType="1"/>
          </p:cNvSpPr>
          <p:nvPr/>
        </p:nvSpPr>
        <p:spPr bwMode="auto">
          <a:xfrm>
            <a:off x="2203450" y="1190625"/>
            <a:ext cx="4763" cy="1588"/>
          </a:xfrm>
          <a:prstGeom prst="line">
            <a:avLst/>
          </a:prstGeom>
          <a:noFill/>
          <a:ln w="25400">
            <a:solidFill>
              <a:srgbClr val="FF5050"/>
            </a:solidFill>
            <a:round/>
            <a:headEnd/>
            <a:tailEnd/>
          </a:ln>
        </p:spPr>
        <p:txBody>
          <a:bodyPr/>
          <a:lstStyle/>
          <a:p>
            <a:endParaRPr lang="en-US"/>
          </a:p>
        </p:txBody>
      </p:sp>
      <p:sp>
        <p:nvSpPr>
          <p:cNvPr id="99769" name="Line 441"/>
          <p:cNvSpPr>
            <a:spLocks noChangeShapeType="1"/>
          </p:cNvSpPr>
          <p:nvPr/>
        </p:nvSpPr>
        <p:spPr bwMode="auto">
          <a:xfrm>
            <a:off x="2208213" y="1201738"/>
            <a:ext cx="1587" cy="1587"/>
          </a:xfrm>
          <a:prstGeom prst="line">
            <a:avLst/>
          </a:prstGeom>
          <a:noFill/>
          <a:ln w="25400">
            <a:solidFill>
              <a:srgbClr val="FF5050"/>
            </a:solidFill>
            <a:round/>
            <a:headEnd/>
            <a:tailEnd/>
          </a:ln>
        </p:spPr>
        <p:txBody>
          <a:bodyPr/>
          <a:lstStyle/>
          <a:p>
            <a:endParaRPr lang="en-US"/>
          </a:p>
        </p:txBody>
      </p:sp>
      <p:sp>
        <p:nvSpPr>
          <p:cNvPr id="99770" name="Line 442"/>
          <p:cNvSpPr>
            <a:spLocks noChangeShapeType="1"/>
          </p:cNvSpPr>
          <p:nvPr/>
        </p:nvSpPr>
        <p:spPr bwMode="auto">
          <a:xfrm>
            <a:off x="2209800" y="1214438"/>
            <a:ext cx="22225" cy="1587"/>
          </a:xfrm>
          <a:prstGeom prst="line">
            <a:avLst/>
          </a:prstGeom>
          <a:noFill/>
          <a:ln w="25400">
            <a:solidFill>
              <a:srgbClr val="FF5050"/>
            </a:solidFill>
            <a:round/>
            <a:headEnd/>
            <a:tailEnd/>
          </a:ln>
        </p:spPr>
        <p:txBody>
          <a:bodyPr/>
          <a:lstStyle/>
          <a:p>
            <a:endParaRPr lang="en-US"/>
          </a:p>
        </p:txBody>
      </p:sp>
      <p:sp>
        <p:nvSpPr>
          <p:cNvPr id="99771" name="Line 443"/>
          <p:cNvSpPr>
            <a:spLocks noChangeShapeType="1"/>
          </p:cNvSpPr>
          <p:nvPr/>
        </p:nvSpPr>
        <p:spPr bwMode="auto">
          <a:xfrm>
            <a:off x="2232025" y="1225550"/>
            <a:ext cx="14288" cy="1588"/>
          </a:xfrm>
          <a:prstGeom prst="line">
            <a:avLst/>
          </a:prstGeom>
          <a:noFill/>
          <a:ln w="25400">
            <a:solidFill>
              <a:srgbClr val="FF5050"/>
            </a:solidFill>
            <a:round/>
            <a:headEnd/>
            <a:tailEnd/>
          </a:ln>
        </p:spPr>
        <p:txBody>
          <a:bodyPr/>
          <a:lstStyle/>
          <a:p>
            <a:endParaRPr lang="en-US"/>
          </a:p>
        </p:txBody>
      </p:sp>
      <p:sp>
        <p:nvSpPr>
          <p:cNvPr id="99772" name="Line 444"/>
          <p:cNvSpPr>
            <a:spLocks noChangeShapeType="1"/>
          </p:cNvSpPr>
          <p:nvPr/>
        </p:nvSpPr>
        <p:spPr bwMode="auto">
          <a:xfrm>
            <a:off x="2246313" y="1236663"/>
            <a:ext cx="63500" cy="1587"/>
          </a:xfrm>
          <a:prstGeom prst="line">
            <a:avLst/>
          </a:prstGeom>
          <a:noFill/>
          <a:ln w="25400">
            <a:solidFill>
              <a:srgbClr val="FF5050"/>
            </a:solidFill>
            <a:round/>
            <a:headEnd/>
            <a:tailEnd/>
          </a:ln>
        </p:spPr>
        <p:txBody>
          <a:bodyPr/>
          <a:lstStyle/>
          <a:p>
            <a:endParaRPr lang="en-US"/>
          </a:p>
        </p:txBody>
      </p:sp>
      <p:sp>
        <p:nvSpPr>
          <p:cNvPr id="99773" name="Line 445"/>
          <p:cNvSpPr>
            <a:spLocks noChangeShapeType="1"/>
          </p:cNvSpPr>
          <p:nvPr/>
        </p:nvSpPr>
        <p:spPr bwMode="auto">
          <a:xfrm>
            <a:off x="2309813" y="1247775"/>
            <a:ext cx="90487" cy="1588"/>
          </a:xfrm>
          <a:prstGeom prst="line">
            <a:avLst/>
          </a:prstGeom>
          <a:noFill/>
          <a:ln w="25400">
            <a:solidFill>
              <a:srgbClr val="FF5050"/>
            </a:solidFill>
            <a:round/>
            <a:headEnd/>
            <a:tailEnd/>
          </a:ln>
        </p:spPr>
        <p:txBody>
          <a:bodyPr/>
          <a:lstStyle/>
          <a:p>
            <a:endParaRPr lang="en-US"/>
          </a:p>
        </p:txBody>
      </p:sp>
      <p:sp>
        <p:nvSpPr>
          <p:cNvPr id="99774" name="Line 446"/>
          <p:cNvSpPr>
            <a:spLocks noChangeShapeType="1"/>
          </p:cNvSpPr>
          <p:nvPr/>
        </p:nvSpPr>
        <p:spPr bwMode="auto">
          <a:xfrm>
            <a:off x="2400300" y="1258888"/>
            <a:ext cx="1588" cy="1587"/>
          </a:xfrm>
          <a:prstGeom prst="line">
            <a:avLst/>
          </a:prstGeom>
          <a:noFill/>
          <a:ln w="25400">
            <a:solidFill>
              <a:srgbClr val="FF5050"/>
            </a:solidFill>
            <a:round/>
            <a:headEnd/>
            <a:tailEnd/>
          </a:ln>
        </p:spPr>
        <p:txBody>
          <a:bodyPr/>
          <a:lstStyle/>
          <a:p>
            <a:endParaRPr lang="en-US"/>
          </a:p>
        </p:txBody>
      </p:sp>
      <p:sp>
        <p:nvSpPr>
          <p:cNvPr id="99775" name="Line 447"/>
          <p:cNvSpPr>
            <a:spLocks noChangeShapeType="1"/>
          </p:cNvSpPr>
          <p:nvPr/>
        </p:nvSpPr>
        <p:spPr bwMode="auto">
          <a:xfrm>
            <a:off x="2401888" y="1273175"/>
            <a:ext cx="7937" cy="1588"/>
          </a:xfrm>
          <a:prstGeom prst="line">
            <a:avLst/>
          </a:prstGeom>
          <a:noFill/>
          <a:ln w="25400">
            <a:solidFill>
              <a:srgbClr val="FF5050"/>
            </a:solidFill>
            <a:round/>
            <a:headEnd/>
            <a:tailEnd/>
          </a:ln>
        </p:spPr>
        <p:txBody>
          <a:bodyPr/>
          <a:lstStyle/>
          <a:p>
            <a:endParaRPr lang="en-US"/>
          </a:p>
        </p:txBody>
      </p:sp>
      <p:sp>
        <p:nvSpPr>
          <p:cNvPr id="99776" name="Line 448"/>
          <p:cNvSpPr>
            <a:spLocks noChangeShapeType="1"/>
          </p:cNvSpPr>
          <p:nvPr/>
        </p:nvSpPr>
        <p:spPr bwMode="auto">
          <a:xfrm>
            <a:off x="2409825" y="1296988"/>
            <a:ext cx="17463" cy="1587"/>
          </a:xfrm>
          <a:prstGeom prst="line">
            <a:avLst/>
          </a:prstGeom>
          <a:noFill/>
          <a:ln w="25400">
            <a:solidFill>
              <a:srgbClr val="FF5050"/>
            </a:solidFill>
            <a:round/>
            <a:headEnd/>
            <a:tailEnd/>
          </a:ln>
        </p:spPr>
        <p:txBody>
          <a:bodyPr/>
          <a:lstStyle/>
          <a:p>
            <a:endParaRPr lang="en-US"/>
          </a:p>
        </p:txBody>
      </p:sp>
      <p:sp>
        <p:nvSpPr>
          <p:cNvPr id="99777" name="Line 449"/>
          <p:cNvSpPr>
            <a:spLocks noChangeShapeType="1"/>
          </p:cNvSpPr>
          <p:nvPr/>
        </p:nvSpPr>
        <p:spPr bwMode="auto">
          <a:xfrm>
            <a:off x="2427288" y="1308100"/>
            <a:ext cx="3175" cy="1588"/>
          </a:xfrm>
          <a:prstGeom prst="line">
            <a:avLst/>
          </a:prstGeom>
          <a:noFill/>
          <a:ln w="25400">
            <a:solidFill>
              <a:srgbClr val="FF5050"/>
            </a:solidFill>
            <a:round/>
            <a:headEnd/>
            <a:tailEnd/>
          </a:ln>
        </p:spPr>
        <p:txBody>
          <a:bodyPr/>
          <a:lstStyle/>
          <a:p>
            <a:endParaRPr lang="en-US"/>
          </a:p>
        </p:txBody>
      </p:sp>
      <p:sp>
        <p:nvSpPr>
          <p:cNvPr id="99778" name="Line 450"/>
          <p:cNvSpPr>
            <a:spLocks noChangeShapeType="1"/>
          </p:cNvSpPr>
          <p:nvPr/>
        </p:nvSpPr>
        <p:spPr bwMode="auto">
          <a:xfrm>
            <a:off x="2430463" y="1320800"/>
            <a:ext cx="14287" cy="1588"/>
          </a:xfrm>
          <a:prstGeom prst="line">
            <a:avLst/>
          </a:prstGeom>
          <a:noFill/>
          <a:ln w="25400">
            <a:solidFill>
              <a:srgbClr val="FF5050"/>
            </a:solidFill>
            <a:round/>
            <a:headEnd/>
            <a:tailEnd/>
          </a:ln>
        </p:spPr>
        <p:txBody>
          <a:bodyPr/>
          <a:lstStyle/>
          <a:p>
            <a:endParaRPr lang="en-US"/>
          </a:p>
        </p:txBody>
      </p:sp>
      <p:sp>
        <p:nvSpPr>
          <p:cNvPr id="99779" name="Line 451"/>
          <p:cNvSpPr>
            <a:spLocks noChangeShapeType="1"/>
          </p:cNvSpPr>
          <p:nvPr/>
        </p:nvSpPr>
        <p:spPr bwMode="auto">
          <a:xfrm>
            <a:off x="2444750" y="1335088"/>
            <a:ext cx="3175" cy="1587"/>
          </a:xfrm>
          <a:prstGeom prst="line">
            <a:avLst/>
          </a:prstGeom>
          <a:noFill/>
          <a:ln w="25400">
            <a:solidFill>
              <a:srgbClr val="FF5050"/>
            </a:solidFill>
            <a:round/>
            <a:headEnd/>
            <a:tailEnd/>
          </a:ln>
        </p:spPr>
        <p:txBody>
          <a:bodyPr/>
          <a:lstStyle/>
          <a:p>
            <a:endParaRPr lang="en-US"/>
          </a:p>
        </p:txBody>
      </p:sp>
      <p:sp>
        <p:nvSpPr>
          <p:cNvPr id="99780" name="Line 452"/>
          <p:cNvSpPr>
            <a:spLocks noChangeShapeType="1"/>
          </p:cNvSpPr>
          <p:nvPr/>
        </p:nvSpPr>
        <p:spPr bwMode="auto">
          <a:xfrm>
            <a:off x="2447925" y="1346200"/>
            <a:ext cx="30163" cy="1588"/>
          </a:xfrm>
          <a:prstGeom prst="line">
            <a:avLst/>
          </a:prstGeom>
          <a:noFill/>
          <a:ln w="25400">
            <a:solidFill>
              <a:srgbClr val="FF5050"/>
            </a:solidFill>
            <a:round/>
            <a:headEnd/>
            <a:tailEnd/>
          </a:ln>
        </p:spPr>
        <p:txBody>
          <a:bodyPr/>
          <a:lstStyle/>
          <a:p>
            <a:endParaRPr lang="en-US"/>
          </a:p>
        </p:txBody>
      </p:sp>
      <p:sp>
        <p:nvSpPr>
          <p:cNvPr id="99781" name="Line 453"/>
          <p:cNvSpPr>
            <a:spLocks noChangeShapeType="1"/>
          </p:cNvSpPr>
          <p:nvPr/>
        </p:nvSpPr>
        <p:spPr bwMode="auto">
          <a:xfrm>
            <a:off x="2478088" y="1358900"/>
            <a:ext cx="25400" cy="1588"/>
          </a:xfrm>
          <a:prstGeom prst="line">
            <a:avLst/>
          </a:prstGeom>
          <a:noFill/>
          <a:ln w="25400">
            <a:solidFill>
              <a:srgbClr val="FF5050"/>
            </a:solidFill>
            <a:round/>
            <a:headEnd/>
            <a:tailEnd/>
          </a:ln>
        </p:spPr>
        <p:txBody>
          <a:bodyPr/>
          <a:lstStyle/>
          <a:p>
            <a:endParaRPr lang="en-US"/>
          </a:p>
        </p:txBody>
      </p:sp>
      <p:sp>
        <p:nvSpPr>
          <p:cNvPr id="99782" name="Line 454"/>
          <p:cNvSpPr>
            <a:spLocks noChangeShapeType="1"/>
          </p:cNvSpPr>
          <p:nvPr/>
        </p:nvSpPr>
        <p:spPr bwMode="auto">
          <a:xfrm>
            <a:off x="2503488" y="1384300"/>
            <a:ext cx="42862" cy="1588"/>
          </a:xfrm>
          <a:prstGeom prst="line">
            <a:avLst/>
          </a:prstGeom>
          <a:noFill/>
          <a:ln w="25400">
            <a:solidFill>
              <a:srgbClr val="FF5050"/>
            </a:solidFill>
            <a:round/>
            <a:headEnd/>
            <a:tailEnd/>
          </a:ln>
        </p:spPr>
        <p:txBody>
          <a:bodyPr/>
          <a:lstStyle/>
          <a:p>
            <a:endParaRPr lang="en-US"/>
          </a:p>
        </p:txBody>
      </p:sp>
      <p:sp>
        <p:nvSpPr>
          <p:cNvPr id="99783" name="Line 455"/>
          <p:cNvSpPr>
            <a:spLocks noChangeShapeType="1"/>
          </p:cNvSpPr>
          <p:nvPr/>
        </p:nvSpPr>
        <p:spPr bwMode="auto">
          <a:xfrm>
            <a:off x="2546350" y="1398588"/>
            <a:ext cx="26988" cy="1587"/>
          </a:xfrm>
          <a:prstGeom prst="line">
            <a:avLst/>
          </a:prstGeom>
          <a:noFill/>
          <a:ln w="25400">
            <a:solidFill>
              <a:srgbClr val="FF5050"/>
            </a:solidFill>
            <a:round/>
            <a:headEnd/>
            <a:tailEnd/>
          </a:ln>
        </p:spPr>
        <p:txBody>
          <a:bodyPr/>
          <a:lstStyle/>
          <a:p>
            <a:endParaRPr lang="en-US"/>
          </a:p>
        </p:txBody>
      </p:sp>
      <p:sp>
        <p:nvSpPr>
          <p:cNvPr id="99784" name="Line 456"/>
          <p:cNvSpPr>
            <a:spLocks noChangeShapeType="1"/>
          </p:cNvSpPr>
          <p:nvPr/>
        </p:nvSpPr>
        <p:spPr bwMode="auto">
          <a:xfrm>
            <a:off x="2573338" y="1411288"/>
            <a:ext cx="22225" cy="1587"/>
          </a:xfrm>
          <a:prstGeom prst="line">
            <a:avLst/>
          </a:prstGeom>
          <a:noFill/>
          <a:ln w="25400">
            <a:solidFill>
              <a:srgbClr val="FF5050"/>
            </a:solidFill>
            <a:round/>
            <a:headEnd/>
            <a:tailEnd/>
          </a:ln>
        </p:spPr>
        <p:txBody>
          <a:bodyPr/>
          <a:lstStyle/>
          <a:p>
            <a:endParaRPr lang="en-US"/>
          </a:p>
        </p:txBody>
      </p:sp>
      <p:sp>
        <p:nvSpPr>
          <p:cNvPr id="99785" name="Line 457"/>
          <p:cNvSpPr>
            <a:spLocks noChangeShapeType="1"/>
          </p:cNvSpPr>
          <p:nvPr/>
        </p:nvSpPr>
        <p:spPr bwMode="auto">
          <a:xfrm>
            <a:off x="2595563" y="1423988"/>
            <a:ext cx="46037" cy="1587"/>
          </a:xfrm>
          <a:prstGeom prst="line">
            <a:avLst/>
          </a:prstGeom>
          <a:noFill/>
          <a:ln w="25400">
            <a:solidFill>
              <a:srgbClr val="FF5050"/>
            </a:solidFill>
            <a:round/>
            <a:headEnd/>
            <a:tailEnd/>
          </a:ln>
        </p:spPr>
        <p:txBody>
          <a:bodyPr/>
          <a:lstStyle/>
          <a:p>
            <a:endParaRPr lang="en-US"/>
          </a:p>
        </p:txBody>
      </p:sp>
      <p:sp>
        <p:nvSpPr>
          <p:cNvPr id="99786" name="Line 458"/>
          <p:cNvSpPr>
            <a:spLocks noChangeShapeType="1"/>
          </p:cNvSpPr>
          <p:nvPr/>
        </p:nvSpPr>
        <p:spPr bwMode="auto">
          <a:xfrm>
            <a:off x="2641600" y="1436688"/>
            <a:ext cx="26988" cy="1587"/>
          </a:xfrm>
          <a:prstGeom prst="line">
            <a:avLst/>
          </a:prstGeom>
          <a:noFill/>
          <a:ln w="25400">
            <a:solidFill>
              <a:srgbClr val="FF5050"/>
            </a:solidFill>
            <a:round/>
            <a:headEnd/>
            <a:tailEnd/>
          </a:ln>
        </p:spPr>
        <p:txBody>
          <a:bodyPr/>
          <a:lstStyle/>
          <a:p>
            <a:endParaRPr lang="en-US"/>
          </a:p>
        </p:txBody>
      </p:sp>
      <p:sp>
        <p:nvSpPr>
          <p:cNvPr id="99787" name="Line 459"/>
          <p:cNvSpPr>
            <a:spLocks noChangeShapeType="1"/>
          </p:cNvSpPr>
          <p:nvPr/>
        </p:nvSpPr>
        <p:spPr bwMode="auto">
          <a:xfrm>
            <a:off x="2668588" y="1449388"/>
            <a:ext cx="6350" cy="1587"/>
          </a:xfrm>
          <a:prstGeom prst="line">
            <a:avLst/>
          </a:prstGeom>
          <a:noFill/>
          <a:ln w="25400">
            <a:solidFill>
              <a:srgbClr val="FF5050"/>
            </a:solidFill>
            <a:round/>
            <a:headEnd/>
            <a:tailEnd/>
          </a:ln>
        </p:spPr>
        <p:txBody>
          <a:bodyPr/>
          <a:lstStyle/>
          <a:p>
            <a:endParaRPr lang="en-US"/>
          </a:p>
        </p:txBody>
      </p:sp>
      <p:sp>
        <p:nvSpPr>
          <p:cNvPr id="99788" name="Line 460"/>
          <p:cNvSpPr>
            <a:spLocks noChangeShapeType="1"/>
          </p:cNvSpPr>
          <p:nvPr/>
        </p:nvSpPr>
        <p:spPr bwMode="auto">
          <a:xfrm>
            <a:off x="2674938" y="1477963"/>
            <a:ext cx="17462" cy="1587"/>
          </a:xfrm>
          <a:prstGeom prst="line">
            <a:avLst/>
          </a:prstGeom>
          <a:noFill/>
          <a:ln w="25400">
            <a:solidFill>
              <a:srgbClr val="FF5050"/>
            </a:solidFill>
            <a:round/>
            <a:headEnd/>
            <a:tailEnd/>
          </a:ln>
        </p:spPr>
        <p:txBody>
          <a:bodyPr/>
          <a:lstStyle/>
          <a:p>
            <a:endParaRPr lang="en-US"/>
          </a:p>
        </p:txBody>
      </p:sp>
      <p:sp>
        <p:nvSpPr>
          <p:cNvPr id="99789" name="Line 461"/>
          <p:cNvSpPr>
            <a:spLocks noChangeShapeType="1"/>
          </p:cNvSpPr>
          <p:nvPr/>
        </p:nvSpPr>
        <p:spPr bwMode="auto">
          <a:xfrm>
            <a:off x="2692400" y="1490663"/>
            <a:ext cx="6350" cy="1587"/>
          </a:xfrm>
          <a:prstGeom prst="line">
            <a:avLst/>
          </a:prstGeom>
          <a:noFill/>
          <a:ln w="25400">
            <a:solidFill>
              <a:srgbClr val="FF5050"/>
            </a:solidFill>
            <a:round/>
            <a:headEnd/>
            <a:tailEnd/>
          </a:ln>
        </p:spPr>
        <p:txBody>
          <a:bodyPr/>
          <a:lstStyle/>
          <a:p>
            <a:endParaRPr lang="en-US"/>
          </a:p>
        </p:txBody>
      </p:sp>
      <p:sp>
        <p:nvSpPr>
          <p:cNvPr id="99790" name="Line 462"/>
          <p:cNvSpPr>
            <a:spLocks noChangeShapeType="1"/>
          </p:cNvSpPr>
          <p:nvPr/>
        </p:nvSpPr>
        <p:spPr bwMode="auto">
          <a:xfrm>
            <a:off x="2698750" y="1506538"/>
            <a:ext cx="22225" cy="1587"/>
          </a:xfrm>
          <a:prstGeom prst="line">
            <a:avLst/>
          </a:prstGeom>
          <a:noFill/>
          <a:ln w="25400">
            <a:solidFill>
              <a:srgbClr val="FF5050"/>
            </a:solidFill>
            <a:round/>
            <a:headEnd/>
            <a:tailEnd/>
          </a:ln>
        </p:spPr>
        <p:txBody>
          <a:bodyPr/>
          <a:lstStyle/>
          <a:p>
            <a:endParaRPr lang="en-US"/>
          </a:p>
        </p:txBody>
      </p:sp>
      <p:sp>
        <p:nvSpPr>
          <p:cNvPr id="99791" name="Line 463"/>
          <p:cNvSpPr>
            <a:spLocks noChangeShapeType="1"/>
          </p:cNvSpPr>
          <p:nvPr/>
        </p:nvSpPr>
        <p:spPr bwMode="auto">
          <a:xfrm>
            <a:off x="2720975" y="1520825"/>
            <a:ext cx="20638" cy="1588"/>
          </a:xfrm>
          <a:prstGeom prst="line">
            <a:avLst/>
          </a:prstGeom>
          <a:noFill/>
          <a:ln w="25400">
            <a:solidFill>
              <a:srgbClr val="FF5050"/>
            </a:solidFill>
            <a:round/>
            <a:headEnd/>
            <a:tailEnd/>
          </a:ln>
        </p:spPr>
        <p:txBody>
          <a:bodyPr/>
          <a:lstStyle/>
          <a:p>
            <a:endParaRPr lang="en-US"/>
          </a:p>
        </p:txBody>
      </p:sp>
      <p:sp>
        <p:nvSpPr>
          <p:cNvPr id="99792" name="Line 464"/>
          <p:cNvSpPr>
            <a:spLocks noChangeShapeType="1"/>
          </p:cNvSpPr>
          <p:nvPr/>
        </p:nvSpPr>
        <p:spPr bwMode="auto">
          <a:xfrm>
            <a:off x="2741613" y="1536700"/>
            <a:ext cx="3175" cy="1588"/>
          </a:xfrm>
          <a:prstGeom prst="line">
            <a:avLst/>
          </a:prstGeom>
          <a:noFill/>
          <a:ln w="25400">
            <a:solidFill>
              <a:srgbClr val="FF5050"/>
            </a:solidFill>
            <a:round/>
            <a:headEnd/>
            <a:tailEnd/>
          </a:ln>
        </p:spPr>
        <p:txBody>
          <a:bodyPr/>
          <a:lstStyle/>
          <a:p>
            <a:endParaRPr lang="en-US"/>
          </a:p>
        </p:txBody>
      </p:sp>
      <p:sp>
        <p:nvSpPr>
          <p:cNvPr id="99793" name="Line 465"/>
          <p:cNvSpPr>
            <a:spLocks noChangeShapeType="1"/>
          </p:cNvSpPr>
          <p:nvPr/>
        </p:nvSpPr>
        <p:spPr bwMode="auto">
          <a:xfrm>
            <a:off x="2744788" y="1550988"/>
            <a:ext cx="52387" cy="1587"/>
          </a:xfrm>
          <a:prstGeom prst="line">
            <a:avLst/>
          </a:prstGeom>
          <a:noFill/>
          <a:ln w="25400">
            <a:solidFill>
              <a:srgbClr val="FF5050"/>
            </a:solidFill>
            <a:round/>
            <a:headEnd/>
            <a:tailEnd/>
          </a:ln>
        </p:spPr>
        <p:txBody>
          <a:bodyPr/>
          <a:lstStyle/>
          <a:p>
            <a:endParaRPr lang="en-US"/>
          </a:p>
        </p:txBody>
      </p:sp>
      <p:sp>
        <p:nvSpPr>
          <p:cNvPr id="99794" name="Line 466"/>
          <p:cNvSpPr>
            <a:spLocks noChangeShapeType="1"/>
          </p:cNvSpPr>
          <p:nvPr/>
        </p:nvSpPr>
        <p:spPr bwMode="auto">
          <a:xfrm>
            <a:off x="2797175" y="1565275"/>
            <a:ext cx="42863" cy="1588"/>
          </a:xfrm>
          <a:prstGeom prst="line">
            <a:avLst/>
          </a:prstGeom>
          <a:noFill/>
          <a:ln w="25400">
            <a:solidFill>
              <a:srgbClr val="FF5050"/>
            </a:solidFill>
            <a:round/>
            <a:headEnd/>
            <a:tailEnd/>
          </a:ln>
        </p:spPr>
        <p:txBody>
          <a:bodyPr/>
          <a:lstStyle/>
          <a:p>
            <a:endParaRPr lang="en-US"/>
          </a:p>
        </p:txBody>
      </p:sp>
      <p:sp>
        <p:nvSpPr>
          <p:cNvPr id="99795" name="Line 467"/>
          <p:cNvSpPr>
            <a:spLocks noChangeShapeType="1"/>
          </p:cNvSpPr>
          <p:nvPr/>
        </p:nvSpPr>
        <p:spPr bwMode="auto">
          <a:xfrm>
            <a:off x="2840038" y="1581150"/>
            <a:ext cx="6350" cy="1588"/>
          </a:xfrm>
          <a:prstGeom prst="line">
            <a:avLst/>
          </a:prstGeom>
          <a:noFill/>
          <a:ln w="25400">
            <a:solidFill>
              <a:srgbClr val="FF5050"/>
            </a:solidFill>
            <a:round/>
            <a:headEnd/>
            <a:tailEnd/>
          </a:ln>
        </p:spPr>
        <p:txBody>
          <a:bodyPr/>
          <a:lstStyle/>
          <a:p>
            <a:endParaRPr lang="en-US"/>
          </a:p>
        </p:txBody>
      </p:sp>
      <p:sp>
        <p:nvSpPr>
          <p:cNvPr id="99796" name="Line 468"/>
          <p:cNvSpPr>
            <a:spLocks noChangeShapeType="1"/>
          </p:cNvSpPr>
          <p:nvPr/>
        </p:nvSpPr>
        <p:spPr bwMode="auto">
          <a:xfrm>
            <a:off x="2846388" y="1611313"/>
            <a:ext cx="26987" cy="1587"/>
          </a:xfrm>
          <a:prstGeom prst="line">
            <a:avLst/>
          </a:prstGeom>
          <a:noFill/>
          <a:ln w="25400">
            <a:solidFill>
              <a:srgbClr val="FF5050"/>
            </a:solidFill>
            <a:round/>
            <a:headEnd/>
            <a:tailEnd/>
          </a:ln>
        </p:spPr>
        <p:txBody>
          <a:bodyPr/>
          <a:lstStyle/>
          <a:p>
            <a:endParaRPr lang="en-US"/>
          </a:p>
        </p:txBody>
      </p:sp>
      <p:sp>
        <p:nvSpPr>
          <p:cNvPr id="99797" name="Line 469"/>
          <p:cNvSpPr>
            <a:spLocks noChangeShapeType="1"/>
          </p:cNvSpPr>
          <p:nvPr/>
        </p:nvSpPr>
        <p:spPr bwMode="auto">
          <a:xfrm>
            <a:off x="2873375" y="1625600"/>
            <a:ext cx="12700" cy="1588"/>
          </a:xfrm>
          <a:prstGeom prst="line">
            <a:avLst/>
          </a:prstGeom>
          <a:noFill/>
          <a:ln w="25400">
            <a:solidFill>
              <a:srgbClr val="FF5050"/>
            </a:solidFill>
            <a:round/>
            <a:headEnd/>
            <a:tailEnd/>
          </a:ln>
        </p:spPr>
        <p:txBody>
          <a:bodyPr/>
          <a:lstStyle/>
          <a:p>
            <a:endParaRPr lang="en-US"/>
          </a:p>
        </p:txBody>
      </p:sp>
      <p:sp>
        <p:nvSpPr>
          <p:cNvPr id="99798" name="Line 470"/>
          <p:cNvSpPr>
            <a:spLocks noChangeShapeType="1"/>
          </p:cNvSpPr>
          <p:nvPr/>
        </p:nvSpPr>
        <p:spPr bwMode="auto">
          <a:xfrm>
            <a:off x="2886075" y="1641475"/>
            <a:ext cx="33338" cy="1588"/>
          </a:xfrm>
          <a:prstGeom prst="line">
            <a:avLst/>
          </a:prstGeom>
          <a:noFill/>
          <a:ln w="25400">
            <a:solidFill>
              <a:srgbClr val="FF5050"/>
            </a:solidFill>
            <a:round/>
            <a:headEnd/>
            <a:tailEnd/>
          </a:ln>
        </p:spPr>
        <p:txBody>
          <a:bodyPr/>
          <a:lstStyle/>
          <a:p>
            <a:endParaRPr lang="en-US"/>
          </a:p>
        </p:txBody>
      </p:sp>
      <p:sp>
        <p:nvSpPr>
          <p:cNvPr id="99799" name="Line 471"/>
          <p:cNvSpPr>
            <a:spLocks noChangeShapeType="1"/>
          </p:cNvSpPr>
          <p:nvPr/>
        </p:nvSpPr>
        <p:spPr bwMode="auto">
          <a:xfrm>
            <a:off x="2919413" y="1657350"/>
            <a:ext cx="4762" cy="1588"/>
          </a:xfrm>
          <a:prstGeom prst="line">
            <a:avLst/>
          </a:prstGeom>
          <a:noFill/>
          <a:ln w="25400">
            <a:solidFill>
              <a:srgbClr val="FF5050"/>
            </a:solidFill>
            <a:round/>
            <a:headEnd/>
            <a:tailEnd/>
          </a:ln>
        </p:spPr>
        <p:txBody>
          <a:bodyPr/>
          <a:lstStyle/>
          <a:p>
            <a:endParaRPr lang="en-US"/>
          </a:p>
        </p:txBody>
      </p:sp>
      <p:sp>
        <p:nvSpPr>
          <p:cNvPr id="99800" name="Line 472"/>
          <p:cNvSpPr>
            <a:spLocks noChangeShapeType="1"/>
          </p:cNvSpPr>
          <p:nvPr/>
        </p:nvSpPr>
        <p:spPr bwMode="auto">
          <a:xfrm>
            <a:off x="2924175" y="1673225"/>
            <a:ext cx="38100" cy="1588"/>
          </a:xfrm>
          <a:prstGeom prst="line">
            <a:avLst/>
          </a:prstGeom>
          <a:noFill/>
          <a:ln w="25400">
            <a:solidFill>
              <a:srgbClr val="FF5050"/>
            </a:solidFill>
            <a:round/>
            <a:headEnd/>
            <a:tailEnd/>
          </a:ln>
        </p:spPr>
        <p:txBody>
          <a:bodyPr/>
          <a:lstStyle/>
          <a:p>
            <a:endParaRPr lang="en-US"/>
          </a:p>
        </p:txBody>
      </p:sp>
      <p:sp>
        <p:nvSpPr>
          <p:cNvPr id="99801" name="Line 473"/>
          <p:cNvSpPr>
            <a:spLocks noChangeShapeType="1"/>
          </p:cNvSpPr>
          <p:nvPr/>
        </p:nvSpPr>
        <p:spPr bwMode="auto">
          <a:xfrm>
            <a:off x="2962275" y="1689100"/>
            <a:ext cx="66675" cy="1588"/>
          </a:xfrm>
          <a:prstGeom prst="line">
            <a:avLst/>
          </a:prstGeom>
          <a:noFill/>
          <a:ln w="25400">
            <a:solidFill>
              <a:srgbClr val="FF5050"/>
            </a:solidFill>
            <a:round/>
            <a:headEnd/>
            <a:tailEnd/>
          </a:ln>
        </p:spPr>
        <p:txBody>
          <a:bodyPr/>
          <a:lstStyle/>
          <a:p>
            <a:endParaRPr lang="en-US"/>
          </a:p>
        </p:txBody>
      </p:sp>
      <p:sp>
        <p:nvSpPr>
          <p:cNvPr id="99802" name="Line 474"/>
          <p:cNvSpPr>
            <a:spLocks noChangeShapeType="1"/>
          </p:cNvSpPr>
          <p:nvPr/>
        </p:nvSpPr>
        <p:spPr bwMode="auto">
          <a:xfrm>
            <a:off x="3028950" y="1706563"/>
            <a:ext cx="14288" cy="1587"/>
          </a:xfrm>
          <a:prstGeom prst="line">
            <a:avLst/>
          </a:prstGeom>
          <a:noFill/>
          <a:ln w="25400">
            <a:solidFill>
              <a:srgbClr val="FF5050"/>
            </a:solidFill>
            <a:round/>
            <a:headEnd/>
            <a:tailEnd/>
          </a:ln>
        </p:spPr>
        <p:txBody>
          <a:bodyPr/>
          <a:lstStyle/>
          <a:p>
            <a:endParaRPr lang="en-US"/>
          </a:p>
        </p:txBody>
      </p:sp>
      <p:sp>
        <p:nvSpPr>
          <p:cNvPr id="99803" name="Line 475"/>
          <p:cNvSpPr>
            <a:spLocks noChangeShapeType="1"/>
          </p:cNvSpPr>
          <p:nvPr/>
        </p:nvSpPr>
        <p:spPr bwMode="auto">
          <a:xfrm>
            <a:off x="3043238" y="1722438"/>
            <a:ext cx="14287" cy="1587"/>
          </a:xfrm>
          <a:prstGeom prst="line">
            <a:avLst/>
          </a:prstGeom>
          <a:noFill/>
          <a:ln w="25400">
            <a:solidFill>
              <a:srgbClr val="FF5050"/>
            </a:solidFill>
            <a:round/>
            <a:headEnd/>
            <a:tailEnd/>
          </a:ln>
        </p:spPr>
        <p:txBody>
          <a:bodyPr/>
          <a:lstStyle/>
          <a:p>
            <a:endParaRPr lang="en-US"/>
          </a:p>
        </p:txBody>
      </p:sp>
      <p:sp>
        <p:nvSpPr>
          <p:cNvPr id="99804" name="Line 476"/>
          <p:cNvSpPr>
            <a:spLocks noChangeShapeType="1"/>
          </p:cNvSpPr>
          <p:nvPr/>
        </p:nvSpPr>
        <p:spPr bwMode="auto">
          <a:xfrm>
            <a:off x="3057525" y="1741488"/>
            <a:ext cx="42863" cy="1587"/>
          </a:xfrm>
          <a:prstGeom prst="line">
            <a:avLst/>
          </a:prstGeom>
          <a:noFill/>
          <a:ln w="25400">
            <a:solidFill>
              <a:srgbClr val="FF5050"/>
            </a:solidFill>
            <a:round/>
            <a:headEnd/>
            <a:tailEnd/>
          </a:ln>
        </p:spPr>
        <p:txBody>
          <a:bodyPr/>
          <a:lstStyle/>
          <a:p>
            <a:endParaRPr lang="en-US"/>
          </a:p>
        </p:txBody>
      </p:sp>
      <p:sp>
        <p:nvSpPr>
          <p:cNvPr id="99805" name="Line 477"/>
          <p:cNvSpPr>
            <a:spLocks noChangeShapeType="1"/>
          </p:cNvSpPr>
          <p:nvPr/>
        </p:nvSpPr>
        <p:spPr bwMode="auto">
          <a:xfrm>
            <a:off x="3100388" y="1758950"/>
            <a:ext cx="42862" cy="1588"/>
          </a:xfrm>
          <a:prstGeom prst="line">
            <a:avLst/>
          </a:prstGeom>
          <a:noFill/>
          <a:ln w="25400">
            <a:solidFill>
              <a:srgbClr val="FF5050"/>
            </a:solidFill>
            <a:round/>
            <a:headEnd/>
            <a:tailEnd/>
          </a:ln>
        </p:spPr>
        <p:txBody>
          <a:bodyPr/>
          <a:lstStyle/>
          <a:p>
            <a:endParaRPr lang="en-US"/>
          </a:p>
        </p:txBody>
      </p:sp>
      <p:sp>
        <p:nvSpPr>
          <p:cNvPr id="99806" name="Line 478"/>
          <p:cNvSpPr>
            <a:spLocks noChangeShapeType="1"/>
          </p:cNvSpPr>
          <p:nvPr/>
        </p:nvSpPr>
        <p:spPr bwMode="auto">
          <a:xfrm>
            <a:off x="3143250" y="1793875"/>
            <a:ext cx="23813" cy="1588"/>
          </a:xfrm>
          <a:prstGeom prst="line">
            <a:avLst/>
          </a:prstGeom>
          <a:noFill/>
          <a:ln w="25400">
            <a:solidFill>
              <a:srgbClr val="FF5050"/>
            </a:solidFill>
            <a:round/>
            <a:headEnd/>
            <a:tailEnd/>
          </a:ln>
        </p:spPr>
        <p:txBody>
          <a:bodyPr/>
          <a:lstStyle/>
          <a:p>
            <a:endParaRPr lang="en-US"/>
          </a:p>
        </p:txBody>
      </p:sp>
      <p:sp>
        <p:nvSpPr>
          <p:cNvPr id="99807" name="Line 479"/>
          <p:cNvSpPr>
            <a:spLocks noChangeShapeType="1"/>
          </p:cNvSpPr>
          <p:nvPr/>
        </p:nvSpPr>
        <p:spPr bwMode="auto">
          <a:xfrm>
            <a:off x="3167063" y="1812925"/>
            <a:ext cx="23812" cy="1588"/>
          </a:xfrm>
          <a:prstGeom prst="line">
            <a:avLst/>
          </a:prstGeom>
          <a:noFill/>
          <a:ln w="25400">
            <a:solidFill>
              <a:srgbClr val="FF5050"/>
            </a:solidFill>
            <a:round/>
            <a:headEnd/>
            <a:tailEnd/>
          </a:ln>
        </p:spPr>
        <p:txBody>
          <a:bodyPr/>
          <a:lstStyle/>
          <a:p>
            <a:endParaRPr lang="en-US"/>
          </a:p>
        </p:txBody>
      </p:sp>
      <p:sp>
        <p:nvSpPr>
          <p:cNvPr id="99808" name="Line 480"/>
          <p:cNvSpPr>
            <a:spLocks noChangeShapeType="1"/>
          </p:cNvSpPr>
          <p:nvPr/>
        </p:nvSpPr>
        <p:spPr bwMode="auto">
          <a:xfrm>
            <a:off x="3190875" y="1831975"/>
            <a:ext cx="9525" cy="1588"/>
          </a:xfrm>
          <a:prstGeom prst="line">
            <a:avLst/>
          </a:prstGeom>
          <a:noFill/>
          <a:ln w="25400">
            <a:solidFill>
              <a:srgbClr val="FF5050"/>
            </a:solidFill>
            <a:round/>
            <a:headEnd/>
            <a:tailEnd/>
          </a:ln>
        </p:spPr>
        <p:txBody>
          <a:bodyPr/>
          <a:lstStyle/>
          <a:p>
            <a:endParaRPr lang="en-US"/>
          </a:p>
        </p:txBody>
      </p:sp>
      <p:sp>
        <p:nvSpPr>
          <p:cNvPr id="99809" name="Line 481"/>
          <p:cNvSpPr>
            <a:spLocks noChangeShapeType="1"/>
          </p:cNvSpPr>
          <p:nvPr/>
        </p:nvSpPr>
        <p:spPr bwMode="auto">
          <a:xfrm>
            <a:off x="3200400" y="1868488"/>
            <a:ext cx="49213" cy="1587"/>
          </a:xfrm>
          <a:prstGeom prst="line">
            <a:avLst/>
          </a:prstGeom>
          <a:noFill/>
          <a:ln w="25400">
            <a:solidFill>
              <a:srgbClr val="FF5050"/>
            </a:solidFill>
            <a:round/>
            <a:headEnd/>
            <a:tailEnd/>
          </a:ln>
        </p:spPr>
        <p:txBody>
          <a:bodyPr/>
          <a:lstStyle/>
          <a:p>
            <a:endParaRPr lang="en-US"/>
          </a:p>
        </p:txBody>
      </p:sp>
      <p:sp>
        <p:nvSpPr>
          <p:cNvPr id="99810" name="Line 482"/>
          <p:cNvSpPr>
            <a:spLocks noChangeShapeType="1"/>
          </p:cNvSpPr>
          <p:nvPr/>
        </p:nvSpPr>
        <p:spPr bwMode="auto">
          <a:xfrm>
            <a:off x="3249613" y="1889125"/>
            <a:ext cx="9525" cy="1588"/>
          </a:xfrm>
          <a:prstGeom prst="line">
            <a:avLst/>
          </a:prstGeom>
          <a:noFill/>
          <a:ln w="25400">
            <a:solidFill>
              <a:srgbClr val="FF5050"/>
            </a:solidFill>
            <a:round/>
            <a:headEnd/>
            <a:tailEnd/>
          </a:ln>
        </p:spPr>
        <p:txBody>
          <a:bodyPr/>
          <a:lstStyle/>
          <a:p>
            <a:endParaRPr lang="en-US"/>
          </a:p>
        </p:txBody>
      </p:sp>
      <p:sp>
        <p:nvSpPr>
          <p:cNvPr id="99811" name="Line 483"/>
          <p:cNvSpPr>
            <a:spLocks noChangeShapeType="1"/>
          </p:cNvSpPr>
          <p:nvPr/>
        </p:nvSpPr>
        <p:spPr bwMode="auto">
          <a:xfrm>
            <a:off x="3259138" y="1909763"/>
            <a:ext cx="20637" cy="1587"/>
          </a:xfrm>
          <a:prstGeom prst="line">
            <a:avLst/>
          </a:prstGeom>
          <a:noFill/>
          <a:ln w="25400">
            <a:solidFill>
              <a:srgbClr val="FF5050"/>
            </a:solidFill>
            <a:round/>
            <a:headEnd/>
            <a:tailEnd/>
          </a:ln>
        </p:spPr>
        <p:txBody>
          <a:bodyPr/>
          <a:lstStyle/>
          <a:p>
            <a:endParaRPr lang="en-US"/>
          </a:p>
        </p:txBody>
      </p:sp>
      <p:sp>
        <p:nvSpPr>
          <p:cNvPr id="99812" name="Line 484"/>
          <p:cNvSpPr>
            <a:spLocks noChangeShapeType="1"/>
          </p:cNvSpPr>
          <p:nvPr/>
        </p:nvSpPr>
        <p:spPr bwMode="auto">
          <a:xfrm>
            <a:off x="3279775" y="1930400"/>
            <a:ext cx="3175" cy="1588"/>
          </a:xfrm>
          <a:prstGeom prst="line">
            <a:avLst/>
          </a:prstGeom>
          <a:noFill/>
          <a:ln w="25400">
            <a:solidFill>
              <a:srgbClr val="FF5050"/>
            </a:solidFill>
            <a:round/>
            <a:headEnd/>
            <a:tailEnd/>
          </a:ln>
        </p:spPr>
        <p:txBody>
          <a:bodyPr/>
          <a:lstStyle/>
          <a:p>
            <a:endParaRPr lang="en-US"/>
          </a:p>
        </p:txBody>
      </p:sp>
      <p:sp>
        <p:nvSpPr>
          <p:cNvPr id="99813" name="Line 485"/>
          <p:cNvSpPr>
            <a:spLocks noChangeShapeType="1"/>
          </p:cNvSpPr>
          <p:nvPr/>
        </p:nvSpPr>
        <p:spPr bwMode="auto">
          <a:xfrm>
            <a:off x="3282950" y="1951038"/>
            <a:ext cx="30163" cy="1587"/>
          </a:xfrm>
          <a:prstGeom prst="line">
            <a:avLst/>
          </a:prstGeom>
          <a:noFill/>
          <a:ln w="25400">
            <a:solidFill>
              <a:srgbClr val="FF5050"/>
            </a:solidFill>
            <a:round/>
            <a:headEnd/>
            <a:tailEnd/>
          </a:ln>
        </p:spPr>
        <p:txBody>
          <a:bodyPr/>
          <a:lstStyle/>
          <a:p>
            <a:endParaRPr lang="en-US"/>
          </a:p>
        </p:txBody>
      </p:sp>
      <p:sp>
        <p:nvSpPr>
          <p:cNvPr id="99814" name="Line 486"/>
          <p:cNvSpPr>
            <a:spLocks noChangeShapeType="1"/>
          </p:cNvSpPr>
          <p:nvPr/>
        </p:nvSpPr>
        <p:spPr bwMode="auto">
          <a:xfrm>
            <a:off x="3313113" y="1973263"/>
            <a:ext cx="6350" cy="1587"/>
          </a:xfrm>
          <a:prstGeom prst="line">
            <a:avLst/>
          </a:prstGeom>
          <a:noFill/>
          <a:ln w="25400">
            <a:solidFill>
              <a:srgbClr val="FF5050"/>
            </a:solidFill>
            <a:round/>
            <a:headEnd/>
            <a:tailEnd/>
          </a:ln>
        </p:spPr>
        <p:txBody>
          <a:bodyPr/>
          <a:lstStyle/>
          <a:p>
            <a:endParaRPr lang="en-US"/>
          </a:p>
        </p:txBody>
      </p:sp>
      <p:sp>
        <p:nvSpPr>
          <p:cNvPr id="99815" name="Line 487"/>
          <p:cNvSpPr>
            <a:spLocks noChangeShapeType="1"/>
          </p:cNvSpPr>
          <p:nvPr/>
        </p:nvSpPr>
        <p:spPr bwMode="auto">
          <a:xfrm>
            <a:off x="3319463" y="1995488"/>
            <a:ext cx="73025" cy="1587"/>
          </a:xfrm>
          <a:prstGeom prst="line">
            <a:avLst/>
          </a:prstGeom>
          <a:noFill/>
          <a:ln w="25400">
            <a:solidFill>
              <a:srgbClr val="FF5050"/>
            </a:solidFill>
            <a:round/>
            <a:headEnd/>
            <a:tailEnd/>
          </a:ln>
        </p:spPr>
        <p:txBody>
          <a:bodyPr/>
          <a:lstStyle/>
          <a:p>
            <a:endParaRPr lang="en-US"/>
          </a:p>
        </p:txBody>
      </p:sp>
      <p:sp>
        <p:nvSpPr>
          <p:cNvPr id="99816" name="Line 488"/>
          <p:cNvSpPr>
            <a:spLocks noChangeShapeType="1"/>
          </p:cNvSpPr>
          <p:nvPr/>
        </p:nvSpPr>
        <p:spPr bwMode="auto">
          <a:xfrm>
            <a:off x="3392488" y="2017713"/>
            <a:ext cx="19050" cy="1587"/>
          </a:xfrm>
          <a:prstGeom prst="line">
            <a:avLst/>
          </a:prstGeom>
          <a:noFill/>
          <a:ln w="25400">
            <a:solidFill>
              <a:srgbClr val="FF5050"/>
            </a:solidFill>
            <a:round/>
            <a:headEnd/>
            <a:tailEnd/>
          </a:ln>
        </p:spPr>
        <p:txBody>
          <a:bodyPr/>
          <a:lstStyle/>
          <a:p>
            <a:endParaRPr lang="en-US"/>
          </a:p>
        </p:txBody>
      </p:sp>
      <p:sp>
        <p:nvSpPr>
          <p:cNvPr id="99817" name="Line 489"/>
          <p:cNvSpPr>
            <a:spLocks noChangeShapeType="1"/>
          </p:cNvSpPr>
          <p:nvPr/>
        </p:nvSpPr>
        <p:spPr bwMode="auto">
          <a:xfrm>
            <a:off x="3411538" y="2039938"/>
            <a:ext cx="1587" cy="1587"/>
          </a:xfrm>
          <a:prstGeom prst="line">
            <a:avLst/>
          </a:prstGeom>
          <a:noFill/>
          <a:ln w="25400">
            <a:solidFill>
              <a:srgbClr val="FF5050"/>
            </a:solidFill>
            <a:round/>
            <a:headEnd/>
            <a:tailEnd/>
          </a:ln>
        </p:spPr>
        <p:txBody>
          <a:bodyPr/>
          <a:lstStyle/>
          <a:p>
            <a:endParaRPr lang="en-US"/>
          </a:p>
        </p:txBody>
      </p:sp>
      <p:sp>
        <p:nvSpPr>
          <p:cNvPr id="99818" name="Line 490"/>
          <p:cNvSpPr>
            <a:spLocks noChangeShapeType="1"/>
          </p:cNvSpPr>
          <p:nvPr/>
        </p:nvSpPr>
        <p:spPr bwMode="auto">
          <a:xfrm>
            <a:off x="3413125" y="2062163"/>
            <a:ext cx="82550" cy="1587"/>
          </a:xfrm>
          <a:prstGeom prst="line">
            <a:avLst/>
          </a:prstGeom>
          <a:noFill/>
          <a:ln w="25400">
            <a:solidFill>
              <a:srgbClr val="FF5050"/>
            </a:solidFill>
            <a:round/>
            <a:headEnd/>
            <a:tailEnd/>
          </a:ln>
        </p:spPr>
        <p:txBody>
          <a:bodyPr/>
          <a:lstStyle/>
          <a:p>
            <a:endParaRPr lang="en-US"/>
          </a:p>
        </p:txBody>
      </p:sp>
      <p:sp>
        <p:nvSpPr>
          <p:cNvPr id="99819" name="Line 491"/>
          <p:cNvSpPr>
            <a:spLocks noChangeShapeType="1"/>
          </p:cNvSpPr>
          <p:nvPr/>
        </p:nvSpPr>
        <p:spPr bwMode="auto">
          <a:xfrm>
            <a:off x="3495675" y="2087563"/>
            <a:ext cx="12700" cy="1587"/>
          </a:xfrm>
          <a:prstGeom prst="line">
            <a:avLst/>
          </a:prstGeom>
          <a:noFill/>
          <a:ln w="25400">
            <a:solidFill>
              <a:srgbClr val="FF5050"/>
            </a:solidFill>
            <a:round/>
            <a:headEnd/>
            <a:tailEnd/>
          </a:ln>
        </p:spPr>
        <p:txBody>
          <a:bodyPr/>
          <a:lstStyle/>
          <a:p>
            <a:endParaRPr lang="en-US"/>
          </a:p>
        </p:txBody>
      </p:sp>
      <p:sp>
        <p:nvSpPr>
          <p:cNvPr id="99820" name="Line 492"/>
          <p:cNvSpPr>
            <a:spLocks noChangeShapeType="1"/>
          </p:cNvSpPr>
          <p:nvPr/>
        </p:nvSpPr>
        <p:spPr bwMode="auto">
          <a:xfrm>
            <a:off x="3508375" y="2111375"/>
            <a:ext cx="33338" cy="1588"/>
          </a:xfrm>
          <a:prstGeom prst="line">
            <a:avLst/>
          </a:prstGeom>
          <a:noFill/>
          <a:ln w="25400">
            <a:solidFill>
              <a:srgbClr val="FF5050"/>
            </a:solidFill>
            <a:round/>
            <a:headEnd/>
            <a:tailEnd/>
          </a:ln>
        </p:spPr>
        <p:txBody>
          <a:bodyPr/>
          <a:lstStyle/>
          <a:p>
            <a:endParaRPr lang="en-US"/>
          </a:p>
        </p:txBody>
      </p:sp>
      <p:sp>
        <p:nvSpPr>
          <p:cNvPr id="99821" name="Line 493"/>
          <p:cNvSpPr>
            <a:spLocks noChangeShapeType="1"/>
          </p:cNvSpPr>
          <p:nvPr/>
        </p:nvSpPr>
        <p:spPr bwMode="auto">
          <a:xfrm>
            <a:off x="3541713" y="2136775"/>
            <a:ext cx="9525" cy="1588"/>
          </a:xfrm>
          <a:prstGeom prst="line">
            <a:avLst/>
          </a:prstGeom>
          <a:noFill/>
          <a:ln w="25400">
            <a:solidFill>
              <a:srgbClr val="FF5050"/>
            </a:solidFill>
            <a:round/>
            <a:headEnd/>
            <a:tailEnd/>
          </a:ln>
        </p:spPr>
        <p:txBody>
          <a:bodyPr/>
          <a:lstStyle/>
          <a:p>
            <a:endParaRPr lang="en-US"/>
          </a:p>
        </p:txBody>
      </p:sp>
      <p:sp>
        <p:nvSpPr>
          <p:cNvPr id="99822" name="Line 494"/>
          <p:cNvSpPr>
            <a:spLocks noChangeShapeType="1"/>
          </p:cNvSpPr>
          <p:nvPr/>
        </p:nvSpPr>
        <p:spPr bwMode="auto">
          <a:xfrm>
            <a:off x="3551238" y="2163763"/>
            <a:ext cx="6350" cy="1587"/>
          </a:xfrm>
          <a:prstGeom prst="line">
            <a:avLst/>
          </a:prstGeom>
          <a:noFill/>
          <a:ln w="25400">
            <a:solidFill>
              <a:srgbClr val="FF5050"/>
            </a:solidFill>
            <a:round/>
            <a:headEnd/>
            <a:tailEnd/>
          </a:ln>
        </p:spPr>
        <p:txBody>
          <a:bodyPr/>
          <a:lstStyle/>
          <a:p>
            <a:endParaRPr lang="en-US"/>
          </a:p>
        </p:txBody>
      </p:sp>
      <p:sp>
        <p:nvSpPr>
          <p:cNvPr id="99823" name="Line 495"/>
          <p:cNvSpPr>
            <a:spLocks noChangeShapeType="1"/>
          </p:cNvSpPr>
          <p:nvPr/>
        </p:nvSpPr>
        <p:spPr bwMode="auto">
          <a:xfrm>
            <a:off x="3557588" y="2189163"/>
            <a:ext cx="12700" cy="1587"/>
          </a:xfrm>
          <a:prstGeom prst="line">
            <a:avLst/>
          </a:prstGeom>
          <a:noFill/>
          <a:ln w="25400">
            <a:solidFill>
              <a:srgbClr val="FF5050"/>
            </a:solidFill>
            <a:round/>
            <a:headEnd/>
            <a:tailEnd/>
          </a:ln>
        </p:spPr>
        <p:txBody>
          <a:bodyPr/>
          <a:lstStyle/>
          <a:p>
            <a:endParaRPr lang="en-US"/>
          </a:p>
        </p:txBody>
      </p:sp>
      <p:sp>
        <p:nvSpPr>
          <p:cNvPr id="99824" name="Line 496"/>
          <p:cNvSpPr>
            <a:spLocks noChangeShapeType="1"/>
          </p:cNvSpPr>
          <p:nvPr/>
        </p:nvSpPr>
        <p:spPr bwMode="auto">
          <a:xfrm>
            <a:off x="3570288" y="2217738"/>
            <a:ext cx="28575" cy="1587"/>
          </a:xfrm>
          <a:prstGeom prst="line">
            <a:avLst/>
          </a:prstGeom>
          <a:noFill/>
          <a:ln w="25400">
            <a:solidFill>
              <a:srgbClr val="FF5050"/>
            </a:solidFill>
            <a:round/>
            <a:headEnd/>
            <a:tailEnd/>
          </a:ln>
        </p:spPr>
        <p:txBody>
          <a:bodyPr/>
          <a:lstStyle/>
          <a:p>
            <a:endParaRPr lang="en-US"/>
          </a:p>
        </p:txBody>
      </p:sp>
      <p:sp>
        <p:nvSpPr>
          <p:cNvPr id="99825" name="Line 497"/>
          <p:cNvSpPr>
            <a:spLocks noChangeShapeType="1"/>
          </p:cNvSpPr>
          <p:nvPr/>
        </p:nvSpPr>
        <p:spPr bwMode="auto">
          <a:xfrm>
            <a:off x="3598863" y="2246313"/>
            <a:ext cx="77787" cy="1587"/>
          </a:xfrm>
          <a:prstGeom prst="line">
            <a:avLst/>
          </a:prstGeom>
          <a:noFill/>
          <a:ln w="25400">
            <a:solidFill>
              <a:srgbClr val="FF5050"/>
            </a:solidFill>
            <a:round/>
            <a:headEnd/>
            <a:tailEnd/>
          </a:ln>
        </p:spPr>
        <p:txBody>
          <a:bodyPr/>
          <a:lstStyle/>
          <a:p>
            <a:endParaRPr lang="en-US"/>
          </a:p>
        </p:txBody>
      </p:sp>
      <p:sp>
        <p:nvSpPr>
          <p:cNvPr id="99826" name="Line 498"/>
          <p:cNvSpPr>
            <a:spLocks noChangeShapeType="1"/>
          </p:cNvSpPr>
          <p:nvPr/>
        </p:nvSpPr>
        <p:spPr bwMode="auto">
          <a:xfrm>
            <a:off x="3676650" y="2273300"/>
            <a:ext cx="14288" cy="1588"/>
          </a:xfrm>
          <a:prstGeom prst="line">
            <a:avLst/>
          </a:prstGeom>
          <a:noFill/>
          <a:ln w="25400">
            <a:solidFill>
              <a:srgbClr val="FF5050"/>
            </a:solidFill>
            <a:round/>
            <a:headEnd/>
            <a:tailEnd/>
          </a:ln>
        </p:spPr>
        <p:txBody>
          <a:bodyPr/>
          <a:lstStyle/>
          <a:p>
            <a:endParaRPr lang="en-US"/>
          </a:p>
        </p:txBody>
      </p:sp>
      <p:sp>
        <p:nvSpPr>
          <p:cNvPr id="99827" name="Line 499"/>
          <p:cNvSpPr>
            <a:spLocks noChangeShapeType="1"/>
          </p:cNvSpPr>
          <p:nvPr/>
        </p:nvSpPr>
        <p:spPr bwMode="auto">
          <a:xfrm>
            <a:off x="3690938" y="2303463"/>
            <a:ext cx="7937" cy="1587"/>
          </a:xfrm>
          <a:prstGeom prst="line">
            <a:avLst/>
          </a:prstGeom>
          <a:noFill/>
          <a:ln w="25400">
            <a:solidFill>
              <a:srgbClr val="FF5050"/>
            </a:solidFill>
            <a:round/>
            <a:headEnd/>
            <a:tailEnd/>
          </a:ln>
        </p:spPr>
        <p:txBody>
          <a:bodyPr/>
          <a:lstStyle/>
          <a:p>
            <a:endParaRPr lang="en-US"/>
          </a:p>
        </p:txBody>
      </p:sp>
      <p:sp>
        <p:nvSpPr>
          <p:cNvPr id="99828" name="Line 500"/>
          <p:cNvSpPr>
            <a:spLocks noChangeShapeType="1"/>
          </p:cNvSpPr>
          <p:nvPr/>
        </p:nvSpPr>
        <p:spPr bwMode="auto">
          <a:xfrm>
            <a:off x="3698875" y="2333625"/>
            <a:ext cx="141288" cy="1588"/>
          </a:xfrm>
          <a:prstGeom prst="line">
            <a:avLst/>
          </a:prstGeom>
          <a:noFill/>
          <a:ln w="25400">
            <a:solidFill>
              <a:srgbClr val="FF5050"/>
            </a:solidFill>
            <a:round/>
            <a:headEnd/>
            <a:tailEnd/>
          </a:ln>
        </p:spPr>
        <p:txBody>
          <a:bodyPr/>
          <a:lstStyle/>
          <a:p>
            <a:endParaRPr lang="en-US"/>
          </a:p>
        </p:txBody>
      </p:sp>
      <p:sp>
        <p:nvSpPr>
          <p:cNvPr id="99829" name="Line 501"/>
          <p:cNvSpPr>
            <a:spLocks noChangeShapeType="1"/>
          </p:cNvSpPr>
          <p:nvPr/>
        </p:nvSpPr>
        <p:spPr bwMode="auto">
          <a:xfrm>
            <a:off x="3840163" y="2382838"/>
            <a:ext cx="68262" cy="1587"/>
          </a:xfrm>
          <a:prstGeom prst="line">
            <a:avLst/>
          </a:prstGeom>
          <a:noFill/>
          <a:ln w="25400">
            <a:solidFill>
              <a:srgbClr val="FF5050"/>
            </a:solidFill>
            <a:round/>
            <a:headEnd/>
            <a:tailEnd/>
          </a:ln>
        </p:spPr>
        <p:txBody>
          <a:bodyPr/>
          <a:lstStyle/>
          <a:p>
            <a:endParaRPr lang="en-US"/>
          </a:p>
        </p:txBody>
      </p:sp>
      <p:sp>
        <p:nvSpPr>
          <p:cNvPr id="99830" name="Line 502"/>
          <p:cNvSpPr>
            <a:spLocks noChangeShapeType="1"/>
          </p:cNvSpPr>
          <p:nvPr/>
        </p:nvSpPr>
        <p:spPr bwMode="auto">
          <a:xfrm>
            <a:off x="3908425" y="2438400"/>
            <a:ext cx="107950" cy="1588"/>
          </a:xfrm>
          <a:prstGeom prst="line">
            <a:avLst/>
          </a:prstGeom>
          <a:noFill/>
          <a:ln w="25400">
            <a:solidFill>
              <a:srgbClr val="FF5050"/>
            </a:solidFill>
            <a:round/>
            <a:headEnd/>
            <a:tailEnd/>
          </a:ln>
        </p:spPr>
        <p:txBody>
          <a:bodyPr/>
          <a:lstStyle/>
          <a:p>
            <a:endParaRPr lang="en-US"/>
          </a:p>
        </p:txBody>
      </p:sp>
      <p:sp>
        <p:nvSpPr>
          <p:cNvPr id="99831" name="Line 503"/>
          <p:cNvSpPr>
            <a:spLocks noChangeShapeType="1"/>
          </p:cNvSpPr>
          <p:nvPr/>
        </p:nvSpPr>
        <p:spPr bwMode="auto">
          <a:xfrm>
            <a:off x="4016375" y="2498725"/>
            <a:ext cx="66675" cy="1588"/>
          </a:xfrm>
          <a:prstGeom prst="line">
            <a:avLst/>
          </a:prstGeom>
          <a:noFill/>
          <a:ln w="25400">
            <a:solidFill>
              <a:srgbClr val="FF5050"/>
            </a:solidFill>
            <a:round/>
            <a:headEnd/>
            <a:tailEnd/>
          </a:ln>
        </p:spPr>
        <p:txBody>
          <a:bodyPr/>
          <a:lstStyle/>
          <a:p>
            <a:endParaRPr lang="en-US"/>
          </a:p>
        </p:txBody>
      </p:sp>
      <p:sp>
        <p:nvSpPr>
          <p:cNvPr id="99832" name="Line 504"/>
          <p:cNvSpPr>
            <a:spLocks noChangeShapeType="1"/>
          </p:cNvSpPr>
          <p:nvPr/>
        </p:nvSpPr>
        <p:spPr bwMode="auto">
          <a:xfrm>
            <a:off x="4083050" y="2559050"/>
            <a:ext cx="44450" cy="1588"/>
          </a:xfrm>
          <a:prstGeom prst="line">
            <a:avLst/>
          </a:prstGeom>
          <a:noFill/>
          <a:ln w="25400">
            <a:solidFill>
              <a:srgbClr val="FF5050"/>
            </a:solidFill>
            <a:round/>
            <a:headEnd/>
            <a:tailEnd/>
          </a:ln>
        </p:spPr>
        <p:txBody>
          <a:bodyPr/>
          <a:lstStyle/>
          <a:p>
            <a:endParaRPr lang="en-US"/>
          </a:p>
        </p:txBody>
      </p:sp>
      <p:sp>
        <p:nvSpPr>
          <p:cNvPr id="99833" name="Line 505"/>
          <p:cNvSpPr>
            <a:spLocks noChangeShapeType="1"/>
          </p:cNvSpPr>
          <p:nvPr/>
        </p:nvSpPr>
        <p:spPr bwMode="auto">
          <a:xfrm>
            <a:off x="4127500" y="2620963"/>
            <a:ext cx="92075" cy="1587"/>
          </a:xfrm>
          <a:prstGeom prst="line">
            <a:avLst/>
          </a:prstGeom>
          <a:noFill/>
          <a:ln w="25400">
            <a:solidFill>
              <a:srgbClr val="FF5050"/>
            </a:solidFill>
            <a:round/>
            <a:headEnd/>
            <a:tailEnd/>
          </a:ln>
        </p:spPr>
        <p:txBody>
          <a:bodyPr/>
          <a:lstStyle/>
          <a:p>
            <a:endParaRPr lang="en-US"/>
          </a:p>
        </p:txBody>
      </p:sp>
      <p:sp>
        <p:nvSpPr>
          <p:cNvPr id="99834" name="Line 506"/>
          <p:cNvSpPr>
            <a:spLocks noChangeShapeType="1"/>
          </p:cNvSpPr>
          <p:nvPr/>
        </p:nvSpPr>
        <p:spPr bwMode="auto">
          <a:xfrm>
            <a:off x="4219575" y="2686050"/>
            <a:ext cx="19050" cy="1588"/>
          </a:xfrm>
          <a:prstGeom prst="line">
            <a:avLst/>
          </a:prstGeom>
          <a:noFill/>
          <a:ln w="25400">
            <a:solidFill>
              <a:srgbClr val="FF5050"/>
            </a:solidFill>
            <a:round/>
            <a:headEnd/>
            <a:tailEnd/>
          </a:ln>
        </p:spPr>
        <p:txBody>
          <a:bodyPr/>
          <a:lstStyle/>
          <a:p>
            <a:endParaRPr lang="en-US"/>
          </a:p>
        </p:txBody>
      </p:sp>
      <p:sp>
        <p:nvSpPr>
          <p:cNvPr id="99835" name="Line 507"/>
          <p:cNvSpPr>
            <a:spLocks noChangeShapeType="1"/>
          </p:cNvSpPr>
          <p:nvPr/>
        </p:nvSpPr>
        <p:spPr bwMode="auto">
          <a:xfrm>
            <a:off x="4238625" y="2754313"/>
            <a:ext cx="36513" cy="1587"/>
          </a:xfrm>
          <a:prstGeom prst="line">
            <a:avLst/>
          </a:prstGeom>
          <a:noFill/>
          <a:ln w="25400">
            <a:solidFill>
              <a:srgbClr val="FF5050"/>
            </a:solidFill>
            <a:round/>
            <a:headEnd/>
            <a:tailEnd/>
          </a:ln>
        </p:spPr>
        <p:txBody>
          <a:bodyPr/>
          <a:lstStyle/>
          <a:p>
            <a:endParaRPr lang="en-US"/>
          </a:p>
        </p:txBody>
      </p:sp>
      <p:sp>
        <p:nvSpPr>
          <p:cNvPr id="99836" name="Line 508"/>
          <p:cNvSpPr>
            <a:spLocks noChangeShapeType="1"/>
          </p:cNvSpPr>
          <p:nvPr/>
        </p:nvSpPr>
        <p:spPr bwMode="auto">
          <a:xfrm>
            <a:off x="4275138" y="2822575"/>
            <a:ext cx="68262" cy="1588"/>
          </a:xfrm>
          <a:prstGeom prst="line">
            <a:avLst/>
          </a:prstGeom>
          <a:noFill/>
          <a:ln w="25400">
            <a:solidFill>
              <a:srgbClr val="FF5050"/>
            </a:solidFill>
            <a:round/>
            <a:headEnd/>
            <a:tailEnd/>
          </a:ln>
        </p:spPr>
        <p:txBody>
          <a:bodyPr/>
          <a:lstStyle/>
          <a:p>
            <a:endParaRPr lang="en-US"/>
          </a:p>
        </p:txBody>
      </p:sp>
      <p:sp>
        <p:nvSpPr>
          <p:cNvPr id="99837" name="Line 509"/>
          <p:cNvSpPr>
            <a:spLocks noChangeShapeType="1"/>
          </p:cNvSpPr>
          <p:nvPr/>
        </p:nvSpPr>
        <p:spPr bwMode="auto">
          <a:xfrm>
            <a:off x="4343400" y="2913063"/>
            <a:ext cx="11113" cy="1587"/>
          </a:xfrm>
          <a:prstGeom prst="line">
            <a:avLst/>
          </a:prstGeom>
          <a:noFill/>
          <a:ln w="25400">
            <a:solidFill>
              <a:srgbClr val="FF5050"/>
            </a:solidFill>
            <a:round/>
            <a:headEnd/>
            <a:tailEnd/>
          </a:ln>
        </p:spPr>
        <p:txBody>
          <a:bodyPr/>
          <a:lstStyle/>
          <a:p>
            <a:endParaRPr lang="en-US"/>
          </a:p>
        </p:txBody>
      </p:sp>
      <p:sp>
        <p:nvSpPr>
          <p:cNvPr id="99838" name="Line 510"/>
          <p:cNvSpPr>
            <a:spLocks noChangeShapeType="1"/>
          </p:cNvSpPr>
          <p:nvPr/>
        </p:nvSpPr>
        <p:spPr bwMode="auto">
          <a:xfrm>
            <a:off x="4354513" y="3021013"/>
            <a:ext cx="1120775" cy="1587"/>
          </a:xfrm>
          <a:prstGeom prst="line">
            <a:avLst/>
          </a:prstGeom>
          <a:noFill/>
          <a:ln w="25400">
            <a:solidFill>
              <a:srgbClr val="FF5050"/>
            </a:solidFill>
            <a:round/>
            <a:headEnd/>
            <a:tailEnd/>
          </a:ln>
        </p:spPr>
        <p:txBody>
          <a:bodyPr/>
          <a:lstStyle/>
          <a:p>
            <a:endParaRPr lang="en-US"/>
          </a:p>
        </p:txBody>
      </p:sp>
      <p:sp>
        <p:nvSpPr>
          <p:cNvPr id="99839" name="Line 511"/>
          <p:cNvSpPr>
            <a:spLocks noChangeShapeType="1"/>
          </p:cNvSpPr>
          <p:nvPr/>
        </p:nvSpPr>
        <p:spPr bwMode="auto">
          <a:xfrm>
            <a:off x="1114425" y="958850"/>
            <a:ext cx="1588" cy="11113"/>
          </a:xfrm>
          <a:prstGeom prst="line">
            <a:avLst/>
          </a:prstGeom>
          <a:noFill/>
          <a:ln w="25400">
            <a:solidFill>
              <a:srgbClr val="FF5050"/>
            </a:solidFill>
            <a:round/>
            <a:headEnd/>
            <a:tailEnd/>
          </a:ln>
        </p:spPr>
        <p:txBody>
          <a:bodyPr/>
          <a:lstStyle/>
          <a:p>
            <a:endParaRPr lang="en-US"/>
          </a:p>
        </p:txBody>
      </p:sp>
      <p:sp>
        <p:nvSpPr>
          <p:cNvPr id="99840" name="Line 512"/>
          <p:cNvSpPr>
            <a:spLocks noChangeShapeType="1"/>
          </p:cNvSpPr>
          <p:nvPr/>
        </p:nvSpPr>
        <p:spPr bwMode="auto">
          <a:xfrm>
            <a:off x="1130300" y="969963"/>
            <a:ext cx="1588" cy="9525"/>
          </a:xfrm>
          <a:prstGeom prst="line">
            <a:avLst/>
          </a:prstGeom>
          <a:noFill/>
          <a:ln w="25400">
            <a:solidFill>
              <a:srgbClr val="FF5050"/>
            </a:solidFill>
            <a:round/>
            <a:headEnd/>
            <a:tailEnd/>
          </a:ln>
        </p:spPr>
        <p:txBody>
          <a:bodyPr/>
          <a:lstStyle/>
          <a:p>
            <a:endParaRPr lang="en-US"/>
          </a:p>
        </p:txBody>
      </p:sp>
      <p:sp>
        <p:nvSpPr>
          <p:cNvPr id="99841" name="Line 513"/>
          <p:cNvSpPr>
            <a:spLocks noChangeShapeType="1"/>
          </p:cNvSpPr>
          <p:nvPr/>
        </p:nvSpPr>
        <p:spPr bwMode="auto">
          <a:xfrm>
            <a:off x="1308100" y="979488"/>
            <a:ext cx="1588" cy="9525"/>
          </a:xfrm>
          <a:prstGeom prst="line">
            <a:avLst/>
          </a:prstGeom>
          <a:noFill/>
          <a:ln w="25400">
            <a:solidFill>
              <a:srgbClr val="FF5050"/>
            </a:solidFill>
            <a:round/>
            <a:headEnd/>
            <a:tailEnd/>
          </a:ln>
        </p:spPr>
        <p:txBody>
          <a:bodyPr/>
          <a:lstStyle/>
          <a:p>
            <a:endParaRPr lang="en-US"/>
          </a:p>
        </p:txBody>
      </p:sp>
      <p:sp>
        <p:nvSpPr>
          <p:cNvPr id="99842" name="Line 514"/>
          <p:cNvSpPr>
            <a:spLocks noChangeShapeType="1"/>
          </p:cNvSpPr>
          <p:nvPr/>
        </p:nvSpPr>
        <p:spPr bwMode="auto">
          <a:xfrm>
            <a:off x="1311275" y="989013"/>
            <a:ext cx="1588" cy="11112"/>
          </a:xfrm>
          <a:prstGeom prst="line">
            <a:avLst/>
          </a:prstGeom>
          <a:noFill/>
          <a:ln w="25400">
            <a:solidFill>
              <a:srgbClr val="FF5050"/>
            </a:solidFill>
            <a:round/>
            <a:headEnd/>
            <a:tailEnd/>
          </a:ln>
        </p:spPr>
        <p:txBody>
          <a:bodyPr/>
          <a:lstStyle/>
          <a:p>
            <a:endParaRPr lang="en-US"/>
          </a:p>
        </p:txBody>
      </p:sp>
      <p:sp>
        <p:nvSpPr>
          <p:cNvPr id="99843" name="Line 515"/>
          <p:cNvSpPr>
            <a:spLocks noChangeShapeType="1"/>
          </p:cNvSpPr>
          <p:nvPr/>
        </p:nvSpPr>
        <p:spPr bwMode="auto">
          <a:xfrm>
            <a:off x="1374775" y="1000125"/>
            <a:ext cx="1588" cy="9525"/>
          </a:xfrm>
          <a:prstGeom prst="line">
            <a:avLst/>
          </a:prstGeom>
          <a:noFill/>
          <a:ln w="25400">
            <a:solidFill>
              <a:srgbClr val="FF5050"/>
            </a:solidFill>
            <a:round/>
            <a:headEnd/>
            <a:tailEnd/>
          </a:ln>
        </p:spPr>
        <p:txBody>
          <a:bodyPr/>
          <a:lstStyle/>
          <a:p>
            <a:endParaRPr lang="en-US"/>
          </a:p>
        </p:txBody>
      </p:sp>
      <p:sp>
        <p:nvSpPr>
          <p:cNvPr id="99844" name="Line 516"/>
          <p:cNvSpPr>
            <a:spLocks noChangeShapeType="1"/>
          </p:cNvSpPr>
          <p:nvPr/>
        </p:nvSpPr>
        <p:spPr bwMode="auto">
          <a:xfrm>
            <a:off x="1468438" y="1009650"/>
            <a:ext cx="1587" cy="11113"/>
          </a:xfrm>
          <a:prstGeom prst="line">
            <a:avLst/>
          </a:prstGeom>
          <a:noFill/>
          <a:ln w="25400">
            <a:solidFill>
              <a:srgbClr val="FF5050"/>
            </a:solidFill>
            <a:round/>
            <a:headEnd/>
            <a:tailEnd/>
          </a:ln>
        </p:spPr>
        <p:txBody>
          <a:bodyPr/>
          <a:lstStyle/>
          <a:p>
            <a:endParaRPr lang="en-US"/>
          </a:p>
        </p:txBody>
      </p:sp>
      <p:sp>
        <p:nvSpPr>
          <p:cNvPr id="99845" name="Line 517"/>
          <p:cNvSpPr>
            <a:spLocks noChangeShapeType="1"/>
          </p:cNvSpPr>
          <p:nvPr/>
        </p:nvSpPr>
        <p:spPr bwMode="auto">
          <a:xfrm>
            <a:off x="1644650" y="1020763"/>
            <a:ext cx="1588" cy="9525"/>
          </a:xfrm>
          <a:prstGeom prst="line">
            <a:avLst/>
          </a:prstGeom>
          <a:noFill/>
          <a:ln w="25400">
            <a:solidFill>
              <a:srgbClr val="FF5050"/>
            </a:solidFill>
            <a:round/>
            <a:headEnd/>
            <a:tailEnd/>
          </a:ln>
        </p:spPr>
        <p:txBody>
          <a:bodyPr/>
          <a:lstStyle/>
          <a:p>
            <a:endParaRPr lang="en-US"/>
          </a:p>
        </p:txBody>
      </p:sp>
      <p:sp>
        <p:nvSpPr>
          <p:cNvPr id="99846" name="Line 518"/>
          <p:cNvSpPr>
            <a:spLocks noChangeShapeType="1"/>
          </p:cNvSpPr>
          <p:nvPr/>
        </p:nvSpPr>
        <p:spPr bwMode="auto">
          <a:xfrm>
            <a:off x="1647825" y="1030288"/>
            <a:ext cx="1588" cy="11112"/>
          </a:xfrm>
          <a:prstGeom prst="line">
            <a:avLst/>
          </a:prstGeom>
          <a:noFill/>
          <a:ln w="25400">
            <a:solidFill>
              <a:srgbClr val="FF5050"/>
            </a:solidFill>
            <a:round/>
            <a:headEnd/>
            <a:tailEnd/>
          </a:ln>
        </p:spPr>
        <p:txBody>
          <a:bodyPr/>
          <a:lstStyle/>
          <a:p>
            <a:endParaRPr lang="en-US"/>
          </a:p>
        </p:txBody>
      </p:sp>
      <p:sp>
        <p:nvSpPr>
          <p:cNvPr id="99847" name="Line 519"/>
          <p:cNvSpPr>
            <a:spLocks noChangeShapeType="1"/>
          </p:cNvSpPr>
          <p:nvPr/>
        </p:nvSpPr>
        <p:spPr bwMode="auto">
          <a:xfrm>
            <a:off x="1757363" y="1041400"/>
            <a:ext cx="1587" cy="9525"/>
          </a:xfrm>
          <a:prstGeom prst="line">
            <a:avLst/>
          </a:prstGeom>
          <a:noFill/>
          <a:ln w="25400">
            <a:solidFill>
              <a:srgbClr val="FF5050"/>
            </a:solidFill>
            <a:round/>
            <a:headEnd/>
            <a:tailEnd/>
          </a:ln>
        </p:spPr>
        <p:txBody>
          <a:bodyPr/>
          <a:lstStyle/>
          <a:p>
            <a:endParaRPr lang="en-US"/>
          </a:p>
        </p:txBody>
      </p:sp>
      <p:sp>
        <p:nvSpPr>
          <p:cNvPr id="99848" name="Line 520"/>
          <p:cNvSpPr>
            <a:spLocks noChangeShapeType="1"/>
          </p:cNvSpPr>
          <p:nvPr/>
        </p:nvSpPr>
        <p:spPr bwMode="auto">
          <a:xfrm>
            <a:off x="1795463" y="1050925"/>
            <a:ext cx="1587" cy="11113"/>
          </a:xfrm>
          <a:prstGeom prst="line">
            <a:avLst/>
          </a:prstGeom>
          <a:noFill/>
          <a:ln w="25400">
            <a:solidFill>
              <a:srgbClr val="FF5050"/>
            </a:solidFill>
            <a:round/>
            <a:headEnd/>
            <a:tailEnd/>
          </a:ln>
        </p:spPr>
        <p:txBody>
          <a:bodyPr/>
          <a:lstStyle/>
          <a:p>
            <a:endParaRPr lang="en-US"/>
          </a:p>
        </p:txBody>
      </p:sp>
      <p:sp>
        <p:nvSpPr>
          <p:cNvPr id="99849" name="Line 521"/>
          <p:cNvSpPr>
            <a:spLocks noChangeShapeType="1"/>
          </p:cNvSpPr>
          <p:nvPr/>
        </p:nvSpPr>
        <p:spPr bwMode="auto">
          <a:xfrm>
            <a:off x="1849438" y="1062038"/>
            <a:ext cx="1587" cy="11112"/>
          </a:xfrm>
          <a:prstGeom prst="line">
            <a:avLst/>
          </a:prstGeom>
          <a:noFill/>
          <a:ln w="25400">
            <a:solidFill>
              <a:srgbClr val="FF5050"/>
            </a:solidFill>
            <a:round/>
            <a:headEnd/>
            <a:tailEnd/>
          </a:ln>
        </p:spPr>
        <p:txBody>
          <a:bodyPr/>
          <a:lstStyle/>
          <a:p>
            <a:endParaRPr lang="en-US"/>
          </a:p>
        </p:txBody>
      </p:sp>
      <p:sp>
        <p:nvSpPr>
          <p:cNvPr id="99850" name="Line 522"/>
          <p:cNvSpPr>
            <a:spLocks noChangeShapeType="1"/>
          </p:cNvSpPr>
          <p:nvPr/>
        </p:nvSpPr>
        <p:spPr bwMode="auto">
          <a:xfrm>
            <a:off x="1868488" y="1073150"/>
            <a:ext cx="1587" cy="9525"/>
          </a:xfrm>
          <a:prstGeom prst="line">
            <a:avLst/>
          </a:prstGeom>
          <a:noFill/>
          <a:ln w="25400">
            <a:solidFill>
              <a:srgbClr val="FF5050"/>
            </a:solidFill>
            <a:round/>
            <a:headEnd/>
            <a:tailEnd/>
          </a:ln>
        </p:spPr>
        <p:txBody>
          <a:bodyPr/>
          <a:lstStyle/>
          <a:p>
            <a:endParaRPr lang="en-US"/>
          </a:p>
        </p:txBody>
      </p:sp>
      <p:sp>
        <p:nvSpPr>
          <p:cNvPr id="99851" name="Line 523"/>
          <p:cNvSpPr>
            <a:spLocks noChangeShapeType="1"/>
          </p:cNvSpPr>
          <p:nvPr/>
        </p:nvSpPr>
        <p:spPr bwMode="auto">
          <a:xfrm>
            <a:off x="1911350" y="1082675"/>
            <a:ext cx="1588" cy="11113"/>
          </a:xfrm>
          <a:prstGeom prst="line">
            <a:avLst/>
          </a:prstGeom>
          <a:noFill/>
          <a:ln w="25400">
            <a:solidFill>
              <a:srgbClr val="FF5050"/>
            </a:solidFill>
            <a:round/>
            <a:headEnd/>
            <a:tailEnd/>
          </a:ln>
        </p:spPr>
        <p:txBody>
          <a:bodyPr/>
          <a:lstStyle/>
          <a:p>
            <a:endParaRPr lang="en-US"/>
          </a:p>
        </p:txBody>
      </p:sp>
      <p:sp>
        <p:nvSpPr>
          <p:cNvPr id="99852" name="Line 524"/>
          <p:cNvSpPr>
            <a:spLocks noChangeShapeType="1"/>
          </p:cNvSpPr>
          <p:nvPr/>
        </p:nvSpPr>
        <p:spPr bwMode="auto">
          <a:xfrm>
            <a:off x="1914525" y="1093788"/>
            <a:ext cx="1588" cy="11112"/>
          </a:xfrm>
          <a:prstGeom prst="line">
            <a:avLst/>
          </a:prstGeom>
          <a:noFill/>
          <a:ln w="25400">
            <a:solidFill>
              <a:srgbClr val="FF5050"/>
            </a:solidFill>
            <a:round/>
            <a:headEnd/>
            <a:tailEnd/>
          </a:ln>
        </p:spPr>
        <p:txBody>
          <a:bodyPr/>
          <a:lstStyle/>
          <a:p>
            <a:endParaRPr lang="en-US"/>
          </a:p>
        </p:txBody>
      </p:sp>
      <p:sp>
        <p:nvSpPr>
          <p:cNvPr id="99853" name="Line 525"/>
          <p:cNvSpPr>
            <a:spLocks noChangeShapeType="1"/>
          </p:cNvSpPr>
          <p:nvPr/>
        </p:nvSpPr>
        <p:spPr bwMode="auto">
          <a:xfrm>
            <a:off x="1993900" y="1104900"/>
            <a:ext cx="1588" cy="11113"/>
          </a:xfrm>
          <a:prstGeom prst="line">
            <a:avLst/>
          </a:prstGeom>
          <a:noFill/>
          <a:ln w="25400">
            <a:solidFill>
              <a:srgbClr val="FF5050"/>
            </a:solidFill>
            <a:round/>
            <a:headEnd/>
            <a:tailEnd/>
          </a:ln>
        </p:spPr>
        <p:txBody>
          <a:bodyPr/>
          <a:lstStyle/>
          <a:p>
            <a:endParaRPr lang="en-US"/>
          </a:p>
        </p:txBody>
      </p:sp>
      <p:sp>
        <p:nvSpPr>
          <p:cNvPr id="99854" name="Line 526"/>
          <p:cNvSpPr>
            <a:spLocks noChangeShapeType="1"/>
          </p:cNvSpPr>
          <p:nvPr/>
        </p:nvSpPr>
        <p:spPr bwMode="auto">
          <a:xfrm>
            <a:off x="2016125" y="1116013"/>
            <a:ext cx="1588" cy="9525"/>
          </a:xfrm>
          <a:prstGeom prst="line">
            <a:avLst/>
          </a:prstGeom>
          <a:noFill/>
          <a:ln w="25400">
            <a:solidFill>
              <a:srgbClr val="FF5050"/>
            </a:solidFill>
            <a:round/>
            <a:headEnd/>
            <a:tailEnd/>
          </a:ln>
        </p:spPr>
        <p:txBody>
          <a:bodyPr/>
          <a:lstStyle/>
          <a:p>
            <a:endParaRPr lang="en-US"/>
          </a:p>
        </p:txBody>
      </p:sp>
      <p:sp>
        <p:nvSpPr>
          <p:cNvPr id="99855" name="Line 527"/>
          <p:cNvSpPr>
            <a:spLocks noChangeShapeType="1"/>
          </p:cNvSpPr>
          <p:nvPr/>
        </p:nvSpPr>
        <p:spPr bwMode="auto">
          <a:xfrm>
            <a:off x="2020888" y="1125538"/>
            <a:ext cx="1587" cy="11112"/>
          </a:xfrm>
          <a:prstGeom prst="line">
            <a:avLst/>
          </a:prstGeom>
          <a:noFill/>
          <a:ln w="25400">
            <a:solidFill>
              <a:srgbClr val="FF5050"/>
            </a:solidFill>
            <a:round/>
            <a:headEnd/>
            <a:tailEnd/>
          </a:ln>
        </p:spPr>
        <p:txBody>
          <a:bodyPr/>
          <a:lstStyle/>
          <a:p>
            <a:endParaRPr lang="en-US"/>
          </a:p>
        </p:txBody>
      </p:sp>
      <p:sp>
        <p:nvSpPr>
          <p:cNvPr id="99856" name="Line 528"/>
          <p:cNvSpPr>
            <a:spLocks noChangeShapeType="1"/>
          </p:cNvSpPr>
          <p:nvPr/>
        </p:nvSpPr>
        <p:spPr bwMode="auto">
          <a:xfrm>
            <a:off x="2041525" y="1136650"/>
            <a:ext cx="1588" cy="11113"/>
          </a:xfrm>
          <a:prstGeom prst="line">
            <a:avLst/>
          </a:prstGeom>
          <a:noFill/>
          <a:ln w="25400">
            <a:solidFill>
              <a:srgbClr val="FF5050"/>
            </a:solidFill>
            <a:round/>
            <a:headEnd/>
            <a:tailEnd/>
          </a:ln>
        </p:spPr>
        <p:txBody>
          <a:bodyPr/>
          <a:lstStyle/>
          <a:p>
            <a:endParaRPr lang="en-US"/>
          </a:p>
        </p:txBody>
      </p:sp>
      <p:sp>
        <p:nvSpPr>
          <p:cNvPr id="99857" name="Line 529"/>
          <p:cNvSpPr>
            <a:spLocks noChangeShapeType="1"/>
          </p:cNvSpPr>
          <p:nvPr/>
        </p:nvSpPr>
        <p:spPr bwMode="auto">
          <a:xfrm>
            <a:off x="2049463" y="1147763"/>
            <a:ext cx="1587" cy="11112"/>
          </a:xfrm>
          <a:prstGeom prst="line">
            <a:avLst/>
          </a:prstGeom>
          <a:noFill/>
          <a:ln w="25400">
            <a:solidFill>
              <a:srgbClr val="FF5050"/>
            </a:solidFill>
            <a:round/>
            <a:headEnd/>
            <a:tailEnd/>
          </a:ln>
        </p:spPr>
        <p:txBody>
          <a:bodyPr/>
          <a:lstStyle/>
          <a:p>
            <a:endParaRPr lang="en-US"/>
          </a:p>
        </p:txBody>
      </p:sp>
      <p:sp>
        <p:nvSpPr>
          <p:cNvPr id="99858" name="Line 530"/>
          <p:cNvSpPr>
            <a:spLocks noChangeShapeType="1"/>
          </p:cNvSpPr>
          <p:nvPr/>
        </p:nvSpPr>
        <p:spPr bwMode="auto">
          <a:xfrm>
            <a:off x="2108200" y="1158875"/>
            <a:ext cx="1588" cy="9525"/>
          </a:xfrm>
          <a:prstGeom prst="line">
            <a:avLst/>
          </a:prstGeom>
          <a:noFill/>
          <a:ln w="25400">
            <a:solidFill>
              <a:srgbClr val="FF5050"/>
            </a:solidFill>
            <a:round/>
            <a:headEnd/>
            <a:tailEnd/>
          </a:ln>
        </p:spPr>
        <p:txBody>
          <a:bodyPr/>
          <a:lstStyle/>
          <a:p>
            <a:endParaRPr lang="en-US"/>
          </a:p>
        </p:txBody>
      </p:sp>
      <p:sp>
        <p:nvSpPr>
          <p:cNvPr id="99859" name="Line 531"/>
          <p:cNvSpPr>
            <a:spLocks noChangeShapeType="1"/>
          </p:cNvSpPr>
          <p:nvPr/>
        </p:nvSpPr>
        <p:spPr bwMode="auto">
          <a:xfrm>
            <a:off x="2133600" y="1168400"/>
            <a:ext cx="1588" cy="11113"/>
          </a:xfrm>
          <a:prstGeom prst="line">
            <a:avLst/>
          </a:prstGeom>
          <a:noFill/>
          <a:ln w="25400">
            <a:solidFill>
              <a:srgbClr val="FF5050"/>
            </a:solidFill>
            <a:round/>
            <a:headEnd/>
            <a:tailEnd/>
          </a:ln>
        </p:spPr>
        <p:txBody>
          <a:bodyPr/>
          <a:lstStyle/>
          <a:p>
            <a:endParaRPr lang="en-US"/>
          </a:p>
        </p:txBody>
      </p:sp>
      <p:sp>
        <p:nvSpPr>
          <p:cNvPr id="99860" name="Line 532"/>
          <p:cNvSpPr>
            <a:spLocks noChangeShapeType="1"/>
          </p:cNvSpPr>
          <p:nvPr/>
        </p:nvSpPr>
        <p:spPr bwMode="auto">
          <a:xfrm>
            <a:off x="2203450" y="1179513"/>
            <a:ext cx="1588" cy="11112"/>
          </a:xfrm>
          <a:prstGeom prst="line">
            <a:avLst/>
          </a:prstGeom>
          <a:noFill/>
          <a:ln w="25400">
            <a:solidFill>
              <a:srgbClr val="FF5050"/>
            </a:solidFill>
            <a:round/>
            <a:headEnd/>
            <a:tailEnd/>
          </a:ln>
        </p:spPr>
        <p:txBody>
          <a:bodyPr/>
          <a:lstStyle/>
          <a:p>
            <a:endParaRPr lang="en-US"/>
          </a:p>
        </p:txBody>
      </p:sp>
      <p:sp>
        <p:nvSpPr>
          <p:cNvPr id="99861" name="Line 533"/>
          <p:cNvSpPr>
            <a:spLocks noChangeShapeType="1"/>
          </p:cNvSpPr>
          <p:nvPr/>
        </p:nvSpPr>
        <p:spPr bwMode="auto">
          <a:xfrm>
            <a:off x="2208213" y="1190625"/>
            <a:ext cx="1587" cy="11113"/>
          </a:xfrm>
          <a:prstGeom prst="line">
            <a:avLst/>
          </a:prstGeom>
          <a:noFill/>
          <a:ln w="25400">
            <a:solidFill>
              <a:srgbClr val="FF5050"/>
            </a:solidFill>
            <a:round/>
            <a:headEnd/>
            <a:tailEnd/>
          </a:ln>
        </p:spPr>
        <p:txBody>
          <a:bodyPr/>
          <a:lstStyle/>
          <a:p>
            <a:endParaRPr lang="en-US"/>
          </a:p>
        </p:txBody>
      </p:sp>
      <p:sp>
        <p:nvSpPr>
          <p:cNvPr id="99862" name="Line 534"/>
          <p:cNvSpPr>
            <a:spLocks noChangeShapeType="1"/>
          </p:cNvSpPr>
          <p:nvPr/>
        </p:nvSpPr>
        <p:spPr bwMode="auto">
          <a:xfrm>
            <a:off x="2209800" y="1201738"/>
            <a:ext cx="1588" cy="12700"/>
          </a:xfrm>
          <a:prstGeom prst="line">
            <a:avLst/>
          </a:prstGeom>
          <a:noFill/>
          <a:ln w="25400">
            <a:solidFill>
              <a:srgbClr val="FF5050"/>
            </a:solidFill>
            <a:round/>
            <a:headEnd/>
            <a:tailEnd/>
          </a:ln>
        </p:spPr>
        <p:txBody>
          <a:bodyPr/>
          <a:lstStyle/>
          <a:p>
            <a:endParaRPr lang="en-US"/>
          </a:p>
        </p:txBody>
      </p:sp>
      <p:sp>
        <p:nvSpPr>
          <p:cNvPr id="99863" name="Line 535"/>
          <p:cNvSpPr>
            <a:spLocks noChangeShapeType="1"/>
          </p:cNvSpPr>
          <p:nvPr/>
        </p:nvSpPr>
        <p:spPr bwMode="auto">
          <a:xfrm>
            <a:off x="2232025" y="1214438"/>
            <a:ext cx="1588" cy="11112"/>
          </a:xfrm>
          <a:prstGeom prst="line">
            <a:avLst/>
          </a:prstGeom>
          <a:noFill/>
          <a:ln w="25400">
            <a:solidFill>
              <a:srgbClr val="FF5050"/>
            </a:solidFill>
            <a:round/>
            <a:headEnd/>
            <a:tailEnd/>
          </a:ln>
        </p:spPr>
        <p:txBody>
          <a:bodyPr/>
          <a:lstStyle/>
          <a:p>
            <a:endParaRPr lang="en-US"/>
          </a:p>
        </p:txBody>
      </p:sp>
      <p:sp>
        <p:nvSpPr>
          <p:cNvPr id="99864" name="Line 536"/>
          <p:cNvSpPr>
            <a:spLocks noChangeShapeType="1"/>
          </p:cNvSpPr>
          <p:nvPr/>
        </p:nvSpPr>
        <p:spPr bwMode="auto">
          <a:xfrm>
            <a:off x="2246313" y="1225550"/>
            <a:ext cx="1587" cy="11113"/>
          </a:xfrm>
          <a:prstGeom prst="line">
            <a:avLst/>
          </a:prstGeom>
          <a:noFill/>
          <a:ln w="25400">
            <a:solidFill>
              <a:srgbClr val="FF5050"/>
            </a:solidFill>
            <a:round/>
            <a:headEnd/>
            <a:tailEnd/>
          </a:ln>
        </p:spPr>
        <p:txBody>
          <a:bodyPr/>
          <a:lstStyle/>
          <a:p>
            <a:endParaRPr lang="en-US"/>
          </a:p>
        </p:txBody>
      </p:sp>
      <p:sp>
        <p:nvSpPr>
          <p:cNvPr id="99865" name="Line 537"/>
          <p:cNvSpPr>
            <a:spLocks noChangeShapeType="1"/>
          </p:cNvSpPr>
          <p:nvPr/>
        </p:nvSpPr>
        <p:spPr bwMode="auto">
          <a:xfrm>
            <a:off x="2309813" y="1236663"/>
            <a:ext cx="1587" cy="11112"/>
          </a:xfrm>
          <a:prstGeom prst="line">
            <a:avLst/>
          </a:prstGeom>
          <a:noFill/>
          <a:ln w="25400">
            <a:solidFill>
              <a:srgbClr val="FF5050"/>
            </a:solidFill>
            <a:round/>
            <a:headEnd/>
            <a:tailEnd/>
          </a:ln>
        </p:spPr>
        <p:txBody>
          <a:bodyPr/>
          <a:lstStyle/>
          <a:p>
            <a:endParaRPr lang="en-US"/>
          </a:p>
        </p:txBody>
      </p:sp>
      <p:sp>
        <p:nvSpPr>
          <p:cNvPr id="99866" name="Line 538"/>
          <p:cNvSpPr>
            <a:spLocks noChangeShapeType="1"/>
          </p:cNvSpPr>
          <p:nvPr/>
        </p:nvSpPr>
        <p:spPr bwMode="auto">
          <a:xfrm>
            <a:off x="2400300" y="1247775"/>
            <a:ext cx="1588" cy="11113"/>
          </a:xfrm>
          <a:prstGeom prst="line">
            <a:avLst/>
          </a:prstGeom>
          <a:noFill/>
          <a:ln w="25400">
            <a:solidFill>
              <a:srgbClr val="FF5050"/>
            </a:solidFill>
            <a:round/>
            <a:headEnd/>
            <a:tailEnd/>
          </a:ln>
        </p:spPr>
        <p:txBody>
          <a:bodyPr/>
          <a:lstStyle/>
          <a:p>
            <a:endParaRPr lang="en-US"/>
          </a:p>
        </p:txBody>
      </p:sp>
      <p:sp>
        <p:nvSpPr>
          <p:cNvPr id="99867" name="Line 539"/>
          <p:cNvSpPr>
            <a:spLocks noChangeShapeType="1"/>
          </p:cNvSpPr>
          <p:nvPr/>
        </p:nvSpPr>
        <p:spPr bwMode="auto">
          <a:xfrm>
            <a:off x="2401888" y="1258888"/>
            <a:ext cx="1587" cy="14287"/>
          </a:xfrm>
          <a:prstGeom prst="line">
            <a:avLst/>
          </a:prstGeom>
          <a:noFill/>
          <a:ln w="25400">
            <a:solidFill>
              <a:srgbClr val="FF5050"/>
            </a:solidFill>
            <a:round/>
            <a:headEnd/>
            <a:tailEnd/>
          </a:ln>
        </p:spPr>
        <p:txBody>
          <a:bodyPr/>
          <a:lstStyle/>
          <a:p>
            <a:endParaRPr lang="en-US"/>
          </a:p>
        </p:txBody>
      </p:sp>
      <p:sp>
        <p:nvSpPr>
          <p:cNvPr id="99868" name="Line 540"/>
          <p:cNvSpPr>
            <a:spLocks noChangeShapeType="1"/>
          </p:cNvSpPr>
          <p:nvPr/>
        </p:nvSpPr>
        <p:spPr bwMode="auto">
          <a:xfrm>
            <a:off x="2409825" y="1273175"/>
            <a:ext cx="1588" cy="23813"/>
          </a:xfrm>
          <a:prstGeom prst="line">
            <a:avLst/>
          </a:prstGeom>
          <a:noFill/>
          <a:ln w="25400">
            <a:solidFill>
              <a:srgbClr val="FF5050"/>
            </a:solidFill>
            <a:round/>
            <a:headEnd/>
            <a:tailEnd/>
          </a:ln>
        </p:spPr>
        <p:txBody>
          <a:bodyPr/>
          <a:lstStyle/>
          <a:p>
            <a:endParaRPr lang="en-US"/>
          </a:p>
        </p:txBody>
      </p:sp>
      <p:sp>
        <p:nvSpPr>
          <p:cNvPr id="99869" name="Line 541"/>
          <p:cNvSpPr>
            <a:spLocks noChangeShapeType="1"/>
          </p:cNvSpPr>
          <p:nvPr/>
        </p:nvSpPr>
        <p:spPr bwMode="auto">
          <a:xfrm>
            <a:off x="2427288" y="1296988"/>
            <a:ext cx="1587" cy="11112"/>
          </a:xfrm>
          <a:prstGeom prst="line">
            <a:avLst/>
          </a:prstGeom>
          <a:noFill/>
          <a:ln w="25400">
            <a:solidFill>
              <a:srgbClr val="FF5050"/>
            </a:solidFill>
            <a:round/>
            <a:headEnd/>
            <a:tailEnd/>
          </a:ln>
        </p:spPr>
        <p:txBody>
          <a:bodyPr/>
          <a:lstStyle/>
          <a:p>
            <a:endParaRPr lang="en-US"/>
          </a:p>
        </p:txBody>
      </p:sp>
      <p:sp>
        <p:nvSpPr>
          <p:cNvPr id="99870" name="Line 542"/>
          <p:cNvSpPr>
            <a:spLocks noChangeShapeType="1"/>
          </p:cNvSpPr>
          <p:nvPr/>
        </p:nvSpPr>
        <p:spPr bwMode="auto">
          <a:xfrm>
            <a:off x="2430463" y="1308100"/>
            <a:ext cx="1587" cy="12700"/>
          </a:xfrm>
          <a:prstGeom prst="line">
            <a:avLst/>
          </a:prstGeom>
          <a:noFill/>
          <a:ln w="25400">
            <a:solidFill>
              <a:srgbClr val="FF5050"/>
            </a:solidFill>
            <a:round/>
            <a:headEnd/>
            <a:tailEnd/>
          </a:ln>
        </p:spPr>
        <p:txBody>
          <a:bodyPr/>
          <a:lstStyle/>
          <a:p>
            <a:endParaRPr lang="en-US"/>
          </a:p>
        </p:txBody>
      </p:sp>
      <p:sp>
        <p:nvSpPr>
          <p:cNvPr id="99871" name="Line 543"/>
          <p:cNvSpPr>
            <a:spLocks noChangeShapeType="1"/>
          </p:cNvSpPr>
          <p:nvPr/>
        </p:nvSpPr>
        <p:spPr bwMode="auto">
          <a:xfrm>
            <a:off x="2444750" y="1320800"/>
            <a:ext cx="1588" cy="14288"/>
          </a:xfrm>
          <a:prstGeom prst="line">
            <a:avLst/>
          </a:prstGeom>
          <a:noFill/>
          <a:ln w="25400">
            <a:solidFill>
              <a:srgbClr val="FF5050"/>
            </a:solidFill>
            <a:round/>
            <a:headEnd/>
            <a:tailEnd/>
          </a:ln>
        </p:spPr>
        <p:txBody>
          <a:bodyPr/>
          <a:lstStyle/>
          <a:p>
            <a:endParaRPr lang="en-US"/>
          </a:p>
        </p:txBody>
      </p:sp>
      <p:sp>
        <p:nvSpPr>
          <p:cNvPr id="99872" name="Line 544"/>
          <p:cNvSpPr>
            <a:spLocks noChangeShapeType="1"/>
          </p:cNvSpPr>
          <p:nvPr/>
        </p:nvSpPr>
        <p:spPr bwMode="auto">
          <a:xfrm>
            <a:off x="2447925" y="1335088"/>
            <a:ext cx="1588" cy="11112"/>
          </a:xfrm>
          <a:prstGeom prst="line">
            <a:avLst/>
          </a:prstGeom>
          <a:noFill/>
          <a:ln w="25400">
            <a:solidFill>
              <a:srgbClr val="FF5050"/>
            </a:solidFill>
            <a:round/>
            <a:headEnd/>
            <a:tailEnd/>
          </a:ln>
        </p:spPr>
        <p:txBody>
          <a:bodyPr/>
          <a:lstStyle/>
          <a:p>
            <a:endParaRPr lang="en-US"/>
          </a:p>
        </p:txBody>
      </p:sp>
      <p:sp>
        <p:nvSpPr>
          <p:cNvPr id="99873" name="Line 545"/>
          <p:cNvSpPr>
            <a:spLocks noChangeShapeType="1"/>
          </p:cNvSpPr>
          <p:nvPr/>
        </p:nvSpPr>
        <p:spPr bwMode="auto">
          <a:xfrm>
            <a:off x="2478088" y="1346200"/>
            <a:ext cx="1587" cy="12700"/>
          </a:xfrm>
          <a:prstGeom prst="line">
            <a:avLst/>
          </a:prstGeom>
          <a:noFill/>
          <a:ln w="25400">
            <a:solidFill>
              <a:srgbClr val="FF5050"/>
            </a:solidFill>
            <a:round/>
            <a:headEnd/>
            <a:tailEnd/>
          </a:ln>
        </p:spPr>
        <p:txBody>
          <a:bodyPr/>
          <a:lstStyle/>
          <a:p>
            <a:endParaRPr lang="en-US"/>
          </a:p>
        </p:txBody>
      </p:sp>
      <p:sp>
        <p:nvSpPr>
          <p:cNvPr id="99874" name="Line 546"/>
          <p:cNvSpPr>
            <a:spLocks noChangeShapeType="1"/>
          </p:cNvSpPr>
          <p:nvPr/>
        </p:nvSpPr>
        <p:spPr bwMode="auto">
          <a:xfrm>
            <a:off x="2503488" y="1358900"/>
            <a:ext cx="1587" cy="25400"/>
          </a:xfrm>
          <a:prstGeom prst="line">
            <a:avLst/>
          </a:prstGeom>
          <a:noFill/>
          <a:ln w="25400">
            <a:solidFill>
              <a:srgbClr val="FF5050"/>
            </a:solidFill>
            <a:round/>
            <a:headEnd/>
            <a:tailEnd/>
          </a:ln>
        </p:spPr>
        <p:txBody>
          <a:bodyPr/>
          <a:lstStyle/>
          <a:p>
            <a:endParaRPr lang="en-US"/>
          </a:p>
        </p:txBody>
      </p:sp>
      <p:sp>
        <p:nvSpPr>
          <p:cNvPr id="99875" name="Line 547"/>
          <p:cNvSpPr>
            <a:spLocks noChangeShapeType="1"/>
          </p:cNvSpPr>
          <p:nvPr/>
        </p:nvSpPr>
        <p:spPr bwMode="auto">
          <a:xfrm>
            <a:off x="2546350" y="1384300"/>
            <a:ext cx="1588" cy="14288"/>
          </a:xfrm>
          <a:prstGeom prst="line">
            <a:avLst/>
          </a:prstGeom>
          <a:noFill/>
          <a:ln w="25400">
            <a:solidFill>
              <a:srgbClr val="FF5050"/>
            </a:solidFill>
            <a:round/>
            <a:headEnd/>
            <a:tailEnd/>
          </a:ln>
        </p:spPr>
        <p:txBody>
          <a:bodyPr/>
          <a:lstStyle/>
          <a:p>
            <a:endParaRPr lang="en-US"/>
          </a:p>
        </p:txBody>
      </p:sp>
      <p:sp>
        <p:nvSpPr>
          <p:cNvPr id="99876" name="Line 548"/>
          <p:cNvSpPr>
            <a:spLocks noChangeShapeType="1"/>
          </p:cNvSpPr>
          <p:nvPr/>
        </p:nvSpPr>
        <p:spPr bwMode="auto">
          <a:xfrm>
            <a:off x="2573338" y="1398588"/>
            <a:ext cx="1587" cy="12700"/>
          </a:xfrm>
          <a:prstGeom prst="line">
            <a:avLst/>
          </a:prstGeom>
          <a:noFill/>
          <a:ln w="25400">
            <a:solidFill>
              <a:srgbClr val="FF5050"/>
            </a:solidFill>
            <a:round/>
            <a:headEnd/>
            <a:tailEnd/>
          </a:ln>
        </p:spPr>
        <p:txBody>
          <a:bodyPr/>
          <a:lstStyle/>
          <a:p>
            <a:endParaRPr lang="en-US"/>
          </a:p>
        </p:txBody>
      </p:sp>
      <p:sp>
        <p:nvSpPr>
          <p:cNvPr id="99877" name="Line 549"/>
          <p:cNvSpPr>
            <a:spLocks noChangeShapeType="1"/>
          </p:cNvSpPr>
          <p:nvPr/>
        </p:nvSpPr>
        <p:spPr bwMode="auto">
          <a:xfrm>
            <a:off x="2595563" y="1411288"/>
            <a:ext cx="1587" cy="12700"/>
          </a:xfrm>
          <a:prstGeom prst="line">
            <a:avLst/>
          </a:prstGeom>
          <a:noFill/>
          <a:ln w="25400">
            <a:solidFill>
              <a:srgbClr val="FF5050"/>
            </a:solidFill>
            <a:round/>
            <a:headEnd/>
            <a:tailEnd/>
          </a:ln>
        </p:spPr>
        <p:txBody>
          <a:bodyPr/>
          <a:lstStyle/>
          <a:p>
            <a:endParaRPr lang="en-US"/>
          </a:p>
        </p:txBody>
      </p:sp>
      <p:sp>
        <p:nvSpPr>
          <p:cNvPr id="99878" name="Line 550"/>
          <p:cNvSpPr>
            <a:spLocks noChangeShapeType="1"/>
          </p:cNvSpPr>
          <p:nvPr/>
        </p:nvSpPr>
        <p:spPr bwMode="auto">
          <a:xfrm>
            <a:off x="2641600" y="1423988"/>
            <a:ext cx="1588" cy="12700"/>
          </a:xfrm>
          <a:prstGeom prst="line">
            <a:avLst/>
          </a:prstGeom>
          <a:noFill/>
          <a:ln w="25400">
            <a:solidFill>
              <a:srgbClr val="FF5050"/>
            </a:solidFill>
            <a:round/>
            <a:headEnd/>
            <a:tailEnd/>
          </a:ln>
        </p:spPr>
        <p:txBody>
          <a:bodyPr/>
          <a:lstStyle/>
          <a:p>
            <a:endParaRPr lang="en-US"/>
          </a:p>
        </p:txBody>
      </p:sp>
      <p:sp>
        <p:nvSpPr>
          <p:cNvPr id="99879" name="Line 551"/>
          <p:cNvSpPr>
            <a:spLocks noChangeShapeType="1"/>
          </p:cNvSpPr>
          <p:nvPr/>
        </p:nvSpPr>
        <p:spPr bwMode="auto">
          <a:xfrm>
            <a:off x="2668588" y="1436688"/>
            <a:ext cx="1587" cy="12700"/>
          </a:xfrm>
          <a:prstGeom prst="line">
            <a:avLst/>
          </a:prstGeom>
          <a:noFill/>
          <a:ln w="25400">
            <a:solidFill>
              <a:srgbClr val="FF5050"/>
            </a:solidFill>
            <a:round/>
            <a:headEnd/>
            <a:tailEnd/>
          </a:ln>
        </p:spPr>
        <p:txBody>
          <a:bodyPr/>
          <a:lstStyle/>
          <a:p>
            <a:endParaRPr lang="en-US"/>
          </a:p>
        </p:txBody>
      </p:sp>
      <p:sp>
        <p:nvSpPr>
          <p:cNvPr id="99880" name="Line 552"/>
          <p:cNvSpPr>
            <a:spLocks noChangeShapeType="1"/>
          </p:cNvSpPr>
          <p:nvPr/>
        </p:nvSpPr>
        <p:spPr bwMode="auto">
          <a:xfrm>
            <a:off x="2674938" y="1449388"/>
            <a:ext cx="1587" cy="28575"/>
          </a:xfrm>
          <a:prstGeom prst="line">
            <a:avLst/>
          </a:prstGeom>
          <a:noFill/>
          <a:ln w="25400">
            <a:solidFill>
              <a:srgbClr val="FF5050"/>
            </a:solidFill>
            <a:round/>
            <a:headEnd/>
            <a:tailEnd/>
          </a:ln>
        </p:spPr>
        <p:txBody>
          <a:bodyPr/>
          <a:lstStyle/>
          <a:p>
            <a:endParaRPr lang="en-US"/>
          </a:p>
        </p:txBody>
      </p:sp>
      <p:sp>
        <p:nvSpPr>
          <p:cNvPr id="99881" name="Line 553"/>
          <p:cNvSpPr>
            <a:spLocks noChangeShapeType="1"/>
          </p:cNvSpPr>
          <p:nvPr/>
        </p:nvSpPr>
        <p:spPr bwMode="auto">
          <a:xfrm>
            <a:off x="2692400" y="1477963"/>
            <a:ext cx="1588" cy="12700"/>
          </a:xfrm>
          <a:prstGeom prst="line">
            <a:avLst/>
          </a:prstGeom>
          <a:noFill/>
          <a:ln w="25400">
            <a:solidFill>
              <a:srgbClr val="FF5050"/>
            </a:solidFill>
            <a:round/>
            <a:headEnd/>
            <a:tailEnd/>
          </a:ln>
        </p:spPr>
        <p:txBody>
          <a:bodyPr/>
          <a:lstStyle/>
          <a:p>
            <a:endParaRPr lang="en-US"/>
          </a:p>
        </p:txBody>
      </p:sp>
      <p:sp>
        <p:nvSpPr>
          <p:cNvPr id="99882" name="Line 554"/>
          <p:cNvSpPr>
            <a:spLocks noChangeShapeType="1"/>
          </p:cNvSpPr>
          <p:nvPr/>
        </p:nvSpPr>
        <p:spPr bwMode="auto">
          <a:xfrm>
            <a:off x="2698750" y="1490663"/>
            <a:ext cx="1588" cy="15875"/>
          </a:xfrm>
          <a:prstGeom prst="line">
            <a:avLst/>
          </a:prstGeom>
          <a:noFill/>
          <a:ln w="25400">
            <a:solidFill>
              <a:srgbClr val="FF5050"/>
            </a:solidFill>
            <a:round/>
            <a:headEnd/>
            <a:tailEnd/>
          </a:ln>
        </p:spPr>
        <p:txBody>
          <a:bodyPr/>
          <a:lstStyle/>
          <a:p>
            <a:endParaRPr lang="en-US"/>
          </a:p>
        </p:txBody>
      </p:sp>
      <p:sp>
        <p:nvSpPr>
          <p:cNvPr id="99883" name="Line 555"/>
          <p:cNvSpPr>
            <a:spLocks noChangeShapeType="1"/>
          </p:cNvSpPr>
          <p:nvPr/>
        </p:nvSpPr>
        <p:spPr bwMode="auto">
          <a:xfrm>
            <a:off x="2720975" y="1506538"/>
            <a:ext cx="1588" cy="14287"/>
          </a:xfrm>
          <a:prstGeom prst="line">
            <a:avLst/>
          </a:prstGeom>
          <a:noFill/>
          <a:ln w="25400">
            <a:solidFill>
              <a:srgbClr val="FF5050"/>
            </a:solidFill>
            <a:round/>
            <a:headEnd/>
            <a:tailEnd/>
          </a:ln>
        </p:spPr>
        <p:txBody>
          <a:bodyPr/>
          <a:lstStyle/>
          <a:p>
            <a:endParaRPr lang="en-US"/>
          </a:p>
        </p:txBody>
      </p:sp>
      <p:sp>
        <p:nvSpPr>
          <p:cNvPr id="99884" name="Line 556"/>
          <p:cNvSpPr>
            <a:spLocks noChangeShapeType="1"/>
          </p:cNvSpPr>
          <p:nvPr/>
        </p:nvSpPr>
        <p:spPr bwMode="auto">
          <a:xfrm>
            <a:off x="2741613" y="1520825"/>
            <a:ext cx="1587" cy="15875"/>
          </a:xfrm>
          <a:prstGeom prst="line">
            <a:avLst/>
          </a:prstGeom>
          <a:noFill/>
          <a:ln w="25400">
            <a:solidFill>
              <a:srgbClr val="FF5050"/>
            </a:solidFill>
            <a:round/>
            <a:headEnd/>
            <a:tailEnd/>
          </a:ln>
        </p:spPr>
        <p:txBody>
          <a:bodyPr/>
          <a:lstStyle/>
          <a:p>
            <a:endParaRPr lang="en-US"/>
          </a:p>
        </p:txBody>
      </p:sp>
      <p:sp>
        <p:nvSpPr>
          <p:cNvPr id="99885" name="Line 557"/>
          <p:cNvSpPr>
            <a:spLocks noChangeShapeType="1"/>
          </p:cNvSpPr>
          <p:nvPr/>
        </p:nvSpPr>
        <p:spPr bwMode="auto">
          <a:xfrm>
            <a:off x="2744788" y="1536700"/>
            <a:ext cx="1587" cy="14288"/>
          </a:xfrm>
          <a:prstGeom prst="line">
            <a:avLst/>
          </a:prstGeom>
          <a:noFill/>
          <a:ln w="25400">
            <a:solidFill>
              <a:srgbClr val="FF5050"/>
            </a:solidFill>
            <a:round/>
            <a:headEnd/>
            <a:tailEnd/>
          </a:ln>
        </p:spPr>
        <p:txBody>
          <a:bodyPr/>
          <a:lstStyle/>
          <a:p>
            <a:endParaRPr lang="en-US"/>
          </a:p>
        </p:txBody>
      </p:sp>
      <p:sp>
        <p:nvSpPr>
          <p:cNvPr id="99886" name="Line 558"/>
          <p:cNvSpPr>
            <a:spLocks noChangeShapeType="1"/>
          </p:cNvSpPr>
          <p:nvPr/>
        </p:nvSpPr>
        <p:spPr bwMode="auto">
          <a:xfrm>
            <a:off x="2797175" y="1550988"/>
            <a:ext cx="1588" cy="14287"/>
          </a:xfrm>
          <a:prstGeom prst="line">
            <a:avLst/>
          </a:prstGeom>
          <a:noFill/>
          <a:ln w="25400">
            <a:solidFill>
              <a:srgbClr val="FF5050"/>
            </a:solidFill>
            <a:round/>
            <a:headEnd/>
            <a:tailEnd/>
          </a:ln>
        </p:spPr>
        <p:txBody>
          <a:bodyPr/>
          <a:lstStyle/>
          <a:p>
            <a:endParaRPr lang="en-US"/>
          </a:p>
        </p:txBody>
      </p:sp>
      <p:sp>
        <p:nvSpPr>
          <p:cNvPr id="99887" name="Line 559"/>
          <p:cNvSpPr>
            <a:spLocks noChangeShapeType="1"/>
          </p:cNvSpPr>
          <p:nvPr/>
        </p:nvSpPr>
        <p:spPr bwMode="auto">
          <a:xfrm>
            <a:off x="2840038" y="1565275"/>
            <a:ext cx="1587" cy="15875"/>
          </a:xfrm>
          <a:prstGeom prst="line">
            <a:avLst/>
          </a:prstGeom>
          <a:noFill/>
          <a:ln w="25400">
            <a:solidFill>
              <a:srgbClr val="FF5050"/>
            </a:solidFill>
            <a:round/>
            <a:headEnd/>
            <a:tailEnd/>
          </a:ln>
        </p:spPr>
        <p:txBody>
          <a:bodyPr/>
          <a:lstStyle/>
          <a:p>
            <a:endParaRPr lang="en-US"/>
          </a:p>
        </p:txBody>
      </p:sp>
      <p:sp>
        <p:nvSpPr>
          <p:cNvPr id="99888" name="Line 560"/>
          <p:cNvSpPr>
            <a:spLocks noChangeShapeType="1"/>
          </p:cNvSpPr>
          <p:nvPr/>
        </p:nvSpPr>
        <p:spPr bwMode="auto">
          <a:xfrm>
            <a:off x="2846388" y="1581150"/>
            <a:ext cx="1587" cy="30163"/>
          </a:xfrm>
          <a:prstGeom prst="line">
            <a:avLst/>
          </a:prstGeom>
          <a:noFill/>
          <a:ln w="25400">
            <a:solidFill>
              <a:srgbClr val="FF5050"/>
            </a:solidFill>
            <a:round/>
            <a:headEnd/>
            <a:tailEnd/>
          </a:ln>
        </p:spPr>
        <p:txBody>
          <a:bodyPr/>
          <a:lstStyle/>
          <a:p>
            <a:endParaRPr lang="en-US"/>
          </a:p>
        </p:txBody>
      </p:sp>
      <p:sp>
        <p:nvSpPr>
          <p:cNvPr id="99889" name="Line 561"/>
          <p:cNvSpPr>
            <a:spLocks noChangeShapeType="1"/>
          </p:cNvSpPr>
          <p:nvPr/>
        </p:nvSpPr>
        <p:spPr bwMode="auto">
          <a:xfrm>
            <a:off x="2873375" y="1611313"/>
            <a:ext cx="1588" cy="14287"/>
          </a:xfrm>
          <a:prstGeom prst="line">
            <a:avLst/>
          </a:prstGeom>
          <a:noFill/>
          <a:ln w="25400">
            <a:solidFill>
              <a:srgbClr val="FF5050"/>
            </a:solidFill>
            <a:round/>
            <a:headEnd/>
            <a:tailEnd/>
          </a:ln>
        </p:spPr>
        <p:txBody>
          <a:bodyPr/>
          <a:lstStyle/>
          <a:p>
            <a:endParaRPr lang="en-US"/>
          </a:p>
        </p:txBody>
      </p:sp>
      <p:sp>
        <p:nvSpPr>
          <p:cNvPr id="99890" name="Line 562"/>
          <p:cNvSpPr>
            <a:spLocks noChangeShapeType="1"/>
          </p:cNvSpPr>
          <p:nvPr/>
        </p:nvSpPr>
        <p:spPr bwMode="auto">
          <a:xfrm>
            <a:off x="2886075" y="1625600"/>
            <a:ext cx="1588" cy="15875"/>
          </a:xfrm>
          <a:prstGeom prst="line">
            <a:avLst/>
          </a:prstGeom>
          <a:noFill/>
          <a:ln w="25400">
            <a:solidFill>
              <a:srgbClr val="FF5050"/>
            </a:solidFill>
            <a:round/>
            <a:headEnd/>
            <a:tailEnd/>
          </a:ln>
        </p:spPr>
        <p:txBody>
          <a:bodyPr/>
          <a:lstStyle/>
          <a:p>
            <a:endParaRPr lang="en-US"/>
          </a:p>
        </p:txBody>
      </p:sp>
      <p:sp>
        <p:nvSpPr>
          <p:cNvPr id="99891" name="Line 563"/>
          <p:cNvSpPr>
            <a:spLocks noChangeShapeType="1"/>
          </p:cNvSpPr>
          <p:nvPr/>
        </p:nvSpPr>
        <p:spPr bwMode="auto">
          <a:xfrm>
            <a:off x="2919413" y="1641475"/>
            <a:ext cx="1587" cy="15875"/>
          </a:xfrm>
          <a:prstGeom prst="line">
            <a:avLst/>
          </a:prstGeom>
          <a:noFill/>
          <a:ln w="25400">
            <a:solidFill>
              <a:srgbClr val="FF5050"/>
            </a:solidFill>
            <a:round/>
            <a:headEnd/>
            <a:tailEnd/>
          </a:ln>
        </p:spPr>
        <p:txBody>
          <a:bodyPr/>
          <a:lstStyle/>
          <a:p>
            <a:endParaRPr lang="en-US"/>
          </a:p>
        </p:txBody>
      </p:sp>
      <p:sp>
        <p:nvSpPr>
          <p:cNvPr id="99892" name="Line 564"/>
          <p:cNvSpPr>
            <a:spLocks noChangeShapeType="1"/>
          </p:cNvSpPr>
          <p:nvPr/>
        </p:nvSpPr>
        <p:spPr bwMode="auto">
          <a:xfrm>
            <a:off x="2924175" y="1657350"/>
            <a:ext cx="1588" cy="15875"/>
          </a:xfrm>
          <a:prstGeom prst="line">
            <a:avLst/>
          </a:prstGeom>
          <a:noFill/>
          <a:ln w="25400">
            <a:solidFill>
              <a:srgbClr val="FF5050"/>
            </a:solidFill>
            <a:round/>
            <a:headEnd/>
            <a:tailEnd/>
          </a:ln>
        </p:spPr>
        <p:txBody>
          <a:bodyPr/>
          <a:lstStyle/>
          <a:p>
            <a:endParaRPr lang="en-US"/>
          </a:p>
        </p:txBody>
      </p:sp>
      <p:sp>
        <p:nvSpPr>
          <p:cNvPr id="99893" name="Line 565"/>
          <p:cNvSpPr>
            <a:spLocks noChangeShapeType="1"/>
          </p:cNvSpPr>
          <p:nvPr/>
        </p:nvSpPr>
        <p:spPr bwMode="auto">
          <a:xfrm>
            <a:off x="2962275" y="1673225"/>
            <a:ext cx="1588" cy="15875"/>
          </a:xfrm>
          <a:prstGeom prst="line">
            <a:avLst/>
          </a:prstGeom>
          <a:noFill/>
          <a:ln w="25400">
            <a:solidFill>
              <a:srgbClr val="FF5050"/>
            </a:solidFill>
            <a:round/>
            <a:headEnd/>
            <a:tailEnd/>
          </a:ln>
        </p:spPr>
        <p:txBody>
          <a:bodyPr/>
          <a:lstStyle/>
          <a:p>
            <a:endParaRPr lang="en-US"/>
          </a:p>
        </p:txBody>
      </p:sp>
      <p:sp>
        <p:nvSpPr>
          <p:cNvPr id="99894" name="Line 566"/>
          <p:cNvSpPr>
            <a:spLocks noChangeShapeType="1"/>
          </p:cNvSpPr>
          <p:nvPr/>
        </p:nvSpPr>
        <p:spPr bwMode="auto">
          <a:xfrm>
            <a:off x="3028950" y="1689100"/>
            <a:ext cx="1588" cy="17463"/>
          </a:xfrm>
          <a:prstGeom prst="line">
            <a:avLst/>
          </a:prstGeom>
          <a:noFill/>
          <a:ln w="25400">
            <a:solidFill>
              <a:srgbClr val="FF5050"/>
            </a:solidFill>
            <a:round/>
            <a:headEnd/>
            <a:tailEnd/>
          </a:ln>
        </p:spPr>
        <p:txBody>
          <a:bodyPr/>
          <a:lstStyle/>
          <a:p>
            <a:endParaRPr lang="en-US"/>
          </a:p>
        </p:txBody>
      </p:sp>
      <p:sp>
        <p:nvSpPr>
          <p:cNvPr id="99895" name="Line 567"/>
          <p:cNvSpPr>
            <a:spLocks noChangeShapeType="1"/>
          </p:cNvSpPr>
          <p:nvPr/>
        </p:nvSpPr>
        <p:spPr bwMode="auto">
          <a:xfrm>
            <a:off x="3043238" y="1706563"/>
            <a:ext cx="1587" cy="15875"/>
          </a:xfrm>
          <a:prstGeom prst="line">
            <a:avLst/>
          </a:prstGeom>
          <a:noFill/>
          <a:ln w="25400">
            <a:solidFill>
              <a:srgbClr val="FF5050"/>
            </a:solidFill>
            <a:round/>
            <a:headEnd/>
            <a:tailEnd/>
          </a:ln>
        </p:spPr>
        <p:txBody>
          <a:bodyPr/>
          <a:lstStyle/>
          <a:p>
            <a:endParaRPr lang="en-US"/>
          </a:p>
        </p:txBody>
      </p:sp>
      <p:sp>
        <p:nvSpPr>
          <p:cNvPr id="99896" name="Line 568"/>
          <p:cNvSpPr>
            <a:spLocks noChangeShapeType="1"/>
          </p:cNvSpPr>
          <p:nvPr/>
        </p:nvSpPr>
        <p:spPr bwMode="auto">
          <a:xfrm>
            <a:off x="3057525" y="1722438"/>
            <a:ext cx="1588" cy="19050"/>
          </a:xfrm>
          <a:prstGeom prst="line">
            <a:avLst/>
          </a:prstGeom>
          <a:noFill/>
          <a:ln w="25400">
            <a:solidFill>
              <a:srgbClr val="FF5050"/>
            </a:solidFill>
            <a:round/>
            <a:headEnd/>
            <a:tailEnd/>
          </a:ln>
        </p:spPr>
        <p:txBody>
          <a:bodyPr/>
          <a:lstStyle/>
          <a:p>
            <a:endParaRPr lang="en-US"/>
          </a:p>
        </p:txBody>
      </p:sp>
      <p:sp>
        <p:nvSpPr>
          <p:cNvPr id="99897" name="Line 569"/>
          <p:cNvSpPr>
            <a:spLocks noChangeShapeType="1"/>
          </p:cNvSpPr>
          <p:nvPr/>
        </p:nvSpPr>
        <p:spPr bwMode="auto">
          <a:xfrm>
            <a:off x="3100388" y="1741488"/>
            <a:ext cx="1587" cy="17462"/>
          </a:xfrm>
          <a:prstGeom prst="line">
            <a:avLst/>
          </a:prstGeom>
          <a:noFill/>
          <a:ln w="25400">
            <a:solidFill>
              <a:srgbClr val="FF5050"/>
            </a:solidFill>
            <a:round/>
            <a:headEnd/>
            <a:tailEnd/>
          </a:ln>
        </p:spPr>
        <p:txBody>
          <a:bodyPr/>
          <a:lstStyle/>
          <a:p>
            <a:endParaRPr lang="en-US"/>
          </a:p>
        </p:txBody>
      </p:sp>
      <p:sp>
        <p:nvSpPr>
          <p:cNvPr id="99898" name="Line 570"/>
          <p:cNvSpPr>
            <a:spLocks noChangeShapeType="1"/>
          </p:cNvSpPr>
          <p:nvPr/>
        </p:nvSpPr>
        <p:spPr bwMode="auto">
          <a:xfrm>
            <a:off x="3143250" y="1758950"/>
            <a:ext cx="1588" cy="34925"/>
          </a:xfrm>
          <a:prstGeom prst="line">
            <a:avLst/>
          </a:prstGeom>
          <a:noFill/>
          <a:ln w="25400">
            <a:solidFill>
              <a:srgbClr val="FF5050"/>
            </a:solidFill>
            <a:round/>
            <a:headEnd/>
            <a:tailEnd/>
          </a:ln>
        </p:spPr>
        <p:txBody>
          <a:bodyPr/>
          <a:lstStyle/>
          <a:p>
            <a:endParaRPr lang="en-US"/>
          </a:p>
        </p:txBody>
      </p:sp>
      <p:sp>
        <p:nvSpPr>
          <p:cNvPr id="99899" name="Line 571"/>
          <p:cNvSpPr>
            <a:spLocks noChangeShapeType="1"/>
          </p:cNvSpPr>
          <p:nvPr/>
        </p:nvSpPr>
        <p:spPr bwMode="auto">
          <a:xfrm>
            <a:off x="3167063" y="1793875"/>
            <a:ext cx="1587" cy="19050"/>
          </a:xfrm>
          <a:prstGeom prst="line">
            <a:avLst/>
          </a:prstGeom>
          <a:noFill/>
          <a:ln w="25400">
            <a:solidFill>
              <a:srgbClr val="FF5050"/>
            </a:solidFill>
            <a:round/>
            <a:headEnd/>
            <a:tailEnd/>
          </a:ln>
        </p:spPr>
        <p:txBody>
          <a:bodyPr/>
          <a:lstStyle/>
          <a:p>
            <a:endParaRPr lang="en-US"/>
          </a:p>
        </p:txBody>
      </p:sp>
      <p:sp>
        <p:nvSpPr>
          <p:cNvPr id="99900" name="Line 572"/>
          <p:cNvSpPr>
            <a:spLocks noChangeShapeType="1"/>
          </p:cNvSpPr>
          <p:nvPr/>
        </p:nvSpPr>
        <p:spPr bwMode="auto">
          <a:xfrm>
            <a:off x="3190875" y="1812925"/>
            <a:ext cx="1588" cy="19050"/>
          </a:xfrm>
          <a:prstGeom prst="line">
            <a:avLst/>
          </a:prstGeom>
          <a:noFill/>
          <a:ln w="25400">
            <a:solidFill>
              <a:srgbClr val="FF5050"/>
            </a:solidFill>
            <a:round/>
            <a:headEnd/>
            <a:tailEnd/>
          </a:ln>
        </p:spPr>
        <p:txBody>
          <a:bodyPr/>
          <a:lstStyle/>
          <a:p>
            <a:endParaRPr lang="en-US"/>
          </a:p>
        </p:txBody>
      </p:sp>
      <p:sp>
        <p:nvSpPr>
          <p:cNvPr id="99901" name="Line 573"/>
          <p:cNvSpPr>
            <a:spLocks noChangeShapeType="1"/>
          </p:cNvSpPr>
          <p:nvPr/>
        </p:nvSpPr>
        <p:spPr bwMode="auto">
          <a:xfrm>
            <a:off x="3200400" y="1831975"/>
            <a:ext cx="1588" cy="36513"/>
          </a:xfrm>
          <a:prstGeom prst="line">
            <a:avLst/>
          </a:prstGeom>
          <a:noFill/>
          <a:ln w="25400">
            <a:solidFill>
              <a:srgbClr val="FF5050"/>
            </a:solidFill>
            <a:round/>
            <a:headEnd/>
            <a:tailEnd/>
          </a:ln>
        </p:spPr>
        <p:txBody>
          <a:bodyPr/>
          <a:lstStyle/>
          <a:p>
            <a:endParaRPr lang="en-US"/>
          </a:p>
        </p:txBody>
      </p:sp>
      <p:sp>
        <p:nvSpPr>
          <p:cNvPr id="99902" name="Line 574"/>
          <p:cNvSpPr>
            <a:spLocks noChangeShapeType="1"/>
          </p:cNvSpPr>
          <p:nvPr/>
        </p:nvSpPr>
        <p:spPr bwMode="auto">
          <a:xfrm>
            <a:off x="3249613" y="1868488"/>
            <a:ext cx="1587" cy="20637"/>
          </a:xfrm>
          <a:prstGeom prst="line">
            <a:avLst/>
          </a:prstGeom>
          <a:noFill/>
          <a:ln w="25400">
            <a:solidFill>
              <a:srgbClr val="FF5050"/>
            </a:solidFill>
            <a:round/>
            <a:headEnd/>
            <a:tailEnd/>
          </a:ln>
        </p:spPr>
        <p:txBody>
          <a:bodyPr/>
          <a:lstStyle/>
          <a:p>
            <a:endParaRPr lang="en-US"/>
          </a:p>
        </p:txBody>
      </p:sp>
      <p:sp>
        <p:nvSpPr>
          <p:cNvPr id="99903" name="Line 575"/>
          <p:cNvSpPr>
            <a:spLocks noChangeShapeType="1"/>
          </p:cNvSpPr>
          <p:nvPr/>
        </p:nvSpPr>
        <p:spPr bwMode="auto">
          <a:xfrm>
            <a:off x="3259138" y="1889125"/>
            <a:ext cx="1587" cy="20638"/>
          </a:xfrm>
          <a:prstGeom prst="line">
            <a:avLst/>
          </a:prstGeom>
          <a:noFill/>
          <a:ln w="25400">
            <a:solidFill>
              <a:srgbClr val="FF5050"/>
            </a:solidFill>
            <a:round/>
            <a:headEnd/>
            <a:tailEnd/>
          </a:ln>
        </p:spPr>
        <p:txBody>
          <a:bodyPr/>
          <a:lstStyle/>
          <a:p>
            <a:endParaRPr lang="en-US"/>
          </a:p>
        </p:txBody>
      </p:sp>
      <p:sp>
        <p:nvSpPr>
          <p:cNvPr id="99904" name="Line 576"/>
          <p:cNvSpPr>
            <a:spLocks noChangeShapeType="1"/>
          </p:cNvSpPr>
          <p:nvPr/>
        </p:nvSpPr>
        <p:spPr bwMode="auto">
          <a:xfrm>
            <a:off x="3279775" y="1909763"/>
            <a:ext cx="1588" cy="20637"/>
          </a:xfrm>
          <a:prstGeom prst="line">
            <a:avLst/>
          </a:prstGeom>
          <a:noFill/>
          <a:ln w="25400">
            <a:solidFill>
              <a:srgbClr val="FF5050"/>
            </a:solidFill>
            <a:round/>
            <a:headEnd/>
            <a:tailEnd/>
          </a:ln>
        </p:spPr>
        <p:txBody>
          <a:bodyPr/>
          <a:lstStyle/>
          <a:p>
            <a:endParaRPr lang="en-US"/>
          </a:p>
        </p:txBody>
      </p:sp>
      <p:sp>
        <p:nvSpPr>
          <p:cNvPr id="99905" name="Line 577"/>
          <p:cNvSpPr>
            <a:spLocks noChangeShapeType="1"/>
          </p:cNvSpPr>
          <p:nvPr/>
        </p:nvSpPr>
        <p:spPr bwMode="auto">
          <a:xfrm>
            <a:off x="3282950" y="1930400"/>
            <a:ext cx="1588" cy="20638"/>
          </a:xfrm>
          <a:prstGeom prst="line">
            <a:avLst/>
          </a:prstGeom>
          <a:noFill/>
          <a:ln w="25400">
            <a:solidFill>
              <a:srgbClr val="FF5050"/>
            </a:solidFill>
            <a:round/>
            <a:headEnd/>
            <a:tailEnd/>
          </a:ln>
        </p:spPr>
        <p:txBody>
          <a:bodyPr/>
          <a:lstStyle/>
          <a:p>
            <a:endParaRPr lang="en-US"/>
          </a:p>
        </p:txBody>
      </p:sp>
      <p:sp>
        <p:nvSpPr>
          <p:cNvPr id="99906" name="Line 578"/>
          <p:cNvSpPr>
            <a:spLocks noChangeShapeType="1"/>
          </p:cNvSpPr>
          <p:nvPr/>
        </p:nvSpPr>
        <p:spPr bwMode="auto">
          <a:xfrm>
            <a:off x="3313113" y="1951038"/>
            <a:ext cx="1587" cy="22225"/>
          </a:xfrm>
          <a:prstGeom prst="line">
            <a:avLst/>
          </a:prstGeom>
          <a:noFill/>
          <a:ln w="25400">
            <a:solidFill>
              <a:srgbClr val="FF5050"/>
            </a:solidFill>
            <a:round/>
            <a:headEnd/>
            <a:tailEnd/>
          </a:ln>
        </p:spPr>
        <p:txBody>
          <a:bodyPr/>
          <a:lstStyle/>
          <a:p>
            <a:endParaRPr lang="en-US"/>
          </a:p>
        </p:txBody>
      </p:sp>
      <p:sp>
        <p:nvSpPr>
          <p:cNvPr id="99907" name="Line 579"/>
          <p:cNvSpPr>
            <a:spLocks noChangeShapeType="1"/>
          </p:cNvSpPr>
          <p:nvPr/>
        </p:nvSpPr>
        <p:spPr bwMode="auto">
          <a:xfrm>
            <a:off x="3319463" y="1973263"/>
            <a:ext cx="1587" cy="22225"/>
          </a:xfrm>
          <a:prstGeom prst="line">
            <a:avLst/>
          </a:prstGeom>
          <a:noFill/>
          <a:ln w="25400">
            <a:solidFill>
              <a:srgbClr val="FF5050"/>
            </a:solidFill>
            <a:round/>
            <a:headEnd/>
            <a:tailEnd/>
          </a:ln>
        </p:spPr>
        <p:txBody>
          <a:bodyPr/>
          <a:lstStyle/>
          <a:p>
            <a:endParaRPr lang="en-US"/>
          </a:p>
        </p:txBody>
      </p:sp>
      <p:sp>
        <p:nvSpPr>
          <p:cNvPr id="99908" name="Line 580"/>
          <p:cNvSpPr>
            <a:spLocks noChangeShapeType="1"/>
          </p:cNvSpPr>
          <p:nvPr/>
        </p:nvSpPr>
        <p:spPr bwMode="auto">
          <a:xfrm>
            <a:off x="3392488" y="1995488"/>
            <a:ext cx="1587" cy="22225"/>
          </a:xfrm>
          <a:prstGeom prst="line">
            <a:avLst/>
          </a:prstGeom>
          <a:noFill/>
          <a:ln w="25400">
            <a:solidFill>
              <a:srgbClr val="FF5050"/>
            </a:solidFill>
            <a:round/>
            <a:headEnd/>
            <a:tailEnd/>
          </a:ln>
        </p:spPr>
        <p:txBody>
          <a:bodyPr/>
          <a:lstStyle/>
          <a:p>
            <a:endParaRPr lang="en-US"/>
          </a:p>
        </p:txBody>
      </p:sp>
      <p:sp>
        <p:nvSpPr>
          <p:cNvPr id="99909" name="Line 581"/>
          <p:cNvSpPr>
            <a:spLocks noChangeShapeType="1"/>
          </p:cNvSpPr>
          <p:nvPr/>
        </p:nvSpPr>
        <p:spPr bwMode="auto">
          <a:xfrm>
            <a:off x="3411538" y="2017713"/>
            <a:ext cx="1587" cy="22225"/>
          </a:xfrm>
          <a:prstGeom prst="line">
            <a:avLst/>
          </a:prstGeom>
          <a:noFill/>
          <a:ln w="25400">
            <a:solidFill>
              <a:srgbClr val="FF5050"/>
            </a:solidFill>
            <a:round/>
            <a:headEnd/>
            <a:tailEnd/>
          </a:ln>
        </p:spPr>
        <p:txBody>
          <a:bodyPr/>
          <a:lstStyle/>
          <a:p>
            <a:endParaRPr lang="en-US"/>
          </a:p>
        </p:txBody>
      </p:sp>
      <p:sp>
        <p:nvSpPr>
          <p:cNvPr id="99910" name="Line 582"/>
          <p:cNvSpPr>
            <a:spLocks noChangeShapeType="1"/>
          </p:cNvSpPr>
          <p:nvPr/>
        </p:nvSpPr>
        <p:spPr bwMode="auto">
          <a:xfrm>
            <a:off x="3413125" y="2039938"/>
            <a:ext cx="1588" cy="22225"/>
          </a:xfrm>
          <a:prstGeom prst="line">
            <a:avLst/>
          </a:prstGeom>
          <a:noFill/>
          <a:ln w="25400">
            <a:solidFill>
              <a:srgbClr val="FF5050"/>
            </a:solidFill>
            <a:round/>
            <a:headEnd/>
            <a:tailEnd/>
          </a:ln>
        </p:spPr>
        <p:txBody>
          <a:bodyPr/>
          <a:lstStyle/>
          <a:p>
            <a:endParaRPr lang="en-US"/>
          </a:p>
        </p:txBody>
      </p:sp>
      <p:sp>
        <p:nvSpPr>
          <p:cNvPr id="99911" name="Line 583"/>
          <p:cNvSpPr>
            <a:spLocks noChangeShapeType="1"/>
          </p:cNvSpPr>
          <p:nvPr/>
        </p:nvSpPr>
        <p:spPr bwMode="auto">
          <a:xfrm>
            <a:off x="3495675" y="2062163"/>
            <a:ext cx="1588" cy="25400"/>
          </a:xfrm>
          <a:prstGeom prst="line">
            <a:avLst/>
          </a:prstGeom>
          <a:noFill/>
          <a:ln w="25400">
            <a:solidFill>
              <a:srgbClr val="FF5050"/>
            </a:solidFill>
            <a:round/>
            <a:headEnd/>
            <a:tailEnd/>
          </a:ln>
        </p:spPr>
        <p:txBody>
          <a:bodyPr/>
          <a:lstStyle/>
          <a:p>
            <a:endParaRPr lang="en-US"/>
          </a:p>
        </p:txBody>
      </p:sp>
      <p:sp>
        <p:nvSpPr>
          <p:cNvPr id="99912" name="Line 584"/>
          <p:cNvSpPr>
            <a:spLocks noChangeShapeType="1"/>
          </p:cNvSpPr>
          <p:nvPr/>
        </p:nvSpPr>
        <p:spPr bwMode="auto">
          <a:xfrm>
            <a:off x="3508375" y="2087563"/>
            <a:ext cx="1588" cy="23812"/>
          </a:xfrm>
          <a:prstGeom prst="line">
            <a:avLst/>
          </a:prstGeom>
          <a:noFill/>
          <a:ln w="25400">
            <a:solidFill>
              <a:srgbClr val="FF5050"/>
            </a:solidFill>
            <a:round/>
            <a:headEnd/>
            <a:tailEnd/>
          </a:ln>
        </p:spPr>
        <p:txBody>
          <a:bodyPr/>
          <a:lstStyle/>
          <a:p>
            <a:endParaRPr lang="en-US"/>
          </a:p>
        </p:txBody>
      </p:sp>
      <p:sp>
        <p:nvSpPr>
          <p:cNvPr id="99913" name="Line 585"/>
          <p:cNvSpPr>
            <a:spLocks noChangeShapeType="1"/>
          </p:cNvSpPr>
          <p:nvPr/>
        </p:nvSpPr>
        <p:spPr bwMode="auto">
          <a:xfrm>
            <a:off x="3541713" y="2111375"/>
            <a:ext cx="1587" cy="25400"/>
          </a:xfrm>
          <a:prstGeom prst="line">
            <a:avLst/>
          </a:prstGeom>
          <a:noFill/>
          <a:ln w="25400">
            <a:solidFill>
              <a:srgbClr val="FF5050"/>
            </a:solidFill>
            <a:round/>
            <a:headEnd/>
            <a:tailEnd/>
          </a:ln>
        </p:spPr>
        <p:txBody>
          <a:bodyPr/>
          <a:lstStyle/>
          <a:p>
            <a:endParaRPr lang="en-US"/>
          </a:p>
        </p:txBody>
      </p:sp>
      <p:sp>
        <p:nvSpPr>
          <p:cNvPr id="99914" name="Line 586"/>
          <p:cNvSpPr>
            <a:spLocks noChangeShapeType="1"/>
          </p:cNvSpPr>
          <p:nvPr/>
        </p:nvSpPr>
        <p:spPr bwMode="auto">
          <a:xfrm>
            <a:off x="3551238" y="2136775"/>
            <a:ext cx="1587" cy="26988"/>
          </a:xfrm>
          <a:prstGeom prst="line">
            <a:avLst/>
          </a:prstGeom>
          <a:noFill/>
          <a:ln w="25400">
            <a:solidFill>
              <a:srgbClr val="FF5050"/>
            </a:solidFill>
            <a:round/>
            <a:headEnd/>
            <a:tailEnd/>
          </a:ln>
        </p:spPr>
        <p:txBody>
          <a:bodyPr/>
          <a:lstStyle/>
          <a:p>
            <a:endParaRPr lang="en-US"/>
          </a:p>
        </p:txBody>
      </p:sp>
      <p:sp>
        <p:nvSpPr>
          <p:cNvPr id="99915" name="Line 587"/>
          <p:cNvSpPr>
            <a:spLocks noChangeShapeType="1"/>
          </p:cNvSpPr>
          <p:nvPr/>
        </p:nvSpPr>
        <p:spPr bwMode="auto">
          <a:xfrm>
            <a:off x="3557588" y="2163763"/>
            <a:ext cx="1587" cy="25400"/>
          </a:xfrm>
          <a:prstGeom prst="line">
            <a:avLst/>
          </a:prstGeom>
          <a:noFill/>
          <a:ln w="25400">
            <a:solidFill>
              <a:srgbClr val="FF5050"/>
            </a:solidFill>
            <a:round/>
            <a:headEnd/>
            <a:tailEnd/>
          </a:ln>
        </p:spPr>
        <p:txBody>
          <a:bodyPr/>
          <a:lstStyle/>
          <a:p>
            <a:endParaRPr lang="en-US"/>
          </a:p>
        </p:txBody>
      </p:sp>
      <p:sp>
        <p:nvSpPr>
          <p:cNvPr id="99916" name="Line 588"/>
          <p:cNvSpPr>
            <a:spLocks noChangeShapeType="1"/>
          </p:cNvSpPr>
          <p:nvPr/>
        </p:nvSpPr>
        <p:spPr bwMode="auto">
          <a:xfrm>
            <a:off x="3570288" y="2189163"/>
            <a:ext cx="1587" cy="28575"/>
          </a:xfrm>
          <a:prstGeom prst="line">
            <a:avLst/>
          </a:prstGeom>
          <a:noFill/>
          <a:ln w="25400">
            <a:solidFill>
              <a:srgbClr val="FF5050"/>
            </a:solidFill>
            <a:round/>
            <a:headEnd/>
            <a:tailEnd/>
          </a:ln>
        </p:spPr>
        <p:txBody>
          <a:bodyPr/>
          <a:lstStyle/>
          <a:p>
            <a:endParaRPr lang="en-US"/>
          </a:p>
        </p:txBody>
      </p:sp>
      <p:sp>
        <p:nvSpPr>
          <p:cNvPr id="99917" name="Line 589"/>
          <p:cNvSpPr>
            <a:spLocks noChangeShapeType="1"/>
          </p:cNvSpPr>
          <p:nvPr/>
        </p:nvSpPr>
        <p:spPr bwMode="auto">
          <a:xfrm>
            <a:off x="3598863" y="2217738"/>
            <a:ext cx="1587" cy="28575"/>
          </a:xfrm>
          <a:prstGeom prst="line">
            <a:avLst/>
          </a:prstGeom>
          <a:noFill/>
          <a:ln w="25400">
            <a:solidFill>
              <a:srgbClr val="FF5050"/>
            </a:solidFill>
            <a:round/>
            <a:headEnd/>
            <a:tailEnd/>
          </a:ln>
        </p:spPr>
        <p:txBody>
          <a:bodyPr/>
          <a:lstStyle/>
          <a:p>
            <a:endParaRPr lang="en-US"/>
          </a:p>
        </p:txBody>
      </p:sp>
      <p:sp>
        <p:nvSpPr>
          <p:cNvPr id="99918" name="Line 590"/>
          <p:cNvSpPr>
            <a:spLocks noChangeShapeType="1"/>
          </p:cNvSpPr>
          <p:nvPr/>
        </p:nvSpPr>
        <p:spPr bwMode="auto">
          <a:xfrm>
            <a:off x="3676650" y="2246313"/>
            <a:ext cx="1588" cy="26987"/>
          </a:xfrm>
          <a:prstGeom prst="line">
            <a:avLst/>
          </a:prstGeom>
          <a:noFill/>
          <a:ln w="25400">
            <a:solidFill>
              <a:srgbClr val="FF5050"/>
            </a:solidFill>
            <a:round/>
            <a:headEnd/>
            <a:tailEnd/>
          </a:ln>
        </p:spPr>
        <p:txBody>
          <a:bodyPr/>
          <a:lstStyle/>
          <a:p>
            <a:endParaRPr lang="en-US"/>
          </a:p>
        </p:txBody>
      </p:sp>
      <p:sp>
        <p:nvSpPr>
          <p:cNvPr id="99919" name="Line 591"/>
          <p:cNvSpPr>
            <a:spLocks noChangeShapeType="1"/>
          </p:cNvSpPr>
          <p:nvPr/>
        </p:nvSpPr>
        <p:spPr bwMode="auto">
          <a:xfrm>
            <a:off x="3690938" y="2273300"/>
            <a:ext cx="1587" cy="30163"/>
          </a:xfrm>
          <a:prstGeom prst="line">
            <a:avLst/>
          </a:prstGeom>
          <a:noFill/>
          <a:ln w="25400">
            <a:solidFill>
              <a:srgbClr val="FF5050"/>
            </a:solidFill>
            <a:round/>
            <a:headEnd/>
            <a:tailEnd/>
          </a:ln>
        </p:spPr>
        <p:txBody>
          <a:bodyPr/>
          <a:lstStyle/>
          <a:p>
            <a:endParaRPr lang="en-US"/>
          </a:p>
        </p:txBody>
      </p:sp>
      <p:sp>
        <p:nvSpPr>
          <p:cNvPr id="99920" name="Line 592"/>
          <p:cNvSpPr>
            <a:spLocks noChangeShapeType="1"/>
          </p:cNvSpPr>
          <p:nvPr/>
        </p:nvSpPr>
        <p:spPr bwMode="auto">
          <a:xfrm>
            <a:off x="3698875" y="2303463"/>
            <a:ext cx="1588" cy="30162"/>
          </a:xfrm>
          <a:prstGeom prst="line">
            <a:avLst/>
          </a:prstGeom>
          <a:noFill/>
          <a:ln w="25400">
            <a:solidFill>
              <a:srgbClr val="FF5050"/>
            </a:solidFill>
            <a:round/>
            <a:headEnd/>
            <a:tailEnd/>
          </a:ln>
        </p:spPr>
        <p:txBody>
          <a:bodyPr/>
          <a:lstStyle/>
          <a:p>
            <a:endParaRPr lang="en-US"/>
          </a:p>
        </p:txBody>
      </p:sp>
      <p:sp>
        <p:nvSpPr>
          <p:cNvPr id="99921" name="Line 593"/>
          <p:cNvSpPr>
            <a:spLocks noChangeShapeType="1"/>
          </p:cNvSpPr>
          <p:nvPr/>
        </p:nvSpPr>
        <p:spPr bwMode="auto">
          <a:xfrm>
            <a:off x="3840163" y="2333625"/>
            <a:ext cx="1587" cy="49213"/>
          </a:xfrm>
          <a:prstGeom prst="line">
            <a:avLst/>
          </a:prstGeom>
          <a:noFill/>
          <a:ln w="25400">
            <a:solidFill>
              <a:srgbClr val="FF5050"/>
            </a:solidFill>
            <a:round/>
            <a:headEnd/>
            <a:tailEnd/>
          </a:ln>
        </p:spPr>
        <p:txBody>
          <a:bodyPr/>
          <a:lstStyle/>
          <a:p>
            <a:endParaRPr lang="en-US"/>
          </a:p>
        </p:txBody>
      </p:sp>
      <p:sp>
        <p:nvSpPr>
          <p:cNvPr id="99922" name="Line 594"/>
          <p:cNvSpPr>
            <a:spLocks noChangeShapeType="1"/>
          </p:cNvSpPr>
          <p:nvPr/>
        </p:nvSpPr>
        <p:spPr bwMode="auto">
          <a:xfrm>
            <a:off x="3908425" y="2382838"/>
            <a:ext cx="1588" cy="55562"/>
          </a:xfrm>
          <a:prstGeom prst="line">
            <a:avLst/>
          </a:prstGeom>
          <a:noFill/>
          <a:ln w="25400">
            <a:solidFill>
              <a:srgbClr val="FF5050"/>
            </a:solidFill>
            <a:round/>
            <a:headEnd/>
            <a:tailEnd/>
          </a:ln>
        </p:spPr>
        <p:txBody>
          <a:bodyPr/>
          <a:lstStyle/>
          <a:p>
            <a:endParaRPr lang="en-US"/>
          </a:p>
        </p:txBody>
      </p:sp>
      <p:sp>
        <p:nvSpPr>
          <p:cNvPr id="99923" name="Line 595"/>
          <p:cNvSpPr>
            <a:spLocks noChangeShapeType="1"/>
          </p:cNvSpPr>
          <p:nvPr/>
        </p:nvSpPr>
        <p:spPr bwMode="auto">
          <a:xfrm>
            <a:off x="4016375" y="2438400"/>
            <a:ext cx="1588" cy="60325"/>
          </a:xfrm>
          <a:prstGeom prst="line">
            <a:avLst/>
          </a:prstGeom>
          <a:noFill/>
          <a:ln w="25400">
            <a:solidFill>
              <a:srgbClr val="FF5050"/>
            </a:solidFill>
            <a:round/>
            <a:headEnd/>
            <a:tailEnd/>
          </a:ln>
        </p:spPr>
        <p:txBody>
          <a:bodyPr/>
          <a:lstStyle/>
          <a:p>
            <a:endParaRPr lang="en-US"/>
          </a:p>
        </p:txBody>
      </p:sp>
      <p:sp>
        <p:nvSpPr>
          <p:cNvPr id="99924" name="Line 596"/>
          <p:cNvSpPr>
            <a:spLocks noChangeShapeType="1"/>
          </p:cNvSpPr>
          <p:nvPr/>
        </p:nvSpPr>
        <p:spPr bwMode="auto">
          <a:xfrm>
            <a:off x="4083050" y="2498725"/>
            <a:ext cx="1588" cy="60325"/>
          </a:xfrm>
          <a:prstGeom prst="line">
            <a:avLst/>
          </a:prstGeom>
          <a:noFill/>
          <a:ln w="25400">
            <a:solidFill>
              <a:srgbClr val="FF5050"/>
            </a:solidFill>
            <a:round/>
            <a:headEnd/>
            <a:tailEnd/>
          </a:ln>
        </p:spPr>
        <p:txBody>
          <a:bodyPr/>
          <a:lstStyle/>
          <a:p>
            <a:endParaRPr lang="en-US"/>
          </a:p>
        </p:txBody>
      </p:sp>
      <p:sp>
        <p:nvSpPr>
          <p:cNvPr id="99925" name="Line 597"/>
          <p:cNvSpPr>
            <a:spLocks noChangeShapeType="1"/>
          </p:cNvSpPr>
          <p:nvPr/>
        </p:nvSpPr>
        <p:spPr bwMode="auto">
          <a:xfrm>
            <a:off x="4127500" y="2559050"/>
            <a:ext cx="1588" cy="61913"/>
          </a:xfrm>
          <a:prstGeom prst="line">
            <a:avLst/>
          </a:prstGeom>
          <a:noFill/>
          <a:ln w="25400">
            <a:solidFill>
              <a:srgbClr val="FF5050"/>
            </a:solidFill>
            <a:round/>
            <a:headEnd/>
            <a:tailEnd/>
          </a:ln>
        </p:spPr>
        <p:txBody>
          <a:bodyPr/>
          <a:lstStyle/>
          <a:p>
            <a:endParaRPr lang="en-US"/>
          </a:p>
        </p:txBody>
      </p:sp>
      <p:sp>
        <p:nvSpPr>
          <p:cNvPr id="99926" name="Line 598"/>
          <p:cNvSpPr>
            <a:spLocks noChangeShapeType="1"/>
          </p:cNvSpPr>
          <p:nvPr/>
        </p:nvSpPr>
        <p:spPr bwMode="auto">
          <a:xfrm>
            <a:off x="4206875" y="2590800"/>
            <a:ext cx="14288" cy="95250"/>
          </a:xfrm>
          <a:prstGeom prst="line">
            <a:avLst/>
          </a:prstGeom>
          <a:noFill/>
          <a:ln w="25400">
            <a:solidFill>
              <a:srgbClr val="FF5050"/>
            </a:solidFill>
            <a:round/>
            <a:headEnd/>
            <a:tailEnd/>
          </a:ln>
        </p:spPr>
        <p:txBody>
          <a:bodyPr/>
          <a:lstStyle/>
          <a:p>
            <a:endParaRPr lang="en-US"/>
          </a:p>
        </p:txBody>
      </p:sp>
      <p:sp>
        <p:nvSpPr>
          <p:cNvPr id="99927" name="Line 599"/>
          <p:cNvSpPr>
            <a:spLocks noChangeShapeType="1"/>
          </p:cNvSpPr>
          <p:nvPr/>
        </p:nvSpPr>
        <p:spPr bwMode="auto">
          <a:xfrm>
            <a:off x="4238625" y="2686050"/>
            <a:ext cx="1588" cy="68263"/>
          </a:xfrm>
          <a:prstGeom prst="line">
            <a:avLst/>
          </a:prstGeom>
          <a:noFill/>
          <a:ln w="25400">
            <a:solidFill>
              <a:srgbClr val="FF5050"/>
            </a:solidFill>
            <a:round/>
            <a:headEnd/>
            <a:tailEnd/>
          </a:ln>
        </p:spPr>
        <p:txBody>
          <a:bodyPr/>
          <a:lstStyle/>
          <a:p>
            <a:endParaRPr lang="en-US"/>
          </a:p>
        </p:txBody>
      </p:sp>
      <p:sp>
        <p:nvSpPr>
          <p:cNvPr id="99928" name="Line 600"/>
          <p:cNvSpPr>
            <a:spLocks noChangeShapeType="1"/>
          </p:cNvSpPr>
          <p:nvPr/>
        </p:nvSpPr>
        <p:spPr bwMode="auto">
          <a:xfrm>
            <a:off x="4275138" y="2754313"/>
            <a:ext cx="1587" cy="68262"/>
          </a:xfrm>
          <a:prstGeom prst="line">
            <a:avLst/>
          </a:prstGeom>
          <a:noFill/>
          <a:ln w="25400">
            <a:solidFill>
              <a:srgbClr val="FF5050"/>
            </a:solidFill>
            <a:round/>
            <a:headEnd/>
            <a:tailEnd/>
          </a:ln>
        </p:spPr>
        <p:txBody>
          <a:bodyPr/>
          <a:lstStyle/>
          <a:p>
            <a:endParaRPr lang="en-US"/>
          </a:p>
        </p:txBody>
      </p:sp>
      <p:sp>
        <p:nvSpPr>
          <p:cNvPr id="99929" name="Line 601"/>
          <p:cNvSpPr>
            <a:spLocks noChangeShapeType="1"/>
          </p:cNvSpPr>
          <p:nvPr/>
        </p:nvSpPr>
        <p:spPr bwMode="auto">
          <a:xfrm>
            <a:off x="4343400" y="2822575"/>
            <a:ext cx="1588" cy="90488"/>
          </a:xfrm>
          <a:prstGeom prst="line">
            <a:avLst/>
          </a:prstGeom>
          <a:noFill/>
          <a:ln w="25400">
            <a:solidFill>
              <a:srgbClr val="FF5050"/>
            </a:solidFill>
            <a:round/>
            <a:headEnd/>
            <a:tailEnd/>
          </a:ln>
        </p:spPr>
        <p:txBody>
          <a:bodyPr/>
          <a:lstStyle/>
          <a:p>
            <a:endParaRPr lang="en-US"/>
          </a:p>
        </p:txBody>
      </p:sp>
      <p:sp>
        <p:nvSpPr>
          <p:cNvPr id="99930" name="Line 602"/>
          <p:cNvSpPr>
            <a:spLocks noChangeShapeType="1"/>
          </p:cNvSpPr>
          <p:nvPr/>
        </p:nvSpPr>
        <p:spPr bwMode="auto">
          <a:xfrm>
            <a:off x="4354513" y="2913063"/>
            <a:ext cx="1587" cy="107950"/>
          </a:xfrm>
          <a:prstGeom prst="line">
            <a:avLst/>
          </a:prstGeom>
          <a:noFill/>
          <a:ln w="25400">
            <a:solidFill>
              <a:srgbClr val="FF5050"/>
            </a:solidFill>
            <a:round/>
            <a:headEnd/>
            <a:tailEnd/>
          </a:ln>
        </p:spPr>
        <p:txBody>
          <a:bodyPr/>
          <a:lstStyle/>
          <a:p>
            <a:endParaRPr lang="en-US"/>
          </a:p>
        </p:txBody>
      </p:sp>
      <p:sp>
        <p:nvSpPr>
          <p:cNvPr id="99931" name="Line 603"/>
          <p:cNvSpPr>
            <a:spLocks noChangeShapeType="1"/>
          </p:cNvSpPr>
          <p:nvPr/>
        </p:nvSpPr>
        <p:spPr bwMode="auto">
          <a:xfrm>
            <a:off x="5475288" y="3021013"/>
            <a:ext cx="1587" cy="1587"/>
          </a:xfrm>
          <a:prstGeom prst="line">
            <a:avLst/>
          </a:prstGeom>
          <a:noFill/>
          <a:ln w="25400">
            <a:solidFill>
              <a:srgbClr val="FF5050"/>
            </a:solidFill>
            <a:round/>
            <a:headEnd/>
            <a:tailEnd/>
          </a:ln>
        </p:spPr>
        <p:txBody>
          <a:bodyPr/>
          <a:lstStyle/>
          <a:p>
            <a:endParaRPr lang="en-US"/>
          </a:p>
        </p:txBody>
      </p:sp>
      <p:sp>
        <p:nvSpPr>
          <p:cNvPr id="99932" name="Line 604"/>
          <p:cNvSpPr>
            <a:spLocks noChangeShapeType="1"/>
          </p:cNvSpPr>
          <p:nvPr/>
        </p:nvSpPr>
        <p:spPr bwMode="auto">
          <a:xfrm flipH="1">
            <a:off x="896938" y="6210300"/>
            <a:ext cx="112712" cy="1588"/>
          </a:xfrm>
          <a:prstGeom prst="line">
            <a:avLst/>
          </a:prstGeom>
          <a:noFill/>
          <a:ln w="9525">
            <a:solidFill>
              <a:srgbClr val="FF5050"/>
            </a:solidFill>
            <a:round/>
            <a:headEnd/>
            <a:tailEnd/>
          </a:ln>
        </p:spPr>
        <p:txBody>
          <a:bodyPr/>
          <a:lstStyle/>
          <a:p>
            <a:endParaRPr lang="en-US"/>
          </a:p>
        </p:txBody>
      </p:sp>
      <p:sp>
        <p:nvSpPr>
          <p:cNvPr id="99933" name="Line 605"/>
          <p:cNvSpPr>
            <a:spLocks noChangeShapeType="1"/>
          </p:cNvSpPr>
          <p:nvPr/>
        </p:nvSpPr>
        <p:spPr bwMode="auto">
          <a:xfrm flipH="1">
            <a:off x="896938" y="5159375"/>
            <a:ext cx="112712" cy="1588"/>
          </a:xfrm>
          <a:prstGeom prst="line">
            <a:avLst/>
          </a:prstGeom>
          <a:noFill/>
          <a:ln w="9525">
            <a:solidFill>
              <a:schemeClr val="tx1"/>
            </a:solidFill>
            <a:round/>
            <a:headEnd/>
            <a:tailEnd/>
          </a:ln>
        </p:spPr>
        <p:txBody>
          <a:bodyPr/>
          <a:lstStyle/>
          <a:p>
            <a:endParaRPr lang="en-US"/>
          </a:p>
        </p:txBody>
      </p:sp>
      <p:sp>
        <p:nvSpPr>
          <p:cNvPr id="99934" name="Line 606"/>
          <p:cNvSpPr>
            <a:spLocks noChangeShapeType="1"/>
          </p:cNvSpPr>
          <p:nvPr/>
        </p:nvSpPr>
        <p:spPr bwMode="auto">
          <a:xfrm flipH="1">
            <a:off x="896938" y="4110038"/>
            <a:ext cx="112712" cy="1587"/>
          </a:xfrm>
          <a:prstGeom prst="line">
            <a:avLst/>
          </a:prstGeom>
          <a:noFill/>
          <a:ln w="9525">
            <a:solidFill>
              <a:schemeClr val="tx1"/>
            </a:solidFill>
            <a:round/>
            <a:headEnd/>
            <a:tailEnd/>
          </a:ln>
        </p:spPr>
        <p:txBody>
          <a:bodyPr/>
          <a:lstStyle/>
          <a:p>
            <a:endParaRPr lang="en-US"/>
          </a:p>
        </p:txBody>
      </p:sp>
      <p:sp>
        <p:nvSpPr>
          <p:cNvPr id="99935" name="Line 607"/>
          <p:cNvSpPr>
            <a:spLocks noChangeShapeType="1"/>
          </p:cNvSpPr>
          <p:nvPr/>
        </p:nvSpPr>
        <p:spPr bwMode="auto">
          <a:xfrm flipH="1">
            <a:off x="896938" y="3059113"/>
            <a:ext cx="112712" cy="1587"/>
          </a:xfrm>
          <a:prstGeom prst="line">
            <a:avLst/>
          </a:prstGeom>
          <a:noFill/>
          <a:ln w="9525">
            <a:solidFill>
              <a:schemeClr val="tx1"/>
            </a:solidFill>
            <a:round/>
            <a:headEnd/>
            <a:tailEnd/>
          </a:ln>
        </p:spPr>
        <p:txBody>
          <a:bodyPr/>
          <a:lstStyle/>
          <a:p>
            <a:endParaRPr lang="en-US"/>
          </a:p>
        </p:txBody>
      </p:sp>
      <p:sp>
        <p:nvSpPr>
          <p:cNvPr id="99936" name="Line 608"/>
          <p:cNvSpPr>
            <a:spLocks noChangeShapeType="1"/>
          </p:cNvSpPr>
          <p:nvPr/>
        </p:nvSpPr>
        <p:spPr bwMode="auto">
          <a:xfrm flipH="1">
            <a:off x="896938" y="2008188"/>
            <a:ext cx="112712" cy="1587"/>
          </a:xfrm>
          <a:prstGeom prst="line">
            <a:avLst/>
          </a:prstGeom>
          <a:noFill/>
          <a:ln w="9525">
            <a:solidFill>
              <a:schemeClr val="tx1"/>
            </a:solidFill>
            <a:round/>
            <a:headEnd/>
            <a:tailEnd/>
          </a:ln>
        </p:spPr>
        <p:txBody>
          <a:bodyPr/>
          <a:lstStyle/>
          <a:p>
            <a:endParaRPr lang="en-US"/>
          </a:p>
        </p:txBody>
      </p:sp>
      <p:sp>
        <p:nvSpPr>
          <p:cNvPr id="99937" name="Line 609"/>
          <p:cNvSpPr>
            <a:spLocks noChangeShapeType="1"/>
          </p:cNvSpPr>
          <p:nvPr/>
        </p:nvSpPr>
        <p:spPr bwMode="auto">
          <a:xfrm flipH="1">
            <a:off x="896938" y="958850"/>
            <a:ext cx="112712" cy="1588"/>
          </a:xfrm>
          <a:prstGeom prst="line">
            <a:avLst/>
          </a:prstGeom>
          <a:noFill/>
          <a:ln w="9525">
            <a:solidFill>
              <a:schemeClr val="tx1"/>
            </a:solidFill>
            <a:round/>
            <a:headEnd/>
            <a:tailEnd/>
          </a:ln>
        </p:spPr>
        <p:txBody>
          <a:bodyPr/>
          <a:lstStyle/>
          <a:p>
            <a:endParaRPr lang="en-US"/>
          </a:p>
        </p:txBody>
      </p:sp>
      <p:sp>
        <p:nvSpPr>
          <p:cNvPr id="99938" name="Line 610"/>
          <p:cNvSpPr>
            <a:spLocks noChangeShapeType="1"/>
          </p:cNvSpPr>
          <p:nvPr/>
        </p:nvSpPr>
        <p:spPr bwMode="auto">
          <a:xfrm flipV="1">
            <a:off x="1009650" y="958850"/>
            <a:ext cx="1588" cy="5251450"/>
          </a:xfrm>
          <a:prstGeom prst="line">
            <a:avLst/>
          </a:prstGeom>
          <a:noFill/>
          <a:ln w="9525">
            <a:solidFill>
              <a:schemeClr val="tx1"/>
            </a:solidFill>
            <a:round/>
            <a:headEnd/>
            <a:tailEnd/>
          </a:ln>
        </p:spPr>
        <p:txBody>
          <a:bodyPr/>
          <a:lstStyle/>
          <a:p>
            <a:endParaRPr lang="en-US"/>
          </a:p>
        </p:txBody>
      </p:sp>
      <p:sp>
        <p:nvSpPr>
          <p:cNvPr id="99939" name="Rectangle 611"/>
          <p:cNvSpPr>
            <a:spLocks noChangeArrowheads="1"/>
          </p:cNvSpPr>
          <p:nvPr/>
        </p:nvSpPr>
        <p:spPr bwMode="auto">
          <a:xfrm rot="16200000">
            <a:off x="766763" y="6122988"/>
            <a:ext cx="193675"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0.5</a:t>
            </a:r>
            <a:endParaRPr lang="en-US" sz="2400"/>
          </a:p>
        </p:txBody>
      </p:sp>
      <p:sp>
        <p:nvSpPr>
          <p:cNvPr id="99940" name="Rectangle 612"/>
          <p:cNvSpPr>
            <a:spLocks noChangeArrowheads="1"/>
          </p:cNvSpPr>
          <p:nvPr/>
        </p:nvSpPr>
        <p:spPr bwMode="auto">
          <a:xfrm rot="16200000">
            <a:off x="766763" y="5072063"/>
            <a:ext cx="193675"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0.6</a:t>
            </a:r>
            <a:endParaRPr lang="en-US" sz="2400"/>
          </a:p>
        </p:txBody>
      </p:sp>
      <p:sp>
        <p:nvSpPr>
          <p:cNvPr id="99941" name="Rectangle 613"/>
          <p:cNvSpPr>
            <a:spLocks noChangeArrowheads="1"/>
          </p:cNvSpPr>
          <p:nvPr/>
        </p:nvSpPr>
        <p:spPr bwMode="auto">
          <a:xfrm rot="16200000">
            <a:off x="766763" y="4022725"/>
            <a:ext cx="193675"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0.7</a:t>
            </a:r>
            <a:endParaRPr lang="en-US" sz="2400"/>
          </a:p>
        </p:txBody>
      </p:sp>
      <p:sp>
        <p:nvSpPr>
          <p:cNvPr id="99942" name="Rectangle 614"/>
          <p:cNvSpPr>
            <a:spLocks noChangeArrowheads="1"/>
          </p:cNvSpPr>
          <p:nvPr/>
        </p:nvSpPr>
        <p:spPr bwMode="auto">
          <a:xfrm rot="16200000">
            <a:off x="771525" y="2971800"/>
            <a:ext cx="193675"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0.8</a:t>
            </a:r>
            <a:endParaRPr lang="en-US" sz="2400"/>
          </a:p>
        </p:txBody>
      </p:sp>
      <p:sp>
        <p:nvSpPr>
          <p:cNvPr id="99943" name="Rectangle 615"/>
          <p:cNvSpPr>
            <a:spLocks noChangeArrowheads="1"/>
          </p:cNvSpPr>
          <p:nvPr/>
        </p:nvSpPr>
        <p:spPr bwMode="auto">
          <a:xfrm rot="16200000">
            <a:off x="758825" y="1919288"/>
            <a:ext cx="193675"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0.9</a:t>
            </a:r>
            <a:endParaRPr lang="en-US" sz="2400"/>
          </a:p>
        </p:txBody>
      </p:sp>
      <p:sp>
        <p:nvSpPr>
          <p:cNvPr id="99944" name="Rectangle 616"/>
          <p:cNvSpPr>
            <a:spLocks noChangeArrowheads="1"/>
          </p:cNvSpPr>
          <p:nvPr/>
        </p:nvSpPr>
        <p:spPr bwMode="auto">
          <a:xfrm rot="16200000">
            <a:off x="771525" y="868363"/>
            <a:ext cx="193675"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1.0</a:t>
            </a:r>
            <a:endParaRPr lang="en-US" sz="2400"/>
          </a:p>
        </p:txBody>
      </p:sp>
      <p:sp>
        <p:nvSpPr>
          <p:cNvPr id="99945" name="Line 617"/>
          <p:cNvSpPr>
            <a:spLocks noChangeShapeType="1"/>
          </p:cNvSpPr>
          <p:nvPr/>
        </p:nvSpPr>
        <p:spPr bwMode="auto">
          <a:xfrm>
            <a:off x="1009650" y="6210300"/>
            <a:ext cx="1588" cy="109538"/>
          </a:xfrm>
          <a:prstGeom prst="line">
            <a:avLst/>
          </a:prstGeom>
          <a:noFill/>
          <a:ln w="9525">
            <a:solidFill>
              <a:schemeClr val="tx1"/>
            </a:solidFill>
            <a:round/>
            <a:headEnd/>
            <a:tailEnd/>
          </a:ln>
        </p:spPr>
        <p:txBody>
          <a:bodyPr/>
          <a:lstStyle/>
          <a:p>
            <a:endParaRPr lang="en-US"/>
          </a:p>
        </p:txBody>
      </p:sp>
      <p:sp>
        <p:nvSpPr>
          <p:cNvPr id="99946" name="Line 618"/>
          <p:cNvSpPr>
            <a:spLocks noChangeShapeType="1"/>
          </p:cNvSpPr>
          <p:nvPr/>
        </p:nvSpPr>
        <p:spPr bwMode="auto">
          <a:xfrm>
            <a:off x="2125663" y="6210300"/>
            <a:ext cx="1587" cy="109538"/>
          </a:xfrm>
          <a:prstGeom prst="line">
            <a:avLst/>
          </a:prstGeom>
          <a:noFill/>
          <a:ln w="9525">
            <a:solidFill>
              <a:schemeClr val="tx1"/>
            </a:solidFill>
            <a:round/>
            <a:headEnd/>
            <a:tailEnd/>
          </a:ln>
        </p:spPr>
        <p:txBody>
          <a:bodyPr/>
          <a:lstStyle/>
          <a:p>
            <a:endParaRPr lang="en-US"/>
          </a:p>
        </p:txBody>
      </p:sp>
      <p:sp>
        <p:nvSpPr>
          <p:cNvPr id="99947" name="Line 619"/>
          <p:cNvSpPr>
            <a:spLocks noChangeShapeType="1"/>
          </p:cNvSpPr>
          <p:nvPr/>
        </p:nvSpPr>
        <p:spPr bwMode="auto">
          <a:xfrm>
            <a:off x="3241675" y="6210300"/>
            <a:ext cx="1588" cy="109538"/>
          </a:xfrm>
          <a:prstGeom prst="line">
            <a:avLst/>
          </a:prstGeom>
          <a:noFill/>
          <a:ln w="9525">
            <a:solidFill>
              <a:schemeClr val="tx1"/>
            </a:solidFill>
            <a:round/>
            <a:headEnd/>
            <a:tailEnd/>
          </a:ln>
        </p:spPr>
        <p:txBody>
          <a:bodyPr/>
          <a:lstStyle/>
          <a:p>
            <a:endParaRPr lang="en-US"/>
          </a:p>
        </p:txBody>
      </p:sp>
      <p:sp>
        <p:nvSpPr>
          <p:cNvPr id="99948" name="Line 620"/>
          <p:cNvSpPr>
            <a:spLocks noChangeShapeType="1"/>
          </p:cNvSpPr>
          <p:nvPr/>
        </p:nvSpPr>
        <p:spPr bwMode="auto">
          <a:xfrm>
            <a:off x="4357688" y="6210300"/>
            <a:ext cx="1587" cy="109538"/>
          </a:xfrm>
          <a:prstGeom prst="line">
            <a:avLst/>
          </a:prstGeom>
          <a:noFill/>
          <a:ln w="9525">
            <a:solidFill>
              <a:schemeClr val="tx1"/>
            </a:solidFill>
            <a:round/>
            <a:headEnd/>
            <a:tailEnd/>
          </a:ln>
        </p:spPr>
        <p:txBody>
          <a:bodyPr/>
          <a:lstStyle/>
          <a:p>
            <a:endParaRPr lang="en-US"/>
          </a:p>
        </p:txBody>
      </p:sp>
      <p:sp>
        <p:nvSpPr>
          <p:cNvPr id="99949" name="Line 621"/>
          <p:cNvSpPr>
            <a:spLocks noChangeShapeType="1"/>
          </p:cNvSpPr>
          <p:nvPr/>
        </p:nvSpPr>
        <p:spPr bwMode="auto">
          <a:xfrm>
            <a:off x="5473700" y="6210300"/>
            <a:ext cx="1588" cy="109538"/>
          </a:xfrm>
          <a:prstGeom prst="line">
            <a:avLst/>
          </a:prstGeom>
          <a:noFill/>
          <a:ln w="9525">
            <a:solidFill>
              <a:schemeClr val="tx1"/>
            </a:solidFill>
            <a:round/>
            <a:headEnd/>
            <a:tailEnd/>
          </a:ln>
        </p:spPr>
        <p:txBody>
          <a:bodyPr/>
          <a:lstStyle/>
          <a:p>
            <a:endParaRPr lang="en-US"/>
          </a:p>
        </p:txBody>
      </p:sp>
      <p:sp>
        <p:nvSpPr>
          <p:cNvPr id="99950" name="Line 622"/>
          <p:cNvSpPr>
            <a:spLocks noChangeShapeType="1"/>
          </p:cNvSpPr>
          <p:nvPr/>
        </p:nvSpPr>
        <p:spPr bwMode="auto">
          <a:xfrm>
            <a:off x="6588125" y="6210300"/>
            <a:ext cx="1588" cy="109538"/>
          </a:xfrm>
          <a:prstGeom prst="line">
            <a:avLst/>
          </a:prstGeom>
          <a:noFill/>
          <a:ln w="9525">
            <a:solidFill>
              <a:schemeClr val="tx1"/>
            </a:solidFill>
            <a:round/>
            <a:headEnd/>
            <a:tailEnd/>
          </a:ln>
        </p:spPr>
        <p:txBody>
          <a:bodyPr/>
          <a:lstStyle/>
          <a:p>
            <a:endParaRPr lang="en-US"/>
          </a:p>
        </p:txBody>
      </p:sp>
      <p:sp>
        <p:nvSpPr>
          <p:cNvPr id="99951" name="Line 623"/>
          <p:cNvSpPr>
            <a:spLocks noChangeShapeType="1"/>
          </p:cNvSpPr>
          <p:nvPr/>
        </p:nvSpPr>
        <p:spPr bwMode="auto">
          <a:xfrm>
            <a:off x="1009650" y="6210300"/>
            <a:ext cx="5578475" cy="1588"/>
          </a:xfrm>
          <a:prstGeom prst="line">
            <a:avLst/>
          </a:prstGeom>
          <a:noFill/>
          <a:ln w="9525">
            <a:solidFill>
              <a:schemeClr val="tx1"/>
            </a:solidFill>
            <a:round/>
            <a:headEnd/>
            <a:tailEnd/>
          </a:ln>
        </p:spPr>
        <p:txBody>
          <a:bodyPr/>
          <a:lstStyle/>
          <a:p>
            <a:endParaRPr lang="en-US"/>
          </a:p>
        </p:txBody>
      </p:sp>
      <p:sp>
        <p:nvSpPr>
          <p:cNvPr id="99952" name="Rectangle 624"/>
          <p:cNvSpPr>
            <a:spLocks noChangeArrowheads="1"/>
          </p:cNvSpPr>
          <p:nvPr/>
        </p:nvSpPr>
        <p:spPr bwMode="auto">
          <a:xfrm>
            <a:off x="969963" y="6318250"/>
            <a:ext cx="76200"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0</a:t>
            </a:r>
            <a:endParaRPr lang="en-US" sz="2400"/>
          </a:p>
        </p:txBody>
      </p:sp>
      <p:sp>
        <p:nvSpPr>
          <p:cNvPr id="99953" name="Rectangle 625"/>
          <p:cNvSpPr>
            <a:spLocks noChangeArrowheads="1"/>
          </p:cNvSpPr>
          <p:nvPr/>
        </p:nvSpPr>
        <p:spPr bwMode="auto">
          <a:xfrm>
            <a:off x="2085975" y="6318250"/>
            <a:ext cx="76200"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1</a:t>
            </a:r>
            <a:endParaRPr lang="en-US" sz="2400"/>
          </a:p>
        </p:txBody>
      </p:sp>
      <p:sp>
        <p:nvSpPr>
          <p:cNvPr id="99954" name="Rectangle 626"/>
          <p:cNvSpPr>
            <a:spLocks noChangeArrowheads="1"/>
          </p:cNvSpPr>
          <p:nvPr/>
        </p:nvSpPr>
        <p:spPr bwMode="auto">
          <a:xfrm>
            <a:off x="3201988" y="6318250"/>
            <a:ext cx="76200"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2</a:t>
            </a:r>
            <a:endParaRPr lang="en-US" sz="2400"/>
          </a:p>
        </p:txBody>
      </p:sp>
      <p:sp>
        <p:nvSpPr>
          <p:cNvPr id="99955" name="Rectangle 627"/>
          <p:cNvSpPr>
            <a:spLocks noChangeArrowheads="1"/>
          </p:cNvSpPr>
          <p:nvPr/>
        </p:nvSpPr>
        <p:spPr bwMode="auto">
          <a:xfrm>
            <a:off x="4318000" y="6318250"/>
            <a:ext cx="76200"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3</a:t>
            </a:r>
            <a:endParaRPr lang="en-US" sz="2400"/>
          </a:p>
        </p:txBody>
      </p:sp>
      <p:sp>
        <p:nvSpPr>
          <p:cNvPr id="99956" name="Rectangle 628"/>
          <p:cNvSpPr>
            <a:spLocks noChangeArrowheads="1"/>
          </p:cNvSpPr>
          <p:nvPr/>
        </p:nvSpPr>
        <p:spPr bwMode="auto">
          <a:xfrm>
            <a:off x="5434013" y="6318250"/>
            <a:ext cx="76200"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4</a:t>
            </a:r>
            <a:endParaRPr lang="en-US" sz="2400"/>
          </a:p>
        </p:txBody>
      </p:sp>
      <p:sp>
        <p:nvSpPr>
          <p:cNvPr id="99957" name="Rectangle 629"/>
          <p:cNvSpPr>
            <a:spLocks noChangeArrowheads="1"/>
          </p:cNvSpPr>
          <p:nvPr/>
        </p:nvSpPr>
        <p:spPr bwMode="auto">
          <a:xfrm>
            <a:off x="6548438" y="6318250"/>
            <a:ext cx="76200" cy="168275"/>
          </a:xfrm>
          <a:prstGeom prst="rect">
            <a:avLst/>
          </a:prstGeom>
          <a:noFill/>
          <a:ln w="9525">
            <a:noFill/>
            <a:miter lim="800000"/>
            <a:headEnd/>
            <a:tailEnd/>
          </a:ln>
        </p:spPr>
        <p:txBody>
          <a:bodyPr wrap="none" lIns="0" tIns="0" rIns="0" bIns="0">
            <a:spAutoFit/>
          </a:bodyPr>
          <a:lstStyle/>
          <a:p>
            <a:pPr eaLnBrk="0" hangingPunct="0"/>
            <a:r>
              <a:rPr lang="en-US" sz="1100">
                <a:latin typeface="Arial" charset="0"/>
              </a:rPr>
              <a:t>5</a:t>
            </a:r>
            <a:endParaRPr lang="en-US" sz="2400"/>
          </a:p>
        </p:txBody>
      </p:sp>
      <p:sp>
        <p:nvSpPr>
          <p:cNvPr id="99958" name="Rectangle 630"/>
          <p:cNvSpPr>
            <a:spLocks noChangeArrowheads="1"/>
          </p:cNvSpPr>
          <p:nvPr/>
        </p:nvSpPr>
        <p:spPr bwMode="auto">
          <a:xfrm>
            <a:off x="2982913" y="6477000"/>
            <a:ext cx="2085975" cy="228600"/>
          </a:xfrm>
          <a:prstGeom prst="rect">
            <a:avLst/>
          </a:prstGeom>
          <a:noFill/>
          <a:ln w="9525">
            <a:noFill/>
            <a:miter lim="800000"/>
            <a:headEnd/>
            <a:tailEnd/>
          </a:ln>
        </p:spPr>
        <p:txBody>
          <a:bodyPr wrap="none" lIns="0" tIns="0" rIns="0" bIns="0">
            <a:spAutoFit/>
          </a:bodyPr>
          <a:lstStyle/>
          <a:p>
            <a:pPr eaLnBrk="0" hangingPunct="0"/>
            <a:r>
              <a:rPr lang="en-US" sz="1500">
                <a:latin typeface="Arial" charset="0"/>
              </a:rPr>
              <a:t>Year from randomization</a:t>
            </a:r>
            <a:endParaRPr lang="en-US" sz="2400"/>
          </a:p>
        </p:txBody>
      </p:sp>
      <p:sp>
        <p:nvSpPr>
          <p:cNvPr id="99959" name="Line 631"/>
          <p:cNvSpPr>
            <a:spLocks noChangeShapeType="1"/>
          </p:cNvSpPr>
          <p:nvPr/>
        </p:nvSpPr>
        <p:spPr bwMode="auto">
          <a:xfrm flipV="1">
            <a:off x="4357688" y="2428875"/>
            <a:ext cx="1587" cy="3781425"/>
          </a:xfrm>
          <a:prstGeom prst="line">
            <a:avLst/>
          </a:prstGeom>
          <a:noFill/>
          <a:ln w="6350">
            <a:solidFill>
              <a:srgbClr val="808080"/>
            </a:solidFill>
            <a:prstDash val="dash"/>
            <a:round/>
            <a:headEnd/>
            <a:tailEnd/>
          </a:ln>
          <a:effectLst/>
        </p:spPr>
        <p:txBody>
          <a:bodyPr/>
          <a:lstStyle/>
          <a:p>
            <a:endParaRPr lang="en-US"/>
          </a:p>
        </p:txBody>
      </p:sp>
      <p:sp>
        <p:nvSpPr>
          <p:cNvPr id="99960" name="Rectangle 632"/>
          <p:cNvSpPr>
            <a:spLocks noChangeArrowheads="1"/>
          </p:cNvSpPr>
          <p:nvPr/>
        </p:nvSpPr>
        <p:spPr bwMode="auto">
          <a:xfrm>
            <a:off x="4451350" y="3087688"/>
            <a:ext cx="381000" cy="228600"/>
          </a:xfrm>
          <a:prstGeom prst="rect">
            <a:avLst/>
          </a:prstGeom>
          <a:noFill/>
          <a:ln w="9525">
            <a:noFill/>
            <a:miter lim="800000"/>
            <a:headEnd/>
            <a:tailEnd/>
          </a:ln>
        </p:spPr>
        <p:txBody>
          <a:bodyPr wrap="none" lIns="0" tIns="0" rIns="0" bIns="0">
            <a:spAutoFit/>
          </a:bodyPr>
          <a:lstStyle/>
          <a:p>
            <a:pPr eaLnBrk="0" hangingPunct="0"/>
            <a:r>
              <a:rPr lang="en-US" sz="1500">
                <a:solidFill>
                  <a:schemeClr val="tx2"/>
                </a:solidFill>
                <a:latin typeface="Arial" charset="0"/>
              </a:rPr>
              <a:t>77%</a:t>
            </a:r>
            <a:endParaRPr lang="en-US" sz="2400">
              <a:solidFill>
                <a:schemeClr val="tx2"/>
              </a:solidFill>
            </a:endParaRPr>
          </a:p>
        </p:txBody>
      </p:sp>
      <p:sp>
        <p:nvSpPr>
          <p:cNvPr id="99961" name="Rectangle 633"/>
          <p:cNvSpPr>
            <a:spLocks noChangeArrowheads="1"/>
          </p:cNvSpPr>
          <p:nvPr/>
        </p:nvSpPr>
        <p:spPr bwMode="auto">
          <a:xfrm>
            <a:off x="4451350" y="2143125"/>
            <a:ext cx="381000" cy="228600"/>
          </a:xfrm>
          <a:prstGeom prst="rect">
            <a:avLst/>
          </a:prstGeom>
          <a:noFill/>
          <a:ln w="9525">
            <a:noFill/>
            <a:miter lim="800000"/>
            <a:headEnd/>
            <a:tailEnd/>
          </a:ln>
        </p:spPr>
        <p:txBody>
          <a:bodyPr wrap="none" lIns="0" tIns="0" rIns="0" bIns="0">
            <a:spAutoFit/>
          </a:bodyPr>
          <a:lstStyle/>
          <a:p>
            <a:pPr eaLnBrk="0" hangingPunct="0"/>
            <a:r>
              <a:rPr lang="en-US" sz="1500">
                <a:solidFill>
                  <a:schemeClr val="accent2"/>
                </a:solidFill>
                <a:latin typeface="Arial" charset="0"/>
              </a:rPr>
              <a:t>86%</a:t>
            </a:r>
            <a:endParaRPr lang="en-US" sz="2400">
              <a:solidFill>
                <a:schemeClr val="accent2"/>
              </a:solidFill>
            </a:endParaRPr>
          </a:p>
        </p:txBody>
      </p:sp>
      <p:sp>
        <p:nvSpPr>
          <p:cNvPr id="99962" name="Rectangle 634"/>
          <p:cNvSpPr>
            <a:spLocks noChangeArrowheads="1"/>
          </p:cNvSpPr>
          <p:nvPr/>
        </p:nvSpPr>
        <p:spPr bwMode="auto">
          <a:xfrm>
            <a:off x="4451350" y="2773363"/>
            <a:ext cx="3810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FF5050"/>
                </a:solidFill>
                <a:latin typeface="Arial" charset="0"/>
              </a:rPr>
              <a:t>80%</a:t>
            </a:r>
            <a:endParaRPr lang="en-US" sz="2400">
              <a:solidFill>
                <a:srgbClr val="FF5050"/>
              </a:solidFill>
            </a:endParaRPr>
          </a:p>
        </p:txBody>
      </p:sp>
      <p:sp>
        <p:nvSpPr>
          <p:cNvPr id="99963" name="Line 635"/>
          <p:cNvSpPr>
            <a:spLocks noChangeShapeType="1"/>
          </p:cNvSpPr>
          <p:nvPr/>
        </p:nvSpPr>
        <p:spPr bwMode="auto">
          <a:xfrm flipV="1">
            <a:off x="5473700" y="2608263"/>
            <a:ext cx="1588" cy="3602037"/>
          </a:xfrm>
          <a:prstGeom prst="line">
            <a:avLst/>
          </a:prstGeom>
          <a:noFill/>
          <a:ln w="6350">
            <a:solidFill>
              <a:srgbClr val="808080"/>
            </a:solidFill>
            <a:prstDash val="dash"/>
            <a:round/>
            <a:headEnd/>
            <a:tailEnd/>
          </a:ln>
        </p:spPr>
        <p:txBody>
          <a:bodyPr/>
          <a:lstStyle/>
          <a:p>
            <a:endParaRPr lang="en-US"/>
          </a:p>
        </p:txBody>
      </p:sp>
      <p:sp>
        <p:nvSpPr>
          <p:cNvPr id="99964" name="Rectangle 636"/>
          <p:cNvSpPr>
            <a:spLocks noChangeArrowheads="1"/>
          </p:cNvSpPr>
          <p:nvPr/>
        </p:nvSpPr>
        <p:spPr bwMode="auto">
          <a:xfrm>
            <a:off x="5565775" y="3508375"/>
            <a:ext cx="381000" cy="228600"/>
          </a:xfrm>
          <a:prstGeom prst="rect">
            <a:avLst/>
          </a:prstGeom>
          <a:noFill/>
          <a:ln w="9525">
            <a:noFill/>
            <a:miter lim="800000"/>
            <a:headEnd/>
            <a:tailEnd/>
          </a:ln>
        </p:spPr>
        <p:txBody>
          <a:bodyPr wrap="none" lIns="0" tIns="0" rIns="0" bIns="0">
            <a:spAutoFit/>
          </a:bodyPr>
          <a:lstStyle/>
          <a:p>
            <a:pPr eaLnBrk="0" hangingPunct="0"/>
            <a:r>
              <a:rPr lang="en-US" sz="1500">
                <a:solidFill>
                  <a:schemeClr val="tx2"/>
                </a:solidFill>
                <a:latin typeface="Arial" charset="0"/>
              </a:rPr>
              <a:t>73%</a:t>
            </a:r>
            <a:endParaRPr lang="en-US" sz="2400">
              <a:solidFill>
                <a:schemeClr val="tx2"/>
              </a:solidFill>
            </a:endParaRPr>
          </a:p>
        </p:txBody>
      </p:sp>
      <p:sp>
        <p:nvSpPr>
          <p:cNvPr id="99965" name="Rectangle 637"/>
          <p:cNvSpPr>
            <a:spLocks noChangeArrowheads="1"/>
          </p:cNvSpPr>
          <p:nvPr/>
        </p:nvSpPr>
        <p:spPr bwMode="auto">
          <a:xfrm>
            <a:off x="5565775" y="2352675"/>
            <a:ext cx="381000" cy="228600"/>
          </a:xfrm>
          <a:prstGeom prst="rect">
            <a:avLst/>
          </a:prstGeom>
          <a:noFill/>
          <a:ln w="9525">
            <a:noFill/>
            <a:miter lim="800000"/>
            <a:headEnd/>
            <a:tailEnd/>
          </a:ln>
        </p:spPr>
        <p:txBody>
          <a:bodyPr wrap="none" lIns="0" tIns="0" rIns="0" bIns="0">
            <a:spAutoFit/>
          </a:bodyPr>
          <a:lstStyle/>
          <a:p>
            <a:pPr eaLnBrk="0" hangingPunct="0"/>
            <a:r>
              <a:rPr lang="en-US" sz="1500">
                <a:solidFill>
                  <a:schemeClr val="accent2"/>
                </a:solidFill>
                <a:latin typeface="Arial" charset="0"/>
              </a:rPr>
              <a:t>84%</a:t>
            </a:r>
            <a:endParaRPr lang="en-US" sz="2400">
              <a:solidFill>
                <a:schemeClr val="accent2"/>
              </a:solidFill>
            </a:endParaRPr>
          </a:p>
        </p:txBody>
      </p:sp>
      <p:sp>
        <p:nvSpPr>
          <p:cNvPr id="99966" name="Rectangle 638"/>
          <p:cNvSpPr>
            <a:spLocks noChangeArrowheads="1"/>
          </p:cNvSpPr>
          <p:nvPr/>
        </p:nvSpPr>
        <p:spPr bwMode="auto">
          <a:xfrm>
            <a:off x="5565775" y="2773363"/>
            <a:ext cx="3810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FF5050"/>
                </a:solidFill>
                <a:latin typeface="Arial" charset="0"/>
              </a:rPr>
              <a:t>80%</a:t>
            </a:r>
            <a:endParaRPr lang="en-US" sz="2400">
              <a:solidFill>
                <a:srgbClr val="FF5050"/>
              </a:solidFill>
            </a:endParaRPr>
          </a:p>
        </p:txBody>
      </p:sp>
      <p:sp>
        <p:nvSpPr>
          <p:cNvPr id="99967" name="Line 639"/>
          <p:cNvSpPr>
            <a:spLocks noChangeShapeType="1"/>
          </p:cNvSpPr>
          <p:nvPr/>
        </p:nvSpPr>
        <p:spPr bwMode="auto">
          <a:xfrm flipV="1">
            <a:off x="3241675" y="1738313"/>
            <a:ext cx="1588" cy="4471987"/>
          </a:xfrm>
          <a:prstGeom prst="line">
            <a:avLst/>
          </a:prstGeom>
          <a:noFill/>
          <a:ln w="6350">
            <a:solidFill>
              <a:srgbClr val="808080"/>
            </a:solidFill>
            <a:prstDash val="dash"/>
            <a:round/>
            <a:headEnd/>
            <a:tailEnd/>
          </a:ln>
          <a:effectLst/>
        </p:spPr>
        <p:txBody>
          <a:bodyPr/>
          <a:lstStyle/>
          <a:p>
            <a:endParaRPr lang="en-US"/>
          </a:p>
        </p:txBody>
      </p:sp>
      <p:sp>
        <p:nvSpPr>
          <p:cNvPr id="99968" name="Rectangle 640"/>
          <p:cNvSpPr>
            <a:spLocks noChangeArrowheads="1"/>
          </p:cNvSpPr>
          <p:nvPr/>
        </p:nvSpPr>
        <p:spPr bwMode="auto">
          <a:xfrm>
            <a:off x="3241675" y="2773363"/>
            <a:ext cx="381000" cy="228600"/>
          </a:xfrm>
          <a:prstGeom prst="rect">
            <a:avLst/>
          </a:prstGeom>
          <a:noFill/>
          <a:ln w="9525">
            <a:noFill/>
            <a:miter lim="800000"/>
            <a:headEnd/>
            <a:tailEnd/>
          </a:ln>
        </p:spPr>
        <p:txBody>
          <a:bodyPr wrap="none" lIns="0" tIns="0" rIns="0" bIns="0">
            <a:spAutoFit/>
          </a:bodyPr>
          <a:lstStyle/>
          <a:p>
            <a:pPr eaLnBrk="0" hangingPunct="0"/>
            <a:r>
              <a:rPr lang="en-US" sz="1500">
                <a:solidFill>
                  <a:schemeClr val="tx2"/>
                </a:solidFill>
                <a:latin typeface="Arial" charset="0"/>
              </a:rPr>
              <a:t>86%</a:t>
            </a:r>
            <a:endParaRPr lang="en-US" sz="2400">
              <a:solidFill>
                <a:schemeClr val="tx2"/>
              </a:solidFill>
            </a:endParaRPr>
          </a:p>
        </p:txBody>
      </p:sp>
      <p:sp>
        <p:nvSpPr>
          <p:cNvPr id="99969" name="Rectangle 641"/>
          <p:cNvSpPr>
            <a:spLocks noChangeArrowheads="1"/>
          </p:cNvSpPr>
          <p:nvPr/>
        </p:nvSpPr>
        <p:spPr bwMode="auto">
          <a:xfrm>
            <a:off x="3241675" y="1408113"/>
            <a:ext cx="381000" cy="228600"/>
          </a:xfrm>
          <a:prstGeom prst="rect">
            <a:avLst/>
          </a:prstGeom>
          <a:noFill/>
          <a:ln w="9525">
            <a:noFill/>
            <a:miter lim="800000"/>
            <a:headEnd/>
            <a:tailEnd/>
          </a:ln>
        </p:spPr>
        <p:txBody>
          <a:bodyPr wrap="none" lIns="0" tIns="0" rIns="0" bIns="0">
            <a:spAutoFit/>
          </a:bodyPr>
          <a:lstStyle/>
          <a:p>
            <a:pPr eaLnBrk="0" hangingPunct="0"/>
            <a:r>
              <a:rPr lang="en-US" sz="1500">
                <a:solidFill>
                  <a:schemeClr val="accent2"/>
                </a:solidFill>
                <a:latin typeface="Arial" charset="0"/>
              </a:rPr>
              <a:t>93%</a:t>
            </a:r>
            <a:endParaRPr lang="en-US" sz="2400">
              <a:solidFill>
                <a:schemeClr val="accent2"/>
              </a:solidFill>
            </a:endParaRPr>
          </a:p>
        </p:txBody>
      </p:sp>
      <p:sp>
        <p:nvSpPr>
          <p:cNvPr id="99970" name="Rectangle 642"/>
          <p:cNvSpPr>
            <a:spLocks noChangeArrowheads="1"/>
          </p:cNvSpPr>
          <p:nvPr/>
        </p:nvSpPr>
        <p:spPr bwMode="auto">
          <a:xfrm>
            <a:off x="3241675" y="2143125"/>
            <a:ext cx="3810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FF5050"/>
                </a:solidFill>
                <a:latin typeface="Arial" charset="0"/>
              </a:rPr>
              <a:t>91%</a:t>
            </a:r>
            <a:endParaRPr lang="en-US" sz="2400">
              <a:solidFill>
                <a:srgbClr val="FF5050"/>
              </a:solidFill>
            </a:endParaRPr>
          </a:p>
        </p:txBody>
      </p:sp>
      <p:sp>
        <p:nvSpPr>
          <p:cNvPr id="99971" name="Rectangle 64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99972" name="Rectangle 644"/>
          <p:cNvSpPr>
            <a:spLocks noChangeArrowheads="1"/>
          </p:cNvSpPr>
          <p:nvPr/>
        </p:nvSpPr>
        <p:spPr bwMode="auto">
          <a:xfrm>
            <a:off x="1387475" y="4800600"/>
            <a:ext cx="688975" cy="228600"/>
          </a:xfrm>
          <a:prstGeom prst="rect">
            <a:avLst/>
          </a:prstGeom>
          <a:noFill/>
          <a:ln w="9525">
            <a:noFill/>
            <a:miter lim="800000"/>
            <a:headEnd/>
            <a:tailEnd/>
          </a:ln>
        </p:spPr>
        <p:txBody>
          <a:bodyPr wrap="none" lIns="0" tIns="0" rIns="0" bIns="0">
            <a:spAutoFit/>
          </a:bodyPr>
          <a:lstStyle/>
          <a:p>
            <a:pPr eaLnBrk="0" hangingPunct="0"/>
            <a:r>
              <a:rPr lang="en-US" sz="1500">
                <a:latin typeface="Arial" charset="0"/>
              </a:rPr>
              <a:t>Patients</a:t>
            </a:r>
            <a:endParaRPr lang="en-US" sz="2800"/>
          </a:p>
        </p:txBody>
      </p:sp>
      <p:sp>
        <p:nvSpPr>
          <p:cNvPr id="99973" name="Rectangle 645"/>
          <p:cNvSpPr>
            <a:spLocks noChangeArrowheads="1"/>
          </p:cNvSpPr>
          <p:nvPr/>
        </p:nvSpPr>
        <p:spPr bwMode="auto">
          <a:xfrm>
            <a:off x="2120900" y="4800600"/>
            <a:ext cx="688975" cy="228600"/>
          </a:xfrm>
          <a:prstGeom prst="rect">
            <a:avLst/>
          </a:prstGeom>
          <a:noFill/>
          <a:ln w="9525">
            <a:noFill/>
            <a:miter lim="800000"/>
            <a:headEnd/>
            <a:tailEnd/>
          </a:ln>
        </p:spPr>
        <p:txBody>
          <a:bodyPr wrap="none" lIns="0" tIns="0" rIns="0" bIns="0">
            <a:spAutoFit/>
          </a:bodyPr>
          <a:lstStyle/>
          <a:p>
            <a:pPr eaLnBrk="0" hangingPunct="0"/>
            <a:r>
              <a:rPr lang="en-US" sz="1500">
                <a:latin typeface="Arial" charset="0"/>
              </a:rPr>
              <a:t>  Events</a:t>
            </a:r>
            <a:endParaRPr lang="en-US" sz="2800"/>
          </a:p>
        </p:txBody>
      </p:sp>
      <p:sp>
        <p:nvSpPr>
          <p:cNvPr id="99974" name="Rectangle 646"/>
          <p:cNvSpPr>
            <a:spLocks noChangeArrowheads="1"/>
          </p:cNvSpPr>
          <p:nvPr/>
        </p:nvSpPr>
        <p:spPr bwMode="auto">
          <a:xfrm>
            <a:off x="1552575" y="5083175"/>
            <a:ext cx="481013" cy="258763"/>
          </a:xfrm>
          <a:prstGeom prst="rect">
            <a:avLst/>
          </a:prstGeom>
          <a:noFill/>
          <a:ln w="9525">
            <a:noFill/>
            <a:miter lim="800000"/>
            <a:headEnd/>
            <a:tailEnd/>
          </a:ln>
        </p:spPr>
        <p:txBody>
          <a:bodyPr wrap="none" lIns="0" tIns="0" rIns="0" bIns="0">
            <a:spAutoFit/>
          </a:bodyPr>
          <a:lstStyle/>
          <a:p>
            <a:pPr eaLnBrk="0" hangingPunct="0"/>
            <a:r>
              <a:rPr lang="en-US" sz="1700" b="1">
                <a:solidFill>
                  <a:schemeClr val="tx2"/>
                </a:solidFill>
                <a:latin typeface="Arial" charset="0"/>
              </a:rPr>
              <a:t>1073</a:t>
            </a:r>
            <a:endParaRPr lang="en-US" sz="2800" b="1">
              <a:solidFill>
                <a:schemeClr val="tx2"/>
              </a:solidFill>
            </a:endParaRPr>
          </a:p>
        </p:txBody>
      </p:sp>
      <p:sp>
        <p:nvSpPr>
          <p:cNvPr id="99975" name="Rectangle 647"/>
          <p:cNvSpPr>
            <a:spLocks noChangeArrowheads="1"/>
          </p:cNvSpPr>
          <p:nvPr/>
        </p:nvSpPr>
        <p:spPr bwMode="auto">
          <a:xfrm>
            <a:off x="2244725" y="5083175"/>
            <a:ext cx="360363" cy="258763"/>
          </a:xfrm>
          <a:prstGeom prst="rect">
            <a:avLst/>
          </a:prstGeom>
          <a:noFill/>
          <a:ln w="9525">
            <a:noFill/>
            <a:miter lim="800000"/>
            <a:headEnd/>
            <a:tailEnd/>
          </a:ln>
        </p:spPr>
        <p:txBody>
          <a:bodyPr wrap="none" lIns="0" tIns="0" rIns="0" bIns="0">
            <a:spAutoFit/>
          </a:bodyPr>
          <a:lstStyle/>
          <a:p>
            <a:pPr eaLnBrk="0" hangingPunct="0"/>
            <a:r>
              <a:rPr lang="en-US" sz="1700" b="1">
                <a:solidFill>
                  <a:schemeClr val="tx2"/>
                </a:solidFill>
                <a:latin typeface="Arial" charset="0"/>
              </a:rPr>
              <a:t>147</a:t>
            </a:r>
            <a:endParaRPr lang="en-US" sz="2800" b="1">
              <a:solidFill>
                <a:schemeClr val="tx2"/>
              </a:solidFill>
            </a:endParaRPr>
          </a:p>
        </p:txBody>
      </p:sp>
      <p:sp>
        <p:nvSpPr>
          <p:cNvPr id="99976" name="Rectangle 648"/>
          <p:cNvSpPr>
            <a:spLocks noChangeArrowheads="1"/>
          </p:cNvSpPr>
          <p:nvPr/>
        </p:nvSpPr>
        <p:spPr bwMode="auto">
          <a:xfrm>
            <a:off x="2835275" y="5083175"/>
            <a:ext cx="639763" cy="258763"/>
          </a:xfrm>
          <a:prstGeom prst="rect">
            <a:avLst/>
          </a:prstGeom>
          <a:noFill/>
          <a:ln w="9525">
            <a:noFill/>
            <a:miter lim="800000"/>
            <a:headEnd/>
            <a:tailEnd/>
          </a:ln>
        </p:spPr>
        <p:txBody>
          <a:bodyPr wrap="none" lIns="0" tIns="0" rIns="0" bIns="0">
            <a:spAutoFit/>
          </a:bodyPr>
          <a:lstStyle/>
          <a:p>
            <a:pPr eaLnBrk="0" hangingPunct="0"/>
            <a:r>
              <a:rPr lang="en-US" sz="1700" b="1">
                <a:solidFill>
                  <a:schemeClr val="tx2"/>
                </a:solidFill>
                <a:latin typeface="Arial" charset="0"/>
              </a:rPr>
              <a:t>AC-&gt;T</a:t>
            </a:r>
            <a:endParaRPr lang="en-US" sz="2800" b="1">
              <a:solidFill>
                <a:schemeClr val="tx2"/>
              </a:solidFill>
            </a:endParaRPr>
          </a:p>
        </p:txBody>
      </p:sp>
      <p:sp>
        <p:nvSpPr>
          <p:cNvPr id="99977" name="Line 649"/>
          <p:cNvSpPr>
            <a:spLocks noChangeShapeType="1"/>
          </p:cNvSpPr>
          <p:nvPr/>
        </p:nvSpPr>
        <p:spPr bwMode="auto">
          <a:xfrm>
            <a:off x="1249363" y="5224463"/>
            <a:ext cx="168275" cy="1587"/>
          </a:xfrm>
          <a:prstGeom prst="line">
            <a:avLst/>
          </a:prstGeom>
          <a:noFill/>
          <a:ln w="25400">
            <a:solidFill>
              <a:schemeClr val="tx2"/>
            </a:solidFill>
            <a:round/>
            <a:headEnd/>
            <a:tailEnd/>
          </a:ln>
        </p:spPr>
        <p:txBody>
          <a:bodyPr/>
          <a:lstStyle/>
          <a:p>
            <a:endParaRPr lang="en-US"/>
          </a:p>
        </p:txBody>
      </p:sp>
      <p:sp>
        <p:nvSpPr>
          <p:cNvPr id="99978" name="Rectangle 650"/>
          <p:cNvSpPr>
            <a:spLocks noChangeArrowheads="1"/>
          </p:cNvSpPr>
          <p:nvPr/>
        </p:nvSpPr>
        <p:spPr bwMode="auto">
          <a:xfrm>
            <a:off x="1552575" y="5397500"/>
            <a:ext cx="481013" cy="258763"/>
          </a:xfrm>
          <a:prstGeom prst="rect">
            <a:avLst/>
          </a:prstGeom>
          <a:noFill/>
          <a:ln w="9525">
            <a:noFill/>
            <a:miter lim="800000"/>
            <a:headEnd/>
            <a:tailEnd/>
          </a:ln>
        </p:spPr>
        <p:txBody>
          <a:bodyPr wrap="none" lIns="0" tIns="0" rIns="0" bIns="0">
            <a:spAutoFit/>
          </a:bodyPr>
          <a:lstStyle/>
          <a:p>
            <a:pPr eaLnBrk="0" hangingPunct="0"/>
            <a:r>
              <a:rPr lang="en-US" sz="1700" b="1">
                <a:solidFill>
                  <a:schemeClr val="accent2"/>
                </a:solidFill>
                <a:latin typeface="Arial" charset="0"/>
              </a:rPr>
              <a:t>1074</a:t>
            </a:r>
            <a:endParaRPr lang="en-US" sz="2800" b="1">
              <a:solidFill>
                <a:schemeClr val="accent2"/>
              </a:solidFill>
            </a:endParaRPr>
          </a:p>
        </p:txBody>
      </p:sp>
      <p:sp>
        <p:nvSpPr>
          <p:cNvPr id="99979" name="Rectangle 651"/>
          <p:cNvSpPr>
            <a:spLocks noChangeArrowheads="1"/>
          </p:cNvSpPr>
          <p:nvPr/>
        </p:nvSpPr>
        <p:spPr bwMode="auto">
          <a:xfrm>
            <a:off x="2351088" y="5397500"/>
            <a:ext cx="239712" cy="258763"/>
          </a:xfrm>
          <a:prstGeom prst="rect">
            <a:avLst/>
          </a:prstGeom>
          <a:noFill/>
          <a:ln w="9525">
            <a:noFill/>
            <a:miter lim="800000"/>
            <a:headEnd/>
            <a:tailEnd/>
          </a:ln>
        </p:spPr>
        <p:txBody>
          <a:bodyPr wrap="none" lIns="0" tIns="0" rIns="0" bIns="0">
            <a:spAutoFit/>
          </a:bodyPr>
          <a:lstStyle/>
          <a:p>
            <a:pPr eaLnBrk="0" hangingPunct="0"/>
            <a:r>
              <a:rPr lang="en-US" sz="1700" b="1">
                <a:solidFill>
                  <a:schemeClr val="accent2"/>
                </a:solidFill>
                <a:latin typeface="Arial" charset="0"/>
              </a:rPr>
              <a:t>77</a:t>
            </a:r>
            <a:endParaRPr lang="en-US" sz="2800" b="1">
              <a:solidFill>
                <a:schemeClr val="accent2"/>
              </a:solidFill>
            </a:endParaRPr>
          </a:p>
        </p:txBody>
      </p:sp>
      <p:sp>
        <p:nvSpPr>
          <p:cNvPr id="99980" name="Rectangle 652"/>
          <p:cNvSpPr>
            <a:spLocks noChangeArrowheads="1"/>
          </p:cNvSpPr>
          <p:nvPr/>
        </p:nvSpPr>
        <p:spPr bwMode="auto">
          <a:xfrm>
            <a:off x="2835275" y="5397500"/>
            <a:ext cx="795338" cy="258763"/>
          </a:xfrm>
          <a:prstGeom prst="rect">
            <a:avLst/>
          </a:prstGeom>
          <a:noFill/>
          <a:ln w="9525">
            <a:noFill/>
            <a:miter lim="800000"/>
            <a:headEnd/>
            <a:tailEnd/>
          </a:ln>
        </p:spPr>
        <p:txBody>
          <a:bodyPr wrap="none" lIns="0" tIns="0" rIns="0" bIns="0">
            <a:spAutoFit/>
          </a:bodyPr>
          <a:lstStyle/>
          <a:p>
            <a:pPr eaLnBrk="0" hangingPunct="0"/>
            <a:r>
              <a:rPr lang="en-US" sz="1700" b="1">
                <a:solidFill>
                  <a:schemeClr val="accent2"/>
                </a:solidFill>
                <a:latin typeface="Arial" charset="0"/>
              </a:rPr>
              <a:t>AC-&gt;TH</a:t>
            </a:r>
            <a:endParaRPr lang="en-US" sz="2800" b="1">
              <a:solidFill>
                <a:schemeClr val="accent2"/>
              </a:solidFill>
            </a:endParaRPr>
          </a:p>
        </p:txBody>
      </p:sp>
      <p:sp>
        <p:nvSpPr>
          <p:cNvPr id="99981" name="Line 653"/>
          <p:cNvSpPr>
            <a:spLocks noChangeShapeType="1"/>
          </p:cNvSpPr>
          <p:nvPr/>
        </p:nvSpPr>
        <p:spPr bwMode="auto">
          <a:xfrm>
            <a:off x="1249363" y="5538788"/>
            <a:ext cx="168275" cy="1587"/>
          </a:xfrm>
          <a:prstGeom prst="line">
            <a:avLst/>
          </a:prstGeom>
          <a:noFill/>
          <a:ln w="25400">
            <a:solidFill>
              <a:schemeClr val="accent2"/>
            </a:solidFill>
            <a:round/>
            <a:headEnd/>
            <a:tailEnd/>
          </a:ln>
        </p:spPr>
        <p:txBody>
          <a:bodyPr/>
          <a:lstStyle/>
          <a:p>
            <a:endParaRPr lang="en-US"/>
          </a:p>
        </p:txBody>
      </p:sp>
      <p:sp>
        <p:nvSpPr>
          <p:cNvPr id="99982" name="Rectangle 654"/>
          <p:cNvSpPr>
            <a:spLocks noChangeArrowheads="1"/>
          </p:cNvSpPr>
          <p:nvPr/>
        </p:nvSpPr>
        <p:spPr bwMode="auto">
          <a:xfrm>
            <a:off x="1552575" y="5713413"/>
            <a:ext cx="481013" cy="258762"/>
          </a:xfrm>
          <a:prstGeom prst="rect">
            <a:avLst/>
          </a:prstGeom>
          <a:noFill/>
          <a:ln w="9525">
            <a:noFill/>
            <a:miter lim="800000"/>
            <a:headEnd/>
            <a:tailEnd/>
          </a:ln>
        </p:spPr>
        <p:txBody>
          <a:bodyPr wrap="none" lIns="0" tIns="0" rIns="0" bIns="0">
            <a:spAutoFit/>
          </a:bodyPr>
          <a:lstStyle/>
          <a:p>
            <a:pPr eaLnBrk="0" hangingPunct="0"/>
            <a:r>
              <a:rPr lang="en-US" sz="1700" b="1">
                <a:solidFill>
                  <a:srgbClr val="FF5050"/>
                </a:solidFill>
                <a:latin typeface="Arial" charset="0"/>
              </a:rPr>
              <a:t>1075</a:t>
            </a:r>
            <a:endParaRPr lang="en-US" sz="2800" b="1">
              <a:solidFill>
                <a:srgbClr val="FF5050"/>
              </a:solidFill>
            </a:endParaRPr>
          </a:p>
        </p:txBody>
      </p:sp>
      <p:sp>
        <p:nvSpPr>
          <p:cNvPr id="99983" name="Rectangle 655"/>
          <p:cNvSpPr>
            <a:spLocks noChangeArrowheads="1"/>
          </p:cNvSpPr>
          <p:nvPr/>
        </p:nvSpPr>
        <p:spPr bwMode="auto">
          <a:xfrm>
            <a:off x="2351088" y="5713413"/>
            <a:ext cx="239712" cy="258762"/>
          </a:xfrm>
          <a:prstGeom prst="rect">
            <a:avLst/>
          </a:prstGeom>
          <a:noFill/>
          <a:ln w="9525">
            <a:noFill/>
            <a:miter lim="800000"/>
            <a:headEnd/>
            <a:tailEnd/>
          </a:ln>
        </p:spPr>
        <p:txBody>
          <a:bodyPr wrap="none" lIns="0" tIns="0" rIns="0" bIns="0">
            <a:spAutoFit/>
          </a:bodyPr>
          <a:lstStyle/>
          <a:p>
            <a:pPr eaLnBrk="0" hangingPunct="0"/>
            <a:r>
              <a:rPr lang="en-US" sz="1700" b="1">
                <a:solidFill>
                  <a:srgbClr val="FF5050"/>
                </a:solidFill>
                <a:latin typeface="Arial" charset="0"/>
              </a:rPr>
              <a:t>98</a:t>
            </a:r>
            <a:endParaRPr lang="en-US" sz="2800" b="1">
              <a:solidFill>
                <a:srgbClr val="FF5050"/>
              </a:solidFill>
            </a:endParaRPr>
          </a:p>
        </p:txBody>
      </p:sp>
      <p:sp>
        <p:nvSpPr>
          <p:cNvPr id="99984" name="Rectangle 656"/>
          <p:cNvSpPr>
            <a:spLocks noChangeArrowheads="1"/>
          </p:cNvSpPr>
          <p:nvPr/>
        </p:nvSpPr>
        <p:spPr bwMode="auto">
          <a:xfrm>
            <a:off x="2835275" y="5713413"/>
            <a:ext cx="444500" cy="258762"/>
          </a:xfrm>
          <a:prstGeom prst="rect">
            <a:avLst/>
          </a:prstGeom>
          <a:noFill/>
          <a:ln w="9525">
            <a:noFill/>
            <a:miter lim="800000"/>
            <a:headEnd/>
            <a:tailEnd/>
          </a:ln>
        </p:spPr>
        <p:txBody>
          <a:bodyPr wrap="none" lIns="0" tIns="0" rIns="0" bIns="0">
            <a:spAutoFit/>
          </a:bodyPr>
          <a:lstStyle/>
          <a:p>
            <a:pPr eaLnBrk="0" hangingPunct="0"/>
            <a:r>
              <a:rPr lang="en-US" sz="1700" b="1">
                <a:solidFill>
                  <a:srgbClr val="FF5050"/>
                </a:solidFill>
                <a:latin typeface="Arial" charset="0"/>
              </a:rPr>
              <a:t>TCH</a:t>
            </a:r>
            <a:endParaRPr lang="en-US" sz="2800" b="1">
              <a:solidFill>
                <a:srgbClr val="FF5050"/>
              </a:solidFill>
            </a:endParaRPr>
          </a:p>
        </p:txBody>
      </p:sp>
      <p:sp>
        <p:nvSpPr>
          <p:cNvPr id="99985" name="Line 657"/>
          <p:cNvSpPr>
            <a:spLocks noChangeShapeType="1"/>
          </p:cNvSpPr>
          <p:nvPr/>
        </p:nvSpPr>
        <p:spPr bwMode="auto">
          <a:xfrm>
            <a:off x="1249363" y="5854700"/>
            <a:ext cx="168275" cy="1588"/>
          </a:xfrm>
          <a:prstGeom prst="line">
            <a:avLst/>
          </a:prstGeom>
          <a:noFill/>
          <a:ln w="25400">
            <a:solidFill>
              <a:srgbClr val="FF5050"/>
            </a:solidFill>
            <a:round/>
            <a:headEnd/>
            <a:tailEnd/>
          </a:ln>
        </p:spPr>
        <p:txBody>
          <a:bodyPr/>
          <a:lstStyle/>
          <a:p>
            <a:endParaRPr lang="en-US"/>
          </a:p>
        </p:txBody>
      </p:sp>
      <p:sp>
        <p:nvSpPr>
          <p:cNvPr id="99986" name="Rectangle 658"/>
          <p:cNvSpPr>
            <a:spLocks noChangeArrowheads="1"/>
          </p:cNvSpPr>
          <p:nvPr/>
        </p:nvSpPr>
        <p:spPr bwMode="auto">
          <a:xfrm>
            <a:off x="3749675" y="5380038"/>
            <a:ext cx="5165725" cy="258762"/>
          </a:xfrm>
          <a:prstGeom prst="rect">
            <a:avLst/>
          </a:prstGeom>
          <a:noFill/>
          <a:ln w="9525">
            <a:noFill/>
            <a:miter lim="800000"/>
            <a:headEnd/>
            <a:tailEnd/>
          </a:ln>
        </p:spPr>
        <p:txBody>
          <a:bodyPr wrap="none" lIns="0" tIns="0" rIns="0" bIns="0">
            <a:spAutoFit/>
          </a:bodyPr>
          <a:lstStyle/>
          <a:p>
            <a:pPr eaLnBrk="0" hangingPunct="0"/>
            <a:r>
              <a:rPr lang="en-US" sz="1700">
                <a:latin typeface="Arial" charset="0"/>
              </a:rPr>
              <a:t>HR (AC-&gt;TH vs AC-&gt;T) = </a:t>
            </a:r>
            <a:r>
              <a:rPr lang="en-US" sz="1700" b="1">
                <a:solidFill>
                  <a:schemeClr val="tx2"/>
                </a:solidFill>
                <a:latin typeface="Arial" charset="0"/>
              </a:rPr>
              <a:t>0.49  [0.37;0.65]</a:t>
            </a:r>
            <a:r>
              <a:rPr lang="en-US" sz="1700">
                <a:latin typeface="Arial" charset="0"/>
              </a:rPr>
              <a:t>  P&lt;0.0001</a:t>
            </a:r>
          </a:p>
        </p:txBody>
      </p:sp>
      <p:sp>
        <p:nvSpPr>
          <p:cNvPr id="99987" name="Rectangle 659"/>
          <p:cNvSpPr>
            <a:spLocks noChangeArrowheads="1"/>
          </p:cNvSpPr>
          <p:nvPr/>
        </p:nvSpPr>
        <p:spPr bwMode="auto">
          <a:xfrm>
            <a:off x="3749675" y="5721350"/>
            <a:ext cx="4824413" cy="258763"/>
          </a:xfrm>
          <a:prstGeom prst="rect">
            <a:avLst/>
          </a:prstGeom>
          <a:noFill/>
          <a:ln w="9525">
            <a:noFill/>
            <a:miter lim="800000"/>
            <a:headEnd/>
            <a:tailEnd/>
          </a:ln>
        </p:spPr>
        <p:txBody>
          <a:bodyPr wrap="none" lIns="0" tIns="0" rIns="0" bIns="0">
            <a:spAutoFit/>
          </a:bodyPr>
          <a:lstStyle/>
          <a:p>
            <a:pPr eaLnBrk="0" hangingPunct="0"/>
            <a:r>
              <a:rPr lang="en-US" sz="1700">
                <a:latin typeface="Arial" charset="0"/>
              </a:rPr>
              <a:t>HR (TCH vs AC-&gt;T)  = </a:t>
            </a:r>
            <a:r>
              <a:rPr lang="en-US" sz="1700" b="1">
                <a:solidFill>
                  <a:schemeClr val="tx2"/>
                </a:solidFill>
                <a:latin typeface="Arial" charset="0"/>
              </a:rPr>
              <a:t>0.61 [0.47;0.79]</a:t>
            </a:r>
            <a:r>
              <a:rPr lang="en-US" sz="1700">
                <a:latin typeface="Arial" charset="0"/>
              </a:rPr>
              <a:t>  P=0.0002</a:t>
            </a:r>
          </a:p>
        </p:txBody>
      </p:sp>
      <p:sp>
        <p:nvSpPr>
          <p:cNvPr id="99988" name="Line 660"/>
          <p:cNvSpPr>
            <a:spLocks noChangeShapeType="1"/>
          </p:cNvSpPr>
          <p:nvPr/>
        </p:nvSpPr>
        <p:spPr bwMode="auto">
          <a:xfrm flipH="1">
            <a:off x="930275" y="6210300"/>
            <a:ext cx="762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244475" y="49213"/>
            <a:ext cx="8655050" cy="1143000"/>
          </a:xfrm>
          <a:prstGeom prst="rect">
            <a:avLst/>
          </a:prstGeom>
          <a:noFill/>
          <a:ln w="9525">
            <a:noFill/>
            <a:miter lim="800000"/>
            <a:headEnd/>
            <a:tailEnd/>
          </a:ln>
          <a:effectLst/>
        </p:spPr>
        <p:txBody>
          <a:bodyPr lIns="91422" tIns="45711" rIns="91422" bIns="45711" anchor="b"/>
          <a:lstStyle/>
          <a:p>
            <a:pPr algn="ctr"/>
            <a:r>
              <a:rPr lang="en-US" sz="4400" b="1" dirty="0" err="1">
                <a:solidFill>
                  <a:schemeClr val="tx2"/>
                </a:solidFill>
                <a:latin typeface="Calibri" pitchFamily="34" charset="0"/>
              </a:rPr>
              <a:t>Lapatinib</a:t>
            </a:r>
            <a:r>
              <a:rPr lang="en-US" sz="4400" dirty="0">
                <a:solidFill>
                  <a:schemeClr val="tx2"/>
                </a:solidFill>
              </a:rPr>
              <a:t> </a:t>
            </a:r>
          </a:p>
        </p:txBody>
      </p:sp>
      <p:sp>
        <p:nvSpPr>
          <p:cNvPr id="132101" name="Rectangle 5"/>
          <p:cNvSpPr>
            <a:spLocks noChangeArrowheads="1"/>
          </p:cNvSpPr>
          <p:nvPr/>
        </p:nvSpPr>
        <p:spPr bwMode="auto">
          <a:xfrm>
            <a:off x="244475" y="1498600"/>
            <a:ext cx="5226050" cy="4521200"/>
          </a:xfrm>
          <a:prstGeom prst="rect">
            <a:avLst/>
          </a:prstGeom>
          <a:noFill/>
          <a:ln w="9525">
            <a:noFill/>
            <a:miter lim="800000"/>
            <a:headEnd/>
            <a:tailEnd/>
          </a:ln>
          <a:effectLst/>
        </p:spPr>
        <p:txBody>
          <a:bodyPr lIns="91422" tIns="45711" rIns="91422" bIns="45711" anchorCtr="1"/>
          <a:lstStyle/>
          <a:p>
            <a:pPr marL="234950" indent="-234950">
              <a:lnSpc>
                <a:spcPct val="90000"/>
              </a:lnSpc>
              <a:spcBef>
                <a:spcPct val="70000"/>
              </a:spcBef>
              <a:buFontTx/>
              <a:buChar char="•"/>
            </a:pPr>
            <a:r>
              <a:rPr lang="en-US" sz="2400"/>
              <a:t>Binds to intracellular ATP binding site of EGFR (ErbB-1) and HER2 (ErbB-2) preventing phosphorylation and activation </a:t>
            </a:r>
          </a:p>
          <a:p>
            <a:pPr marL="234950" indent="-234950">
              <a:lnSpc>
                <a:spcPct val="90000"/>
              </a:lnSpc>
              <a:spcBef>
                <a:spcPct val="70000"/>
              </a:spcBef>
              <a:buFontTx/>
              <a:buChar char="•"/>
            </a:pPr>
            <a:r>
              <a:rPr lang="en-US" sz="2400"/>
              <a:t>Blocks downstream signaling through homodimers and heterodimers of EGFR (ErbB-1) and HER2 (ErbB-2) </a:t>
            </a:r>
          </a:p>
          <a:p>
            <a:pPr marL="234950" indent="-234950">
              <a:lnSpc>
                <a:spcPct val="90000"/>
              </a:lnSpc>
              <a:spcBef>
                <a:spcPct val="70000"/>
              </a:spcBef>
              <a:buFontTx/>
              <a:buChar char="•"/>
            </a:pPr>
            <a:r>
              <a:rPr lang="en-US" sz="2400"/>
              <a:t>Dual blockade of signaling may be more effective than the single-target inhibition provided by agents such as trastuzumab</a:t>
            </a:r>
            <a:r>
              <a:rPr lang="en-US" sz="2800"/>
              <a:t> </a:t>
            </a:r>
          </a:p>
        </p:txBody>
      </p:sp>
      <p:grpSp>
        <p:nvGrpSpPr>
          <p:cNvPr id="132102" name="Group 6"/>
          <p:cNvGrpSpPr>
            <a:grpSpLocks/>
          </p:cNvGrpSpPr>
          <p:nvPr/>
        </p:nvGrpSpPr>
        <p:grpSpPr bwMode="auto">
          <a:xfrm>
            <a:off x="5791200" y="2540000"/>
            <a:ext cx="269875" cy="2119313"/>
            <a:chOff x="4716" y="1586"/>
            <a:chExt cx="270" cy="2126"/>
          </a:xfrm>
        </p:grpSpPr>
        <p:sp>
          <p:nvSpPr>
            <p:cNvPr id="132103" name="Rectangle 7"/>
            <p:cNvSpPr>
              <a:spLocks noChangeArrowheads="1"/>
            </p:cNvSpPr>
            <p:nvPr/>
          </p:nvSpPr>
          <p:spPr bwMode="auto">
            <a:xfrm>
              <a:off x="4804" y="1990"/>
              <a:ext cx="94" cy="1722"/>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w="12700">
              <a:solidFill>
                <a:srgbClr val="666699"/>
              </a:solidFill>
              <a:miter lim="800000"/>
              <a:headEnd/>
              <a:tailEnd/>
            </a:ln>
          </p:spPr>
          <p:txBody>
            <a:bodyPr/>
            <a:lstStyle/>
            <a:p>
              <a:endParaRPr lang="en-US"/>
            </a:p>
          </p:txBody>
        </p:sp>
        <p:sp>
          <p:nvSpPr>
            <p:cNvPr id="132104" name="Freeform 8"/>
            <p:cNvSpPr>
              <a:spLocks/>
            </p:cNvSpPr>
            <p:nvPr/>
          </p:nvSpPr>
          <p:spPr bwMode="auto">
            <a:xfrm>
              <a:off x="4716" y="1586"/>
              <a:ext cx="270" cy="514"/>
            </a:xfrm>
            <a:custGeom>
              <a:avLst/>
              <a:gdLst/>
              <a:ahLst/>
              <a:cxnLst>
                <a:cxn ang="0">
                  <a:pos x="270" y="418"/>
                </a:cxn>
                <a:cxn ang="0">
                  <a:pos x="270" y="418"/>
                </a:cxn>
                <a:cxn ang="0">
                  <a:pos x="268" y="438"/>
                </a:cxn>
                <a:cxn ang="0">
                  <a:pos x="262" y="456"/>
                </a:cxn>
                <a:cxn ang="0">
                  <a:pos x="254" y="472"/>
                </a:cxn>
                <a:cxn ang="0">
                  <a:pos x="242" y="486"/>
                </a:cxn>
                <a:cxn ang="0">
                  <a:pos x="228" y="498"/>
                </a:cxn>
                <a:cxn ang="0">
                  <a:pos x="212" y="506"/>
                </a:cxn>
                <a:cxn ang="0">
                  <a:pos x="194" y="512"/>
                </a:cxn>
                <a:cxn ang="0">
                  <a:pos x="174" y="514"/>
                </a:cxn>
                <a:cxn ang="0">
                  <a:pos x="96" y="514"/>
                </a:cxn>
                <a:cxn ang="0">
                  <a:pos x="96" y="514"/>
                </a:cxn>
                <a:cxn ang="0">
                  <a:pos x="76" y="512"/>
                </a:cxn>
                <a:cxn ang="0">
                  <a:pos x="58" y="506"/>
                </a:cxn>
                <a:cxn ang="0">
                  <a:pos x="42" y="498"/>
                </a:cxn>
                <a:cxn ang="0">
                  <a:pos x="28" y="486"/>
                </a:cxn>
                <a:cxn ang="0">
                  <a:pos x="16" y="472"/>
                </a:cxn>
                <a:cxn ang="0">
                  <a:pos x="8" y="456"/>
                </a:cxn>
                <a:cxn ang="0">
                  <a:pos x="2" y="438"/>
                </a:cxn>
                <a:cxn ang="0">
                  <a:pos x="0" y="418"/>
                </a:cxn>
                <a:cxn ang="0">
                  <a:pos x="0" y="96"/>
                </a:cxn>
                <a:cxn ang="0">
                  <a:pos x="0" y="96"/>
                </a:cxn>
                <a:cxn ang="0">
                  <a:pos x="2" y="76"/>
                </a:cxn>
                <a:cxn ang="0">
                  <a:pos x="8" y="58"/>
                </a:cxn>
                <a:cxn ang="0">
                  <a:pos x="16" y="42"/>
                </a:cxn>
                <a:cxn ang="0">
                  <a:pos x="28" y="28"/>
                </a:cxn>
                <a:cxn ang="0">
                  <a:pos x="42" y="16"/>
                </a:cxn>
                <a:cxn ang="0">
                  <a:pos x="58" y="8"/>
                </a:cxn>
                <a:cxn ang="0">
                  <a:pos x="76" y="2"/>
                </a:cxn>
                <a:cxn ang="0">
                  <a:pos x="96" y="0"/>
                </a:cxn>
                <a:cxn ang="0">
                  <a:pos x="174" y="0"/>
                </a:cxn>
                <a:cxn ang="0">
                  <a:pos x="174" y="0"/>
                </a:cxn>
                <a:cxn ang="0">
                  <a:pos x="194" y="2"/>
                </a:cxn>
                <a:cxn ang="0">
                  <a:pos x="212" y="8"/>
                </a:cxn>
                <a:cxn ang="0">
                  <a:pos x="228" y="16"/>
                </a:cxn>
                <a:cxn ang="0">
                  <a:pos x="242" y="28"/>
                </a:cxn>
                <a:cxn ang="0">
                  <a:pos x="254" y="42"/>
                </a:cxn>
                <a:cxn ang="0">
                  <a:pos x="262" y="58"/>
                </a:cxn>
                <a:cxn ang="0">
                  <a:pos x="268" y="76"/>
                </a:cxn>
                <a:cxn ang="0">
                  <a:pos x="270" y="96"/>
                </a:cxn>
                <a:cxn ang="0">
                  <a:pos x="270" y="418"/>
                </a:cxn>
              </a:cxnLst>
              <a:rect l="0" t="0" r="r" b="b"/>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96" y="514"/>
                  </a:lnTo>
                  <a:lnTo>
                    <a:pt x="76" y="512"/>
                  </a:lnTo>
                  <a:lnTo>
                    <a:pt x="58" y="506"/>
                  </a:lnTo>
                  <a:lnTo>
                    <a:pt x="42" y="498"/>
                  </a:lnTo>
                  <a:lnTo>
                    <a:pt x="28" y="486"/>
                  </a:lnTo>
                  <a:lnTo>
                    <a:pt x="16" y="472"/>
                  </a:lnTo>
                  <a:lnTo>
                    <a:pt x="8" y="456"/>
                  </a:lnTo>
                  <a:lnTo>
                    <a:pt x="2" y="438"/>
                  </a:lnTo>
                  <a:lnTo>
                    <a:pt x="0" y="418"/>
                  </a:lnTo>
                  <a:lnTo>
                    <a:pt x="0" y="96"/>
                  </a:lnTo>
                  <a:lnTo>
                    <a:pt x="0" y="96"/>
                  </a:lnTo>
                  <a:lnTo>
                    <a:pt x="2" y="76"/>
                  </a:lnTo>
                  <a:lnTo>
                    <a:pt x="8" y="58"/>
                  </a:lnTo>
                  <a:lnTo>
                    <a:pt x="16" y="42"/>
                  </a:lnTo>
                  <a:lnTo>
                    <a:pt x="28" y="28"/>
                  </a:lnTo>
                  <a:lnTo>
                    <a:pt x="42" y="16"/>
                  </a:lnTo>
                  <a:lnTo>
                    <a:pt x="58" y="8"/>
                  </a:lnTo>
                  <a:lnTo>
                    <a:pt x="76" y="2"/>
                  </a:lnTo>
                  <a:lnTo>
                    <a:pt x="96" y="0"/>
                  </a:lnTo>
                  <a:lnTo>
                    <a:pt x="174"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FF99CC">
                    <a:gamma/>
                    <a:shade val="46275"/>
                    <a:invGamma/>
                  </a:srgbClr>
                </a:gs>
                <a:gs pos="50000">
                  <a:srgbClr val="FF99CC"/>
                </a:gs>
                <a:gs pos="100000">
                  <a:srgbClr val="FF99CC">
                    <a:gamma/>
                    <a:shade val="46275"/>
                    <a:invGamma/>
                  </a:srgbClr>
                </a:gs>
              </a:gsLst>
              <a:lin ang="0" scaled="1"/>
            </a:gradFill>
            <a:ln w="12700">
              <a:solidFill>
                <a:srgbClr val="666699"/>
              </a:solidFill>
              <a:prstDash val="solid"/>
              <a:round/>
              <a:headEnd/>
              <a:tailEnd/>
            </a:ln>
          </p:spPr>
          <p:txBody>
            <a:bodyPr/>
            <a:lstStyle/>
            <a:p>
              <a:endParaRPr lang="en-US"/>
            </a:p>
          </p:txBody>
        </p:sp>
        <p:sp>
          <p:nvSpPr>
            <p:cNvPr id="132105" name="Rectangle 9"/>
            <p:cNvSpPr>
              <a:spLocks noChangeArrowheads="1"/>
            </p:cNvSpPr>
            <p:nvPr/>
          </p:nvSpPr>
          <p:spPr bwMode="auto">
            <a:xfrm>
              <a:off x="4766" y="2672"/>
              <a:ext cx="170" cy="556"/>
            </a:xfrm>
            <a:prstGeom prst="rect">
              <a:avLst/>
            </a:prstGeom>
            <a:gradFill rotWithShape="1">
              <a:gsLst>
                <a:gs pos="0">
                  <a:srgbClr val="FF99CC">
                    <a:gamma/>
                    <a:shade val="46275"/>
                    <a:invGamma/>
                  </a:srgbClr>
                </a:gs>
                <a:gs pos="50000">
                  <a:srgbClr val="FF99CC"/>
                </a:gs>
                <a:gs pos="100000">
                  <a:srgbClr val="FF99CC">
                    <a:gamma/>
                    <a:shade val="46275"/>
                    <a:invGamma/>
                  </a:srgbClr>
                </a:gs>
              </a:gsLst>
              <a:lin ang="0" scaled="1"/>
            </a:gradFill>
            <a:ln w="12700">
              <a:solidFill>
                <a:srgbClr val="666699"/>
              </a:solidFill>
              <a:miter lim="800000"/>
              <a:headEnd/>
              <a:tailEnd/>
            </a:ln>
          </p:spPr>
          <p:txBody>
            <a:bodyPr/>
            <a:lstStyle/>
            <a:p>
              <a:endParaRPr lang="en-US"/>
            </a:p>
          </p:txBody>
        </p:sp>
      </p:grpSp>
      <p:grpSp>
        <p:nvGrpSpPr>
          <p:cNvPr id="132106" name="Group 10"/>
          <p:cNvGrpSpPr>
            <a:grpSpLocks/>
          </p:cNvGrpSpPr>
          <p:nvPr/>
        </p:nvGrpSpPr>
        <p:grpSpPr bwMode="auto">
          <a:xfrm>
            <a:off x="6142038" y="2540000"/>
            <a:ext cx="269875" cy="2119313"/>
            <a:chOff x="4716" y="1586"/>
            <a:chExt cx="270" cy="2126"/>
          </a:xfrm>
        </p:grpSpPr>
        <p:sp>
          <p:nvSpPr>
            <p:cNvPr id="132107" name="Rectangle 11"/>
            <p:cNvSpPr>
              <a:spLocks noChangeArrowheads="1"/>
            </p:cNvSpPr>
            <p:nvPr/>
          </p:nvSpPr>
          <p:spPr bwMode="auto">
            <a:xfrm>
              <a:off x="4804" y="1990"/>
              <a:ext cx="94" cy="1722"/>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w="12700">
              <a:solidFill>
                <a:srgbClr val="666699"/>
              </a:solidFill>
              <a:miter lim="800000"/>
              <a:headEnd/>
              <a:tailEnd/>
            </a:ln>
          </p:spPr>
          <p:txBody>
            <a:bodyPr/>
            <a:lstStyle/>
            <a:p>
              <a:endParaRPr lang="en-US"/>
            </a:p>
          </p:txBody>
        </p:sp>
        <p:sp>
          <p:nvSpPr>
            <p:cNvPr id="132108" name="Freeform 12"/>
            <p:cNvSpPr>
              <a:spLocks/>
            </p:cNvSpPr>
            <p:nvPr/>
          </p:nvSpPr>
          <p:spPr bwMode="auto">
            <a:xfrm>
              <a:off x="4716" y="1586"/>
              <a:ext cx="270" cy="514"/>
            </a:xfrm>
            <a:custGeom>
              <a:avLst/>
              <a:gdLst/>
              <a:ahLst/>
              <a:cxnLst>
                <a:cxn ang="0">
                  <a:pos x="270" y="418"/>
                </a:cxn>
                <a:cxn ang="0">
                  <a:pos x="270" y="418"/>
                </a:cxn>
                <a:cxn ang="0">
                  <a:pos x="268" y="438"/>
                </a:cxn>
                <a:cxn ang="0">
                  <a:pos x="262" y="456"/>
                </a:cxn>
                <a:cxn ang="0">
                  <a:pos x="254" y="472"/>
                </a:cxn>
                <a:cxn ang="0">
                  <a:pos x="242" y="486"/>
                </a:cxn>
                <a:cxn ang="0">
                  <a:pos x="228" y="498"/>
                </a:cxn>
                <a:cxn ang="0">
                  <a:pos x="212" y="506"/>
                </a:cxn>
                <a:cxn ang="0">
                  <a:pos x="194" y="512"/>
                </a:cxn>
                <a:cxn ang="0">
                  <a:pos x="174" y="514"/>
                </a:cxn>
                <a:cxn ang="0">
                  <a:pos x="96" y="514"/>
                </a:cxn>
                <a:cxn ang="0">
                  <a:pos x="96" y="514"/>
                </a:cxn>
                <a:cxn ang="0">
                  <a:pos x="76" y="512"/>
                </a:cxn>
                <a:cxn ang="0">
                  <a:pos x="58" y="506"/>
                </a:cxn>
                <a:cxn ang="0">
                  <a:pos x="42" y="498"/>
                </a:cxn>
                <a:cxn ang="0">
                  <a:pos x="28" y="486"/>
                </a:cxn>
                <a:cxn ang="0">
                  <a:pos x="16" y="472"/>
                </a:cxn>
                <a:cxn ang="0">
                  <a:pos x="8" y="456"/>
                </a:cxn>
                <a:cxn ang="0">
                  <a:pos x="2" y="438"/>
                </a:cxn>
                <a:cxn ang="0">
                  <a:pos x="0" y="418"/>
                </a:cxn>
                <a:cxn ang="0">
                  <a:pos x="0" y="96"/>
                </a:cxn>
                <a:cxn ang="0">
                  <a:pos x="0" y="96"/>
                </a:cxn>
                <a:cxn ang="0">
                  <a:pos x="2" y="76"/>
                </a:cxn>
                <a:cxn ang="0">
                  <a:pos x="8" y="58"/>
                </a:cxn>
                <a:cxn ang="0">
                  <a:pos x="16" y="42"/>
                </a:cxn>
                <a:cxn ang="0">
                  <a:pos x="28" y="28"/>
                </a:cxn>
                <a:cxn ang="0">
                  <a:pos x="42" y="16"/>
                </a:cxn>
                <a:cxn ang="0">
                  <a:pos x="58" y="8"/>
                </a:cxn>
                <a:cxn ang="0">
                  <a:pos x="76" y="2"/>
                </a:cxn>
                <a:cxn ang="0">
                  <a:pos x="96" y="0"/>
                </a:cxn>
                <a:cxn ang="0">
                  <a:pos x="174" y="0"/>
                </a:cxn>
                <a:cxn ang="0">
                  <a:pos x="174" y="0"/>
                </a:cxn>
                <a:cxn ang="0">
                  <a:pos x="194" y="2"/>
                </a:cxn>
                <a:cxn ang="0">
                  <a:pos x="212" y="8"/>
                </a:cxn>
                <a:cxn ang="0">
                  <a:pos x="228" y="16"/>
                </a:cxn>
                <a:cxn ang="0">
                  <a:pos x="242" y="28"/>
                </a:cxn>
                <a:cxn ang="0">
                  <a:pos x="254" y="42"/>
                </a:cxn>
                <a:cxn ang="0">
                  <a:pos x="262" y="58"/>
                </a:cxn>
                <a:cxn ang="0">
                  <a:pos x="268" y="76"/>
                </a:cxn>
                <a:cxn ang="0">
                  <a:pos x="270" y="96"/>
                </a:cxn>
                <a:cxn ang="0">
                  <a:pos x="270" y="418"/>
                </a:cxn>
              </a:cxnLst>
              <a:rect l="0" t="0" r="r" b="b"/>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96" y="514"/>
                  </a:lnTo>
                  <a:lnTo>
                    <a:pt x="76" y="512"/>
                  </a:lnTo>
                  <a:lnTo>
                    <a:pt x="58" y="506"/>
                  </a:lnTo>
                  <a:lnTo>
                    <a:pt x="42" y="498"/>
                  </a:lnTo>
                  <a:lnTo>
                    <a:pt x="28" y="486"/>
                  </a:lnTo>
                  <a:lnTo>
                    <a:pt x="16" y="472"/>
                  </a:lnTo>
                  <a:lnTo>
                    <a:pt x="8" y="456"/>
                  </a:lnTo>
                  <a:lnTo>
                    <a:pt x="2" y="438"/>
                  </a:lnTo>
                  <a:lnTo>
                    <a:pt x="0" y="418"/>
                  </a:lnTo>
                  <a:lnTo>
                    <a:pt x="0" y="96"/>
                  </a:lnTo>
                  <a:lnTo>
                    <a:pt x="0" y="96"/>
                  </a:lnTo>
                  <a:lnTo>
                    <a:pt x="2" y="76"/>
                  </a:lnTo>
                  <a:lnTo>
                    <a:pt x="8" y="58"/>
                  </a:lnTo>
                  <a:lnTo>
                    <a:pt x="16" y="42"/>
                  </a:lnTo>
                  <a:lnTo>
                    <a:pt x="28" y="28"/>
                  </a:lnTo>
                  <a:lnTo>
                    <a:pt x="42" y="16"/>
                  </a:lnTo>
                  <a:lnTo>
                    <a:pt x="58" y="8"/>
                  </a:lnTo>
                  <a:lnTo>
                    <a:pt x="76" y="2"/>
                  </a:lnTo>
                  <a:lnTo>
                    <a:pt x="96" y="0"/>
                  </a:lnTo>
                  <a:lnTo>
                    <a:pt x="174"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FF99CC">
                    <a:gamma/>
                    <a:shade val="46275"/>
                    <a:invGamma/>
                  </a:srgbClr>
                </a:gs>
                <a:gs pos="50000">
                  <a:srgbClr val="FF99CC"/>
                </a:gs>
                <a:gs pos="100000">
                  <a:srgbClr val="FF99CC">
                    <a:gamma/>
                    <a:shade val="46275"/>
                    <a:invGamma/>
                  </a:srgbClr>
                </a:gs>
              </a:gsLst>
              <a:lin ang="0" scaled="1"/>
            </a:gradFill>
            <a:ln w="12700">
              <a:solidFill>
                <a:srgbClr val="666699"/>
              </a:solidFill>
              <a:prstDash val="solid"/>
              <a:round/>
              <a:headEnd/>
              <a:tailEnd/>
            </a:ln>
          </p:spPr>
          <p:txBody>
            <a:bodyPr/>
            <a:lstStyle/>
            <a:p>
              <a:endParaRPr lang="en-US"/>
            </a:p>
          </p:txBody>
        </p:sp>
        <p:sp>
          <p:nvSpPr>
            <p:cNvPr id="132109" name="Rectangle 13"/>
            <p:cNvSpPr>
              <a:spLocks noChangeArrowheads="1"/>
            </p:cNvSpPr>
            <p:nvPr/>
          </p:nvSpPr>
          <p:spPr bwMode="auto">
            <a:xfrm>
              <a:off x="4766" y="2672"/>
              <a:ext cx="170" cy="556"/>
            </a:xfrm>
            <a:prstGeom prst="rect">
              <a:avLst/>
            </a:prstGeom>
            <a:gradFill rotWithShape="1">
              <a:gsLst>
                <a:gs pos="0">
                  <a:srgbClr val="FF99CC">
                    <a:gamma/>
                    <a:shade val="46275"/>
                    <a:invGamma/>
                  </a:srgbClr>
                </a:gs>
                <a:gs pos="50000">
                  <a:srgbClr val="FF99CC"/>
                </a:gs>
                <a:gs pos="100000">
                  <a:srgbClr val="FF99CC">
                    <a:gamma/>
                    <a:shade val="46275"/>
                    <a:invGamma/>
                  </a:srgbClr>
                </a:gs>
              </a:gsLst>
              <a:lin ang="0" scaled="1"/>
            </a:gradFill>
            <a:ln w="12700">
              <a:solidFill>
                <a:srgbClr val="666699"/>
              </a:solidFill>
              <a:miter lim="800000"/>
              <a:headEnd/>
              <a:tailEnd/>
            </a:ln>
          </p:spPr>
          <p:txBody>
            <a:bodyPr/>
            <a:lstStyle/>
            <a:p>
              <a:endParaRPr lang="en-US"/>
            </a:p>
          </p:txBody>
        </p:sp>
      </p:grpSp>
      <p:grpSp>
        <p:nvGrpSpPr>
          <p:cNvPr id="132110" name="Group 14"/>
          <p:cNvGrpSpPr>
            <a:grpSpLocks/>
          </p:cNvGrpSpPr>
          <p:nvPr/>
        </p:nvGrpSpPr>
        <p:grpSpPr bwMode="auto">
          <a:xfrm>
            <a:off x="7212013" y="2540000"/>
            <a:ext cx="269875" cy="2119313"/>
            <a:chOff x="3320" y="1682"/>
            <a:chExt cx="270" cy="2126"/>
          </a:xfrm>
        </p:grpSpPr>
        <p:sp>
          <p:nvSpPr>
            <p:cNvPr id="132111" name="Freeform 15"/>
            <p:cNvSpPr>
              <a:spLocks/>
            </p:cNvSpPr>
            <p:nvPr/>
          </p:nvSpPr>
          <p:spPr bwMode="auto">
            <a:xfrm>
              <a:off x="3366" y="2086"/>
              <a:ext cx="180" cy="1722"/>
            </a:xfrm>
            <a:custGeom>
              <a:avLst/>
              <a:gdLst/>
              <a:ahLst/>
              <a:cxnLst>
                <a:cxn ang="0">
                  <a:pos x="132" y="1456"/>
                </a:cxn>
                <a:cxn ang="0">
                  <a:pos x="142" y="1450"/>
                </a:cxn>
                <a:cxn ang="0">
                  <a:pos x="160" y="1434"/>
                </a:cxn>
                <a:cxn ang="0">
                  <a:pos x="172" y="1414"/>
                </a:cxn>
                <a:cxn ang="0">
                  <a:pos x="178" y="1390"/>
                </a:cxn>
                <a:cxn ang="0">
                  <a:pos x="180" y="1378"/>
                </a:cxn>
                <a:cxn ang="0">
                  <a:pos x="176" y="1354"/>
                </a:cxn>
                <a:cxn ang="0">
                  <a:pos x="166" y="1332"/>
                </a:cxn>
                <a:cxn ang="0">
                  <a:pos x="152" y="1314"/>
                </a:cxn>
                <a:cxn ang="0">
                  <a:pos x="132" y="1300"/>
                </a:cxn>
                <a:cxn ang="0">
                  <a:pos x="46" y="0"/>
                </a:cxn>
                <a:cxn ang="0">
                  <a:pos x="46" y="1300"/>
                </a:cxn>
                <a:cxn ang="0">
                  <a:pos x="28" y="1314"/>
                </a:cxn>
                <a:cxn ang="0">
                  <a:pos x="12" y="1332"/>
                </a:cxn>
                <a:cxn ang="0">
                  <a:pos x="4" y="1354"/>
                </a:cxn>
                <a:cxn ang="0">
                  <a:pos x="0" y="1378"/>
                </a:cxn>
                <a:cxn ang="0">
                  <a:pos x="0" y="1390"/>
                </a:cxn>
                <a:cxn ang="0">
                  <a:pos x="8" y="1414"/>
                </a:cxn>
                <a:cxn ang="0">
                  <a:pos x="20" y="1434"/>
                </a:cxn>
                <a:cxn ang="0">
                  <a:pos x="36" y="1450"/>
                </a:cxn>
                <a:cxn ang="0">
                  <a:pos x="46" y="1486"/>
                </a:cxn>
                <a:cxn ang="0">
                  <a:pos x="36" y="1492"/>
                </a:cxn>
                <a:cxn ang="0">
                  <a:pos x="20" y="1508"/>
                </a:cxn>
                <a:cxn ang="0">
                  <a:pos x="8" y="1530"/>
                </a:cxn>
                <a:cxn ang="0">
                  <a:pos x="0" y="1552"/>
                </a:cxn>
                <a:cxn ang="0">
                  <a:pos x="0" y="1564"/>
                </a:cxn>
                <a:cxn ang="0">
                  <a:pos x="4" y="1590"/>
                </a:cxn>
                <a:cxn ang="0">
                  <a:pos x="12" y="1612"/>
                </a:cxn>
                <a:cxn ang="0">
                  <a:pos x="28" y="1630"/>
                </a:cxn>
                <a:cxn ang="0">
                  <a:pos x="46" y="1644"/>
                </a:cxn>
                <a:cxn ang="0">
                  <a:pos x="132" y="1722"/>
                </a:cxn>
                <a:cxn ang="0">
                  <a:pos x="132" y="1644"/>
                </a:cxn>
                <a:cxn ang="0">
                  <a:pos x="152" y="1630"/>
                </a:cxn>
                <a:cxn ang="0">
                  <a:pos x="166" y="1612"/>
                </a:cxn>
                <a:cxn ang="0">
                  <a:pos x="176" y="1590"/>
                </a:cxn>
                <a:cxn ang="0">
                  <a:pos x="180" y="1564"/>
                </a:cxn>
                <a:cxn ang="0">
                  <a:pos x="178" y="1552"/>
                </a:cxn>
                <a:cxn ang="0">
                  <a:pos x="172" y="1530"/>
                </a:cxn>
                <a:cxn ang="0">
                  <a:pos x="160" y="1508"/>
                </a:cxn>
                <a:cxn ang="0">
                  <a:pos x="142" y="1492"/>
                </a:cxn>
                <a:cxn ang="0">
                  <a:pos x="132" y="1486"/>
                </a:cxn>
              </a:cxnLst>
              <a:rect l="0" t="0" r="r" b="b"/>
              <a:pathLst>
                <a:path w="180" h="1722">
                  <a:moveTo>
                    <a:pt x="132" y="1486"/>
                  </a:moveTo>
                  <a:lnTo>
                    <a:pt x="132" y="1456"/>
                  </a:lnTo>
                  <a:lnTo>
                    <a:pt x="132" y="1456"/>
                  </a:lnTo>
                  <a:lnTo>
                    <a:pt x="142" y="1450"/>
                  </a:lnTo>
                  <a:lnTo>
                    <a:pt x="152" y="1442"/>
                  </a:lnTo>
                  <a:lnTo>
                    <a:pt x="160" y="1434"/>
                  </a:lnTo>
                  <a:lnTo>
                    <a:pt x="166" y="1424"/>
                  </a:lnTo>
                  <a:lnTo>
                    <a:pt x="172" y="1414"/>
                  </a:lnTo>
                  <a:lnTo>
                    <a:pt x="176" y="1402"/>
                  </a:lnTo>
                  <a:lnTo>
                    <a:pt x="178" y="1390"/>
                  </a:lnTo>
                  <a:lnTo>
                    <a:pt x="180" y="1378"/>
                  </a:lnTo>
                  <a:lnTo>
                    <a:pt x="180" y="1378"/>
                  </a:lnTo>
                  <a:lnTo>
                    <a:pt x="178" y="1366"/>
                  </a:lnTo>
                  <a:lnTo>
                    <a:pt x="176" y="1354"/>
                  </a:lnTo>
                  <a:lnTo>
                    <a:pt x="172" y="1342"/>
                  </a:lnTo>
                  <a:lnTo>
                    <a:pt x="166" y="1332"/>
                  </a:lnTo>
                  <a:lnTo>
                    <a:pt x="160" y="1322"/>
                  </a:lnTo>
                  <a:lnTo>
                    <a:pt x="152" y="1314"/>
                  </a:lnTo>
                  <a:lnTo>
                    <a:pt x="142" y="1306"/>
                  </a:lnTo>
                  <a:lnTo>
                    <a:pt x="132" y="1300"/>
                  </a:lnTo>
                  <a:lnTo>
                    <a:pt x="132" y="0"/>
                  </a:lnTo>
                  <a:lnTo>
                    <a:pt x="46" y="0"/>
                  </a:lnTo>
                  <a:lnTo>
                    <a:pt x="46" y="1300"/>
                  </a:lnTo>
                  <a:lnTo>
                    <a:pt x="46" y="1300"/>
                  </a:lnTo>
                  <a:lnTo>
                    <a:pt x="36" y="1306"/>
                  </a:lnTo>
                  <a:lnTo>
                    <a:pt x="28" y="1314"/>
                  </a:lnTo>
                  <a:lnTo>
                    <a:pt x="20" y="1322"/>
                  </a:lnTo>
                  <a:lnTo>
                    <a:pt x="12" y="1332"/>
                  </a:lnTo>
                  <a:lnTo>
                    <a:pt x="8" y="1342"/>
                  </a:lnTo>
                  <a:lnTo>
                    <a:pt x="4" y="1354"/>
                  </a:lnTo>
                  <a:lnTo>
                    <a:pt x="0" y="1366"/>
                  </a:lnTo>
                  <a:lnTo>
                    <a:pt x="0" y="1378"/>
                  </a:lnTo>
                  <a:lnTo>
                    <a:pt x="0" y="1378"/>
                  </a:lnTo>
                  <a:lnTo>
                    <a:pt x="0" y="1390"/>
                  </a:lnTo>
                  <a:lnTo>
                    <a:pt x="4" y="1402"/>
                  </a:lnTo>
                  <a:lnTo>
                    <a:pt x="8" y="1414"/>
                  </a:lnTo>
                  <a:lnTo>
                    <a:pt x="12" y="1424"/>
                  </a:lnTo>
                  <a:lnTo>
                    <a:pt x="20" y="1434"/>
                  </a:lnTo>
                  <a:lnTo>
                    <a:pt x="28" y="1442"/>
                  </a:lnTo>
                  <a:lnTo>
                    <a:pt x="36" y="1450"/>
                  </a:lnTo>
                  <a:lnTo>
                    <a:pt x="46" y="1456"/>
                  </a:lnTo>
                  <a:lnTo>
                    <a:pt x="46" y="1486"/>
                  </a:lnTo>
                  <a:lnTo>
                    <a:pt x="46" y="1486"/>
                  </a:lnTo>
                  <a:lnTo>
                    <a:pt x="36" y="1492"/>
                  </a:lnTo>
                  <a:lnTo>
                    <a:pt x="28" y="1500"/>
                  </a:lnTo>
                  <a:lnTo>
                    <a:pt x="20" y="1508"/>
                  </a:lnTo>
                  <a:lnTo>
                    <a:pt x="12" y="1518"/>
                  </a:lnTo>
                  <a:lnTo>
                    <a:pt x="8" y="1530"/>
                  </a:lnTo>
                  <a:lnTo>
                    <a:pt x="4" y="1540"/>
                  </a:lnTo>
                  <a:lnTo>
                    <a:pt x="0" y="1552"/>
                  </a:lnTo>
                  <a:lnTo>
                    <a:pt x="0" y="1564"/>
                  </a:lnTo>
                  <a:lnTo>
                    <a:pt x="0" y="1564"/>
                  </a:lnTo>
                  <a:lnTo>
                    <a:pt x="0" y="1578"/>
                  </a:lnTo>
                  <a:lnTo>
                    <a:pt x="4" y="1590"/>
                  </a:lnTo>
                  <a:lnTo>
                    <a:pt x="8" y="1600"/>
                  </a:lnTo>
                  <a:lnTo>
                    <a:pt x="12" y="1612"/>
                  </a:lnTo>
                  <a:lnTo>
                    <a:pt x="20" y="1620"/>
                  </a:lnTo>
                  <a:lnTo>
                    <a:pt x="28" y="1630"/>
                  </a:lnTo>
                  <a:lnTo>
                    <a:pt x="36" y="1638"/>
                  </a:lnTo>
                  <a:lnTo>
                    <a:pt x="46" y="1644"/>
                  </a:lnTo>
                  <a:lnTo>
                    <a:pt x="46" y="1722"/>
                  </a:lnTo>
                  <a:lnTo>
                    <a:pt x="132" y="1722"/>
                  </a:lnTo>
                  <a:lnTo>
                    <a:pt x="132" y="1644"/>
                  </a:lnTo>
                  <a:lnTo>
                    <a:pt x="132" y="1644"/>
                  </a:lnTo>
                  <a:lnTo>
                    <a:pt x="142" y="1638"/>
                  </a:lnTo>
                  <a:lnTo>
                    <a:pt x="152" y="1630"/>
                  </a:lnTo>
                  <a:lnTo>
                    <a:pt x="160" y="1620"/>
                  </a:lnTo>
                  <a:lnTo>
                    <a:pt x="166" y="1612"/>
                  </a:lnTo>
                  <a:lnTo>
                    <a:pt x="172" y="1600"/>
                  </a:lnTo>
                  <a:lnTo>
                    <a:pt x="176" y="1590"/>
                  </a:lnTo>
                  <a:lnTo>
                    <a:pt x="178" y="1578"/>
                  </a:lnTo>
                  <a:lnTo>
                    <a:pt x="180" y="1564"/>
                  </a:lnTo>
                  <a:lnTo>
                    <a:pt x="180" y="1564"/>
                  </a:lnTo>
                  <a:lnTo>
                    <a:pt x="178" y="1552"/>
                  </a:lnTo>
                  <a:lnTo>
                    <a:pt x="176" y="1540"/>
                  </a:lnTo>
                  <a:lnTo>
                    <a:pt x="172" y="1530"/>
                  </a:lnTo>
                  <a:lnTo>
                    <a:pt x="166" y="1518"/>
                  </a:lnTo>
                  <a:lnTo>
                    <a:pt x="160" y="1508"/>
                  </a:lnTo>
                  <a:lnTo>
                    <a:pt x="152" y="1500"/>
                  </a:lnTo>
                  <a:lnTo>
                    <a:pt x="142" y="1492"/>
                  </a:lnTo>
                  <a:lnTo>
                    <a:pt x="132" y="1486"/>
                  </a:lnTo>
                  <a:lnTo>
                    <a:pt x="132" y="1486"/>
                  </a:lnTo>
                  <a:close/>
                </a:path>
              </a:pathLst>
            </a:custGeom>
            <a:gradFill rotWithShape="1">
              <a:gsLst>
                <a:gs pos="0">
                  <a:srgbClr val="33CCCC">
                    <a:gamma/>
                    <a:shade val="46275"/>
                    <a:invGamma/>
                  </a:srgbClr>
                </a:gs>
                <a:gs pos="50000">
                  <a:srgbClr val="33CCCC"/>
                </a:gs>
                <a:gs pos="100000">
                  <a:srgbClr val="33CCCC">
                    <a:gamma/>
                    <a:shade val="46275"/>
                    <a:invGamma/>
                  </a:srgbClr>
                </a:gs>
              </a:gsLst>
              <a:lin ang="0" scaled="1"/>
            </a:gradFill>
            <a:ln w="12700">
              <a:solidFill>
                <a:srgbClr val="666699"/>
              </a:solidFill>
              <a:prstDash val="solid"/>
              <a:round/>
              <a:headEnd/>
              <a:tailEnd/>
            </a:ln>
          </p:spPr>
          <p:txBody>
            <a:bodyPr/>
            <a:lstStyle/>
            <a:p>
              <a:endParaRPr lang="en-US"/>
            </a:p>
          </p:txBody>
        </p:sp>
        <p:sp>
          <p:nvSpPr>
            <p:cNvPr id="132112" name="Rectangle 16"/>
            <p:cNvSpPr>
              <a:spLocks noChangeArrowheads="1"/>
            </p:cNvSpPr>
            <p:nvPr/>
          </p:nvSpPr>
          <p:spPr bwMode="auto">
            <a:xfrm>
              <a:off x="3372" y="2768"/>
              <a:ext cx="168" cy="556"/>
            </a:xfrm>
            <a:prstGeom prst="rect">
              <a:avLst/>
            </a:prstGeom>
            <a:gradFill rotWithShape="1">
              <a:gsLst>
                <a:gs pos="0">
                  <a:srgbClr val="9999FF">
                    <a:gamma/>
                    <a:shade val="46275"/>
                    <a:invGamma/>
                  </a:srgbClr>
                </a:gs>
                <a:gs pos="50000">
                  <a:srgbClr val="9999FF"/>
                </a:gs>
                <a:gs pos="100000">
                  <a:srgbClr val="9999FF">
                    <a:gamma/>
                    <a:shade val="46275"/>
                    <a:invGamma/>
                  </a:srgbClr>
                </a:gs>
              </a:gsLst>
              <a:lin ang="0" scaled="1"/>
            </a:gradFill>
            <a:ln w="12700">
              <a:solidFill>
                <a:srgbClr val="666699"/>
              </a:solidFill>
              <a:miter lim="800000"/>
              <a:headEnd/>
              <a:tailEnd/>
            </a:ln>
          </p:spPr>
          <p:txBody>
            <a:bodyPr/>
            <a:lstStyle/>
            <a:p>
              <a:endParaRPr lang="en-US"/>
            </a:p>
          </p:txBody>
        </p:sp>
        <p:sp>
          <p:nvSpPr>
            <p:cNvPr id="132113" name="Freeform 17"/>
            <p:cNvSpPr>
              <a:spLocks/>
            </p:cNvSpPr>
            <p:nvPr/>
          </p:nvSpPr>
          <p:spPr bwMode="auto">
            <a:xfrm>
              <a:off x="3320" y="1682"/>
              <a:ext cx="270" cy="514"/>
            </a:xfrm>
            <a:custGeom>
              <a:avLst/>
              <a:gdLst/>
              <a:ahLst/>
              <a:cxnLst>
                <a:cxn ang="0">
                  <a:pos x="270" y="418"/>
                </a:cxn>
                <a:cxn ang="0">
                  <a:pos x="270" y="418"/>
                </a:cxn>
                <a:cxn ang="0">
                  <a:pos x="268" y="438"/>
                </a:cxn>
                <a:cxn ang="0">
                  <a:pos x="262" y="456"/>
                </a:cxn>
                <a:cxn ang="0">
                  <a:pos x="254" y="472"/>
                </a:cxn>
                <a:cxn ang="0">
                  <a:pos x="242" y="486"/>
                </a:cxn>
                <a:cxn ang="0">
                  <a:pos x="228" y="498"/>
                </a:cxn>
                <a:cxn ang="0">
                  <a:pos x="212" y="506"/>
                </a:cxn>
                <a:cxn ang="0">
                  <a:pos x="194" y="512"/>
                </a:cxn>
                <a:cxn ang="0">
                  <a:pos x="174" y="514"/>
                </a:cxn>
                <a:cxn ang="0">
                  <a:pos x="96" y="514"/>
                </a:cxn>
                <a:cxn ang="0">
                  <a:pos x="96" y="514"/>
                </a:cxn>
                <a:cxn ang="0">
                  <a:pos x="78" y="512"/>
                </a:cxn>
                <a:cxn ang="0">
                  <a:pos x="60" y="506"/>
                </a:cxn>
                <a:cxn ang="0">
                  <a:pos x="44" y="498"/>
                </a:cxn>
                <a:cxn ang="0">
                  <a:pos x="28" y="486"/>
                </a:cxn>
                <a:cxn ang="0">
                  <a:pos x="18" y="472"/>
                </a:cxn>
                <a:cxn ang="0">
                  <a:pos x="8" y="456"/>
                </a:cxn>
                <a:cxn ang="0">
                  <a:pos x="2" y="438"/>
                </a:cxn>
                <a:cxn ang="0">
                  <a:pos x="0" y="418"/>
                </a:cxn>
                <a:cxn ang="0">
                  <a:pos x="0" y="96"/>
                </a:cxn>
                <a:cxn ang="0">
                  <a:pos x="0" y="96"/>
                </a:cxn>
                <a:cxn ang="0">
                  <a:pos x="2" y="76"/>
                </a:cxn>
                <a:cxn ang="0">
                  <a:pos x="8" y="58"/>
                </a:cxn>
                <a:cxn ang="0">
                  <a:pos x="18" y="42"/>
                </a:cxn>
                <a:cxn ang="0">
                  <a:pos x="28" y="28"/>
                </a:cxn>
                <a:cxn ang="0">
                  <a:pos x="44" y="16"/>
                </a:cxn>
                <a:cxn ang="0">
                  <a:pos x="60" y="8"/>
                </a:cxn>
                <a:cxn ang="0">
                  <a:pos x="78" y="2"/>
                </a:cxn>
                <a:cxn ang="0">
                  <a:pos x="96" y="0"/>
                </a:cxn>
                <a:cxn ang="0">
                  <a:pos x="174" y="0"/>
                </a:cxn>
                <a:cxn ang="0">
                  <a:pos x="174" y="0"/>
                </a:cxn>
                <a:cxn ang="0">
                  <a:pos x="194" y="2"/>
                </a:cxn>
                <a:cxn ang="0">
                  <a:pos x="212" y="8"/>
                </a:cxn>
                <a:cxn ang="0">
                  <a:pos x="228" y="16"/>
                </a:cxn>
                <a:cxn ang="0">
                  <a:pos x="242" y="28"/>
                </a:cxn>
                <a:cxn ang="0">
                  <a:pos x="254" y="42"/>
                </a:cxn>
                <a:cxn ang="0">
                  <a:pos x="262" y="58"/>
                </a:cxn>
                <a:cxn ang="0">
                  <a:pos x="268" y="76"/>
                </a:cxn>
                <a:cxn ang="0">
                  <a:pos x="270" y="96"/>
                </a:cxn>
                <a:cxn ang="0">
                  <a:pos x="270" y="418"/>
                </a:cxn>
              </a:cxnLst>
              <a:rect l="0" t="0" r="r" b="b"/>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96" y="514"/>
                  </a:lnTo>
                  <a:lnTo>
                    <a:pt x="78" y="512"/>
                  </a:lnTo>
                  <a:lnTo>
                    <a:pt x="60" y="506"/>
                  </a:lnTo>
                  <a:lnTo>
                    <a:pt x="44" y="498"/>
                  </a:lnTo>
                  <a:lnTo>
                    <a:pt x="28" y="486"/>
                  </a:lnTo>
                  <a:lnTo>
                    <a:pt x="18" y="472"/>
                  </a:lnTo>
                  <a:lnTo>
                    <a:pt x="8" y="456"/>
                  </a:lnTo>
                  <a:lnTo>
                    <a:pt x="2" y="438"/>
                  </a:lnTo>
                  <a:lnTo>
                    <a:pt x="0" y="418"/>
                  </a:lnTo>
                  <a:lnTo>
                    <a:pt x="0" y="96"/>
                  </a:lnTo>
                  <a:lnTo>
                    <a:pt x="0" y="96"/>
                  </a:lnTo>
                  <a:lnTo>
                    <a:pt x="2" y="76"/>
                  </a:lnTo>
                  <a:lnTo>
                    <a:pt x="8" y="58"/>
                  </a:lnTo>
                  <a:lnTo>
                    <a:pt x="18" y="42"/>
                  </a:lnTo>
                  <a:lnTo>
                    <a:pt x="28" y="28"/>
                  </a:lnTo>
                  <a:lnTo>
                    <a:pt x="44" y="16"/>
                  </a:lnTo>
                  <a:lnTo>
                    <a:pt x="60" y="8"/>
                  </a:lnTo>
                  <a:lnTo>
                    <a:pt x="78" y="2"/>
                  </a:lnTo>
                  <a:lnTo>
                    <a:pt x="96" y="0"/>
                  </a:lnTo>
                  <a:lnTo>
                    <a:pt x="174"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9999FF">
                    <a:gamma/>
                    <a:shade val="46275"/>
                    <a:invGamma/>
                  </a:srgbClr>
                </a:gs>
                <a:gs pos="50000">
                  <a:srgbClr val="9999FF"/>
                </a:gs>
                <a:gs pos="100000">
                  <a:srgbClr val="9999FF">
                    <a:gamma/>
                    <a:shade val="46275"/>
                    <a:invGamma/>
                  </a:srgbClr>
                </a:gs>
              </a:gsLst>
              <a:lin ang="0" scaled="1"/>
            </a:gradFill>
            <a:ln w="12700">
              <a:solidFill>
                <a:srgbClr val="666699"/>
              </a:solidFill>
              <a:prstDash val="solid"/>
              <a:round/>
              <a:headEnd/>
              <a:tailEnd/>
            </a:ln>
          </p:spPr>
          <p:txBody>
            <a:bodyPr/>
            <a:lstStyle/>
            <a:p>
              <a:endParaRPr lang="en-US"/>
            </a:p>
          </p:txBody>
        </p:sp>
      </p:grpSp>
      <p:grpSp>
        <p:nvGrpSpPr>
          <p:cNvPr id="132114" name="Group 18"/>
          <p:cNvGrpSpPr>
            <a:grpSpLocks/>
          </p:cNvGrpSpPr>
          <p:nvPr/>
        </p:nvGrpSpPr>
        <p:grpSpPr bwMode="auto">
          <a:xfrm>
            <a:off x="7881938" y="2540000"/>
            <a:ext cx="269875" cy="2119313"/>
            <a:chOff x="4716" y="1586"/>
            <a:chExt cx="270" cy="2126"/>
          </a:xfrm>
        </p:grpSpPr>
        <p:sp>
          <p:nvSpPr>
            <p:cNvPr id="132115" name="Rectangle 19"/>
            <p:cNvSpPr>
              <a:spLocks noChangeArrowheads="1"/>
            </p:cNvSpPr>
            <p:nvPr/>
          </p:nvSpPr>
          <p:spPr bwMode="auto">
            <a:xfrm>
              <a:off x="4804" y="1990"/>
              <a:ext cx="94" cy="1722"/>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w="12700">
              <a:solidFill>
                <a:srgbClr val="666699"/>
              </a:solidFill>
              <a:miter lim="800000"/>
              <a:headEnd/>
              <a:tailEnd/>
            </a:ln>
          </p:spPr>
          <p:txBody>
            <a:bodyPr/>
            <a:lstStyle/>
            <a:p>
              <a:endParaRPr lang="en-US"/>
            </a:p>
          </p:txBody>
        </p:sp>
        <p:sp>
          <p:nvSpPr>
            <p:cNvPr id="132116" name="Freeform 20"/>
            <p:cNvSpPr>
              <a:spLocks/>
            </p:cNvSpPr>
            <p:nvPr/>
          </p:nvSpPr>
          <p:spPr bwMode="auto">
            <a:xfrm>
              <a:off x="4716" y="1586"/>
              <a:ext cx="270" cy="514"/>
            </a:xfrm>
            <a:custGeom>
              <a:avLst/>
              <a:gdLst/>
              <a:ahLst/>
              <a:cxnLst>
                <a:cxn ang="0">
                  <a:pos x="270" y="418"/>
                </a:cxn>
                <a:cxn ang="0">
                  <a:pos x="270" y="418"/>
                </a:cxn>
                <a:cxn ang="0">
                  <a:pos x="268" y="438"/>
                </a:cxn>
                <a:cxn ang="0">
                  <a:pos x="262" y="456"/>
                </a:cxn>
                <a:cxn ang="0">
                  <a:pos x="254" y="472"/>
                </a:cxn>
                <a:cxn ang="0">
                  <a:pos x="242" y="486"/>
                </a:cxn>
                <a:cxn ang="0">
                  <a:pos x="228" y="498"/>
                </a:cxn>
                <a:cxn ang="0">
                  <a:pos x="212" y="506"/>
                </a:cxn>
                <a:cxn ang="0">
                  <a:pos x="194" y="512"/>
                </a:cxn>
                <a:cxn ang="0">
                  <a:pos x="174" y="514"/>
                </a:cxn>
                <a:cxn ang="0">
                  <a:pos x="96" y="514"/>
                </a:cxn>
                <a:cxn ang="0">
                  <a:pos x="96" y="514"/>
                </a:cxn>
                <a:cxn ang="0">
                  <a:pos x="76" y="512"/>
                </a:cxn>
                <a:cxn ang="0">
                  <a:pos x="58" y="506"/>
                </a:cxn>
                <a:cxn ang="0">
                  <a:pos x="42" y="498"/>
                </a:cxn>
                <a:cxn ang="0">
                  <a:pos x="28" y="486"/>
                </a:cxn>
                <a:cxn ang="0">
                  <a:pos x="16" y="472"/>
                </a:cxn>
                <a:cxn ang="0">
                  <a:pos x="8" y="456"/>
                </a:cxn>
                <a:cxn ang="0">
                  <a:pos x="2" y="438"/>
                </a:cxn>
                <a:cxn ang="0">
                  <a:pos x="0" y="418"/>
                </a:cxn>
                <a:cxn ang="0">
                  <a:pos x="0" y="96"/>
                </a:cxn>
                <a:cxn ang="0">
                  <a:pos x="0" y="96"/>
                </a:cxn>
                <a:cxn ang="0">
                  <a:pos x="2" y="76"/>
                </a:cxn>
                <a:cxn ang="0">
                  <a:pos x="8" y="58"/>
                </a:cxn>
                <a:cxn ang="0">
                  <a:pos x="16" y="42"/>
                </a:cxn>
                <a:cxn ang="0">
                  <a:pos x="28" y="28"/>
                </a:cxn>
                <a:cxn ang="0">
                  <a:pos x="42" y="16"/>
                </a:cxn>
                <a:cxn ang="0">
                  <a:pos x="58" y="8"/>
                </a:cxn>
                <a:cxn ang="0">
                  <a:pos x="76" y="2"/>
                </a:cxn>
                <a:cxn ang="0">
                  <a:pos x="96" y="0"/>
                </a:cxn>
                <a:cxn ang="0">
                  <a:pos x="174" y="0"/>
                </a:cxn>
                <a:cxn ang="0">
                  <a:pos x="174" y="0"/>
                </a:cxn>
                <a:cxn ang="0">
                  <a:pos x="194" y="2"/>
                </a:cxn>
                <a:cxn ang="0">
                  <a:pos x="212" y="8"/>
                </a:cxn>
                <a:cxn ang="0">
                  <a:pos x="228" y="16"/>
                </a:cxn>
                <a:cxn ang="0">
                  <a:pos x="242" y="28"/>
                </a:cxn>
                <a:cxn ang="0">
                  <a:pos x="254" y="42"/>
                </a:cxn>
                <a:cxn ang="0">
                  <a:pos x="262" y="58"/>
                </a:cxn>
                <a:cxn ang="0">
                  <a:pos x="268" y="76"/>
                </a:cxn>
                <a:cxn ang="0">
                  <a:pos x="270" y="96"/>
                </a:cxn>
                <a:cxn ang="0">
                  <a:pos x="270" y="418"/>
                </a:cxn>
              </a:cxnLst>
              <a:rect l="0" t="0" r="r" b="b"/>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96" y="514"/>
                  </a:lnTo>
                  <a:lnTo>
                    <a:pt x="76" y="512"/>
                  </a:lnTo>
                  <a:lnTo>
                    <a:pt x="58" y="506"/>
                  </a:lnTo>
                  <a:lnTo>
                    <a:pt x="42" y="498"/>
                  </a:lnTo>
                  <a:lnTo>
                    <a:pt x="28" y="486"/>
                  </a:lnTo>
                  <a:lnTo>
                    <a:pt x="16" y="472"/>
                  </a:lnTo>
                  <a:lnTo>
                    <a:pt x="8" y="456"/>
                  </a:lnTo>
                  <a:lnTo>
                    <a:pt x="2" y="438"/>
                  </a:lnTo>
                  <a:lnTo>
                    <a:pt x="0" y="418"/>
                  </a:lnTo>
                  <a:lnTo>
                    <a:pt x="0" y="96"/>
                  </a:lnTo>
                  <a:lnTo>
                    <a:pt x="0" y="96"/>
                  </a:lnTo>
                  <a:lnTo>
                    <a:pt x="2" y="76"/>
                  </a:lnTo>
                  <a:lnTo>
                    <a:pt x="8" y="58"/>
                  </a:lnTo>
                  <a:lnTo>
                    <a:pt x="16" y="42"/>
                  </a:lnTo>
                  <a:lnTo>
                    <a:pt x="28" y="28"/>
                  </a:lnTo>
                  <a:lnTo>
                    <a:pt x="42" y="16"/>
                  </a:lnTo>
                  <a:lnTo>
                    <a:pt x="58" y="8"/>
                  </a:lnTo>
                  <a:lnTo>
                    <a:pt x="76" y="2"/>
                  </a:lnTo>
                  <a:lnTo>
                    <a:pt x="96" y="0"/>
                  </a:lnTo>
                  <a:lnTo>
                    <a:pt x="174"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FF99CC">
                    <a:gamma/>
                    <a:shade val="46275"/>
                    <a:invGamma/>
                  </a:srgbClr>
                </a:gs>
                <a:gs pos="50000">
                  <a:srgbClr val="FF99CC"/>
                </a:gs>
                <a:gs pos="100000">
                  <a:srgbClr val="FF99CC">
                    <a:gamma/>
                    <a:shade val="46275"/>
                    <a:invGamma/>
                  </a:srgbClr>
                </a:gs>
              </a:gsLst>
              <a:lin ang="0" scaled="1"/>
            </a:gradFill>
            <a:ln w="12700">
              <a:solidFill>
                <a:srgbClr val="666699"/>
              </a:solidFill>
              <a:prstDash val="solid"/>
              <a:round/>
              <a:headEnd/>
              <a:tailEnd/>
            </a:ln>
          </p:spPr>
          <p:txBody>
            <a:bodyPr/>
            <a:lstStyle/>
            <a:p>
              <a:endParaRPr lang="en-US"/>
            </a:p>
          </p:txBody>
        </p:sp>
        <p:sp>
          <p:nvSpPr>
            <p:cNvPr id="132117" name="Rectangle 21"/>
            <p:cNvSpPr>
              <a:spLocks noChangeArrowheads="1"/>
            </p:cNvSpPr>
            <p:nvPr/>
          </p:nvSpPr>
          <p:spPr bwMode="auto">
            <a:xfrm>
              <a:off x="4766" y="2672"/>
              <a:ext cx="170" cy="556"/>
            </a:xfrm>
            <a:prstGeom prst="rect">
              <a:avLst/>
            </a:prstGeom>
            <a:gradFill rotWithShape="1">
              <a:gsLst>
                <a:gs pos="0">
                  <a:srgbClr val="FF99CC">
                    <a:gamma/>
                    <a:shade val="46275"/>
                    <a:invGamma/>
                  </a:srgbClr>
                </a:gs>
                <a:gs pos="50000">
                  <a:srgbClr val="FF99CC"/>
                </a:gs>
                <a:gs pos="100000">
                  <a:srgbClr val="FF99CC">
                    <a:gamma/>
                    <a:shade val="46275"/>
                    <a:invGamma/>
                  </a:srgbClr>
                </a:gs>
              </a:gsLst>
              <a:lin ang="0" scaled="1"/>
            </a:gradFill>
            <a:ln w="12700">
              <a:solidFill>
                <a:srgbClr val="666699"/>
              </a:solidFill>
              <a:miter lim="800000"/>
              <a:headEnd/>
              <a:tailEnd/>
            </a:ln>
          </p:spPr>
          <p:txBody>
            <a:bodyPr/>
            <a:lstStyle/>
            <a:p>
              <a:endParaRPr lang="en-US"/>
            </a:p>
          </p:txBody>
        </p:sp>
      </p:grpSp>
      <p:grpSp>
        <p:nvGrpSpPr>
          <p:cNvPr id="132118" name="Group 22"/>
          <p:cNvGrpSpPr>
            <a:grpSpLocks/>
          </p:cNvGrpSpPr>
          <p:nvPr/>
        </p:nvGrpSpPr>
        <p:grpSpPr bwMode="auto">
          <a:xfrm>
            <a:off x="8232775" y="2540000"/>
            <a:ext cx="269875" cy="2119313"/>
            <a:chOff x="3320" y="1682"/>
            <a:chExt cx="270" cy="2126"/>
          </a:xfrm>
        </p:grpSpPr>
        <p:sp>
          <p:nvSpPr>
            <p:cNvPr id="132119" name="Freeform 23"/>
            <p:cNvSpPr>
              <a:spLocks/>
            </p:cNvSpPr>
            <p:nvPr/>
          </p:nvSpPr>
          <p:spPr bwMode="auto">
            <a:xfrm>
              <a:off x="3366" y="2086"/>
              <a:ext cx="180" cy="1722"/>
            </a:xfrm>
            <a:custGeom>
              <a:avLst/>
              <a:gdLst/>
              <a:ahLst/>
              <a:cxnLst>
                <a:cxn ang="0">
                  <a:pos x="132" y="1456"/>
                </a:cxn>
                <a:cxn ang="0">
                  <a:pos x="142" y="1450"/>
                </a:cxn>
                <a:cxn ang="0">
                  <a:pos x="160" y="1434"/>
                </a:cxn>
                <a:cxn ang="0">
                  <a:pos x="172" y="1414"/>
                </a:cxn>
                <a:cxn ang="0">
                  <a:pos x="178" y="1390"/>
                </a:cxn>
                <a:cxn ang="0">
                  <a:pos x="180" y="1378"/>
                </a:cxn>
                <a:cxn ang="0">
                  <a:pos x="176" y="1354"/>
                </a:cxn>
                <a:cxn ang="0">
                  <a:pos x="166" y="1332"/>
                </a:cxn>
                <a:cxn ang="0">
                  <a:pos x="152" y="1314"/>
                </a:cxn>
                <a:cxn ang="0">
                  <a:pos x="132" y="1300"/>
                </a:cxn>
                <a:cxn ang="0">
                  <a:pos x="46" y="0"/>
                </a:cxn>
                <a:cxn ang="0">
                  <a:pos x="46" y="1300"/>
                </a:cxn>
                <a:cxn ang="0">
                  <a:pos x="28" y="1314"/>
                </a:cxn>
                <a:cxn ang="0">
                  <a:pos x="12" y="1332"/>
                </a:cxn>
                <a:cxn ang="0">
                  <a:pos x="4" y="1354"/>
                </a:cxn>
                <a:cxn ang="0">
                  <a:pos x="0" y="1378"/>
                </a:cxn>
                <a:cxn ang="0">
                  <a:pos x="0" y="1390"/>
                </a:cxn>
                <a:cxn ang="0">
                  <a:pos x="8" y="1414"/>
                </a:cxn>
                <a:cxn ang="0">
                  <a:pos x="20" y="1434"/>
                </a:cxn>
                <a:cxn ang="0">
                  <a:pos x="36" y="1450"/>
                </a:cxn>
                <a:cxn ang="0">
                  <a:pos x="46" y="1486"/>
                </a:cxn>
                <a:cxn ang="0">
                  <a:pos x="36" y="1492"/>
                </a:cxn>
                <a:cxn ang="0">
                  <a:pos x="20" y="1508"/>
                </a:cxn>
                <a:cxn ang="0">
                  <a:pos x="8" y="1530"/>
                </a:cxn>
                <a:cxn ang="0">
                  <a:pos x="0" y="1552"/>
                </a:cxn>
                <a:cxn ang="0">
                  <a:pos x="0" y="1564"/>
                </a:cxn>
                <a:cxn ang="0">
                  <a:pos x="4" y="1590"/>
                </a:cxn>
                <a:cxn ang="0">
                  <a:pos x="12" y="1612"/>
                </a:cxn>
                <a:cxn ang="0">
                  <a:pos x="28" y="1630"/>
                </a:cxn>
                <a:cxn ang="0">
                  <a:pos x="46" y="1644"/>
                </a:cxn>
                <a:cxn ang="0">
                  <a:pos x="132" y="1722"/>
                </a:cxn>
                <a:cxn ang="0">
                  <a:pos x="132" y="1644"/>
                </a:cxn>
                <a:cxn ang="0">
                  <a:pos x="152" y="1630"/>
                </a:cxn>
                <a:cxn ang="0">
                  <a:pos x="166" y="1612"/>
                </a:cxn>
                <a:cxn ang="0">
                  <a:pos x="176" y="1590"/>
                </a:cxn>
                <a:cxn ang="0">
                  <a:pos x="180" y="1564"/>
                </a:cxn>
                <a:cxn ang="0">
                  <a:pos x="178" y="1552"/>
                </a:cxn>
                <a:cxn ang="0">
                  <a:pos x="172" y="1530"/>
                </a:cxn>
                <a:cxn ang="0">
                  <a:pos x="160" y="1508"/>
                </a:cxn>
                <a:cxn ang="0">
                  <a:pos x="142" y="1492"/>
                </a:cxn>
                <a:cxn ang="0">
                  <a:pos x="132" y="1486"/>
                </a:cxn>
              </a:cxnLst>
              <a:rect l="0" t="0" r="r" b="b"/>
              <a:pathLst>
                <a:path w="180" h="1722">
                  <a:moveTo>
                    <a:pt x="132" y="1486"/>
                  </a:moveTo>
                  <a:lnTo>
                    <a:pt x="132" y="1456"/>
                  </a:lnTo>
                  <a:lnTo>
                    <a:pt x="132" y="1456"/>
                  </a:lnTo>
                  <a:lnTo>
                    <a:pt x="142" y="1450"/>
                  </a:lnTo>
                  <a:lnTo>
                    <a:pt x="152" y="1442"/>
                  </a:lnTo>
                  <a:lnTo>
                    <a:pt x="160" y="1434"/>
                  </a:lnTo>
                  <a:lnTo>
                    <a:pt x="166" y="1424"/>
                  </a:lnTo>
                  <a:lnTo>
                    <a:pt x="172" y="1414"/>
                  </a:lnTo>
                  <a:lnTo>
                    <a:pt x="176" y="1402"/>
                  </a:lnTo>
                  <a:lnTo>
                    <a:pt x="178" y="1390"/>
                  </a:lnTo>
                  <a:lnTo>
                    <a:pt x="180" y="1378"/>
                  </a:lnTo>
                  <a:lnTo>
                    <a:pt x="180" y="1378"/>
                  </a:lnTo>
                  <a:lnTo>
                    <a:pt x="178" y="1366"/>
                  </a:lnTo>
                  <a:lnTo>
                    <a:pt x="176" y="1354"/>
                  </a:lnTo>
                  <a:lnTo>
                    <a:pt x="172" y="1342"/>
                  </a:lnTo>
                  <a:lnTo>
                    <a:pt x="166" y="1332"/>
                  </a:lnTo>
                  <a:lnTo>
                    <a:pt x="160" y="1322"/>
                  </a:lnTo>
                  <a:lnTo>
                    <a:pt x="152" y="1314"/>
                  </a:lnTo>
                  <a:lnTo>
                    <a:pt x="142" y="1306"/>
                  </a:lnTo>
                  <a:lnTo>
                    <a:pt x="132" y="1300"/>
                  </a:lnTo>
                  <a:lnTo>
                    <a:pt x="132" y="0"/>
                  </a:lnTo>
                  <a:lnTo>
                    <a:pt x="46" y="0"/>
                  </a:lnTo>
                  <a:lnTo>
                    <a:pt x="46" y="1300"/>
                  </a:lnTo>
                  <a:lnTo>
                    <a:pt x="46" y="1300"/>
                  </a:lnTo>
                  <a:lnTo>
                    <a:pt x="36" y="1306"/>
                  </a:lnTo>
                  <a:lnTo>
                    <a:pt x="28" y="1314"/>
                  </a:lnTo>
                  <a:lnTo>
                    <a:pt x="20" y="1322"/>
                  </a:lnTo>
                  <a:lnTo>
                    <a:pt x="12" y="1332"/>
                  </a:lnTo>
                  <a:lnTo>
                    <a:pt x="8" y="1342"/>
                  </a:lnTo>
                  <a:lnTo>
                    <a:pt x="4" y="1354"/>
                  </a:lnTo>
                  <a:lnTo>
                    <a:pt x="0" y="1366"/>
                  </a:lnTo>
                  <a:lnTo>
                    <a:pt x="0" y="1378"/>
                  </a:lnTo>
                  <a:lnTo>
                    <a:pt x="0" y="1378"/>
                  </a:lnTo>
                  <a:lnTo>
                    <a:pt x="0" y="1390"/>
                  </a:lnTo>
                  <a:lnTo>
                    <a:pt x="4" y="1402"/>
                  </a:lnTo>
                  <a:lnTo>
                    <a:pt x="8" y="1414"/>
                  </a:lnTo>
                  <a:lnTo>
                    <a:pt x="12" y="1424"/>
                  </a:lnTo>
                  <a:lnTo>
                    <a:pt x="20" y="1434"/>
                  </a:lnTo>
                  <a:lnTo>
                    <a:pt x="28" y="1442"/>
                  </a:lnTo>
                  <a:lnTo>
                    <a:pt x="36" y="1450"/>
                  </a:lnTo>
                  <a:lnTo>
                    <a:pt x="46" y="1456"/>
                  </a:lnTo>
                  <a:lnTo>
                    <a:pt x="46" y="1486"/>
                  </a:lnTo>
                  <a:lnTo>
                    <a:pt x="46" y="1486"/>
                  </a:lnTo>
                  <a:lnTo>
                    <a:pt x="36" y="1492"/>
                  </a:lnTo>
                  <a:lnTo>
                    <a:pt x="28" y="1500"/>
                  </a:lnTo>
                  <a:lnTo>
                    <a:pt x="20" y="1508"/>
                  </a:lnTo>
                  <a:lnTo>
                    <a:pt x="12" y="1518"/>
                  </a:lnTo>
                  <a:lnTo>
                    <a:pt x="8" y="1530"/>
                  </a:lnTo>
                  <a:lnTo>
                    <a:pt x="4" y="1540"/>
                  </a:lnTo>
                  <a:lnTo>
                    <a:pt x="0" y="1552"/>
                  </a:lnTo>
                  <a:lnTo>
                    <a:pt x="0" y="1564"/>
                  </a:lnTo>
                  <a:lnTo>
                    <a:pt x="0" y="1564"/>
                  </a:lnTo>
                  <a:lnTo>
                    <a:pt x="0" y="1578"/>
                  </a:lnTo>
                  <a:lnTo>
                    <a:pt x="4" y="1590"/>
                  </a:lnTo>
                  <a:lnTo>
                    <a:pt x="8" y="1600"/>
                  </a:lnTo>
                  <a:lnTo>
                    <a:pt x="12" y="1612"/>
                  </a:lnTo>
                  <a:lnTo>
                    <a:pt x="20" y="1620"/>
                  </a:lnTo>
                  <a:lnTo>
                    <a:pt x="28" y="1630"/>
                  </a:lnTo>
                  <a:lnTo>
                    <a:pt x="36" y="1638"/>
                  </a:lnTo>
                  <a:lnTo>
                    <a:pt x="46" y="1644"/>
                  </a:lnTo>
                  <a:lnTo>
                    <a:pt x="46" y="1722"/>
                  </a:lnTo>
                  <a:lnTo>
                    <a:pt x="132" y="1722"/>
                  </a:lnTo>
                  <a:lnTo>
                    <a:pt x="132" y="1644"/>
                  </a:lnTo>
                  <a:lnTo>
                    <a:pt x="132" y="1644"/>
                  </a:lnTo>
                  <a:lnTo>
                    <a:pt x="142" y="1638"/>
                  </a:lnTo>
                  <a:lnTo>
                    <a:pt x="152" y="1630"/>
                  </a:lnTo>
                  <a:lnTo>
                    <a:pt x="160" y="1620"/>
                  </a:lnTo>
                  <a:lnTo>
                    <a:pt x="166" y="1612"/>
                  </a:lnTo>
                  <a:lnTo>
                    <a:pt x="172" y="1600"/>
                  </a:lnTo>
                  <a:lnTo>
                    <a:pt x="176" y="1590"/>
                  </a:lnTo>
                  <a:lnTo>
                    <a:pt x="178" y="1578"/>
                  </a:lnTo>
                  <a:lnTo>
                    <a:pt x="180" y="1564"/>
                  </a:lnTo>
                  <a:lnTo>
                    <a:pt x="180" y="1564"/>
                  </a:lnTo>
                  <a:lnTo>
                    <a:pt x="178" y="1552"/>
                  </a:lnTo>
                  <a:lnTo>
                    <a:pt x="176" y="1540"/>
                  </a:lnTo>
                  <a:lnTo>
                    <a:pt x="172" y="1530"/>
                  </a:lnTo>
                  <a:lnTo>
                    <a:pt x="166" y="1518"/>
                  </a:lnTo>
                  <a:lnTo>
                    <a:pt x="160" y="1508"/>
                  </a:lnTo>
                  <a:lnTo>
                    <a:pt x="152" y="1500"/>
                  </a:lnTo>
                  <a:lnTo>
                    <a:pt x="142" y="1492"/>
                  </a:lnTo>
                  <a:lnTo>
                    <a:pt x="132" y="1486"/>
                  </a:lnTo>
                  <a:lnTo>
                    <a:pt x="132" y="1486"/>
                  </a:lnTo>
                  <a:close/>
                </a:path>
              </a:pathLst>
            </a:custGeom>
            <a:gradFill rotWithShape="1">
              <a:gsLst>
                <a:gs pos="0">
                  <a:srgbClr val="33CCCC">
                    <a:gamma/>
                    <a:shade val="46275"/>
                    <a:invGamma/>
                  </a:srgbClr>
                </a:gs>
                <a:gs pos="50000">
                  <a:srgbClr val="33CCCC"/>
                </a:gs>
                <a:gs pos="100000">
                  <a:srgbClr val="33CCCC">
                    <a:gamma/>
                    <a:shade val="46275"/>
                    <a:invGamma/>
                  </a:srgbClr>
                </a:gs>
              </a:gsLst>
              <a:lin ang="0" scaled="1"/>
            </a:gradFill>
            <a:ln w="12700">
              <a:solidFill>
                <a:srgbClr val="666699"/>
              </a:solidFill>
              <a:prstDash val="solid"/>
              <a:round/>
              <a:headEnd/>
              <a:tailEnd/>
            </a:ln>
          </p:spPr>
          <p:txBody>
            <a:bodyPr/>
            <a:lstStyle/>
            <a:p>
              <a:endParaRPr lang="en-US"/>
            </a:p>
          </p:txBody>
        </p:sp>
        <p:sp>
          <p:nvSpPr>
            <p:cNvPr id="132120" name="Rectangle 24"/>
            <p:cNvSpPr>
              <a:spLocks noChangeArrowheads="1"/>
            </p:cNvSpPr>
            <p:nvPr/>
          </p:nvSpPr>
          <p:spPr bwMode="auto">
            <a:xfrm>
              <a:off x="3372" y="2768"/>
              <a:ext cx="168" cy="556"/>
            </a:xfrm>
            <a:prstGeom prst="rect">
              <a:avLst/>
            </a:prstGeom>
            <a:gradFill rotWithShape="1">
              <a:gsLst>
                <a:gs pos="0">
                  <a:srgbClr val="9999FF">
                    <a:gamma/>
                    <a:shade val="46275"/>
                    <a:invGamma/>
                  </a:srgbClr>
                </a:gs>
                <a:gs pos="50000">
                  <a:srgbClr val="9999FF"/>
                </a:gs>
                <a:gs pos="100000">
                  <a:srgbClr val="9999FF">
                    <a:gamma/>
                    <a:shade val="46275"/>
                    <a:invGamma/>
                  </a:srgbClr>
                </a:gs>
              </a:gsLst>
              <a:lin ang="0" scaled="1"/>
            </a:gradFill>
            <a:ln w="12700">
              <a:solidFill>
                <a:srgbClr val="666699"/>
              </a:solidFill>
              <a:miter lim="800000"/>
              <a:headEnd/>
              <a:tailEnd/>
            </a:ln>
          </p:spPr>
          <p:txBody>
            <a:bodyPr/>
            <a:lstStyle/>
            <a:p>
              <a:endParaRPr lang="en-US"/>
            </a:p>
          </p:txBody>
        </p:sp>
        <p:sp>
          <p:nvSpPr>
            <p:cNvPr id="132121" name="Freeform 25"/>
            <p:cNvSpPr>
              <a:spLocks/>
            </p:cNvSpPr>
            <p:nvPr/>
          </p:nvSpPr>
          <p:spPr bwMode="auto">
            <a:xfrm>
              <a:off x="3320" y="1682"/>
              <a:ext cx="270" cy="514"/>
            </a:xfrm>
            <a:custGeom>
              <a:avLst/>
              <a:gdLst/>
              <a:ahLst/>
              <a:cxnLst>
                <a:cxn ang="0">
                  <a:pos x="270" y="418"/>
                </a:cxn>
                <a:cxn ang="0">
                  <a:pos x="270" y="418"/>
                </a:cxn>
                <a:cxn ang="0">
                  <a:pos x="268" y="438"/>
                </a:cxn>
                <a:cxn ang="0">
                  <a:pos x="262" y="456"/>
                </a:cxn>
                <a:cxn ang="0">
                  <a:pos x="254" y="472"/>
                </a:cxn>
                <a:cxn ang="0">
                  <a:pos x="242" y="486"/>
                </a:cxn>
                <a:cxn ang="0">
                  <a:pos x="228" y="498"/>
                </a:cxn>
                <a:cxn ang="0">
                  <a:pos x="212" y="506"/>
                </a:cxn>
                <a:cxn ang="0">
                  <a:pos x="194" y="512"/>
                </a:cxn>
                <a:cxn ang="0">
                  <a:pos x="174" y="514"/>
                </a:cxn>
                <a:cxn ang="0">
                  <a:pos x="96" y="514"/>
                </a:cxn>
                <a:cxn ang="0">
                  <a:pos x="96" y="514"/>
                </a:cxn>
                <a:cxn ang="0">
                  <a:pos x="78" y="512"/>
                </a:cxn>
                <a:cxn ang="0">
                  <a:pos x="60" y="506"/>
                </a:cxn>
                <a:cxn ang="0">
                  <a:pos x="44" y="498"/>
                </a:cxn>
                <a:cxn ang="0">
                  <a:pos x="28" y="486"/>
                </a:cxn>
                <a:cxn ang="0">
                  <a:pos x="18" y="472"/>
                </a:cxn>
                <a:cxn ang="0">
                  <a:pos x="8" y="456"/>
                </a:cxn>
                <a:cxn ang="0">
                  <a:pos x="2" y="438"/>
                </a:cxn>
                <a:cxn ang="0">
                  <a:pos x="0" y="418"/>
                </a:cxn>
                <a:cxn ang="0">
                  <a:pos x="0" y="96"/>
                </a:cxn>
                <a:cxn ang="0">
                  <a:pos x="0" y="96"/>
                </a:cxn>
                <a:cxn ang="0">
                  <a:pos x="2" y="76"/>
                </a:cxn>
                <a:cxn ang="0">
                  <a:pos x="8" y="58"/>
                </a:cxn>
                <a:cxn ang="0">
                  <a:pos x="18" y="42"/>
                </a:cxn>
                <a:cxn ang="0">
                  <a:pos x="28" y="28"/>
                </a:cxn>
                <a:cxn ang="0">
                  <a:pos x="44" y="16"/>
                </a:cxn>
                <a:cxn ang="0">
                  <a:pos x="60" y="8"/>
                </a:cxn>
                <a:cxn ang="0">
                  <a:pos x="78" y="2"/>
                </a:cxn>
                <a:cxn ang="0">
                  <a:pos x="96" y="0"/>
                </a:cxn>
                <a:cxn ang="0">
                  <a:pos x="174" y="0"/>
                </a:cxn>
                <a:cxn ang="0">
                  <a:pos x="174" y="0"/>
                </a:cxn>
                <a:cxn ang="0">
                  <a:pos x="194" y="2"/>
                </a:cxn>
                <a:cxn ang="0">
                  <a:pos x="212" y="8"/>
                </a:cxn>
                <a:cxn ang="0">
                  <a:pos x="228" y="16"/>
                </a:cxn>
                <a:cxn ang="0">
                  <a:pos x="242" y="28"/>
                </a:cxn>
                <a:cxn ang="0">
                  <a:pos x="254" y="42"/>
                </a:cxn>
                <a:cxn ang="0">
                  <a:pos x="262" y="58"/>
                </a:cxn>
                <a:cxn ang="0">
                  <a:pos x="268" y="76"/>
                </a:cxn>
                <a:cxn ang="0">
                  <a:pos x="270" y="96"/>
                </a:cxn>
                <a:cxn ang="0">
                  <a:pos x="270" y="418"/>
                </a:cxn>
              </a:cxnLst>
              <a:rect l="0" t="0" r="r" b="b"/>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96" y="514"/>
                  </a:lnTo>
                  <a:lnTo>
                    <a:pt x="78" y="512"/>
                  </a:lnTo>
                  <a:lnTo>
                    <a:pt x="60" y="506"/>
                  </a:lnTo>
                  <a:lnTo>
                    <a:pt x="44" y="498"/>
                  </a:lnTo>
                  <a:lnTo>
                    <a:pt x="28" y="486"/>
                  </a:lnTo>
                  <a:lnTo>
                    <a:pt x="18" y="472"/>
                  </a:lnTo>
                  <a:lnTo>
                    <a:pt x="8" y="456"/>
                  </a:lnTo>
                  <a:lnTo>
                    <a:pt x="2" y="438"/>
                  </a:lnTo>
                  <a:lnTo>
                    <a:pt x="0" y="418"/>
                  </a:lnTo>
                  <a:lnTo>
                    <a:pt x="0" y="96"/>
                  </a:lnTo>
                  <a:lnTo>
                    <a:pt x="0" y="96"/>
                  </a:lnTo>
                  <a:lnTo>
                    <a:pt x="2" y="76"/>
                  </a:lnTo>
                  <a:lnTo>
                    <a:pt x="8" y="58"/>
                  </a:lnTo>
                  <a:lnTo>
                    <a:pt x="18" y="42"/>
                  </a:lnTo>
                  <a:lnTo>
                    <a:pt x="28" y="28"/>
                  </a:lnTo>
                  <a:lnTo>
                    <a:pt x="44" y="16"/>
                  </a:lnTo>
                  <a:lnTo>
                    <a:pt x="60" y="8"/>
                  </a:lnTo>
                  <a:lnTo>
                    <a:pt x="78" y="2"/>
                  </a:lnTo>
                  <a:lnTo>
                    <a:pt x="96" y="0"/>
                  </a:lnTo>
                  <a:lnTo>
                    <a:pt x="174"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9999FF">
                    <a:gamma/>
                    <a:shade val="46275"/>
                    <a:invGamma/>
                  </a:srgbClr>
                </a:gs>
                <a:gs pos="50000">
                  <a:srgbClr val="9999FF"/>
                </a:gs>
                <a:gs pos="100000">
                  <a:srgbClr val="9999FF">
                    <a:gamma/>
                    <a:shade val="46275"/>
                    <a:invGamma/>
                  </a:srgbClr>
                </a:gs>
              </a:gsLst>
              <a:lin ang="0" scaled="1"/>
            </a:gradFill>
            <a:ln w="12700">
              <a:solidFill>
                <a:srgbClr val="666699"/>
              </a:solidFill>
              <a:prstDash val="solid"/>
              <a:round/>
              <a:headEnd/>
              <a:tailEnd/>
            </a:ln>
          </p:spPr>
          <p:txBody>
            <a:bodyPr/>
            <a:lstStyle/>
            <a:p>
              <a:endParaRPr lang="en-US"/>
            </a:p>
          </p:txBody>
        </p:sp>
      </p:grpSp>
      <p:grpSp>
        <p:nvGrpSpPr>
          <p:cNvPr id="132122" name="Group 26"/>
          <p:cNvGrpSpPr>
            <a:grpSpLocks/>
          </p:cNvGrpSpPr>
          <p:nvPr/>
        </p:nvGrpSpPr>
        <p:grpSpPr bwMode="auto">
          <a:xfrm>
            <a:off x="6859588" y="2540000"/>
            <a:ext cx="269875" cy="2119313"/>
            <a:chOff x="3320" y="1682"/>
            <a:chExt cx="270" cy="2126"/>
          </a:xfrm>
        </p:grpSpPr>
        <p:sp>
          <p:nvSpPr>
            <p:cNvPr id="132123" name="Freeform 27"/>
            <p:cNvSpPr>
              <a:spLocks/>
            </p:cNvSpPr>
            <p:nvPr/>
          </p:nvSpPr>
          <p:spPr bwMode="auto">
            <a:xfrm>
              <a:off x="3366" y="2086"/>
              <a:ext cx="180" cy="1722"/>
            </a:xfrm>
            <a:custGeom>
              <a:avLst/>
              <a:gdLst/>
              <a:ahLst/>
              <a:cxnLst>
                <a:cxn ang="0">
                  <a:pos x="132" y="1456"/>
                </a:cxn>
                <a:cxn ang="0">
                  <a:pos x="142" y="1450"/>
                </a:cxn>
                <a:cxn ang="0">
                  <a:pos x="160" y="1434"/>
                </a:cxn>
                <a:cxn ang="0">
                  <a:pos x="172" y="1414"/>
                </a:cxn>
                <a:cxn ang="0">
                  <a:pos x="178" y="1390"/>
                </a:cxn>
                <a:cxn ang="0">
                  <a:pos x="180" y="1378"/>
                </a:cxn>
                <a:cxn ang="0">
                  <a:pos x="176" y="1354"/>
                </a:cxn>
                <a:cxn ang="0">
                  <a:pos x="166" y="1332"/>
                </a:cxn>
                <a:cxn ang="0">
                  <a:pos x="152" y="1314"/>
                </a:cxn>
                <a:cxn ang="0">
                  <a:pos x="132" y="1300"/>
                </a:cxn>
                <a:cxn ang="0">
                  <a:pos x="46" y="0"/>
                </a:cxn>
                <a:cxn ang="0">
                  <a:pos x="46" y="1300"/>
                </a:cxn>
                <a:cxn ang="0">
                  <a:pos x="28" y="1314"/>
                </a:cxn>
                <a:cxn ang="0">
                  <a:pos x="12" y="1332"/>
                </a:cxn>
                <a:cxn ang="0">
                  <a:pos x="4" y="1354"/>
                </a:cxn>
                <a:cxn ang="0">
                  <a:pos x="0" y="1378"/>
                </a:cxn>
                <a:cxn ang="0">
                  <a:pos x="0" y="1390"/>
                </a:cxn>
                <a:cxn ang="0">
                  <a:pos x="8" y="1414"/>
                </a:cxn>
                <a:cxn ang="0">
                  <a:pos x="20" y="1434"/>
                </a:cxn>
                <a:cxn ang="0">
                  <a:pos x="36" y="1450"/>
                </a:cxn>
                <a:cxn ang="0">
                  <a:pos x="46" y="1486"/>
                </a:cxn>
                <a:cxn ang="0">
                  <a:pos x="36" y="1492"/>
                </a:cxn>
                <a:cxn ang="0">
                  <a:pos x="20" y="1508"/>
                </a:cxn>
                <a:cxn ang="0">
                  <a:pos x="8" y="1530"/>
                </a:cxn>
                <a:cxn ang="0">
                  <a:pos x="0" y="1552"/>
                </a:cxn>
                <a:cxn ang="0">
                  <a:pos x="0" y="1564"/>
                </a:cxn>
                <a:cxn ang="0">
                  <a:pos x="4" y="1590"/>
                </a:cxn>
                <a:cxn ang="0">
                  <a:pos x="12" y="1612"/>
                </a:cxn>
                <a:cxn ang="0">
                  <a:pos x="28" y="1630"/>
                </a:cxn>
                <a:cxn ang="0">
                  <a:pos x="46" y="1644"/>
                </a:cxn>
                <a:cxn ang="0">
                  <a:pos x="132" y="1722"/>
                </a:cxn>
                <a:cxn ang="0">
                  <a:pos x="132" y="1644"/>
                </a:cxn>
                <a:cxn ang="0">
                  <a:pos x="152" y="1630"/>
                </a:cxn>
                <a:cxn ang="0">
                  <a:pos x="166" y="1612"/>
                </a:cxn>
                <a:cxn ang="0">
                  <a:pos x="176" y="1590"/>
                </a:cxn>
                <a:cxn ang="0">
                  <a:pos x="180" y="1564"/>
                </a:cxn>
                <a:cxn ang="0">
                  <a:pos x="178" y="1552"/>
                </a:cxn>
                <a:cxn ang="0">
                  <a:pos x="172" y="1530"/>
                </a:cxn>
                <a:cxn ang="0">
                  <a:pos x="160" y="1508"/>
                </a:cxn>
                <a:cxn ang="0">
                  <a:pos x="142" y="1492"/>
                </a:cxn>
                <a:cxn ang="0">
                  <a:pos x="132" y="1486"/>
                </a:cxn>
              </a:cxnLst>
              <a:rect l="0" t="0" r="r" b="b"/>
              <a:pathLst>
                <a:path w="180" h="1722">
                  <a:moveTo>
                    <a:pt x="132" y="1486"/>
                  </a:moveTo>
                  <a:lnTo>
                    <a:pt x="132" y="1456"/>
                  </a:lnTo>
                  <a:lnTo>
                    <a:pt x="132" y="1456"/>
                  </a:lnTo>
                  <a:lnTo>
                    <a:pt x="142" y="1450"/>
                  </a:lnTo>
                  <a:lnTo>
                    <a:pt x="152" y="1442"/>
                  </a:lnTo>
                  <a:lnTo>
                    <a:pt x="160" y="1434"/>
                  </a:lnTo>
                  <a:lnTo>
                    <a:pt x="166" y="1424"/>
                  </a:lnTo>
                  <a:lnTo>
                    <a:pt x="172" y="1414"/>
                  </a:lnTo>
                  <a:lnTo>
                    <a:pt x="176" y="1402"/>
                  </a:lnTo>
                  <a:lnTo>
                    <a:pt x="178" y="1390"/>
                  </a:lnTo>
                  <a:lnTo>
                    <a:pt x="180" y="1378"/>
                  </a:lnTo>
                  <a:lnTo>
                    <a:pt x="180" y="1378"/>
                  </a:lnTo>
                  <a:lnTo>
                    <a:pt x="178" y="1366"/>
                  </a:lnTo>
                  <a:lnTo>
                    <a:pt x="176" y="1354"/>
                  </a:lnTo>
                  <a:lnTo>
                    <a:pt x="172" y="1342"/>
                  </a:lnTo>
                  <a:lnTo>
                    <a:pt x="166" y="1332"/>
                  </a:lnTo>
                  <a:lnTo>
                    <a:pt x="160" y="1322"/>
                  </a:lnTo>
                  <a:lnTo>
                    <a:pt x="152" y="1314"/>
                  </a:lnTo>
                  <a:lnTo>
                    <a:pt x="142" y="1306"/>
                  </a:lnTo>
                  <a:lnTo>
                    <a:pt x="132" y="1300"/>
                  </a:lnTo>
                  <a:lnTo>
                    <a:pt x="132" y="0"/>
                  </a:lnTo>
                  <a:lnTo>
                    <a:pt x="46" y="0"/>
                  </a:lnTo>
                  <a:lnTo>
                    <a:pt x="46" y="1300"/>
                  </a:lnTo>
                  <a:lnTo>
                    <a:pt x="46" y="1300"/>
                  </a:lnTo>
                  <a:lnTo>
                    <a:pt x="36" y="1306"/>
                  </a:lnTo>
                  <a:lnTo>
                    <a:pt x="28" y="1314"/>
                  </a:lnTo>
                  <a:lnTo>
                    <a:pt x="20" y="1322"/>
                  </a:lnTo>
                  <a:lnTo>
                    <a:pt x="12" y="1332"/>
                  </a:lnTo>
                  <a:lnTo>
                    <a:pt x="8" y="1342"/>
                  </a:lnTo>
                  <a:lnTo>
                    <a:pt x="4" y="1354"/>
                  </a:lnTo>
                  <a:lnTo>
                    <a:pt x="0" y="1366"/>
                  </a:lnTo>
                  <a:lnTo>
                    <a:pt x="0" y="1378"/>
                  </a:lnTo>
                  <a:lnTo>
                    <a:pt x="0" y="1378"/>
                  </a:lnTo>
                  <a:lnTo>
                    <a:pt x="0" y="1390"/>
                  </a:lnTo>
                  <a:lnTo>
                    <a:pt x="4" y="1402"/>
                  </a:lnTo>
                  <a:lnTo>
                    <a:pt x="8" y="1414"/>
                  </a:lnTo>
                  <a:lnTo>
                    <a:pt x="12" y="1424"/>
                  </a:lnTo>
                  <a:lnTo>
                    <a:pt x="20" y="1434"/>
                  </a:lnTo>
                  <a:lnTo>
                    <a:pt x="28" y="1442"/>
                  </a:lnTo>
                  <a:lnTo>
                    <a:pt x="36" y="1450"/>
                  </a:lnTo>
                  <a:lnTo>
                    <a:pt x="46" y="1456"/>
                  </a:lnTo>
                  <a:lnTo>
                    <a:pt x="46" y="1486"/>
                  </a:lnTo>
                  <a:lnTo>
                    <a:pt x="46" y="1486"/>
                  </a:lnTo>
                  <a:lnTo>
                    <a:pt x="36" y="1492"/>
                  </a:lnTo>
                  <a:lnTo>
                    <a:pt x="28" y="1500"/>
                  </a:lnTo>
                  <a:lnTo>
                    <a:pt x="20" y="1508"/>
                  </a:lnTo>
                  <a:lnTo>
                    <a:pt x="12" y="1518"/>
                  </a:lnTo>
                  <a:lnTo>
                    <a:pt x="8" y="1530"/>
                  </a:lnTo>
                  <a:lnTo>
                    <a:pt x="4" y="1540"/>
                  </a:lnTo>
                  <a:lnTo>
                    <a:pt x="0" y="1552"/>
                  </a:lnTo>
                  <a:lnTo>
                    <a:pt x="0" y="1564"/>
                  </a:lnTo>
                  <a:lnTo>
                    <a:pt x="0" y="1564"/>
                  </a:lnTo>
                  <a:lnTo>
                    <a:pt x="0" y="1578"/>
                  </a:lnTo>
                  <a:lnTo>
                    <a:pt x="4" y="1590"/>
                  </a:lnTo>
                  <a:lnTo>
                    <a:pt x="8" y="1600"/>
                  </a:lnTo>
                  <a:lnTo>
                    <a:pt x="12" y="1612"/>
                  </a:lnTo>
                  <a:lnTo>
                    <a:pt x="20" y="1620"/>
                  </a:lnTo>
                  <a:lnTo>
                    <a:pt x="28" y="1630"/>
                  </a:lnTo>
                  <a:lnTo>
                    <a:pt x="36" y="1638"/>
                  </a:lnTo>
                  <a:lnTo>
                    <a:pt x="46" y="1644"/>
                  </a:lnTo>
                  <a:lnTo>
                    <a:pt x="46" y="1722"/>
                  </a:lnTo>
                  <a:lnTo>
                    <a:pt x="132" y="1722"/>
                  </a:lnTo>
                  <a:lnTo>
                    <a:pt x="132" y="1644"/>
                  </a:lnTo>
                  <a:lnTo>
                    <a:pt x="132" y="1644"/>
                  </a:lnTo>
                  <a:lnTo>
                    <a:pt x="142" y="1638"/>
                  </a:lnTo>
                  <a:lnTo>
                    <a:pt x="152" y="1630"/>
                  </a:lnTo>
                  <a:lnTo>
                    <a:pt x="160" y="1620"/>
                  </a:lnTo>
                  <a:lnTo>
                    <a:pt x="166" y="1612"/>
                  </a:lnTo>
                  <a:lnTo>
                    <a:pt x="172" y="1600"/>
                  </a:lnTo>
                  <a:lnTo>
                    <a:pt x="176" y="1590"/>
                  </a:lnTo>
                  <a:lnTo>
                    <a:pt x="178" y="1578"/>
                  </a:lnTo>
                  <a:lnTo>
                    <a:pt x="180" y="1564"/>
                  </a:lnTo>
                  <a:lnTo>
                    <a:pt x="180" y="1564"/>
                  </a:lnTo>
                  <a:lnTo>
                    <a:pt x="178" y="1552"/>
                  </a:lnTo>
                  <a:lnTo>
                    <a:pt x="176" y="1540"/>
                  </a:lnTo>
                  <a:lnTo>
                    <a:pt x="172" y="1530"/>
                  </a:lnTo>
                  <a:lnTo>
                    <a:pt x="166" y="1518"/>
                  </a:lnTo>
                  <a:lnTo>
                    <a:pt x="160" y="1508"/>
                  </a:lnTo>
                  <a:lnTo>
                    <a:pt x="152" y="1500"/>
                  </a:lnTo>
                  <a:lnTo>
                    <a:pt x="142" y="1492"/>
                  </a:lnTo>
                  <a:lnTo>
                    <a:pt x="132" y="1486"/>
                  </a:lnTo>
                  <a:lnTo>
                    <a:pt x="132" y="1486"/>
                  </a:lnTo>
                  <a:close/>
                </a:path>
              </a:pathLst>
            </a:custGeom>
            <a:gradFill rotWithShape="1">
              <a:gsLst>
                <a:gs pos="0">
                  <a:srgbClr val="33CCCC">
                    <a:gamma/>
                    <a:shade val="46275"/>
                    <a:invGamma/>
                  </a:srgbClr>
                </a:gs>
                <a:gs pos="50000">
                  <a:srgbClr val="33CCCC"/>
                </a:gs>
                <a:gs pos="100000">
                  <a:srgbClr val="33CCCC">
                    <a:gamma/>
                    <a:shade val="46275"/>
                    <a:invGamma/>
                  </a:srgbClr>
                </a:gs>
              </a:gsLst>
              <a:lin ang="0" scaled="1"/>
            </a:gradFill>
            <a:ln w="12700">
              <a:solidFill>
                <a:srgbClr val="666699"/>
              </a:solidFill>
              <a:prstDash val="solid"/>
              <a:round/>
              <a:headEnd/>
              <a:tailEnd/>
            </a:ln>
          </p:spPr>
          <p:txBody>
            <a:bodyPr/>
            <a:lstStyle/>
            <a:p>
              <a:endParaRPr lang="en-US"/>
            </a:p>
          </p:txBody>
        </p:sp>
        <p:sp>
          <p:nvSpPr>
            <p:cNvPr id="132124" name="Rectangle 28"/>
            <p:cNvSpPr>
              <a:spLocks noChangeArrowheads="1"/>
            </p:cNvSpPr>
            <p:nvPr/>
          </p:nvSpPr>
          <p:spPr bwMode="auto">
            <a:xfrm>
              <a:off x="3372" y="2768"/>
              <a:ext cx="168" cy="556"/>
            </a:xfrm>
            <a:prstGeom prst="rect">
              <a:avLst/>
            </a:prstGeom>
            <a:gradFill rotWithShape="1">
              <a:gsLst>
                <a:gs pos="0">
                  <a:srgbClr val="9999FF">
                    <a:gamma/>
                    <a:shade val="46275"/>
                    <a:invGamma/>
                  </a:srgbClr>
                </a:gs>
                <a:gs pos="50000">
                  <a:srgbClr val="9999FF"/>
                </a:gs>
                <a:gs pos="100000">
                  <a:srgbClr val="9999FF">
                    <a:gamma/>
                    <a:shade val="46275"/>
                    <a:invGamma/>
                  </a:srgbClr>
                </a:gs>
              </a:gsLst>
              <a:lin ang="0" scaled="1"/>
            </a:gradFill>
            <a:ln w="12700">
              <a:solidFill>
                <a:srgbClr val="666699"/>
              </a:solidFill>
              <a:miter lim="800000"/>
              <a:headEnd/>
              <a:tailEnd/>
            </a:ln>
          </p:spPr>
          <p:txBody>
            <a:bodyPr/>
            <a:lstStyle/>
            <a:p>
              <a:endParaRPr lang="en-US"/>
            </a:p>
          </p:txBody>
        </p:sp>
        <p:sp>
          <p:nvSpPr>
            <p:cNvPr id="132125" name="Freeform 29"/>
            <p:cNvSpPr>
              <a:spLocks/>
            </p:cNvSpPr>
            <p:nvPr/>
          </p:nvSpPr>
          <p:spPr bwMode="auto">
            <a:xfrm>
              <a:off x="3320" y="1682"/>
              <a:ext cx="270" cy="514"/>
            </a:xfrm>
            <a:custGeom>
              <a:avLst/>
              <a:gdLst/>
              <a:ahLst/>
              <a:cxnLst>
                <a:cxn ang="0">
                  <a:pos x="270" y="418"/>
                </a:cxn>
                <a:cxn ang="0">
                  <a:pos x="270" y="418"/>
                </a:cxn>
                <a:cxn ang="0">
                  <a:pos x="268" y="438"/>
                </a:cxn>
                <a:cxn ang="0">
                  <a:pos x="262" y="456"/>
                </a:cxn>
                <a:cxn ang="0">
                  <a:pos x="254" y="472"/>
                </a:cxn>
                <a:cxn ang="0">
                  <a:pos x="242" y="486"/>
                </a:cxn>
                <a:cxn ang="0">
                  <a:pos x="228" y="498"/>
                </a:cxn>
                <a:cxn ang="0">
                  <a:pos x="212" y="506"/>
                </a:cxn>
                <a:cxn ang="0">
                  <a:pos x="194" y="512"/>
                </a:cxn>
                <a:cxn ang="0">
                  <a:pos x="174" y="514"/>
                </a:cxn>
                <a:cxn ang="0">
                  <a:pos x="96" y="514"/>
                </a:cxn>
                <a:cxn ang="0">
                  <a:pos x="96" y="514"/>
                </a:cxn>
                <a:cxn ang="0">
                  <a:pos x="78" y="512"/>
                </a:cxn>
                <a:cxn ang="0">
                  <a:pos x="60" y="506"/>
                </a:cxn>
                <a:cxn ang="0">
                  <a:pos x="44" y="498"/>
                </a:cxn>
                <a:cxn ang="0">
                  <a:pos x="28" y="486"/>
                </a:cxn>
                <a:cxn ang="0">
                  <a:pos x="18" y="472"/>
                </a:cxn>
                <a:cxn ang="0">
                  <a:pos x="8" y="456"/>
                </a:cxn>
                <a:cxn ang="0">
                  <a:pos x="2" y="438"/>
                </a:cxn>
                <a:cxn ang="0">
                  <a:pos x="0" y="418"/>
                </a:cxn>
                <a:cxn ang="0">
                  <a:pos x="0" y="96"/>
                </a:cxn>
                <a:cxn ang="0">
                  <a:pos x="0" y="96"/>
                </a:cxn>
                <a:cxn ang="0">
                  <a:pos x="2" y="76"/>
                </a:cxn>
                <a:cxn ang="0">
                  <a:pos x="8" y="58"/>
                </a:cxn>
                <a:cxn ang="0">
                  <a:pos x="18" y="42"/>
                </a:cxn>
                <a:cxn ang="0">
                  <a:pos x="28" y="28"/>
                </a:cxn>
                <a:cxn ang="0">
                  <a:pos x="44" y="16"/>
                </a:cxn>
                <a:cxn ang="0">
                  <a:pos x="60" y="8"/>
                </a:cxn>
                <a:cxn ang="0">
                  <a:pos x="78" y="2"/>
                </a:cxn>
                <a:cxn ang="0">
                  <a:pos x="96" y="0"/>
                </a:cxn>
                <a:cxn ang="0">
                  <a:pos x="174" y="0"/>
                </a:cxn>
                <a:cxn ang="0">
                  <a:pos x="174" y="0"/>
                </a:cxn>
                <a:cxn ang="0">
                  <a:pos x="194" y="2"/>
                </a:cxn>
                <a:cxn ang="0">
                  <a:pos x="212" y="8"/>
                </a:cxn>
                <a:cxn ang="0">
                  <a:pos x="228" y="16"/>
                </a:cxn>
                <a:cxn ang="0">
                  <a:pos x="242" y="28"/>
                </a:cxn>
                <a:cxn ang="0">
                  <a:pos x="254" y="42"/>
                </a:cxn>
                <a:cxn ang="0">
                  <a:pos x="262" y="58"/>
                </a:cxn>
                <a:cxn ang="0">
                  <a:pos x="268" y="76"/>
                </a:cxn>
                <a:cxn ang="0">
                  <a:pos x="270" y="96"/>
                </a:cxn>
                <a:cxn ang="0">
                  <a:pos x="270" y="418"/>
                </a:cxn>
              </a:cxnLst>
              <a:rect l="0" t="0" r="r" b="b"/>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96" y="514"/>
                  </a:lnTo>
                  <a:lnTo>
                    <a:pt x="78" y="512"/>
                  </a:lnTo>
                  <a:lnTo>
                    <a:pt x="60" y="506"/>
                  </a:lnTo>
                  <a:lnTo>
                    <a:pt x="44" y="498"/>
                  </a:lnTo>
                  <a:lnTo>
                    <a:pt x="28" y="486"/>
                  </a:lnTo>
                  <a:lnTo>
                    <a:pt x="18" y="472"/>
                  </a:lnTo>
                  <a:lnTo>
                    <a:pt x="8" y="456"/>
                  </a:lnTo>
                  <a:lnTo>
                    <a:pt x="2" y="438"/>
                  </a:lnTo>
                  <a:lnTo>
                    <a:pt x="0" y="418"/>
                  </a:lnTo>
                  <a:lnTo>
                    <a:pt x="0" y="96"/>
                  </a:lnTo>
                  <a:lnTo>
                    <a:pt x="0" y="96"/>
                  </a:lnTo>
                  <a:lnTo>
                    <a:pt x="2" y="76"/>
                  </a:lnTo>
                  <a:lnTo>
                    <a:pt x="8" y="58"/>
                  </a:lnTo>
                  <a:lnTo>
                    <a:pt x="18" y="42"/>
                  </a:lnTo>
                  <a:lnTo>
                    <a:pt x="28" y="28"/>
                  </a:lnTo>
                  <a:lnTo>
                    <a:pt x="44" y="16"/>
                  </a:lnTo>
                  <a:lnTo>
                    <a:pt x="60" y="8"/>
                  </a:lnTo>
                  <a:lnTo>
                    <a:pt x="78" y="2"/>
                  </a:lnTo>
                  <a:lnTo>
                    <a:pt x="96" y="0"/>
                  </a:lnTo>
                  <a:lnTo>
                    <a:pt x="174"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9999FF">
                    <a:gamma/>
                    <a:shade val="46275"/>
                    <a:invGamma/>
                  </a:srgbClr>
                </a:gs>
                <a:gs pos="50000">
                  <a:srgbClr val="9999FF"/>
                </a:gs>
                <a:gs pos="100000">
                  <a:srgbClr val="9999FF">
                    <a:gamma/>
                    <a:shade val="46275"/>
                    <a:invGamma/>
                  </a:srgbClr>
                </a:gs>
              </a:gsLst>
              <a:lin ang="0" scaled="1"/>
            </a:gradFill>
            <a:ln w="12700">
              <a:solidFill>
                <a:srgbClr val="666699"/>
              </a:solidFill>
              <a:prstDash val="solid"/>
              <a:round/>
              <a:headEnd/>
              <a:tailEnd/>
            </a:ln>
          </p:spPr>
          <p:txBody>
            <a:bodyPr/>
            <a:lstStyle/>
            <a:p>
              <a:endParaRPr lang="en-US"/>
            </a:p>
          </p:txBody>
        </p:sp>
      </p:grpSp>
      <p:grpSp>
        <p:nvGrpSpPr>
          <p:cNvPr id="132126" name="Group 30"/>
          <p:cNvGrpSpPr>
            <a:grpSpLocks/>
          </p:cNvGrpSpPr>
          <p:nvPr/>
        </p:nvGrpSpPr>
        <p:grpSpPr bwMode="auto">
          <a:xfrm>
            <a:off x="5603875" y="3084513"/>
            <a:ext cx="1493838" cy="498475"/>
            <a:chOff x="434" y="3766"/>
            <a:chExt cx="1498" cy="500"/>
          </a:xfrm>
        </p:grpSpPr>
        <p:grpSp>
          <p:nvGrpSpPr>
            <p:cNvPr id="132127" name="Group 31"/>
            <p:cNvGrpSpPr>
              <a:grpSpLocks/>
            </p:cNvGrpSpPr>
            <p:nvPr/>
          </p:nvGrpSpPr>
          <p:grpSpPr bwMode="auto">
            <a:xfrm>
              <a:off x="434" y="3766"/>
              <a:ext cx="94" cy="500"/>
              <a:chOff x="2738" y="2144"/>
              <a:chExt cx="94" cy="500"/>
            </a:xfrm>
          </p:grpSpPr>
          <p:sp>
            <p:nvSpPr>
              <p:cNvPr id="132128" name="Freeform 32"/>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29" name="Freeform 33"/>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30" name="Freeform 34"/>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131" name="Freeform 35"/>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132" name="Freeform 36"/>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133" name="Freeform 37"/>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134" name="Group 38"/>
            <p:cNvGrpSpPr>
              <a:grpSpLocks/>
            </p:cNvGrpSpPr>
            <p:nvPr/>
          </p:nvGrpSpPr>
          <p:grpSpPr bwMode="auto">
            <a:xfrm>
              <a:off x="551" y="3766"/>
              <a:ext cx="94" cy="500"/>
              <a:chOff x="2738" y="2144"/>
              <a:chExt cx="94" cy="500"/>
            </a:xfrm>
          </p:grpSpPr>
          <p:sp>
            <p:nvSpPr>
              <p:cNvPr id="132135" name="Freeform 39"/>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36" name="Freeform 40"/>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37" name="Freeform 41"/>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138" name="Freeform 42"/>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139" name="Freeform 43"/>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140" name="Freeform 44"/>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141" name="Group 45"/>
            <p:cNvGrpSpPr>
              <a:grpSpLocks/>
            </p:cNvGrpSpPr>
            <p:nvPr/>
          </p:nvGrpSpPr>
          <p:grpSpPr bwMode="auto">
            <a:xfrm>
              <a:off x="668" y="3766"/>
              <a:ext cx="94" cy="500"/>
              <a:chOff x="2738" y="2144"/>
              <a:chExt cx="94" cy="500"/>
            </a:xfrm>
          </p:grpSpPr>
          <p:sp>
            <p:nvSpPr>
              <p:cNvPr id="132142" name="Freeform 46"/>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43" name="Freeform 47"/>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44" name="Freeform 48"/>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145" name="Freeform 49"/>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146" name="Freeform 50"/>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147" name="Freeform 51"/>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148" name="Group 52"/>
            <p:cNvGrpSpPr>
              <a:grpSpLocks/>
            </p:cNvGrpSpPr>
            <p:nvPr/>
          </p:nvGrpSpPr>
          <p:grpSpPr bwMode="auto">
            <a:xfrm>
              <a:off x="785" y="3766"/>
              <a:ext cx="94" cy="500"/>
              <a:chOff x="2738" y="2144"/>
              <a:chExt cx="94" cy="500"/>
            </a:xfrm>
          </p:grpSpPr>
          <p:sp>
            <p:nvSpPr>
              <p:cNvPr id="132149" name="Freeform 53"/>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50" name="Freeform 54"/>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51" name="Freeform 55"/>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152" name="Freeform 56"/>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153" name="Freeform 57"/>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154" name="Freeform 58"/>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155" name="Group 59"/>
            <p:cNvGrpSpPr>
              <a:grpSpLocks/>
            </p:cNvGrpSpPr>
            <p:nvPr/>
          </p:nvGrpSpPr>
          <p:grpSpPr bwMode="auto">
            <a:xfrm>
              <a:off x="902" y="3766"/>
              <a:ext cx="94" cy="500"/>
              <a:chOff x="2738" y="2144"/>
              <a:chExt cx="94" cy="500"/>
            </a:xfrm>
          </p:grpSpPr>
          <p:sp>
            <p:nvSpPr>
              <p:cNvPr id="132156" name="Freeform 60"/>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57" name="Freeform 61"/>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58" name="Freeform 62"/>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159" name="Freeform 63"/>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160" name="Freeform 64"/>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161" name="Freeform 65"/>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162" name="Group 66"/>
            <p:cNvGrpSpPr>
              <a:grpSpLocks/>
            </p:cNvGrpSpPr>
            <p:nvPr/>
          </p:nvGrpSpPr>
          <p:grpSpPr bwMode="auto">
            <a:xfrm>
              <a:off x="1019" y="3766"/>
              <a:ext cx="94" cy="500"/>
              <a:chOff x="2738" y="2144"/>
              <a:chExt cx="94" cy="500"/>
            </a:xfrm>
          </p:grpSpPr>
          <p:sp>
            <p:nvSpPr>
              <p:cNvPr id="132163" name="Freeform 67"/>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64" name="Freeform 68"/>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65" name="Freeform 69"/>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166" name="Freeform 70"/>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167" name="Freeform 71"/>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168" name="Freeform 72"/>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169" name="Group 73"/>
            <p:cNvGrpSpPr>
              <a:grpSpLocks/>
            </p:cNvGrpSpPr>
            <p:nvPr/>
          </p:nvGrpSpPr>
          <p:grpSpPr bwMode="auto">
            <a:xfrm>
              <a:off x="1136" y="3766"/>
              <a:ext cx="94" cy="500"/>
              <a:chOff x="2738" y="2144"/>
              <a:chExt cx="94" cy="500"/>
            </a:xfrm>
          </p:grpSpPr>
          <p:sp>
            <p:nvSpPr>
              <p:cNvPr id="132170" name="Freeform 74"/>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71" name="Freeform 75"/>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72" name="Freeform 76"/>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173" name="Freeform 77"/>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174" name="Freeform 78"/>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175" name="Freeform 79"/>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176" name="Group 80"/>
            <p:cNvGrpSpPr>
              <a:grpSpLocks/>
            </p:cNvGrpSpPr>
            <p:nvPr/>
          </p:nvGrpSpPr>
          <p:grpSpPr bwMode="auto">
            <a:xfrm>
              <a:off x="1253" y="3766"/>
              <a:ext cx="94" cy="500"/>
              <a:chOff x="2738" y="2144"/>
              <a:chExt cx="94" cy="500"/>
            </a:xfrm>
          </p:grpSpPr>
          <p:sp>
            <p:nvSpPr>
              <p:cNvPr id="132177" name="Freeform 81"/>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78" name="Freeform 82"/>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79" name="Freeform 83"/>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180" name="Freeform 84"/>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181" name="Freeform 85"/>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182" name="Freeform 86"/>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183" name="Group 87"/>
            <p:cNvGrpSpPr>
              <a:grpSpLocks/>
            </p:cNvGrpSpPr>
            <p:nvPr/>
          </p:nvGrpSpPr>
          <p:grpSpPr bwMode="auto">
            <a:xfrm>
              <a:off x="1370" y="3766"/>
              <a:ext cx="94" cy="500"/>
              <a:chOff x="2738" y="2144"/>
              <a:chExt cx="94" cy="500"/>
            </a:xfrm>
          </p:grpSpPr>
          <p:sp>
            <p:nvSpPr>
              <p:cNvPr id="132184" name="Freeform 88"/>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85" name="Freeform 89"/>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86" name="Freeform 90"/>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187" name="Freeform 91"/>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188" name="Freeform 92"/>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189" name="Freeform 93"/>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190" name="Group 94"/>
            <p:cNvGrpSpPr>
              <a:grpSpLocks/>
            </p:cNvGrpSpPr>
            <p:nvPr/>
          </p:nvGrpSpPr>
          <p:grpSpPr bwMode="auto">
            <a:xfrm>
              <a:off x="1487" y="3766"/>
              <a:ext cx="94" cy="500"/>
              <a:chOff x="2738" y="2144"/>
              <a:chExt cx="94" cy="500"/>
            </a:xfrm>
          </p:grpSpPr>
          <p:sp>
            <p:nvSpPr>
              <p:cNvPr id="132191" name="Freeform 95"/>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92" name="Freeform 96"/>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93" name="Freeform 97"/>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194" name="Freeform 98"/>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195" name="Freeform 99"/>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196" name="Freeform 100"/>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197" name="Group 101"/>
            <p:cNvGrpSpPr>
              <a:grpSpLocks/>
            </p:cNvGrpSpPr>
            <p:nvPr/>
          </p:nvGrpSpPr>
          <p:grpSpPr bwMode="auto">
            <a:xfrm>
              <a:off x="1604" y="3766"/>
              <a:ext cx="94" cy="500"/>
              <a:chOff x="2738" y="2144"/>
              <a:chExt cx="94" cy="500"/>
            </a:xfrm>
          </p:grpSpPr>
          <p:sp>
            <p:nvSpPr>
              <p:cNvPr id="132198" name="Freeform 102"/>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199" name="Freeform 103"/>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00" name="Freeform 104"/>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01" name="Freeform 105"/>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02" name="Freeform 106"/>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03" name="Freeform 107"/>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04" name="Group 108"/>
            <p:cNvGrpSpPr>
              <a:grpSpLocks/>
            </p:cNvGrpSpPr>
            <p:nvPr/>
          </p:nvGrpSpPr>
          <p:grpSpPr bwMode="auto">
            <a:xfrm>
              <a:off x="1721" y="3766"/>
              <a:ext cx="94" cy="500"/>
              <a:chOff x="2738" y="2144"/>
              <a:chExt cx="94" cy="500"/>
            </a:xfrm>
          </p:grpSpPr>
          <p:sp>
            <p:nvSpPr>
              <p:cNvPr id="132205" name="Freeform 109"/>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06" name="Freeform 110"/>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07" name="Freeform 111"/>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08" name="Freeform 112"/>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09" name="Freeform 113"/>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10" name="Freeform 114"/>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11" name="Group 115"/>
            <p:cNvGrpSpPr>
              <a:grpSpLocks/>
            </p:cNvGrpSpPr>
            <p:nvPr/>
          </p:nvGrpSpPr>
          <p:grpSpPr bwMode="auto">
            <a:xfrm>
              <a:off x="1838" y="3766"/>
              <a:ext cx="94" cy="500"/>
              <a:chOff x="2738" y="2144"/>
              <a:chExt cx="94" cy="500"/>
            </a:xfrm>
          </p:grpSpPr>
          <p:sp>
            <p:nvSpPr>
              <p:cNvPr id="132212" name="Freeform 116"/>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13" name="Freeform 117"/>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14" name="Freeform 118"/>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15" name="Freeform 119"/>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16" name="Freeform 120"/>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17" name="Freeform 121"/>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grpSp>
        <p:nvGrpSpPr>
          <p:cNvPr id="132218" name="Group 122"/>
          <p:cNvGrpSpPr>
            <a:grpSpLocks/>
          </p:cNvGrpSpPr>
          <p:nvPr/>
        </p:nvGrpSpPr>
        <p:grpSpPr bwMode="auto">
          <a:xfrm>
            <a:off x="7123113" y="3084513"/>
            <a:ext cx="1493837" cy="498475"/>
            <a:chOff x="434" y="3766"/>
            <a:chExt cx="1498" cy="500"/>
          </a:xfrm>
        </p:grpSpPr>
        <p:grpSp>
          <p:nvGrpSpPr>
            <p:cNvPr id="132219" name="Group 123"/>
            <p:cNvGrpSpPr>
              <a:grpSpLocks/>
            </p:cNvGrpSpPr>
            <p:nvPr/>
          </p:nvGrpSpPr>
          <p:grpSpPr bwMode="auto">
            <a:xfrm>
              <a:off x="434" y="3766"/>
              <a:ext cx="94" cy="500"/>
              <a:chOff x="2738" y="2144"/>
              <a:chExt cx="94" cy="500"/>
            </a:xfrm>
          </p:grpSpPr>
          <p:sp>
            <p:nvSpPr>
              <p:cNvPr id="132220" name="Freeform 124"/>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21" name="Freeform 125"/>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22" name="Freeform 126"/>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23" name="Freeform 127"/>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24" name="Freeform 128"/>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25" name="Freeform 129"/>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26" name="Group 130"/>
            <p:cNvGrpSpPr>
              <a:grpSpLocks/>
            </p:cNvGrpSpPr>
            <p:nvPr/>
          </p:nvGrpSpPr>
          <p:grpSpPr bwMode="auto">
            <a:xfrm>
              <a:off x="551" y="3766"/>
              <a:ext cx="94" cy="500"/>
              <a:chOff x="2738" y="2144"/>
              <a:chExt cx="94" cy="500"/>
            </a:xfrm>
          </p:grpSpPr>
          <p:sp>
            <p:nvSpPr>
              <p:cNvPr id="132227" name="Freeform 131"/>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28" name="Freeform 132"/>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29" name="Freeform 133"/>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30" name="Freeform 134"/>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31" name="Freeform 135"/>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32" name="Freeform 136"/>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33" name="Group 137"/>
            <p:cNvGrpSpPr>
              <a:grpSpLocks/>
            </p:cNvGrpSpPr>
            <p:nvPr/>
          </p:nvGrpSpPr>
          <p:grpSpPr bwMode="auto">
            <a:xfrm>
              <a:off x="668" y="3766"/>
              <a:ext cx="94" cy="500"/>
              <a:chOff x="2738" y="2144"/>
              <a:chExt cx="94" cy="500"/>
            </a:xfrm>
          </p:grpSpPr>
          <p:sp>
            <p:nvSpPr>
              <p:cNvPr id="132234" name="Freeform 138"/>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35" name="Freeform 139"/>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36" name="Freeform 140"/>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37" name="Freeform 141"/>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38" name="Freeform 142"/>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39" name="Freeform 143"/>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40" name="Group 144"/>
            <p:cNvGrpSpPr>
              <a:grpSpLocks/>
            </p:cNvGrpSpPr>
            <p:nvPr/>
          </p:nvGrpSpPr>
          <p:grpSpPr bwMode="auto">
            <a:xfrm>
              <a:off x="785" y="3766"/>
              <a:ext cx="94" cy="500"/>
              <a:chOff x="2738" y="2144"/>
              <a:chExt cx="94" cy="500"/>
            </a:xfrm>
          </p:grpSpPr>
          <p:sp>
            <p:nvSpPr>
              <p:cNvPr id="132241" name="Freeform 145"/>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42" name="Freeform 146"/>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43" name="Freeform 147"/>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44" name="Freeform 148"/>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45" name="Freeform 149"/>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46" name="Freeform 150"/>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47" name="Group 151"/>
            <p:cNvGrpSpPr>
              <a:grpSpLocks/>
            </p:cNvGrpSpPr>
            <p:nvPr/>
          </p:nvGrpSpPr>
          <p:grpSpPr bwMode="auto">
            <a:xfrm>
              <a:off x="902" y="3766"/>
              <a:ext cx="94" cy="500"/>
              <a:chOff x="2738" y="2144"/>
              <a:chExt cx="94" cy="500"/>
            </a:xfrm>
          </p:grpSpPr>
          <p:sp>
            <p:nvSpPr>
              <p:cNvPr id="132248" name="Freeform 152"/>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49" name="Freeform 153"/>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50" name="Freeform 154"/>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51" name="Freeform 155"/>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52" name="Freeform 156"/>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53" name="Freeform 157"/>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54" name="Group 158"/>
            <p:cNvGrpSpPr>
              <a:grpSpLocks/>
            </p:cNvGrpSpPr>
            <p:nvPr/>
          </p:nvGrpSpPr>
          <p:grpSpPr bwMode="auto">
            <a:xfrm>
              <a:off x="1019" y="3766"/>
              <a:ext cx="94" cy="500"/>
              <a:chOff x="2738" y="2144"/>
              <a:chExt cx="94" cy="500"/>
            </a:xfrm>
          </p:grpSpPr>
          <p:sp>
            <p:nvSpPr>
              <p:cNvPr id="132255" name="Freeform 159"/>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56" name="Freeform 160"/>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57" name="Freeform 161"/>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58" name="Freeform 162"/>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59" name="Freeform 163"/>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60" name="Freeform 164"/>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61" name="Group 165"/>
            <p:cNvGrpSpPr>
              <a:grpSpLocks/>
            </p:cNvGrpSpPr>
            <p:nvPr/>
          </p:nvGrpSpPr>
          <p:grpSpPr bwMode="auto">
            <a:xfrm>
              <a:off x="1136" y="3766"/>
              <a:ext cx="94" cy="500"/>
              <a:chOff x="2738" y="2144"/>
              <a:chExt cx="94" cy="500"/>
            </a:xfrm>
          </p:grpSpPr>
          <p:sp>
            <p:nvSpPr>
              <p:cNvPr id="132262" name="Freeform 166"/>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63" name="Freeform 167"/>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64" name="Freeform 168"/>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65" name="Freeform 169"/>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66" name="Freeform 170"/>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67" name="Freeform 171"/>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68" name="Group 172"/>
            <p:cNvGrpSpPr>
              <a:grpSpLocks/>
            </p:cNvGrpSpPr>
            <p:nvPr/>
          </p:nvGrpSpPr>
          <p:grpSpPr bwMode="auto">
            <a:xfrm>
              <a:off x="1253" y="3766"/>
              <a:ext cx="94" cy="500"/>
              <a:chOff x="2738" y="2144"/>
              <a:chExt cx="94" cy="500"/>
            </a:xfrm>
          </p:grpSpPr>
          <p:sp>
            <p:nvSpPr>
              <p:cNvPr id="132269" name="Freeform 173"/>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70" name="Freeform 174"/>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71" name="Freeform 175"/>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72" name="Freeform 176"/>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73" name="Freeform 177"/>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74" name="Freeform 178"/>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75" name="Group 179"/>
            <p:cNvGrpSpPr>
              <a:grpSpLocks/>
            </p:cNvGrpSpPr>
            <p:nvPr/>
          </p:nvGrpSpPr>
          <p:grpSpPr bwMode="auto">
            <a:xfrm>
              <a:off x="1370" y="3766"/>
              <a:ext cx="94" cy="500"/>
              <a:chOff x="2738" y="2144"/>
              <a:chExt cx="94" cy="500"/>
            </a:xfrm>
          </p:grpSpPr>
          <p:sp>
            <p:nvSpPr>
              <p:cNvPr id="132276" name="Freeform 180"/>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77" name="Freeform 181"/>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78" name="Freeform 182"/>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79" name="Freeform 183"/>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80" name="Freeform 184"/>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81" name="Freeform 185"/>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82" name="Group 186"/>
            <p:cNvGrpSpPr>
              <a:grpSpLocks/>
            </p:cNvGrpSpPr>
            <p:nvPr/>
          </p:nvGrpSpPr>
          <p:grpSpPr bwMode="auto">
            <a:xfrm>
              <a:off x="1487" y="3766"/>
              <a:ext cx="94" cy="500"/>
              <a:chOff x="2738" y="2144"/>
              <a:chExt cx="94" cy="500"/>
            </a:xfrm>
          </p:grpSpPr>
          <p:sp>
            <p:nvSpPr>
              <p:cNvPr id="132283" name="Freeform 187"/>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84" name="Freeform 188"/>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85" name="Freeform 189"/>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86" name="Freeform 190"/>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87" name="Freeform 191"/>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88" name="Freeform 192"/>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89" name="Group 193"/>
            <p:cNvGrpSpPr>
              <a:grpSpLocks/>
            </p:cNvGrpSpPr>
            <p:nvPr/>
          </p:nvGrpSpPr>
          <p:grpSpPr bwMode="auto">
            <a:xfrm>
              <a:off x="1604" y="3766"/>
              <a:ext cx="94" cy="500"/>
              <a:chOff x="2738" y="2144"/>
              <a:chExt cx="94" cy="500"/>
            </a:xfrm>
          </p:grpSpPr>
          <p:sp>
            <p:nvSpPr>
              <p:cNvPr id="132290" name="Freeform 194"/>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91" name="Freeform 195"/>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92" name="Freeform 196"/>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293" name="Freeform 197"/>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294" name="Freeform 198"/>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295" name="Freeform 199"/>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296" name="Group 200"/>
            <p:cNvGrpSpPr>
              <a:grpSpLocks/>
            </p:cNvGrpSpPr>
            <p:nvPr/>
          </p:nvGrpSpPr>
          <p:grpSpPr bwMode="auto">
            <a:xfrm>
              <a:off x="1721" y="3766"/>
              <a:ext cx="94" cy="500"/>
              <a:chOff x="2738" y="2144"/>
              <a:chExt cx="94" cy="500"/>
            </a:xfrm>
          </p:grpSpPr>
          <p:sp>
            <p:nvSpPr>
              <p:cNvPr id="132297" name="Freeform 201"/>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98" name="Freeform 202"/>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299" name="Freeform 203"/>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300" name="Freeform 204"/>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301" name="Freeform 205"/>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302" name="Freeform 206"/>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nvGrpSpPr>
            <p:cNvPr id="132303" name="Group 207"/>
            <p:cNvGrpSpPr>
              <a:grpSpLocks/>
            </p:cNvGrpSpPr>
            <p:nvPr/>
          </p:nvGrpSpPr>
          <p:grpSpPr bwMode="auto">
            <a:xfrm>
              <a:off x="1838" y="3766"/>
              <a:ext cx="94" cy="500"/>
              <a:chOff x="2738" y="2144"/>
              <a:chExt cx="94" cy="500"/>
            </a:xfrm>
          </p:grpSpPr>
          <p:sp>
            <p:nvSpPr>
              <p:cNvPr id="132304" name="Freeform 208"/>
              <p:cNvSpPr>
                <a:spLocks/>
              </p:cNvSpPr>
              <p:nvPr/>
            </p:nvSpPr>
            <p:spPr bwMode="auto">
              <a:xfrm>
                <a:off x="2760" y="2208"/>
                <a:ext cx="22" cy="172"/>
              </a:xfrm>
              <a:custGeom>
                <a:avLst/>
                <a:gdLst/>
                <a:ahLst/>
                <a:cxnLst>
                  <a:cxn ang="0">
                    <a:pos x="14" y="0"/>
                  </a:cxn>
                  <a:cxn ang="0">
                    <a:pos x="14" y="0"/>
                  </a:cxn>
                  <a:cxn ang="0">
                    <a:pos x="8" y="16"/>
                  </a:cxn>
                  <a:cxn ang="0">
                    <a:pos x="2" y="34"/>
                  </a:cxn>
                  <a:cxn ang="0">
                    <a:pos x="0" y="54"/>
                  </a:cxn>
                  <a:cxn ang="0">
                    <a:pos x="0" y="54"/>
                  </a:cxn>
                  <a:cxn ang="0">
                    <a:pos x="0" y="64"/>
                  </a:cxn>
                  <a:cxn ang="0">
                    <a:pos x="4" y="74"/>
                  </a:cxn>
                  <a:cxn ang="0">
                    <a:pos x="10" y="92"/>
                  </a:cxn>
                  <a:cxn ang="0">
                    <a:pos x="18" y="108"/>
                  </a:cxn>
                  <a:cxn ang="0">
                    <a:pos x="20" y="116"/>
                  </a:cxn>
                  <a:cxn ang="0">
                    <a:pos x="22" y="126"/>
                  </a:cxn>
                  <a:cxn ang="0">
                    <a:pos x="22" y="126"/>
                  </a:cxn>
                  <a:cxn ang="0">
                    <a:pos x="20" y="144"/>
                  </a:cxn>
                  <a:cxn ang="0">
                    <a:pos x="16" y="158"/>
                  </a:cxn>
                  <a:cxn ang="0">
                    <a:pos x="10" y="172"/>
                  </a:cxn>
                </a:cxnLst>
                <a:rect l="0" t="0" r="r" b="b"/>
                <a:pathLst>
                  <a:path w="22" h="172">
                    <a:moveTo>
                      <a:pt x="14" y="0"/>
                    </a:moveTo>
                    <a:lnTo>
                      <a:pt x="14" y="0"/>
                    </a:lnTo>
                    <a:lnTo>
                      <a:pt x="8" y="16"/>
                    </a:lnTo>
                    <a:lnTo>
                      <a:pt x="2" y="34"/>
                    </a:lnTo>
                    <a:lnTo>
                      <a:pt x="0" y="54"/>
                    </a:lnTo>
                    <a:lnTo>
                      <a:pt x="0" y="54"/>
                    </a:lnTo>
                    <a:lnTo>
                      <a:pt x="0" y="64"/>
                    </a:lnTo>
                    <a:lnTo>
                      <a:pt x="4" y="74"/>
                    </a:lnTo>
                    <a:lnTo>
                      <a:pt x="10" y="92"/>
                    </a:lnTo>
                    <a:lnTo>
                      <a:pt x="18" y="108"/>
                    </a:lnTo>
                    <a:lnTo>
                      <a:pt x="20" y="116"/>
                    </a:lnTo>
                    <a:lnTo>
                      <a:pt x="22" y="126"/>
                    </a:lnTo>
                    <a:lnTo>
                      <a:pt x="22" y="126"/>
                    </a:lnTo>
                    <a:lnTo>
                      <a:pt x="20"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305" name="Freeform 209"/>
              <p:cNvSpPr>
                <a:spLocks/>
              </p:cNvSpPr>
              <p:nvPr/>
            </p:nvSpPr>
            <p:spPr bwMode="auto">
              <a:xfrm>
                <a:off x="2794" y="2208"/>
                <a:ext cx="20" cy="172"/>
              </a:xfrm>
              <a:custGeom>
                <a:avLst/>
                <a:gdLst/>
                <a:ahLst/>
                <a:cxnLst>
                  <a:cxn ang="0">
                    <a:pos x="14" y="0"/>
                  </a:cxn>
                  <a:cxn ang="0">
                    <a:pos x="14" y="0"/>
                  </a:cxn>
                  <a:cxn ang="0">
                    <a:pos x="6" y="16"/>
                  </a:cxn>
                  <a:cxn ang="0">
                    <a:pos x="2" y="34"/>
                  </a:cxn>
                  <a:cxn ang="0">
                    <a:pos x="0" y="54"/>
                  </a:cxn>
                  <a:cxn ang="0">
                    <a:pos x="0" y="54"/>
                  </a:cxn>
                  <a:cxn ang="0">
                    <a:pos x="0" y="64"/>
                  </a:cxn>
                  <a:cxn ang="0">
                    <a:pos x="2" y="74"/>
                  </a:cxn>
                  <a:cxn ang="0">
                    <a:pos x="10" y="92"/>
                  </a:cxn>
                  <a:cxn ang="0">
                    <a:pos x="18" y="108"/>
                  </a:cxn>
                  <a:cxn ang="0">
                    <a:pos x="20" y="116"/>
                  </a:cxn>
                  <a:cxn ang="0">
                    <a:pos x="20" y="126"/>
                  </a:cxn>
                  <a:cxn ang="0">
                    <a:pos x="20" y="126"/>
                  </a:cxn>
                  <a:cxn ang="0">
                    <a:pos x="18" y="144"/>
                  </a:cxn>
                  <a:cxn ang="0">
                    <a:pos x="16" y="158"/>
                  </a:cxn>
                  <a:cxn ang="0">
                    <a:pos x="10" y="172"/>
                  </a:cxn>
                </a:cxnLst>
                <a:rect l="0" t="0" r="r" b="b"/>
                <a:pathLst>
                  <a:path w="20" h="172">
                    <a:moveTo>
                      <a:pt x="14" y="0"/>
                    </a:moveTo>
                    <a:lnTo>
                      <a:pt x="14" y="0"/>
                    </a:lnTo>
                    <a:lnTo>
                      <a:pt x="6" y="16"/>
                    </a:lnTo>
                    <a:lnTo>
                      <a:pt x="2" y="34"/>
                    </a:lnTo>
                    <a:lnTo>
                      <a:pt x="0" y="54"/>
                    </a:lnTo>
                    <a:lnTo>
                      <a:pt x="0" y="54"/>
                    </a:lnTo>
                    <a:lnTo>
                      <a:pt x="0" y="64"/>
                    </a:lnTo>
                    <a:lnTo>
                      <a:pt x="2" y="74"/>
                    </a:lnTo>
                    <a:lnTo>
                      <a:pt x="10" y="92"/>
                    </a:lnTo>
                    <a:lnTo>
                      <a:pt x="18" y="108"/>
                    </a:lnTo>
                    <a:lnTo>
                      <a:pt x="20" y="116"/>
                    </a:lnTo>
                    <a:lnTo>
                      <a:pt x="20" y="126"/>
                    </a:lnTo>
                    <a:lnTo>
                      <a:pt x="20" y="126"/>
                    </a:lnTo>
                    <a:lnTo>
                      <a:pt x="18" y="144"/>
                    </a:lnTo>
                    <a:lnTo>
                      <a:pt x="16" y="158"/>
                    </a:lnTo>
                    <a:lnTo>
                      <a:pt x="10" y="172"/>
                    </a:lnTo>
                  </a:path>
                </a:pathLst>
              </a:custGeom>
              <a:noFill/>
              <a:ln w="38100">
                <a:solidFill>
                  <a:schemeClr val="accent1"/>
                </a:solidFill>
                <a:prstDash val="solid"/>
                <a:round/>
                <a:headEnd/>
                <a:tailEnd/>
              </a:ln>
            </p:spPr>
            <p:txBody>
              <a:bodyPr/>
              <a:lstStyle/>
              <a:p>
                <a:endParaRPr lang="en-US"/>
              </a:p>
            </p:txBody>
          </p:sp>
          <p:sp>
            <p:nvSpPr>
              <p:cNvPr id="132306" name="Freeform 210"/>
              <p:cNvSpPr>
                <a:spLocks/>
              </p:cNvSpPr>
              <p:nvPr/>
            </p:nvSpPr>
            <p:spPr bwMode="auto">
              <a:xfrm>
                <a:off x="2738" y="2144"/>
                <a:ext cx="94" cy="92"/>
              </a:xfrm>
              <a:custGeom>
                <a:avLst/>
                <a:gdLst/>
                <a:ahLst/>
                <a:cxnLst>
                  <a:cxn ang="0">
                    <a:pos x="94" y="46"/>
                  </a:cxn>
                  <a:cxn ang="0">
                    <a:pos x="94" y="46"/>
                  </a:cxn>
                  <a:cxn ang="0">
                    <a:pos x="92" y="56"/>
                  </a:cxn>
                  <a:cxn ang="0">
                    <a:pos x="90" y="64"/>
                  </a:cxn>
                  <a:cxn ang="0">
                    <a:pos x="86" y="72"/>
                  </a:cxn>
                  <a:cxn ang="0">
                    <a:pos x="80" y="80"/>
                  </a:cxn>
                  <a:cxn ang="0">
                    <a:pos x="74" y="84"/>
                  </a:cxn>
                  <a:cxn ang="0">
                    <a:pos x="66" y="90"/>
                  </a:cxn>
                  <a:cxn ang="0">
                    <a:pos x="56" y="92"/>
                  </a:cxn>
                  <a:cxn ang="0">
                    <a:pos x="48" y="92"/>
                  </a:cxn>
                  <a:cxn ang="0">
                    <a:pos x="48" y="92"/>
                  </a:cxn>
                  <a:cxn ang="0">
                    <a:pos x="38" y="92"/>
                  </a:cxn>
                  <a:cxn ang="0">
                    <a:pos x="28" y="90"/>
                  </a:cxn>
                  <a:cxn ang="0">
                    <a:pos x="20" y="84"/>
                  </a:cxn>
                  <a:cxn ang="0">
                    <a:pos x="14" y="80"/>
                  </a:cxn>
                  <a:cxn ang="0">
                    <a:pos x="8" y="72"/>
                  </a:cxn>
                  <a:cxn ang="0">
                    <a:pos x="4" y="64"/>
                  </a:cxn>
                  <a:cxn ang="0">
                    <a:pos x="2" y="56"/>
                  </a:cxn>
                  <a:cxn ang="0">
                    <a:pos x="0" y="46"/>
                  </a:cxn>
                  <a:cxn ang="0">
                    <a:pos x="0" y="46"/>
                  </a:cxn>
                  <a:cxn ang="0">
                    <a:pos x="2" y="36"/>
                  </a:cxn>
                  <a:cxn ang="0">
                    <a:pos x="4" y="28"/>
                  </a:cxn>
                  <a:cxn ang="0">
                    <a:pos x="8" y="20"/>
                  </a:cxn>
                  <a:cxn ang="0">
                    <a:pos x="14" y="14"/>
                  </a:cxn>
                  <a:cxn ang="0">
                    <a:pos x="20" y="8"/>
                  </a:cxn>
                  <a:cxn ang="0">
                    <a:pos x="28" y="4"/>
                  </a:cxn>
                  <a:cxn ang="0">
                    <a:pos x="38" y="0"/>
                  </a:cxn>
                  <a:cxn ang="0">
                    <a:pos x="48" y="0"/>
                  </a:cxn>
                  <a:cxn ang="0">
                    <a:pos x="48" y="0"/>
                  </a:cxn>
                  <a:cxn ang="0">
                    <a:pos x="56" y="0"/>
                  </a:cxn>
                  <a:cxn ang="0">
                    <a:pos x="66" y="4"/>
                  </a:cxn>
                  <a:cxn ang="0">
                    <a:pos x="74" y="8"/>
                  </a:cxn>
                  <a:cxn ang="0">
                    <a:pos x="80" y="14"/>
                  </a:cxn>
                  <a:cxn ang="0">
                    <a:pos x="86" y="20"/>
                  </a:cxn>
                  <a:cxn ang="0">
                    <a:pos x="90" y="28"/>
                  </a:cxn>
                  <a:cxn ang="0">
                    <a:pos x="92" y="36"/>
                  </a:cxn>
                  <a:cxn ang="0">
                    <a:pos x="94" y="46"/>
                  </a:cxn>
                  <a:cxn ang="0">
                    <a:pos x="94" y="46"/>
                  </a:cxn>
                </a:cxnLst>
                <a:rect l="0" t="0" r="r" b="b"/>
                <a:pathLst>
                  <a:path w="94" h="92">
                    <a:moveTo>
                      <a:pt x="94" y="46"/>
                    </a:moveTo>
                    <a:lnTo>
                      <a:pt x="94" y="46"/>
                    </a:lnTo>
                    <a:lnTo>
                      <a:pt x="92" y="56"/>
                    </a:lnTo>
                    <a:lnTo>
                      <a:pt x="90" y="64"/>
                    </a:lnTo>
                    <a:lnTo>
                      <a:pt x="86" y="72"/>
                    </a:lnTo>
                    <a:lnTo>
                      <a:pt x="80" y="80"/>
                    </a:lnTo>
                    <a:lnTo>
                      <a:pt x="74" y="84"/>
                    </a:lnTo>
                    <a:lnTo>
                      <a:pt x="66" y="90"/>
                    </a:lnTo>
                    <a:lnTo>
                      <a:pt x="56" y="92"/>
                    </a:lnTo>
                    <a:lnTo>
                      <a:pt x="48" y="92"/>
                    </a:lnTo>
                    <a:lnTo>
                      <a:pt x="48" y="92"/>
                    </a:lnTo>
                    <a:lnTo>
                      <a:pt x="38" y="92"/>
                    </a:lnTo>
                    <a:lnTo>
                      <a:pt x="28" y="90"/>
                    </a:lnTo>
                    <a:lnTo>
                      <a:pt x="20" y="84"/>
                    </a:lnTo>
                    <a:lnTo>
                      <a:pt x="14" y="80"/>
                    </a:lnTo>
                    <a:lnTo>
                      <a:pt x="8" y="72"/>
                    </a:lnTo>
                    <a:lnTo>
                      <a:pt x="4" y="64"/>
                    </a:lnTo>
                    <a:lnTo>
                      <a:pt x="2" y="56"/>
                    </a:lnTo>
                    <a:lnTo>
                      <a:pt x="0" y="46"/>
                    </a:lnTo>
                    <a:lnTo>
                      <a:pt x="0" y="46"/>
                    </a:lnTo>
                    <a:lnTo>
                      <a:pt x="2" y="36"/>
                    </a:lnTo>
                    <a:lnTo>
                      <a:pt x="4" y="28"/>
                    </a:lnTo>
                    <a:lnTo>
                      <a:pt x="8" y="20"/>
                    </a:lnTo>
                    <a:lnTo>
                      <a:pt x="14" y="14"/>
                    </a:lnTo>
                    <a:lnTo>
                      <a:pt x="20" y="8"/>
                    </a:lnTo>
                    <a:lnTo>
                      <a:pt x="28" y="4"/>
                    </a:lnTo>
                    <a:lnTo>
                      <a:pt x="38" y="0"/>
                    </a:lnTo>
                    <a:lnTo>
                      <a:pt x="48" y="0"/>
                    </a:lnTo>
                    <a:lnTo>
                      <a:pt x="48" y="0"/>
                    </a:lnTo>
                    <a:lnTo>
                      <a:pt x="56" y="0"/>
                    </a:lnTo>
                    <a:lnTo>
                      <a:pt x="66" y="4"/>
                    </a:lnTo>
                    <a:lnTo>
                      <a:pt x="74" y="8"/>
                    </a:lnTo>
                    <a:lnTo>
                      <a:pt x="80" y="14"/>
                    </a:lnTo>
                    <a:lnTo>
                      <a:pt x="86" y="20"/>
                    </a:lnTo>
                    <a:lnTo>
                      <a:pt x="90" y="28"/>
                    </a:lnTo>
                    <a:lnTo>
                      <a:pt x="92" y="36"/>
                    </a:lnTo>
                    <a:lnTo>
                      <a:pt x="94" y="46"/>
                    </a:lnTo>
                    <a:lnTo>
                      <a:pt x="94" y="46"/>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307" name="Freeform 211"/>
              <p:cNvSpPr>
                <a:spLocks/>
              </p:cNvSpPr>
              <p:nvPr/>
            </p:nvSpPr>
            <p:spPr bwMode="auto">
              <a:xfrm>
                <a:off x="2788" y="2406"/>
                <a:ext cx="22" cy="174"/>
              </a:xfrm>
              <a:custGeom>
                <a:avLst/>
                <a:gdLst/>
                <a:ahLst/>
                <a:cxnLst>
                  <a:cxn ang="0">
                    <a:pos x="8" y="174"/>
                  </a:cxn>
                  <a:cxn ang="0">
                    <a:pos x="8" y="174"/>
                  </a:cxn>
                  <a:cxn ang="0">
                    <a:pos x="16" y="156"/>
                  </a:cxn>
                  <a:cxn ang="0">
                    <a:pos x="20" y="140"/>
                  </a:cxn>
                  <a:cxn ang="0">
                    <a:pos x="22" y="120"/>
                  </a:cxn>
                  <a:cxn ang="0">
                    <a:pos x="22" y="120"/>
                  </a:cxn>
                  <a:cxn ang="0">
                    <a:pos x="22" y="108"/>
                  </a:cxn>
                  <a:cxn ang="0">
                    <a:pos x="18" y="100"/>
                  </a:cxn>
                  <a:cxn ang="0">
                    <a:pos x="12" y="82"/>
                  </a:cxn>
                  <a:cxn ang="0">
                    <a:pos x="4" y="66"/>
                  </a:cxn>
                  <a:cxn ang="0">
                    <a:pos x="2" y="56"/>
                  </a:cxn>
                  <a:cxn ang="0">
                    <a:pos x="0" y="48"/>
                  </a:cxn>
                  <a:cxn ang="0">
                    <a:pos x="0" y="48"/>
                  </a:cxn>
                  <a:cxn ang="0">
                    <a:pos x="2" y="30"/>
                  </a:cxn>
                  <a:cxn ang="0">
                    <a:pos x="6" y="14"/>
                  </a:cxn>
                  <a:cxn ang="0">
                    <a:pos x="12" y="0"/>
                  </a:cxn>
                </a:cxnLst>
                <a:rect l="0" t="0" r="r" b="b"/>
                <a:pathLst>
                  <a:path w="22" h="174">
                    <a:moveTo>
                      <a:pt x="8" y="174"/>
                    </a:moveTo>
                    <a:lnTo>
                      <a:pt x="8" y="174"/>
                    </a:lnTo>
                    <a:lnTo>
                      <a:pt x="16" y="156"/>
                    </a:lnTo>
                    <a:lnTo>
                      <a:pt x="20" y="140"/>
                    </a:lnTo>
                    <a:lnTo>
                      <a:pt x="22" y="120"/>
                    </a:lnTo>
                    <a:lnTo>
                      <a:pt x="22" y="120"/>
                    </a:lnTo>
                    <a:lnTo>
                      <a:pt x="22" y="108"/>
                    </a:lnTo>
                    <a:lnTo>
                      <a:pt x="18" y="100"/>
                    </a:lnTo>
                    <a:lnTo>
                      <a:pt x="12" y="82"/>
                    </a:lnTo>
                    <a:lnTo>
                      <a:pt x="4" y="66"/>
                    </a:lnTo>
                    <a:lnTo>
                      <a:pt x="2" y="56"/>
                    </a:lnTo>
                    <a:lnTo>
                      <a:pt x="0" y="48"/>
                    </a:lnTo>
                    <a:lnTo>
                      <a:pt x="0" y="48"/>
                    </a:lnTo>
                    <a:lnTo>
                      <a:pt x="2" y="30"/>
                    </a:lnTo>
                    <a:lnTo>
                      <a:pt x="6" y="14"/>
                    </a:lnTo>
                    <a:lnTo>
                      <a:pt x="12" y="0"/>
                    </a:lnTo>
                  </a:path>
                </a:pathLst>
              </a:custGeom>
              <a:noFill/>
              <a:ln w="38100">
                <a:solidFill>
                  <a:schemeClr val="accent1"/>
                </a:solidFill>
                <a:prstDash val="solid"/>
                <a:round/>
                <a:headEnd/>
                <a:tailEnd/>
              </a:ln>
            </p:spPr>
            <p:txBody>
              <a:bodyPr/>
              <a:lstStyle/>
              <a:p>
                <a:endParaRPr lang="en-US"/>
              </a:p>
            </p:txBody>
          </p:sp>
          <p:sp>
            <p:nvSpPr>
              <p:cNvPr id="132308" name="Freeform 212"/>
              <p:cNvSpPr>
                <a:spLocks/>
              </p:cNvSpPr>
              <p:nvPr/>
            </p:nvSpPr>
            <p:spPr bwMode="auto">
              <a:xfrm>
                <a:off x="2756" y="2406"/>
                <a:ext cx="20" cy="174"/>
              </a:xfrm>
              <a:custGeom>
                <a:avLst/>
                <a:gdLst/>
                <a:ahLst/>
                <a:cxnLst>
                  <a:cxn ang="0">
                    <a:pos x="6" y="174"/>
                  </a:cxn>
                  <a:cxn ang="0">
                    <a:pos x="6" y="174"/>
                  </a:cxn>
                  <a:cxn ang="0">
                    <a:pos x="14" y="156"/>
                  </a:cxn>
                  <a:cxn ang="0">
                    <a:pos x="18" y="140"/>
                  </a:cxn>
                  <a:cxn ang="0">
                    <a:pos x="20" y="120"/>
                  </a:cxn>
                  <a:cxn ang="0">
                    <a:pos x="20" y="120"/>
                  </a:cxn>
                  <a:cxn ang="0">
                    <a:pos x="20" y="108"/>
                  </a:cxn>
                  <a:cxn ang="0">
                    <a:pos x="18" y="100"/>
                  </a:cxn>
                  <a:cxn ang="0">
                    <a:pos x="10" y="82"/>
                  </a:cxn>
                  <a:cxn ang="0">
                    <a:pos x="2" y="66"/>
                  </a:cxn>
                  <a:cxn ang="0">
                    <a:pos x="0" y="56"/>
                  </a:cxn>
                  <a:cxn ang="0">
                    <a:pos x="0" y="48"/>
                  </a:cxn>
                  <a:cxn ang="0">
                    <a:pos x="0" y="48"/>
                  </a:cxn>
                  <a:cxn ang="0">
                    <a:pos x="2" y="30"/>
                  </a:cxn>
                  <a:cxn ang="0">
                    <a:pos x="4" y="14"/>
                  </a:cxn>
                  <a:cxn ang="0">
                    <a:pos x="10" y="0"/>
                  </a:cxn>
                </a:cxnLst>
                <a:rect l="0" t="0" r="r" b="b"/>
                <a:pathLst>
                  <a:path w="20" h="174">
                    <a:moveTo>
                      <a:pt x="6" y="174"/>
                    </a:moveTo>
                    <a:lnTo>
                      <a:pt x="6" y="174"/>
                    </a:lnTo>
                    <a:lnTo>
                      <a:pt x="14" y="156"/>
                    </a:lnTo>
                    <a:lnTo>
                      <a:pt x="18" y="140"/>
                    </a:lnTo>
                    <a:lnTo>
                      <a:pt x="20" y="120"/>
                    </a:lnTo>
                    <a:lnTo>
                      <a:pt x="20" y="120"/>
                    </a:lnTo>
                    <a:lnTo>
                      <a:pt x="20" y="108"/>
                    </a:lnTo>
                    <a:lnTo>
                      <a:pt x="18" y="100"/>
                    </a:lnTo>
                    <a:lnTo>
                      <a:pt x="10" y="82"/>
                    </a:lnTo>
                    <a:lnTo>
                      <a:pt x="2" y="66"/>
                    </a:lnTo>
                    <a:lnTo>
                      <a:pt x="0" y="56"/>
                    </a:lnTo>
                    <a:lnTo>
                      <a:pt x="0" y="48"/>
                    </a:lnTo>
                    <a:lnTo>
                      <a:pt x="0" y="48"/>
                    </a:lnTo>
                    <a:lnTo>
                      <a:pt x="2" y="30"/>
                    </a:lnTo>
                    <a:lnTo>
                      <a:pt x="4" y="14"/>
                    </a:lnTo>
                    <a:lnTo>
                      <a:pt x="10" y="0"/>
                    </a:lnTo>
                  </a:path>
                </a:pathLst>
              </a:custGeom>
              <a:noFill/>
              <a:ln w="38100">
                <a:solidFill>
                  <a:schemeClr val="accent1"/>
                </a:solidFill>
                <a:prstDash val="solid"/>
                <a:round/>
                <a:headEnd/>
                <a:tailEnd/>
              </a:ln>
            </p:spPr>
            <p:txBody>
              <a:bodyPr/>
              <a:lstStyle/>
              <a:p>
                <a:endParaRPr lang="en-US"/>
              </a:p>
            </p:txBody>
          </p:sp>
          <p:sp>
            <p:nvSpPr>
              <p:cNvPr id="132309" name="Freeform 213"/>
              <p:cNvSpPr>
                <a:spLocks/>
              </p:cNvSpPr>
              <p:nvPr/>
            </p:nvSpPr>
            <p:spPr bwMode="auto">
              <a:xfrm>
                <a:off x="2738" y="2550"/>
                <a:ext cx="94" cy="94"/>
              </a:xfrm>
              <a:custGeom>
                <a:avLst/>
                <a:gdLst/>
                <a:ahLst/>
                <a:cxnLst>
                  <a:cxn ang="0">
                    <a:pos x="0" y="48"/>
                  </a:cxn>
                  <a:cxn ang="0">
                    <a:pos x="0" y="48"/>
                  </a:cxn>
                  <a:cxn ang="0">
                    <a:pos x="2" y="38"/>
                  </a:cxn>
                  <a:cxn ang="0">
                    <a:pos x="4" y="28"/>
                  </a:cxn>
                  <a:cxn ang="0">
                    <a:pos x="8" y="20"/>
                  </a:cxn>
                  <a:cxn ang="0">
                    <a:pos x="14" y="14"/>
                  </a:cxn>
                  <a:cxn ang="0">
                    <a:pos x="20" y="8"/>
                  </a:cxn>
                  <a:cxn ang="0">
                    <a:pos x="28" y="4"/>
                  </a:cxn>
                  <a:cxn ang="0">
                    <a:pos x="38" y="2"/>
                  </a:cxn>
                  <a:cxn ang="0">
                    <a:pos x="48" y="0"/>
                  </a:cxn>
                  <a:cxn ang="0">
                    <a:pos x="48" y="0"/>
                  </a:cxn>
                  <a:cxn ang="0">
                    <a:pos x="56" y="2"/>
                  </a:cxn>
                  <a:cxn ang="0">
                    <a:pos x="66" y="4"/>
                  </a:cxn>
                  <a:cxn ang="0">
                    <a:pos x="74" y="8"/>
                  </a:cxn>
                  <a:cxn ang="0">
                    <a:pos x="80" y="14"/>
                  </a:cxn>
                  <a:cxn ang="0">
                    <a:pos x="86" y="20"/>
                  </a:cxn>
                  <a:cxn ang="0">
                    <a:pos x="90" y="28"/>
                  </a:cxn>
                  <a:cxn ang="0">
                    <a:pos x="92" y="38"/>
                  </a:cxn>
                  <a:cxn ang="0">
                    <a:pos x="94" y="48"/>
                  </a:cxn>
                  <a:cxn ang="0">
                    <a:pos x="94" y="48"/>
                  </a:cxn>
                  <a:cxn ang="0">
                    <a:pos x="92" y="56"/>
                  </a:cxn>
                  <a:cxn ang="0">
                    <a:pos x="90" y="66"/>
                  </a:cxn>
                  <a:cxn ang="0">
                    <a:pos x="86" y="74"/>
                  </a:cxn>
                  <a:cxn ang="0">
                    <a:pos x="80" y="80"/>
                  </a:cxn>
                  <a:cxn ang="0">
                    <a:pos x="74" y="86"/>
                  </a:cxn>
                  <a:cxn ang="0">
                    <a:pos x="66" y="90"/>
                  </a:cxn>
                  <a:cxn ang="0">
                    <a:pos x="56" y="92"/>
                  </a:cxn>
                  <a:cxn ang="0">
                    <a:pos x="48" y="94"/>
                  </a:cxn>
                  <a:cxn ang="0">
                    <a:pos x="48" y="94"/>
                  </a:cxn>
                  <a:cxn ang="0">
                    <a:pos x="38" y="92"/>
                  </a:cxn>
                  <a:cxn ang="0">
                    <a:pos x="28" y="90"/>
                  </a:cxn>
                  <a:cxn ang="0">
                    <a:pos x="20" y="86"/>
                  </a:cxn>
                  <a:cxn ang="0">
                    <a:pos x="14" y="80"/>
                  </a:cxn>
                  <a:cxn ang="0">
                    <a:pos x="8" y="74"/>
                  </a:cxn>
                  <a:cxn ang="0">
                    <a:pos x="4" y="66"/>
                  </a:cxn>
                  <a:cxn ang="0">
                    <a:pos x="2" y="56"/>
                  </a:cxn>
                  <a:cxn ang="0">
                    <a:pos x="0" y="48"/>
                  </a:cxn>
                  <a:cxn ang="0">
                    <a:pos x="0" y="48"/>
                  </a:cxn>
                </a:cxnLst>
                <a:rect l="0" t="0" r="r" b="b"/>
                <a:pathLst>
                  <a:path w="94" h="94">
                    <a:moveTo>
                      <a:pt x="0" y="48"/>
                    </a:moveTo>
                    <a:lnTo>
                      <a:pt x="0" y="48"/>
                    </a:lnTo>
                    <a:lnTo>
                      <a:pt x="2" y="38"/>
                    </a:lnTo>
                    <a:lnTo>
                      <a:pt x="4" y="28"/>
                    </a:lnTo>
                    <a:lnTo>
                      <a:pt x="8" y="20"/>
                    </a:lnTo>
                    <a:lnTo>
                      <a:pt x="14" y="14"/>
                    </a:lnTo>
                    <a:lnTo>
                      <a:pt x="20" y="8"/>
                    </a:lnTo>
                    <a:lnTo>
                      <a:pt x="28" y="4"/>
                    </a:lnTo>
                    <a:lnTo>
                      <a:pt x="38" y="2"/>
                    </a:lnTo>
                    <a:lnTo>
                      <a:pt x="48" y="0"/>
                    </a:lnTo>
                    <a:lnTo>
                      <a:pt x="48" y="0"/>
                    </a:lnTo>
                    <a:lnTo>
                      <a:pt x="56" y="2"/>
                    </a:lnTo>
                    <a:lnTo>
                      <a:pt x="66" y="4"/>
                    </a:lnTo>
                    <a:lnTo>
                      <a:pt x="74" y="8"/>
                    </a:lnTo>
                    <a:lnTo>
                      <a:pt x="80" y="14"/>
                    </a:lnTo>
                    <a:lnTo>
                      <a:pt x="86" y="20"/>
                    </a:lnTo>
                    <a:lnTo>
                      <a:pt x="90" y="28"/>
                    </a:lnTo>
                    <a:lnTo>
                      <a:pt x="92" y="38"/>
                    </a:lnTo>
                    <a:lnTo>
                      <a:pt x="94" y="48"/>
                    </a:lnTo>
                    <a:lnTo>
                      <a:pt x="94" y="48"/>
                    </a:lnTo>
                    <a:lnTo>
                      <a:pt x="92" y="56"/>
                    </a:lnTo>
                    <a:lnTo>
                      <a:pt x="90" y="66"/>
                    </a:lnTo>
                    <a:lnTo>
                      <a:pt x="86" y="74"/>
                    </a:lnTo>
                    <a:lnTo>
                      <a:pt x="80" y="80"/>
                    </a:lnTo>
                    <a:lnTo>
                      <a:pt x="74" y="86"/>
                    </a:lnTo>
                    <a:lnTo>
                      <a:pt x="66" y="90"/>
                    </a:lnTo>
                    <a:lnTo>
                      <a:pt x="56" y="92"/>
                    </a:lnTo>
                    <a:lnTo>
                      <a:pt x="48" y="94"/>
                    </a:lnTo>
                    <a:lnTo>
                      <a:pt x="48" y="94"/>
                    </a:lnTo>
                    <a:lnTo>
                      <a:pt x="38" y="92"/>
                    </a:lnTo>
                    <a:lnTo>
                      <a:pt x="28" y="90"/>
                    </a:lnTo>
                    <a:lnTo>
                      <a:pt x="20" y="86"/>
                    </a:lnTo>
                    <a:lnTo>
                      <a:pt x="14" y="80"/>
                    </a:lnTo>
                    <a:lnTo>
                      <a:pt x="8" y="74"/>
                    </a:lnTo>
                    <a:lnTo>
                      <a:pt x="4" y="66"/>
                    </a:lnTo>
                    <a:lnTo>
                      <a:pt x="2" y="56"/>
                    </a:lnTo>
                    <a:lnTo>
                      <a:pt x="0" y="48"/>
                    </a:lnTo>
                    <a:lnTo>
                      <a:pt x="0" y="48"/>
                    </a:lnTo>
                    <a:close/>
                  </a:path>
                </a:pathLst>
              </a:custGeom>
              <a:gradFill rotWithShape="1">
                <a:gsLst>
                  <a:gs pos="0">
                    <a:schemeClr val="accent1"/>
                  </a:gs>
                  <a:gs pos="100000">
                    <a:schemeClr val="accent1">
                      <a:gamma/>
                      <a:shade val="46275"/>
                      <a:invGamma/>
                    </a:schemeClr>
                  </a:gs>
                </a:gsLst>
                <a:path path="rect">
                  <a:fillToRect l="50000" t="50000" r="50000" b="50000"/>
                </a:path>
              </a:gradFill>
              <a:ln w="12700">
                <a:solidFill>
                  <a:srgbClr val="666699"/>
                </a:solidFill>
                <a:prstDash val="solid"/>
                <a:round/>
                <a:headEnd/>
                <a:tailEnd/>
              </a:ln>
            </p:spPr>
            <p:txBody>
              <a:bodyPr/>
              <a:lstStyle/>
              <a:p>
                <a:endParaRPr lang="en-US"/>
              </a:p>
            </p:txBody>
          </p:sp>
        </p:grpSp>
      </p:grpSp>
      <p:sp>
        <p:nvSpPr>
          <p:cNvPr id="132310" name="Freeform 214"/>
          <p:cNvSpPr>
            <a:spLocks/>
          </p:cNvSpPr>
          <p:nvPr/>
        </p:nvSpPr>
        <p:spPr bwMode="auto">
          <a:xfrm>
            <a:off x="5970588" y="2803525"/>
            <a:ext cx="241300" cy="242888"/>
          </a:xfrm>
          <a:custGeom>
            <a:avLst/>
            <a:gdLst/>
            <a:ahLst/>
            <a:cxnLst>
              <a:cxn ang="0">
                <a:pos x="242" y="120"/>
              </a:cxn>
              <a:cxn ang="0">
                <a:pos x="242" y="120"/>
              </a:cxn>
              <a:cxn ang="0">
                <a:pos x="242" y="134"/>
              </a:cxn>
              <a:cxn ang="0">
                <a:pos x="240" y="146"/>
              </a:cxn>
              <a:cxn ang="0">
                <a:pos x="232" y="168"/>
              </a:cxn>
              <a:cxn ang="0">
                <a:pos x="222" y="188"/>
              </a:cxn>
              <a:cxn ang="0">
                <a:pos x="206" y="206"/>
              </a:cxn>
              <a:cxn ang="0">
                <a:pos x="188" y="222"/>
              </a:cxn>
              <a:cxn ang="0">
                <a:pos x="168" y="232"/>
              </a:cxn>
              <a:cxn ang="0">
                <a:pos x="144" y="240"/>
              </a:cxn>
              <a:cxn ang="0">
                <a:pos x="132" y="242"/>
              </a:cxn>
              <a:cxn ang="0">
                <a:pos x="120" y="242"/>
              </a:cxn>
              <a:cxn ang="0">
                <a:pos x="120" y="242"/>
              </a:cxn>
              <a:cxn ang="0">
                <a:pos x="108" y="242"/>
              </a:cxn>
              <a:cxn ang="0">
                <a:pos x="96" y="240"/>
              </a:cxn>
              <a:cxn ang="0">
                <a:pos x="74" y="232"/>
              </a:cxn>
              <a:cxn ang="0">
                <a:pos x="52" y="222"/>
              </a:cxn>
              <a:cxn ang="0">
                <a:pos x="34" y="206"/>
              </a:cxn>
              <a:cxn ang="0">
                <a:pos x="20" y="188"/>
              </a:cxn>
              <a:cxn ang="0">
                <a:pos x="8" y="168"/>
              </a:cxn>
              <a:cxn ang="0">
                <a:pos x="2" y="146"/>
              </a:cxn>
              <a:cxn ang="0">
                <a:pos x="0" y="134"/>
              </a:cxn>
              <a:cxn ang="0">
                <a:pos x="0" y="120"/>
              </a:cxn>
              <a:cxn ang="0">
                <a:pos x="0" y="120"/>
              </a:cxn>
              <a:cxn ang="0">
                <a:pos x="0" y="108"/>
              </a:cxn>
              <a:cxn ang="0">
                <a:pos x="2" y="96"/>
              </a:cxn>
              <a:cxn ang="0">
                <a:pos x="8" y="74"/>
              </a:cxn>
              <a:cxn ang="0">
                <a:pos x="20" y="52"/>
              </a:cxn>
              <a:cxn ang="0">
                <a:pos x="34" y="34"/>
              </a:cxn>
              <a:cxn ang="0">
                <a:pos x="52" y="20"/>
              </a:cxn>
              <a:cxn ang="0">
                <a:pos x="74" y="8"/>
              </a:cxn>
              <a:cxn ang="0">
                <a:pos x="96" y="2"/>
              </a:cxn>
              <a:cxn ang="0">
                <a:pos x="108" y="0"/>
              </a:cxn>
              <a:cxn ang="0">
                <a:pos x="120" y="0"/>
              </a:cxn>
              <a:cxn ang="0">
                <a:pos x="120" y="0"/>
              </a:cxn>
              <a:cxn ang="0">
                <a:pos x="132" y="0"/>
              </a:cxn>
              <a:cxn ang="0">
                <a:pos x="144" y="2"/>
              </a:cxn>
              <a:cxn ang="0">
                <a:pos x="168" y="8"/>
              </a:cxn>
              <a:cxn ang="0">
                <a:pos x="188" y="20"/>
              </a:cxn>
              <a:cxn ang="0">
                <a:pos x="206" y="34"/>
              </a:cxn>
              <a:cxn ang="0">
                <a:pos x="222" y="52"/>
              </a:cxn>
              <a:cxn ang="0">
                <a:pos x="232" y="74"/>
              </a:cxn>
              <a:cxn ang="0">
                <a:pos x="240" y="96"/>
              </a:cxn>
              <a:cxn ang="0">
                <a:pos x="242" y="108"/>
              </a:cxn>
              <a:cxn ang="0">
                <a:pos x="242" y="120"/>
              </a:cxn>
              <a:cxn ang="0">
                <a:pos x="242" y="120"/>
              </a:cxn>
            </a:cxnLst>
            <a:rect l="0" t="0" r="r" b="b"/>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20"/>
                </a:lnTo>
                <a:lnTo>
                  <a:pt x="0" y="108"/>
                </a:lnTo>
                <a:lnTo>
                  <a:pt x="2" y="96"/>
                </a:lnTo>
                <a:lnTo>
                  <a:pt x="8" y="74"/>
                </a:lnTo>
                <a:lnTo>
                  <a:pt x="20" y="52"/>
                </a:lnTo>
                <a:lnTo>
                  <a:pt x="34" y="34"/>
                </a:lnTo>
                <a:lnTo>
                  <a:pt x="52" y="20"/>
                </a:lnTo>
                <a:lnTo>
                  <a:pt x="74" y="8"/>
                </a:lnTo>
                <a:lnTo>
                  <a:pt x="96" y="2"/>
                </a:lnTo>
                <a:lnTo>
                  <a:pt x="108" y="0"/>
                </a:lnTo>
                <a:lnTo>
                  <a:pt x="120"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lnTo>
                  <a:pt x="242" y="120"/>
                </a:lnTo>
                <a:close/>
              </a:path>
            </a:pathLst>
          </a:custGeom>
          <a:gradFill rotWithShape="1">
            <a:gsLst>
              <a:gs pos="0">
                <a:srgbClr val="FF9900"/>
              </a:gs>
              <a:gs pos="100000">
                <a:srgbClr val="FF9900">
                  <a:gamma/>
                  <a:shade val="46275"/>
                  <a:invGamma/>
                </a:srgb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311" name="Freeform 215"/>
          <p:cNvSpPr>
            <a:spLocks/>
          </p:cNvSpPr>
          <p:nvPr/>
        </p:nvSpPr>
        <p:spPr bwMode="auto">
          <a:xfrm>
            <a:off x="7051675" y="2803525"/>
            <a:ext cx="241300" cy="242888"/>
          </a:xfrm>
          <a:custGeom>
            <a:avLst/>
            <a:gdLst/>
            <a:ahLst/>
            <a:cxnLst>
              <a:cxn ang="0">
                <a:pos x="242" y="120"/>
              </a:cxn>
              <a:cxn ang="0">
                <a:pos x="242" y="120"/>
              </a:cxn>
              <a:cxn ang="0">
                <a:pos x="242" y="134"/>
              </a:cxn>
              <a:cxn ang="0">
                <a:pos x="240" y="146"/>
              </a:cxn>
              <a:cxn ang="0">
                <a:pos x="232" y="168"/>
              </a:cxn>
              <a:cxn ang="0">
                <a:pos x="222" y="188"/>
              </a:cxn>
              <a:cxn ang="0">
                <a:pos x="206" y="206"/>
              </a:cxn>
              <a:cxn ang="0">
                <a:pos x="188" y="222"/>
              </a:cxn>
              <a:cxn ang="0">
                <a:pos x="168" y="232"/>
              </a:cxn>
              <a:cxn ang="0">
                <a:pos x="144" y="240"/>
              </a:cxn>
              <a:cxn ang="0">
                <a:pos x="132" y="242"/>
              </a:cxn>
              <a:cxn ang="0">
                <a:pos x="120" y="242"/>
              </a:cxn>
              <a:cxn ang="0">
                <a:pos x="120" y="242"/>
              </a:cxn>
              <a:cxn ang="0">
                <a:pos x="108" y="242"/>
              </a:cxn>
              <a:cxn ang="0">
                <a:pos x="96" y="240"/>
              </a:cxn>
              <a:cxn ang="0">
                <a:pos x="74" y="232"/>
              </a:cxn>
              <a:cxn ang="0">
                <a:pos x="52" y="222"/>
              </a:cxn>
              <a:cxn ang="0">
                <a:pos x="34" y="206"/>
              </a:cxn>
              <a:cxn ang="0">
                <a:pos x="20" y="188"/>
              </a:cxn>
              <a:cxn ang="0">
                <a:pos x="8" y="168"/>
              </a:cxn>
              <a:cxn ang="0">
                <a:pos x="2" y="146"/>
              </a:cxn>
              <a:cxn ang="0">
                <a:pos x="0" y="134"/>
              </a:cxn>
              <a:cxn ang="0">
                <a:pos x="0" y="120"/>
              </a:cxn>
              <a:cxn ang="0">
                <a:pos x="0" y="120"/>
              </a:cxn>
              <a:cxn ang="0">
                <a:pos x="0" y="108"/>
              </a:cxn>
              <a:cxn ang="0">
                <a:pos x="2" y="96"/>
              </a:cxn>
              <a:cxn ang="0">
                <a:pos x="8" y="74"/>
              </a:cxn>
              <a:cxn ang="0">
                <a:pos x="20" y="52"/>
              </a:cxn>
              <a:cxn ang="0">
                <a:pos x="34" y="34"/>
              </a:cxn>
              <a:cxn ang="0">
                <a:pos x="52" y="20"/>
              </a:cxn>
              <a:cxn ang="0">
                <a:pos x="74" y="8"/>
              </a:cxn>
              <a:cxn ang="0">
                <a:pos x="96" y="2"/>
              </a:cxn>
              <a:cxn ang="0">
                <a:pos x="108" y="0"/>
              </a:cxn>
              <a:cxn ang="0">
                <a:pos x="120" y="0"/>
              </a:cxn>
              <a:cxn ang="0">
                <a:pos x="120" y="0"/>
              </a:cxn>
              <a:cxn ang="0">
                <a:pos x="132" y="0"/>
              </a:cxn>
              <a:cxn ang="0">
                <a:pos x="144" y="2"/>
              </a:cxn>
              <a:cxn ang="0">
                <a:pos x="168" y="8"/>
              </a:cxn>
              <a:cxn ang="0">
                <a:pos x="188" y="20"/>
              </a:cxn>
              <a:cxn ang="0">
                <a:pos x="206" y="34"/>
              </a:cxn>
              <a:cxn ang="0">
                <a:pos x="222" y="52"/>
              </a:cxn>
              <a:cxn ang="0">
                <a:pos x="232" y="74"/>
              </a:cxn>
              <a:cxn ang="0">
                <a:pos x="240" y="96"/>
              </a:cxn>
              <a:cxn ang="0">
                <a:pos x="242" y="108"/>
              </a:cxn>
              <a:cxn ang="0">
                <a:pos x="242" y="120"/>
              </a:cxn>
              <a:cxn ang="0">
                <a:pos x="242" y="120"/>
              </a:cxn>
            </a:cxnLst>
            <a:rect l="0" t="0" r="r" b="b"/>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20"/>
                </a:lnTo>
                <a:lnTo>
                  <a:pt x="0" y="108"/>
                </a:lnTo>
                <a:lnTo>
                  <a:pt x="2" y="96"/>
                </a:lnTo>
                <a:lnTo>
                  <a:pt x="8" y="74"/>
                </a:lnTo>
                <a:lnTo>
                  <a:pt x="20" y="52"/>
                </a:lnTo>
                <a:lnTo>
                  <a:pt x="34" y="34"/>
                </a:lnTo>
                <a:lnTo>
                  <a:pt x="52" y="20"/>
                </a:lnTo>
                <a:lnTo>
                  <a:pt x="74" y="8"/>
                </a:lnTo>
                <a:lnTo>
                  <a:pt x="96" y="2"/>
                </a:lnTo>
                <a:lnTo>
                  <a:pt x="108" y="0"/>
                </a:lnTo>
                <a:lnTo>
                  <a:pt x="120"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lnTo>
                  <a:pt x="242" y="120"/>
                </a:lnTo>
                <a:close/>
              </a:path>
            </a:pathLst>
          </a:custGeom>
          <a:gradFill rotWithShape="1">
            <a:gsLst>
              <a:gs pos="0">
                <a:srgbClr val="FF9900"/>
              </a:gs>
              <a:gs pos="100000">
                <a:srgbClr val="FF9900">
                  <a:gamma/>
                  <a:shade val="46275"/>
                  <a:invGamma/>
                </a:srgb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312" name="Freeform 216"/>
          <p:cNvSpPr>
            <a:spLocks/>
          </p:cNvSpPr>
          <p:nvPr/>
        </p:nvSpPr>
        <p:spPr bwMode="auto">
          <a:xfrm>
            <a:off x="8061325" y="2803525"/>
            <a:ext cx="241300" cy="242888"/>
          </a:xfrm>
          <a:custGeom>
            <a:avLst/>
            <a:gdLst/>
            <a:ahLst/>
            <a:cxnLst>
              <a:cxn ang="0">
                <a:pos x="242" y="120"/>
              </a:cxn>
              <a:cxn ang="0">
                <a:pos x="242" y="120"/>
              </a:cxn>
              <a:cxn ang="0">
                <a:pos x="242" y="134"/>
              </a:cxn>
              <a:cxn ang="0">
                <a:pos x="240" y="146"/>
              </a:cxn>
              <a:cxn ang="0">
                <a:pos x="232" y="168"/>
              </a:cxn>
              <a:cxn ang="0">
                <a:pos x="222" y="188"/>
              </a:cxn>
              <a:cxn ang="0">
                <a:pos x="206" y="206"/>
              </a:cxn>
              <a:cxn ang="0">
                <a:pos x="188" y="222"/>
              </a:cxn>
              <a:cxn ang="0">
                <a:pos x="168" y="232"/>
              </a:cxn>
              <a:cxn ang="0">
                <a:pos x="144" y="240"/>
              </a:cxn>
              <a:cxn ang="0">
                <a:pos x="132" y="242"/>
              </a:cxn>
              <a:cxn ang="0">
                <a:pos x="120" y="242"/>
              </a:cxn>
              <a:cxn ang="0">
                <a:pos x="120" y="242"/>
              </a:cxn>
              <a:cxn ang="0">
                <a:pos x="108" y="242"/>
              </a:cxn>
              <a:cxn ang="0">
                <a:pos x="96" y="240"/>
              </a:cxn>
              <a:cxn ang="0">
                <a:pos x="74" y="232"/>
              </a:cxn>
              <a:cxn ang="0">
                <a:pos x="52" y="222"/>
              </a:cxn>
              <a:cxn ang="0">
                <a:pos x="34" y="206"/>
              </a:cxn>
              <a:cxn ang="0">
                <a:pos x="20" y="188"/>
              </a:cxn>
              <a:cxn ang="0">
                <a:pos x="8" y="168"/>
              </a:cxn>
              <a:cxn ang="0">
                <a:pos x="2" y="146"/>
              </a:cxn>
              <a:cxn ang="0">
                <a:pos x="0" y="134"/>
              </a:cxn>
              <a:cxn ang="0">
                <a:pos x="0" y="120"/>
              </a:cxn>
              <a:cxn ang="0">
                <a:pos x="0" y="120"/>
              </a:cxn>
              <a:cxn ang="0">
                <a:pos x="0" y="108"/>
              </a:cxn>
              <a:cxn ang="0">
                <a:pos x="2" y="96"/>
              </a:cxn>
              <a:cxn ang="0">
                <a:pos x="8" y="74"/>
              </a:cxn>
              <a:cxn ang="0">
                <a:pos x="20" y="52"/>
              </a:cxn>
              <a:cxn ang="0">
                <a:pos x="34" y="34"/>
              </a:cxn>
              <a:cxn ang="0">
                <a:pos x="52" y="20"/>
              </a:cxn>
              <a:cxn ang="0">
                <a:pos x="74" y="8"/>
              </a:cxn>
              <a:cxn ang="0">
                <a:pos x="96" y="2"/>
              </a:cxn>
              <a:cxn ang="0">
                <a:pos x="108" y="0"/>
              </a:cxn>
              <a:cxn ang="0">
                <a:pos x="120" y="0"/>
              </a:cxn>
              <a:cxn ang="0">
                <a:pos x="120" y="0"/>
              </a:cxn>
              <a:cxn ang="0">
                <a:pos x="132" y="0"/>
              </a:cxn>
              <a:cxn ang="0">
                <a:pos x="144" y="2"/>
              </a:cxn>
              <a:cxn ang="0">
                <a:pos x="168" y="8"/>
              </a:cxn>
              <a:cxn ang="0">
                <a:pos x="188" y="20"/>
              </a:cxn>
              <a:cxn ang="0">
                <a:pos x="206" y="34"/>
              </a:cxn>
              <a:cxn ang="0">
                <a:pos x="222" y="52"/>
              </a:cxn>
              <a:cxn ang="0">
                <a:pos x="232" y="74"/>
              </a:cxn>
              <a:cxn ang="0">
                <a:pos x="240" y="96"/>
              </a:cxn>
              <a:cxn ang="0">
                <a:pos x="242" y="108"/>
              </a:cxn>
              <a:cxn ang="0">
                <a:pos x="242" y="120"/>
              </a:cxn>
              <a:cxn ang="0">
                <a:pos x="242" y="120"/>
              </a:cxn>
            </a:cxnLst>
            <a:rect l="0" t="0" r="r" b="b"/>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20"/>
                </a:lnTo>
                <a:lnTo>
                  <a:pt x="0" y="108"/>
                </a:lnTo>
                <a:lnTo>
                  <a:pt x="2" y="96"/>
                </a:lnTo>
                <a:lnTo>
                  <a:pt x="8" y="74"/>
                </a:lnTo>
                <a:lnTo>
                  <a:pt x="20" y="52"/>
                </a:lnTo>
                <a:lnTo>
                  <a:pt x="34" y="34"/>
                </a:lnTo>
                <a:lnTo>
                  <a:pt x="52" y="20"/>
                </a:lnTo>
                <a:lnTo>
                  <a:pt x="74" y="8"/>
                </a:lnTo>
                <a:lnTo>
                  <a:pt x="96" y="2"/>
                </a:lnTo>
                <a:lnTo>
                  <a:pt x="108" y="0"/>
                </a:lnTo>
                <a:lnTo>
                  <a:pt x="120"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lnTo>
                  <a:pt x="242" y="120"/>
                </a:lnTo>
                <a:close/>
              </a:path>
            </a:pathLst>
          </a:custGeom>
          <a:gradFill rotWithShape="1">
            <a:gsLst>
              <a:gs pos="0">
                <a:srgbClr val="FF9900"/>
              </a:gs>
              <a:gs pos="100000">
                <a:srgbClr val="FF9900">
                  <a:gamma/>
                  <a:shade val="46275"/>
                  <a:invGamma/>
                </a:srgbClr>
              </a:gs>
            </a:gsLst>
            <a:path path="rect">
              <a:fillToRect l="50000" t="50000" r="50000" b="50000"/>
            </a:path>
          </a:gradFill>
          <a:ln w="12700">
            <a:solidFill>
              <a:srgbClr val="666699"/>
            </a:solidFill>
            <a:prstDash val="solid"/>
            <a:round/>
            <a:headEnd/>
            <a:tailEnd/>
          </a:ln>
        </p:spPr>
        <p:txBody>
          <a:bodyPr/>
          <a:lstStyle/>
          <a:p>
            <a:endParaRPr lang="en-US"/>
          </a:p>
        </p:txBody>
      </p:sp>
      <p:sp>
        <p:nvSpPr>
          <p:cNvPr id="132313" name="Text Box 217"/>
          <p:cNvSpPr txBox="1">
            <a:spLocks noChangeArrowheads="1"/>
          </p:cNvSpPr>
          <p:nvPr/>
        </p:nvSpPr>
        <p:spPr bwMode="auto">
          <a:xfrm>
            <a:off x="5759450" y="2159000"/>
            <a:ext cx="655638" cy="366713"/>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1+1</a:t>
            </a:r>
          </a:p>
        </p:txBody>
      </p:sp>
      <p:sp>
        <p:nvSpPr>
          <p:cNvPr id="132314" name="Text Box 218"/>
          <p:cNvSpPr txBox="1">
            <a:spLocks noChangeArrowheads="1"/>
          </p:cNvSpPr>
          <p:nvPr/>
        </p:nvSpPr>
        <p:spPr bwMode="auto">
          <a:xfrm>
            <a:off x="6826250" y="2159000"/>
            <a:ext cx="655638" cy="366713"/>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2+2</a:t>
            </a:r>
          </a:p>
        </p:txBody>
      </p:sp>
      <p:sp>
        <p:nvSpPr>
          <p:cNvPr id="132315" name="Text Box 219"/>
          <p:cNvSpPr txBox="1">
            <a:spLocks noChangeArrowheads="1"/>
          </p:cNvSpPr>
          <p:nvPr/>
        </p:nvSpPr>
        <p:spPr bwMode="auto">
          <a:xfrm>
            <a:off x="7847013" y="2159000"/>
            <a:ext cx="655637" cy="366713"/>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1+2</a:t>
            </a:r>
          </a:p>
        </p:txBody>
      </p:sp>
      <p:sp>
        <p:nvSpPr>
          <p:cNvPr id="132316" name="Freeform 220"/>
          <p:cNvSpPr>
            <a:spLocks/>
          </p:cNvSpPr>
          <p:nvPr/>
        </p:nvSpPr>
        <p:spPr bwMode="auto">
          <a:xfrm>
            <a:off x="5791200" y="3759200"/>
            <a:ext cx="635000" cy="317500"/>
          </a:xfrm>
          <a:custGeom>
            <a:avLst/>
            <a:gdLst/>
            <a:ahLst/>
            <a:cxnLst>
              <a:cxn ang="0">
                <a:pos x="0" y="198"/>
              </a:cxn>
              <a:cxn ang="0">
                <a:pos x="200" y="0"/>
              </a:cxn>
              <a:cxn ang="0">
                <a:pos x="400" y="200"/>
              </a:cxn>
              <a:cxn ang="0">
                <a:pos x="294" y="200"/>
              </a:cxn>
              <a:cxn ang="0">
                <a:pos x="206" y="112"/>
              </a:cxn>
              <a:cxn ang="0">
                <a:pos x="118" y="198"/>
              </a:cxn>
              <a:cxn ang="0">
                <a:pos x="0" y="198"/>
              </a:cxn>
            </a:cxnLst>
            <a:rect l="0" t="0" r="r" b="b"/>
            <a:pathLst>
              <a:path w="400" h="200">
                <a:moveTo>
                  <a:pt x="0" y="198"/>
                </a:moveTo>
                <a:lnTo>
                  <a:pt x="200" y="0"/>
                </a:lnTo>
                <a:lnTo>
                  <a:pt x="400" y="200"/>
                </a:lnTo>
                <a:lnTo>
                  <a:pt x="294" y="200"/>
                </a:lnTo>
                <a:lnTo>
                  <a:pt x="206" y="112"/>
                </a:lnTo>
                <a:lnTo>
                  <a:pt x="118" y="198"/>
                </a:lnTo>
                <a:lnTo>
                  <a:pt x="0" y="198"/>
                </a:lnTo>
                <a:close/>
              </a:path>
            </a:pathLst>
          </a:custGeom>
          <a:solidFill>
            <a:srgbClr val="FFCC00"/>
          </a:solidFill>
          <a:ln w="12700">
            <a:solidFill>
              <a:srgbClr val="666699"/>
            </a:solidFill>
            <a:prstDash val="solid"/>
            <a:round/>
            <a:headEnd/>
            <a:tailEnd/>
          </a:ln>
        </p:spPr>
        <p:txBody>
          <a:bodyPr/>
          <a:lstStyle/>
          <a:p>
            <a:endParaRPr lang="en-US"/>
          </a:p>
        </p:txBody>
      </p:sp>
      <p:sp>
        <p:nvSpPr>
          <p:cNvPr id="132317" name="Freeform 221"/>
          <p:cNvSpPr>
            <a:spLocks/>
          </p:cNvSpPr>
          <p:nvPr/>
        </p:nvSpPr>
        <p:spPr bwMode="auto">
          <a:xfrm>
            <a:off x="6858000" y="3759200"/>
            <a:ext cx="635000" cy="317500"/>
          </a:xfrm>
          <a:custGeom>
            <a:avLst/>
            <a:gdLst/>
            <a:ahLst/>
            <a:cxnLst>
              <a:cxn ang="0">
                <a:pos x="0" y="198"/>
              </a:cxn>
              <a:cxn ang="0">
                <a:pos x="200" y="0"/>
              </a:cxn>
              <a:cxn ang="0">
                <a:pos x="400" y="200"/>
              </a:cxn>
              <a:cxn ang="0">
                <a:pos x="294" y="200"/>
              </a:cxn>
              <a:cxn ang="0">
                <a:pos x="206" y="112"/>
              </a:cxn>
              <a:cxn ang="0">
                <a:pos x="118" y="198"/>
              </a:cxn>
              <a:cxn ang="0">
                <a:pos x="0" y="198"/>
              </a:cxn>
            </a:cxnLst>
            <a:rect l="0" t="0" r="r" b="b"/>
            <a:pathLst>
              <a:path w="400" h="200">
                <a:moveTo>
                  <a:pt x="0" y="198"/>
                </a:moveTo>
                <a:lnTo>
                  <a:pt x="200" y="0"/>
                </a:lnTo>
                <a:lnTo>
                  <a:pt x="400" y="200"/>
                </a:lnTo>
                <a:lnTo>
                  <a:pt x="294" y="200"/>
                </a:lnTo>
                <a:lnTo>
                  <a:pt x="206" y="112"/>
                </a:lnTo>
                <a:lnTo>
                  <a:pt x="118" y="198"/>
                </a:lnTo>
                <a:lnTo>
                  <a:pt x="0" y="198"/>
                </a:lnTo>
                <a:close/>
              </a:path>
            </a:pathLst>
          </a:custGeom>
          <a:solidFill>
            <a:srgbClr val="FFCC00"/>
          </a:solidFill>
          <a:ln w="12700">
            <a:solidFill>
              <a:srgbClr val="666699"/>
            </a:solidFill>
            <a:prstDash val="solid"/>
            <a:round/>
            <a:headEnd/>
            <a:tailEnd/>
          </a:ln>
        </p:spPr>
        <p:txBody>
          <a:bodyPr/>
          <a:lstStyle/>
          <a:p>
            <a:endParaRPr lang="en-US"/>
          </a:p>
        </p:txBody>
      </p:sp>
      <p:sp>
        <p:nvSpPr>
          <p:cNvPr id="132318" name="Freeform 222"/>
          <p:cNvSpPr>
            <a:spLocks/>
          </p:cNvSpPr>
          <p:nvPr/>
        </p:nvSpPr>
        <p:spPr bwMode="auto">
          <a:xfrm>
            <a:off x="7848600" y="3759200"/>
            <a:ext cx="635000" cy="317500"/>
          </a:xfrm>
          <a:custGeom>
            <a:avLst/>
            <a:gdLst/>
            <a:ahLst/>
            <a:cxnLst>
              <a:cxn ang="0">
                <a:pos x="0" y="198"/>
              </a:cxn>
              <a:cxn ang="0">
                <a:pos x="200" y="0"/>
              </a:cxn>
              <a:cxn ang="0">
                <a:pos x="400" y="200"/>
              </a:cxn>
              <a:cxn ang="0">
                <a:pos x="294" y="200"/>
              </a:cxn>
              <a:cxn ang="0">
                <a:pos x="206" y="112"/>
              </a:cxn>
              <a:cxn ang="0">
                <a:pos x="118" y="198"/>
              </a:cxn>
              <a:cxn ang="0">
                <a:pos x="0" y="198"/>
              </a:cxn>
            </a:cxnLst>
            <a:rect l="0" t="0" r="r" b="b"/>
            <a:pathLst>
              <a:path w="400" h="200">
                <a:moveTo>
                  <a:pt x="0" y="198"/>
                </a:moveTo>
                <a:lnTo>
                  <a:pt x="200" y="0"/>
                </a:lnTo>
                <a:lnTo>
                  <a:pt x="400" y="200"/>
                </a:lnTo>
                <a:lnTo>
                  <a:pt x="294" y="200"/>
                </a:lnTo>
                <a:lnTo>
                  <a:pt x="206" y="112"/>
                </a:lnTo>
                <a:lnTo>
                  <a:pt x="118" y="198"/>
                </a:lnTo>
                <a:lnTo>
                  <a:pt x="0" y="198"/>
                </a:lnTo>
                <a:close/>
              </a:path>
            </a:pathLst>
          </a:custGeom>
          <a:solidFill>
            <a:srgbClr val="FFCC00"/>
          </a:solidFill>
          <a:ln w="12700">
            <a:solidFill>
              <a:srgbClr val="666699"/>
            </a:solidFill>
            <a:prstDash val="solid"/>
            <a:round/>
            <a:headEnd/>
            <a:tailEnd/>
          </a:ln>
        </p:spPr>
        <p:txBody>
          <a:bodyPr/>
          <a:lstStyle/>
          <a:p>
            <a:endParaRPr lang="en-US"/>
          </a:p>
        </p:txBody>
      </p:sp>
      <p:sp>
        <p:nvSpPr>
          <p:cNvPr id="132319" name="Line 223"/>
          <p:cNvSpPr>
            <a:spLocks noChangeShapeType="1"/>
          </p:cNvSpPr>
          <p:nvPr/>
        </p:nvSpPr>
        <p:spPr bwMode="auto">
          <a:xfrm flipH="1">
            <a:off x="6096000" y="4673600"/>
            <a:ext cx="0" cy="609600"/>
          </a:xfrm>
          <a:prstGeom prst="line">
            <a:avLst/>
          </a:prstGeom>
          <a:noFill/>
          <a:ln w="38100">
            <a:solidFill>
              <a:schemeClr val="tx1"/>
            </a:solidFill>
            <a:round/>
            <a:headEnd/>
            <a:tailEnd type="triangle" w="med" len="med"/>
          </a:ln>
          <a:effectLst/>
        </p:spPr>
        <p:txBody>
          <a:bodyPr/>
          <a:lstStyle/>
          <a:p>
            <a:endParaRPr lang="en-US"/>
          </a:p>
        </p:txBody>
      </p:sp>
      <p:sp>
        <p:nvSpPr>
          <p:cNvPr id="132320" name="AutoShape 224"/>
          <p:cNvSpPr>
            <a:spLocks noChangeArrowheads="1"/>
          </p:cNvSpPr>
          <p:nvPr/>
        </p:nvSpPr>
        <p:spPr bwMode="auto">
          <a:xfrm rot="2700000" flipH="1">
            <a:off x="5907088" y="4749800"/>
            <a:ext cx="381000" cy="381000"/>
          </a:xfrm>
          <a:prstGeom prst="plus">
            <a:avLst>
              <a:gd name="adj" fmla="val 42083"/>
            </a:avLst>
          </a:prstGeom>
          <a:solidFill>
            <a:srgbClr val="CC0000"/>
          </a:solidFill>
          <a:ln w="9525">
            <a:solidFill>
              <a:schemeClr val="tx1"/>
            </a:solidFill>
            <a:miter lim="800000"/>
            <a:headEnd/>
            <a:tailEnd/>
          </a:ln>
          <a:effectLst/>
        </p:spPr>
        <p:txBody>
          <a:bodyPr wrap="none" anchor="ctr"/>
          <a:lstStyle/>
          <a:p>
            <a:endParaRPr lang="en-US"/>
          </a:p>
        </p:txBody>
      </p:sp>
      <p:sp>
        <p:nvSpPr>
          <p:cNvPr id="132321" name="Line 225"/>
          <p:cNvSpPr>
            <a:spLocks noChangeShapeType="1"/>
          </p:cNvSpPr>
          <p:nvPr/>
        </p:nvSpPr>
        <p:spPr bwMode="auto">
          <a:xfrm flipH="1">
            <a:off x="7199313" y="4673600"/>
            <a:ext cx="0" cy="609600"/>
          </a:xfrm>
          <a:prstGeom prst="line">
            <a:avLst/>
          </a:prstGeom>
          <a:noFill/>
          <a:ln w="38100">
            <a:solidFill>
              <a:schemeClr val="tx1"/>
            </a:solidFill>
            <a:round/>
            <a:headEnd/>
            <a:tailEnd type="triangle" w="med" len="med"/>
          </a:ln>
          <a:effectLst/>
        </p:spPr>
        <p:txBody>
          <a:bodyPr/>
          <a:lstStyle/>
          <a:p>
            <a:endParaRPr lang="en-US"/>
          </a:p>
        </p:txBody>
      </p:sp>
      <p:sp>
        <p:nvSpPr>
          <p:cNvPr id="132322" name="AutoShape 226"/>
          <p:cNvSpPr>
            <a:spLocks noChangeArrowheads="1"/>
          </p:cNvSpPr>
          <p:nvPr/>
        </p:nvSpPr>
        <p:spPr bwMode="auto">
          <a:xfrm rot="2700000" flipH="1">
            <a:off x="7010400" y="4749800"/>
            <a:ext cx="381000" cy="381000"/>
          </a:xfrm>
          <a:prstGeom prst="plus">
            <a:avLst>
              <a:gd name="adj" fmla="val 42083"/>
            </a:avLst>
          </a:prstGeom>
          <a:solidFill>
            <a:srgbClr val="CC0000"/>
          </a:solidFill>
          <a:ln w="9525">
            <a:solidFill>
              <a:schemeClr val="tx1"/>
            </a:solidFill>
            <a:miter lim="800000"/>
            <a:headEnd/>
            <a:tailEnd/>
          </a:ln>
          <a:effectLst/>
        </p:spPr>
        <p:txBody>
          <a:bodyPr wrap="none" anchor="ctr"/>
          <a:lstStyle/>
          <a:p>
            <a:endParaRPr lang="en-US"/>
          </a:p>
        </p:txBody>
      </p:sp>
      <p:sp>
        <p:nvSpPr>
          <p:cNvPr id="132323" name="Line 227"/>
          <p:cNvSpPr>
            <a:spLocks noChangeShapeType="1"/>
          </p:cNvSpPr>
          <p:nvPr/>
        </p:nvSpPr>
        <p:spPr bwMode="auto">
          <a:xfrm flipH="1">
            <a:off x="8189913" y="4673600"/>
            <a:ext cx="0" cy="609600"/>
          </a:xfrm>
          <a:prstGeom prst="line">
            <a:avLst/>
          </a:prstGeom>
          <a:noFill/>
          <a:ln w="38100">
            <a:solidFill>
              <a:schemeClr val="tx1"/>
            </a:solidFill>
            <a:round/>
            <a:headEnd/>
            <a:tailEnd type="triangle" w="med" len="med"/>
          </a:ln>
          <a:effectLst/>
        </p:spPr>
        <p:txBody>
          <a:bodyPr/>
          <a:lstStyle/>
          <a:p>
            <a:endParaRPr lang="en-US"/>
          </a:p>
        </p:txBody>
      </p:sp>
      <p:sp>
        <p:nvSpPr>
          <p:cNvPr id="132324" name="AutoShape 228"/>
          <p:cNvSpPr>
            <a:spLocks noChangeArrowheads="1"/>
          </p:cNvSpPr>
          <p:nvPr/>
        </p:nvSpPr>
        <p:spPr bwMode="auto">
          <a:xfrm rot="2700000" flipH="1">
            <a:off x="8001000" y="4749800"/>
            <a:ext cx="381000" cy="381000"/>
          </a:xfrm>
          <a:prstGeom prst="plus">
            <a:avLst>
              <a:gd name="adj" fmla="val 42083"/>
            </a:avLst>
          </a:prstGeom>
          <a:solidFill>
            <a:srgbClr val="CC0000"/>
          </a:solidFill>
          <a:ln w="9525">
            <a:solidFill>
              <a:schemeClr val="tx1"/>
            </a:solidFill>
            <a:miter lim="800000"/>
            <a:headEnd/>
            <a:tailEnd/>
          </a:ln>
          <a:effectLst/>
        </p:spPr>
        <p:txBody>
          <a:bodyPr wrap="none" anchor="ctr"/>
          <a:lstStyle/>
          <a:p>
            <a:endParaRPr lang="en-US"/>
          </a:p>
        </p:txBody>
      </p:sp>
      <p:sp>
        <p:nvSpPr>
          <p:cNvPr id="132325" name="Text Box 229"/>
          <p:cNvSpPr txBox="1">
            <a:spLocks noChangeArrowheads="1"/>
          </p:cNvSpPr>
          <p:nvPr/>
        </p:nvSpPr>
        <p:spPr bwMode="auto">
          <a:xfrm>
            <a:off x="5983288" y="1654175"/>
            <a:ext cx="2346325" cy="457200"/>
          </a:xfrm>
          <a:prstGeom prst="rect">
            <a:avLst/>
          </a:prstGeom>
          <a:noFill/>
          <a:ln w="9525">
            <a:noFill/>
            <a:miter lim="800000"/>
            <a:headEnd/>
            <a:tailEnd/>
          </a:ln>
          <a:effectLst/>
        </p:spPr>
        <p:txBody>
          <a:bodyPr>
            <a:spAutoFit/>
          </a:bodyPr>
          <a:lstStyle/>
          <a:p>
            <a:pPr algn="ctr">
              <a:spcBef>
                <a:spcPct val="50000"/>
              </a:spcBef>
            </a:pPr>
            <a:r>
              <a:rPr lang="en-US" sz="2400" b="1">
                <a:latin typeface="Arial" charset="0"/>
              </a:rPr>
              <a:t>Lapatinib</a:t>
            </a:r>
          </a:p>
        </p:txBody>
      </p:sp>
      <p:sp>
        <p:nvSpPr>
          <p:cNvPr id="132326" name="Text Box 230"/>
          <p:cNvSpPr txBox="1">
            <a:spLocks noChangeArrowheads="1"/>
          </p:cNvSpPr>
          <p:nvPr/>
        </p:nvSpPr>
        <p:spPr bwMode="auto">
          <a:xfrm>
            <a:off x="5257800" y="5300663"/>
            <a:ext cx="3886200" cy="701675"/>
          </a:xfrm>
          <a:prstGeom prst="rect">
            <a:avLst/>
          </a:prstGeom>
          <a:noFill/>
          <a:ln w="9525">
            <a:noFill/>
            <a:miter lim="800000"/>
            <a:headEnd/>
            <a:tailEnd/>
          </a:ln>
          <a:effectLst/>
        </p:spPr>
        <p:txBody>
          <a:bodyPr>
            <a:spAutoFit/>
          </a:bodyPr>
          <a:lstStyle/>
          <a:p>
            <a:pPr algn="ctr">
              <a:spcBef>
                <a:spcPct val="50000"/>
              </a:spcBef>
            </a:pPr>
            <a:r>
              <a:rPr lang="en-US" sz="2000" b="1">
                <a:latin typeface="Arial" charset="0"/>
              </a:rPr>
              <a:t>Downstream signaling cascade</a:t>
            </a:r>
          </a:p>
        </p:txBody>
      </p:sp>
      <p:sp>
        <p:nvSpPr>
          <p:cNvPr id="132327" name="Text Box 231"/>
          <p:cNvSpPr txBox="1">
            <a:spLocks noChangeArrowheads="1"/>
          </p:cNvSpPr>
          <p:nvPr/>
        </p:nvSpPr>
        <p:spPr bwMode="auto">
          <a:xfrm>
            <a:off x="161925" y="6118225"/>
            <a:ext cx="7429500" cy="517525"/>
          </a:xfrm>
          <a:prstGeom prst="rect">
            <a:avLst/>
          </a:prstGeom>
          <a:noFill/>
          <a:ln w="9525">
            <a:noFill/>
            <a:miter lim="800000"/>
            <a:headEnd/>
            <a:tailEnd/>
          </a:ln>
          <a:effectLst/>
        </p:spPr>
        <p:txBody>
          <a:bodyPr>
            <a:spAutoFit/>
          </a:bodyPr>
          <a:lstStyle/>
          <a:p>
            <a:pPr marL="457200" indent="-457200" eaLnBrk="0" hangingPunct="0"/>
            <a:r>
              <a:rPr lang="en-US" sz="1400" b="1">
                <a:latin typeface="Arial" charset="0"/>
              </a:rPr>
              <a:t>Rusnak et al. </a:t>
            </a:r>
            <a:r>
              <a:rPr lang="en-US" sz="1400" b="1" i="1">
                <a:latin typeface="Arial" charset="0"/>
              </a:rPr>
              <a:t>Mol Cancer Ther</a:t>
            </a:r>
            <a:r>
              <a:rPr lang="en-US" sz="1400" b="1">
                <a:latin typeface="Arial" charset="0"/>
              </a:rPr>
              <a:t> 2001;1:85-94; Xia et al. </a:t>
            </a:r>
            <a:r>
              <a:rPr lang="en-US" sz="1400" b="1" i="1">
                <a:latin typeface="Arial" charset="0"/>
              </a:rPr>
              <a:t>Oncogene</a:t>
            </a:r>
            <a:r>
              <a:rPr lang="en-US" sz="1400" b="1">
                <a:latin typeface="Arial" charset="0"/>
              </a:rPr>
              <a:t> 2002;21:6255-6263;</a:t>
            </a:r>
          </a:p>
          <a:p>
            <a:pPr marL="457200" indent="-457200" eaLnBrk="0" hangingPunct="0"/>
            <a:r>
              <a:rPr lang="da-DK" sz="1400" b="1">
                <a:latin typeface="Arial" charset="0"/>
              </a:rPr>
              <a:t>Konecny et al. </a:t>
            </a:r>
            <a:r>
              <a:rPr lang="en-US" sz="1400" b="1" i="1">
                <a:latin typeface="Arial" charset="0"/>
              </a:rPr>
              <a:t>Cancer Res.</a:t>
            </a:r>
            <a:r>
              <a:rPr lang="en-US" sz="1400" b="1">
                <a:latin typeface="Arial" charset="0"/>
              </a:rPr>
              <a:t> 2006;66:1630-1639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ChangeArrowheads="1"/>
          </p:cNvSpPr>
          <p:nvPr/>
        </p:nvSpPr>
        <p:spPr bwMode="auto">
          <a:xfrm>
            <a:off x="0" y="304800"/>
            <a:ext cx="9372600" cy="876300"/>
          </a:xfrm>
          <a:prstGeom prst="rect">
            <a:avLst/>
          </a:prstGeom>
          <a:noFill/>
          <a:ln w="9525">
            <a:noFill/>
            <a:miter lim="800000"/>
            <a:headEnd/>
            <a:tailEnd/>
          </a:ln>
          <a:effectLst/>
        </p:spPr>
        <p:txBody>
          <a:bodyPr lIns="91422" tIns="45711" rIns="91422" bIns="45711" anchor="b"/>
          <a:lstStyle/>
          <a:p>
            <a:pPr algn="ctr"/>
            <a:r>
              <a:rPr lang="en-US" sz="3600" b="1" dirty="0" err="1" smtClean="0">
                <a:solidFill>
                  <a:schemeClr val="tx2"/>
                </a:solidFill>
                <a:latin typeface="Calibri" pitchFamily="34" charset="0"/>
              </a:rPr>
              <a:t>Lapatinib</a:t>
            </a:r>
            <a:r>
              <a:rPr lang="en-US" sz="3600" b="1" dirty="0" smtClean="0">
                <a:solidFill>
                  <a:schemeClr val="tx2"/>
                </a:solidFill>
                <a:latin typeface="Calibri" pitchFamily="34" charset="0"/>
              </a:rPr>
              <a:t> Increases Time to Disease Progression in HER-2+ Metastatic Breast Cancer</a:t>
            </a:r>
            <a:endParaRPr lang="en-US" sz="3600" b="1" dirty="0">
              <a:solidFill>
                <a:schemeClr val="tx2"/>
              </a:solidFill>
              <a:latin typeface="Calibri" pitchFamily="34" charset="0"/>
            </a:endParaRPr>
          </a:p>
        </p:txBody>
      </p:sp>
      <p:sp>
        <p:nvSpPr>
          <p:cNvPr id="140293" name="Text Box 5"/>
          <p:cNvSpPr txBox="1">
            <a:spLocks noChangeArrowheads="1"/>
          </p:cNvSpPr>
          <p:nvPr/>
        </p:nvSpPr>
        <p:spPr bwMode="auto">
          <a:xfrm>
            <a:off x="8386763" y="5499100"/>
            <a:ext cx="476250" cy="366713"/>
          </a:xfrm>
          <a:prstGeom prst="rect">
            <a:avLst/>
          </a:prstGeom>
          <a:noFill/>
          <a:ln w="9525">
            <a:noFill/>
            <a:miter lim="800000"/>
            <a:headEnd/>
            <a:tailEnd/>
          </a:ln>
          <a:effectLst/>
        </p:spPr>
        <p:txBody>
          <a:bodyPr>
            <a:spAutoFit/>
          </a:bodyPr>
          <a:lstStyle/>
          <a:p>
            <a:pPr algn="ctr" eaLnBrk="0" hangingPunct="0">
              <a:spcBef>
                <a:spcPct val="50000"/>
              </a:spcBef>
            </a:pPr>
            <a:r>
              <a:rPr lang="en-US" b="1">
                <a:latin typeface="Arial" charset="0"/>
              </a:rPr>
              <a:t>70</a:t>
            </a:r>
          </a:p>
        </p:txBody>
      </p:sp>
      <p:grpSp>
        <p:nvGrpSpPr>
          <p:cNvPr id="140294" name="Group 6"/>
          <p:cNvGrpSpPr>
            <a:grpSpLocks/>
          </p:cNvGrpSpPr>
          <p:nvPr/>
        </p:nvGrpSpPr>
        <p:grpSpPr bwMode="auto">
          <a:xfrm>
            <a:off x="573088" y="1954213"/>
            <a:ext cx="512762" cy="3649662"/>
            <a:chOff x="177" y="1231"/>
            <a:chExt cx="323" cy="2299"/>
          </a:xfrm>
        </p:grpSpPr>
        <p:sp>
          <p:nvSpPr>
            <p:cNvPr id="140295" name="Text Box 7"/>
            <p:cNvSpPr txBox="1">
              <a:spLocks noChangeArrowheads="1"/>
            </p:cNvSpPr>
            <p:nvPr/>
          </p:nvSpPr>
          <p:spPr bwMode="auto">
            <a:xfrm>
              <a:off x="189" y="3066"/>
              <a:ext cx="300" cy="231"/>
            </a:xfrm>
            <a:prstGeom prst="rect">
              <a:avLst/>
            </a:prstGeom>
            <a:noFill/>
            <a:ln w="9525">
              <a:noFill/>
              <a:miter lim="800000"/>
              <a:headEnd/>
              <a:tailEnd/>
            </a:ln>
            <a:effectLst/>
          </p:spPr>
          <p:txBody>
            <a:bodyPr>
              <a:spAutoFit/>
            </a:bodyPr>
            <a:lstStyle/>
            <a:p>
              <a:pPr algn="r" eaLnBrk="0" hangingPunct="0">
                <a:spcBef>
                  <a:spcPct val="50000"/>
                </a:spcBef>
              </a:pPr>
              <a:r>
                <a:rPr lang="en-US" b="1">
                  <a:latin typeface="Arial" charset="0"/>
                </a:rPr>
                <a:t>10</a:t>
              </a:r>
            </a:p>
          </p:txBody>
        </p:sp>
        <p:sp>
          <p:nvSpPr>
            <p:cNvPr id="140296" name="Text Box 8"/>
            <p:cNvSpPr txBox="1">
              <a:spLocks noChangeArrowheads="1"/>
            </p:cNvSpPr>
            <p:nvPr/>
          </p:nvSpPr>
          <p:spPr bwMode="auto">
            <a:xfrm>
              <a:off x="192" y="2813"/>
              <a:ext cx="300" cy="231"/>
            </a:xfrm>
            <a:prstGeom prst="rect">
              <a:avLst/>
            </a:prstGeom>
            <a:noFill/>
            <a:ln w="9525">
              <a:noFill/>
              <a:miter lim="800000"/>
              <a:headEnd/>
              <a:tailEnd/>
            </a:ln>
            <a:effectLst/>
          </p:spPr>
          <p:txBody>
            <a:bodyPr>
              <a:spAutoFit/>
            </a:bodyPr>
            <a:lstStyle/>
            <a:p>
              <a:pPr algn="r" eaLnBrk="0" hangingPunct="0">
                <a:spcBef>
                  <a:spcPct val="50000"/>
                </a:spcBef>
              </a:pPr>
              <a:r>
                <a:rPr lang="en-US" b="1">
                  <a:latin typeface="Arial" charset="0"/>
                </a:rPr>
                <a:t>20</a:t>
              </a:r>
            </a:p>
          </p:txBody>
        </p:sp>
        <p:sp>
          <p:nvSpPr>
            <p:cNvPr id="140297" name="Text Box 9"/>
            <p:cNvSpPr txBox="1">
              <a:spLocks noChangeArrowheads="1"/>
            </p:cNvSpPr>
            <p:nvPr/>
          </p:nvSpPr>
          <p:spPr bwMode="auto">
            <a:xfrm>
              <a:off x="195" y="2555"/>
              <a:ext cx="300" cy="231"/>
            </a:xfrm>
            <a:prstGeom prst="rect">
              <a:avLst/>
            </a:prstGeom>
            <a:noFill/>
            <a:ln w="9525">
              <a:noFill/>
              <a:miter lim="800000"/>
              <a:headEnd/>
              <a:tailEnd/>
            </a:ln>
            <a:effectLst/>
          </p:spPr>
          <p:txBody>
            <a:bodyPr>
              <a:spAutoFit/>
            </a:bodyPr>
            <a:lstStyle/>
            <a:p>
              <a:pPr algn="r" eaLnBrk="0" hangingPunct="0">
                <a:spcBef>
                  <a:spcPct val="50000"/>
                </a:spcBef>
              </a:pPr>
              <a:r>
                <a:rPr lang="en-US" b="1">
                  <a:latin typeface="Arial" charset="0"/>
                </a:rPr>
                <a:t>30</a:t>
              </a:r>
            </a:p>
          </p:txBody>
        </p:sp>
        <p:sp>
          <p:nvSpPr>
            <p:cNvPr id="140298" name="Text Box 10"/>
            <p:cNvSpPr txBox="1">
              <a:spLocks noChangeArrowheads="1"/>
            </p:cNvSpPr>
            <p:nvPr/>
          </p:nvSpPr>
          <p:spPr bwMode="auto">
            <a:xfrm>
              <a:off x="191" y="2337"/>
              <a:ext cx="300" cy="231"/>
            </a:xfrm>
            <a:prstGeom prst="rect">
              <a:avLst/>
            </a:prstGeom>
            <a:noFill/>
            <a:ln w="9525">
              <a:noFill/>
              <a:miter lim="800000"/>
              <a:headEnd/>
              <a:tailEnd/>
            </a:ln>
            <a:effectLst/>
          </p:spPr>
          <p:txBody>
            <a:bodyPr>
              <a:spAutoFit/>
            </a:bodyPr>
            <a:lstStyle/>
            <a:p>
              <a:pPr algn="r" eaLnBrk="0" hangingPunct="0">
                <a:spcBef>
                  <a:spcPct val="50000"/>
                </a:spcBef>
              </a:pPr>
              <a:r>
                <a:rPr lang="en-US" b="1">
                  <a:latin typeface="Arial" charset="0"/>
                </a:rPr>
                <a:t>40</a:t>
              </a:r>
            </a:p>
          </p:txBody>
        </p:sp>
        <p:sp>
          <p:nvSpPr>
            <p:cNvPr id="140299" name="Text Box 11"/>
            <p:cNvSpPr txBox="1">
              <a:spLocks noChangeArrowheads="1"/>
            </p:cNvSpPr>
            <p:nvPr/>
          </p:nvSpPr>
          <p:spPr bwMode="auto">
            <a:xfrm>
              <a:off x="190" y="2112"/>
              <a:ext cx="300" cy="231"/>
            </a:xfrm>
            <a:prstGeom prst="rect">
              <a:avLst/>
            </a:prstGeom>
            <a:noFill/>
            <a:ln w="9525">
              <a:noFill/>
              <a:miter lim="800000"/>
              <a:headEnd/>
              <a:tailEnd/>
            </a:ln>
            <a:effectLst/>
          </p:spPr>
          <p:txBody>
            <a:bodyPr>
              <a:spAutoFit/>
            </a:bodyPr>
            <a:lstStyle/>
            <a:p>
              <a:pPr algn="r" eaLnBrk="0" hangingPunct="0">
                <a:spcBef>
                  <a:spcPct val="50000"/>
                </a:spcBef>
              </a:pPr>
              <a:r>
                <a:rPr lang="en-US" b="1">
                  <a:latin typeface="Arial" charset="0"/>
                </a:rPr>
                <a:t>50</a:t>
              </a:r>
            </a:p>
          </p:txBody>
        </p:sp>
        <p:sp>
          <p:nvSpPr>
            <p:cNvPr id="140300" name="Text Box 12"/>
            <p:cNvSpPr txBox="1">
              <a:spLocks noChangeArrowheads="1"/>
            </p:cNvSpPr>
            <p:nvPr/>
          </p:nvSpPr>
          <p:spPr bwMode="auto">
            <a:xfrm>
              <a:off x="189" y="1898"/>
              <a:ext cx="301" cy="231"/>
            </a:xfrm>
            <a:prstGeom prst="rect">
              <a:avLst/>
            </a:prstGeom>
            <a:noFill/>
            <a:ln w="9525">
              <a:noFill/>
              <a:miter lim="800000"/>
              <a:headEnd/>
              <a:tailEnd/>
            </a:ln>
            <a:effectLst/>
          </p:spPr>
          <p:txBody>
            <a:bodyPr>
              <a:spAutoFit/>
            </a:bodyPr>
            <a:lstStyle/>
            <a:p>
              <a:pPr algn="r" eaLnBrk="0" hangingPunct="0">
                <a:spcBef>
                  <a:spcPct val="50000"/>
                </a:spcBef>
              </a:pPr>
              <a:r>
                <a:rPr lang="en-US" b="1">
                  <a:latin typeface="Arial" charset="0"/>
                </a:rPr>
                <a:t>60</a:t>
              </a:r>
            </a:p>
          </p:txBody>
        </p:sp>
        <p:sp>
          <p:nvSpPr>
            <p:cNvPr id="140301" name="Text Box 13"/>
            <p:cNvSpPr txBox="1">
              <a:spLocks noChangeArrowheads="1"/>
            </p:cNvSpPr>
            <p:nvPr/>
          </p:nvSpPr>
          <p:spPr bwMode="auto">
            <a:xfrm>
              <a:off x="177" y="1669"/>
              <a:ext cx="301" cy="231"/>
            </a:xfrm>
            <a:prstGeom prst="rect">
              <a:avLst/>
            </a:prstGeom>
            <a:noFill/>
            <a:ln w="9525">
              <a:noFill/>
              <a:miter lim="800000"/>
              <a:headEnd/>
              <a:tailEnd/>
            </a:ln>
            <a:effectLst/>
          </p:spPr>
          <p:txBody>
            <a:bodyPr>
              <a:spAutoFit/>
            </a:bodyPr>
            <a:lstStyle/>
            <a:p>
              <a:pPr algn="r" eaLnBrk="0" hangingPunct="0">
                <a:spcBef>
                  <a:spcPct val="50000"/>
                </a:spcBef>
              </a:pPr>
              <a:r>
                <a:rPr lang="en-US" b="1">
                  <a:latin typeface="Arial" charset="0"/>
                </a:rPr>
                <a:t>70</a:t>
              </a:r>
            </a:p>
          </p:txBody>
        </p:sp>
        <p:sp>
          <p:nvSpPr>
            <p:cNvPr id="140302" name="Text Box 14"/>
            <p:cNvSpPr txBox="1">
              <a:spLocks noChangeArrowheads="1"/>
            </p:cNvSpPr>
            <p:nvPr/>
          </p:nvSpPr>
          <p:spPr bwMode="auto">
            <a:xfrm>
              <a:off x="187" y="1447"/>
              <a:ext cx="301" cy="231"/>
            </a:xfrm>
            <a:prstGeom prst="rect">
              <a:avLst/>
            </a:prstGeom>
            <a:noFill/>
            <a:ln w="9525">
              <a:noFill/>
              <a:miter lim="800000"/>
              <a:headEnd/>
              <a:tailEnd/>
            </a:ln>
            <a:effectLst/>
          </p:spPr>
          <p:txBody>
            <a:bodyPr>
              <a:spAutoFit/>
            </a:bodyPr>
            <a:lstStyle/>
            <a:p>
              <a:pPr algn="r" eaLnBrk="0" hangingPunct="0">
                <a:spcBef>
                  <a:spcPct val="50000"/>
                </a:spcBef>
              </a:pPr>
              <a:r>
                <a:rPr lang="en-US" b="1">
                  <a:latin typeface="Arial" charset="0"/>
                </a:rPr>
                <a:t>80</a:t>
              </a:r>
            </a:p>
          </p:txBody>
        </p:sp>
        <p:sp>
          <p:nvSpPr>
            <p:cNvPr id="140303" name="Text Box 15"/>
            <p:cNvSpPr txBox="1">
              <a:spLocks noChangeArrowheads="1"/>
            </p:cNvSpPr>
            <p:nvPr/>
          </p:nvSpPr>
          <p:spPr bwMode="auto">
            <a:xfrm>
              <a:off x="186" y="1231"/>
              <a:ext cx="301" cy="231"/>
            </a:xfrm>
            <a:prstGeom prst="rect">
              <a:avLst/>
            </a:prstGeom>
            <a:noFill/>
            <a:ln w="9525">
              <a:noFill/>
              <a:miter lim="800000"/>
              <a:headEnd/>
              <a:tailEnd/>
            </a:ln>
            <a:effectLst/>
          </p:spPr>
          <p:txBody>
            <a:bodyPr>
              <a:spAutoFit/>
            </a:bodyPr>
            <a:lstStyle/>
            <a:p>
              <a:pPr algn="r" eaLnBrk="0" hangingPunct="0">
                <a:spcBef>
                  <a:spcPct val="50000"/>
                </a:spcBef>
              </a:pPr>
              <a:r>
                <a:rPr lang="en-US" b="1">
                  <a:latin typeface="Arial" charset="0"/>
                </a:rPr>
                <a:t>90</a:t>
              </a:r>
            </a:p>
          </p:txBody>
        </p:sp>
        <p:sp>
          <p:nvSpPr>
            <p:cNvPr id="140304" name="Text Box 16"/>
            <p:cNvSpPr txBox="1">
              <a:spLocks noChangeArrowheads="1"/>
            </p:cNvSpPr>
            <p:nvPr/>
          </p:nvSpPr>
          <p:spPr bwMode="auto">
            <a:xfrm>
              <a:off x="200" y="3299"/>
              <a:ext cx="300" cy="231"/>
            </a:xfrm>
            <a:prstGeom prst="rect">
              <a:avLst/>
            </a:prstGeom>
            <a:noFill/>
            <a:ln w="9525">
              <a:noFill/>
              <a:miter lim="800000"/>
              <a:headEnd/>
              <a:tailEnd/>
            </a:ln>
            <a:effectLst/>
          </p:spPr>
          <p:txBody>
            <a:bodyPr>
              <a:spAutoFit/>
            </a:bodyPr>
            <a:lstStyle/>
            <a:p>
              <a:pPr algn="ctr" eaLnBrk="0" hangingPunct="0">
                <a:spcBef>
                  <a:spcPct val="50000"/>
                </a:spcBef>
              </a:pPr>
              <a:r>
                <a:rPr lang="en-US" b="1">
                  <a:latin typeface="Arial" charset="0"/>
                </a:rPr>
                <a:t>0</a:t>
              </a:r>
            </a:p>
          </p:txBody>
        </p:sp>
      </p:grpSp>
      <p:sp>
        <p:nvSpPr>
          <p:cNvPr id="140305" name="Text Box 17"/>
          <p:cNvSpPr txBox="1">
            <a:spLocks noChangeArrowheads="1"/>
          </p:cNvSpPr>
          <p:nvPr/>
        </p:nvSpPr>
        <p:spPr bwMode="auto">
          <a:xfrm>
            <a:off x="422275" y="1601788"/>
            <a:ext cx="628650" cy="366712"/>
          </a:xfrm>
          <a:prstGeom prst="rect">
            <a:avLst/>
          </a:prstGeom>
          <a:noFill/>
          <a:ln w="9525">
            <a:noFill/>
            <a:miter lim="800000"/>
            <a:headEnd/>
            <a:tailEnd/>
          </a:ln>
          <a:effectLst/>
        </p:spPr>
        <p:txBody>
          <a:bodyPr>
            <a:spAutoFit/>
          </a:bodyPr>
          <a:lstStyle/>
          <a:p>
            <a:pPr algn="r" eaLnBrk="0" hangingPunct="0">
              <a:spcBef>
                <a:spcPct val="50000"/>
              </a:spcBef>
            </a:pPr>
            <a:r>
              <a:rPr lang="en-US" b="1">
                <a:latin typeface="Arial" charset="0"/>
              </a:rPr>
              <a:t>100</a:t>
            </a:r>
          </a:p>
        </p:txBody>
      </p:sp>
      <p:sp>
        <p:nvSpPr>
          <p:cNvPr id="140306" name="Rectangle 18"/>
          <p:cNvSpPr>
            <a:spLocks noChangeArrowheads="1"/>
          </p:cNvSpPr>
          <p:nvPr/>
        </p:nvSpPr>
        <p:spPr bwMode="auto">
          <a:xfrm>
            <a:off x="171450" y="6276975"/>
            <a:ext cx="7031038" cy="336550"/>
          </a:xfrm>
          <a:prstGeom prst="rect">
            <a:avLst/>
          </a:prstGeom>
          <a:noFill/>
          <a:ln w="9525">
            <a:noFill/>
            <a:miter lim="800000"/>
            <a:headEnd/>
            <a:tailEnd/>
          </a:ln>
          <a:effectLst/>
        </p:spPr>
        <p:txBody>
          <a:bodyPr wrap="none" anchor="ctr">
            <a:spAutoFit/>
          </a:bodyPr>
          <a:lstStyle/>
          <a:p>
            <a:pPr eaLnBrk="0" hangingPunct="0"/>
            <a:r>
              <a:rPr lang="en-US" sz="1600" b="1">
                <a:solidFill>
                  <a:srgbClr val="FFFFFF"/>
                </a:solidFill>
                <a:latin typeface="Arial" charset="0"/>
              </a:rPr>
              <a:t>* Censors 4 patients who died due to causes other than breast cancer  </a:t>
            </a:r>
          </a:p>
        </p:txBody>
      </p:sp>
      <p:grpSp>
        <p:nvGrpSpPr>
          <p:cNvPr id="140307" name="Group 19"/>
          <p:cNvGrpSpPr>
            <a:grpSpLocks/>
          </p:cNvGrpSpPr>
          <p:nvPr/>
        </p:nvGrpSpPr>
        <p:grpSpPr bwMode="auto">
          <a:xfrm>
            <a:off x="920750" y="1652588"/>
            <a:ext cx="7683500" cy="4392612"/>
            <a:chOff x="580" y="1041"/>
            <a:chExt cx="5056" cy="2767"/>
          </a:xfrm>
        </p:grpSpPr>
        <p:sp>
          <p:nvSpPr>
            <p:cNvPr id="140308" name="Freeform 20"/>
            <p:cNvSpPr>
              <a:spLocks/>
            </p:cNvSpPr>
            <p:nvPr/>
          </p:nvSpPr>
          <p:spPr bwMode="auto">
            <a:xfrm>
              <a:off x="726" y="1126"/>
              <a:ext cx="1621" cy="720"/>
            </a:xfrm>
            <a:custGeom>
              <a:avLst/>
              <a:gdLst/>
              <a:ahLst/>
              <a:cxnLst>
                <a:cxn ang="0">
                  <a:pos x="0" y="0"/>
                </a:cxn>
                <a:cxn ang="0">
                  <a:pos x="240" y="3"/>
                </a:cxn>
                <a:cxn ang="0">
                  <a:pos x="239" y="18"/>
                </a:cxn>
                <a:cxn ang="0">
                  <a:pos x="376" y="19"/>
                </a:cxn>
                <a:cxn ang="0">
                  <a:pos x="379" y="37"/>
                </a:cxn>
                <a:cxn ang="0">
                  <a:pos x="402" y="32"/>
                </a:cxn>
                <a:cxn ang="0">
                  <a:pos x="402" y="53"/>
                </a:cxn>
                <a:cxn ang="0">
                  <a:pos x="434" y="51"/>
                </a:cxn>
                <a:cxn ang="0">
                  <a:pos x="429" y="91"/>
                </a:cxn>
                <a:cxn ang="0">
                  <a:pos x="450" y="88"/>
                </a:cxn>
                <a:cxn ang="0">
                  <a:pos x="453" y="127"/>
                </a:cxn>
                <a:cxn ang="0">
                  <a:pos x="466" y="125"/>
                </a:cxn>
                <a:cxn ang="0">
                  <a:pos x="467" y="184"/>
                </a:cxn>
                <a:cxn ang="0">
                  <a:pos x="539" y="183"/>
                </a:cxn>
                <a:cxn ang="0">
                  <a:pos x="541" y="203"/>
                </a:cxn>
                <a:cxn ang="0">
                  <a:pos x="565" y="203"/>
                </a:cxn>
                <a:cxn ang="0">
                  <a:pos x="562" y="221"/>
                </a:cxn>
                <a:cxn ang="0">
                  <a:pos x="575" y="219"/>
                </a:cxn>
                <a:cxn ang="0">
                  <a:pos x="581" y="245"/>
                </a:cxn>
                <a:cxn ang="0">
                  <a:pos x="712" y="240"/>
                </a:cxn>
                <a:cxn ang="0">
                  <a:pos x="711" y="259"/>
                </a:cxn>
                <a:cxn ang="0">
                  <a:pos x="746" y="261"/>
                </a:cxn>
                <a:cxn ang="0">
                  <a:pos x="747" y="283"/>
                </a:cxn>
                <a:cxn ang="0">
                  <a:pos x="760" y="282"/>
                </a:cxn>
                <a:cxn ang="0">
                  <a:pos x="759" y="303"/>
                </a:cxn>
                <a:cxn ang="0">
                  <a:pos x="768" y="299"/>
                </a:cxn>
                <a:cxn ang="0">
                  <a:pos x="771" y="322"/>
                </a:cxn>
                <a:cxn ang="0">
                  <a:pos x="907" y="325"/>
                </a:cxn>
                <a:cxn ang="0">
                  <a:pos x="909" y="352"/>
                </a:cxn>
                <a:cxn ang="0">
                  <a:pos x="919" y="349"/>
                </a:cxn>
                <a:cxn ang="0">
                  <a:pos x="917" y="370"/>
                </a:cxn>
                <a:cxn ang="0">
                  <a:pos x="1005" y="370"/>
                </a:cxn>
                <a:cxn ang="0">
                  <a:pos x="1007" y="389"/>
                </a:cxn>
                <a:cxn ang="0">
                  <a:pos x="1069" y="395"/>
                </a:cxn>
                <a:cxn ang="0">
                  <a:pos x="1069" y="416"/>
                </a:cxn>
                <a:cxn ang="0">
                  <a:pos x="1304" y="413"/>
                </a:cxn>
                <a:cxn ang="0">
                  <a:pos x="1311" y="442"/>
                </a:cxn>
                <a:cxn ang="0">
                  <a:pos x="1362" y="439"/>
                </a:cxn>
                <a:cxn ang="0">
                  <a:pos x="1360" y="467"/>
                </a:cxn>
                <a:cxn ang="0">
                  <a:pos x="1378" y="471"/>
                </a:cxn>
                <a:cxn ang="0">
                  <a:pos x="1373" y="488"/>
                </a:cxn>
                <a:cxn ang="0">
                  <a:pos x="1389" y="493"/>
                </a:cxn>
                <a:cxn ang="0">
                  <a:pos x="1387" y="520"/>
                </a:cxn>
                <a:cxn ang="0">
                  <a:pos x="1400" y="525"/>
                </a:cxn>
                <a:cxn ang="0">
                  <a:pos x="1400" y="549"/>
                </a:cxn>
                <a:cxn ang="0">
                  <a:pos x="1418" y="547"/>
                </a:cxn>
                <a:cxn ang="0">
                  <a:pos x="1419" y="576"/>
                </a:cxn>
                <a:cxn ang="0">
                  <a:pos x="1453" y="576"/>
                </a:cxn>
                <a:cxn ang="0">
                  <a:pos x="1451" y="605"/>
                </a:cxn>
                <a:cxn ang="0">
                  <a:pos x="1587" y="607"/>
                </a:cxn>
                <a:cxn ang="0">
                  <a:pos x="1586" y="648"/>
                </a:cxn>
                <a:cxn ang="0">
                  <a:pos x="1634" y="648"/>
                </a:cxn>
                <a:cxn ang="0">
                  <a:pos x="1637" y="680"/>
                </a:cxn>
                <a:cxn ang="0">
                  <a:pos x="1687" y="682"/>
                </a:cxn>
                <a:cxn ang="0">
                  <a:pos x="1690" y="720"/>
                </a:cxn>
              </a:cxnLst>
              <a:rect l="0" t="0" r="r" b="b"/>
              <a:pathLst>
                <a:path w="1690" h="720">
                  <a:moveTo>
                    <a:pt x="0" y="0"/>
                  </a:moveTo>
                  <a:lnTo>
                    <a:pt x="240" y="3"/>
                  </a:lnTo>
                  <a:lnTo>
                    <a:pt x="239" y="18"/>
                  </a:lnTo>
                  <a:lnTo>
                    <a:pt x="376" y="19"/>
                  </a:lnTo>
                  <a:lnTo>
                    <a:pt x="379" y="37"/>
                  </a:lnTo>
                  <a:lnTo>
                    <a:pt x="402" y="32"/>
                  </a:lnTo>
                  <a:lnTo>
                    <a:pt x="402" y="53"/>
                  </a:lnTo>
                  <a:lnTo>
                    <a:pt x="434" y="51"/>
                  </a:lnTo>
                  <a:lnTo>
                    <a:pt x="429" y="91"/>
                  </a:lnTo>
                  <a:lnTo>
                    <a:pt x="450" y="88"/>
                  </a:lnTo>
                  <a:lnTo>
                    <a:pt x="453" y="127"/>
                  </a:lnTo>
                  <a:lnTo>
                    <a:pt x="466" y="125"/>
                  </a:lnTo>
                  <a:lnTo>
                    <a:pt x="467" y="184"/>
                  </a:lnTo>
                  <a:lnTo>
                    <a:pt x="539" y="183"/>
                  </a:lnTo>
                  <a:lnTo>
                    <a:pt x="541" y="203"/>
                  </a:lnTo>
                  <a:lnTo>
                    <a:pt x="565" y="203"/>
                  </a:lnTo>
                  <a:lnTo>
                    <a:pt x="562" y="221"/>
                  </a:lnTo>
                  <a:lnTo>
                    <a:pt x="575" y="219"/>
                  </a:lnTo>
                  <a:lnTo>
                    <a:pt x="581" y="245"/>
                  </a:lnTo>
                  <a:lnTo>
                    <a:pt x="712" y="240"/>
                  </a:lnTo>
                  <a:lnTo>
                    <a:pt x="711" y="259"/>
                  </a:lnTo>
                  <a:lnTo>
                    <a:pt x="746" y="261"/>
                  </a:lnTo>
                  <a:lnTo>
                    <a:pt x="747" y="283"/>
                  </a:lnTo>
                  <a:lnTo>
                    <a:pt x="760" y="282"/>
                  </a:lnTo>
                  <a:lnTo>
                    <a:pt x="759" y="303"/>
                  </a:lnTo>
                  <a:lnTo>
                    <a:pt x="768" y="299"/>
                  </a:lnTo>
                  <a:lnTo>
                    <a:pt x="771" y="322"/>
                  </a:lnTo>
                  <a:lnTo>
                    <a:pt x="907" y="325"/>
                  </a:lnTo>
                  <a:lnTo>
                    <a:pt x="909" y="352"/>
                  </a:lnTo>
                  <a:lnTo>
                    <a:pt x="919" y="349"/>
                  </a:lnTo>
                  <a:lnTo>
                    <a:pt x="917" y="370"/>
                  </a:lnTo>
                  <a:lnTo>
                    <a:pt x="1005" y="370"/>
                  </a:lnTo>
                  <a:lnTo>
                    <a:pt x="1007" y="389"/>
                  </a:lnTo>
                  <a:lnTo>
                    <a:pt x="1069" y="395"/>
                  </a:lnTo>
                  <a:lnTo>
                    <a:pt x="1069" y="416"/>
                  </a:lnTo>
                  <a:lnTo>
                    <a:pt x="1304" y="413"/>
                  </a:lnTo>
                  <a:lnTo>
                    <a:pt x="1311" y="442"/>
                  </a:lnTo>
                  <a:lnTo>
                    <a:pt x="1362" y="439"/>
                  </a:lnTo>
                  <a:lnTo>
                    <a:pt x="1360" y="467"/>
                  </a:lnTo>
                  <a:lnTo>
                    <a:pt x="1378" y="471"/>
                  </a:lnTo>
                  <a:lnTo>
                    <a:pt x="1373" y="488"/>
                  </a:lnTo>
                  <a:lnTo>
                    <a:pt x="1389" y="493"/>
                  </a:lnTo>
                  <a:lnTo>
                    <a:pt x="1387" y="520"/>
                  </a:lnTo>
                  <a:lnTo>
                    <a:pt x="1400" y="525"/>
                  </a:lnTo>
                  <a:lnTo>
                    <a:pt x="1400" y="549"/>
                  </a:lnTo>
                  <a:lnTo>
                    <a:pt x="1418" y="547"/>
                  </a:lnTo>
                  <a:lnTo>
                    <a:pt x="1419" y="576"/>
                  </a:lnTo>
                  <a:lnTo>
                    <a:pt x="1453" y="576"/>
                  </a:lnTo>
                  <a:lnTo>
                    <a:pt x="1451" y="605"/>
                  </a:lnTo>
                  <a:lnTo>
                    <a:pt x="1587" y="607"/>
                  </a:lnTo>
                  <a:lnTo>
                    <a:pt x="1586" y="648"/>
                  </a:lnTo>
                  <a:lnTo>
                    <a:pt x="1634" y="648"/>
                  </a:lnTo>
                  <a:lnTo>
                    <a:pt x="1637" y="680"/>
                  </a:lnTo>
                  <a:lnTo>
                    <a:pt x="1687" y="682"/>
                  </a:lnTo>
                  <a:lnTo>
                    <a:pt x="1690" y="720"/>
                  </a:lnTo>
                </a:path>
              </a:pathLst>
            </a:custGeom>
            <a:noFill/>
            <a:ln w="38100" cap="flat" cmpd="sng">
              <a:solidFill>
                <a:srgbClr val="FFCC00"/>
              </a:solidFill>
              <a:prstDash val="solid"/>
              <a:round/>
              <a:headEnd/>
              <a:tailEnd/>
            </a:ln>
            <a:effectLst/>
          </p:spPr>
          <p:txBody>
            <a:bodyPr wrap="none"/>
            <a:lstStyle/>
            <a:p>
              <a:endParaRPr lang="en-US"/>
            </a:p>
          </p:txBody>
        </p:sp>
        <p:sp>
          <p:nvSpPr>
            <p:cNvPr id="140309" name="Freeform 21"/>
            <p:cNvSpPr>
              <a:spLocks/>
            </p:cNvSpPr>
            <p:nvPr/>
          </p:nvSpPr>
          <p:spPr bwMode="auto">
            <a:xfrm>
              <a:off x="2347" y="1848"/>
              <a:ext cx="1606" cy="657"/>
            </a:xfrm>
            <a:custGeom>
              <a:avLst/>
              <a:gdLst/>
              <a:ahLst/>
              <a:cxnLst>
                <a:cxn ang="0">
                  <a:pos x="0" y="0"/>
                </a:cxn>
                <a:cxn ang="0">
                  <a:pos x="75" y="0"/>
                </a:cxn>
                <a:cxn ang="0">
                  <a:pos x="73" y="35"/>
                </a:cxn>
                <a:cxn ang="0">
                  <a:pos x="113" y="35"/>
                </a:cxn>
                <a:cxn ang="0">
                  <a:pos x="112" y="75"/>
                </a:cxn>
                <a:cxn ang="0">
                  <a:pos x="141" y="72"/>
                </a:cxn>
                <a:cxn ang="0">
                  <a:pos x="139" y="150"/>
                </a:cxn>
                <a:cxn ang="0">
                  <a:pos x="158" y="150"/>
                </a:cxn>
                <a:cxn ang="0">
                  <a:pos x="161" y="192"/>
                </a:cxn>
                <a:cxn ang="0">
                  <a:pos x="227" y="193"/>
                </a:cxn>
                <a:cxn ang="0">
                  <a:pos x="229" y="240"/>
                </a:cxn>
                <a:cxn ang="0">
                  <a:pos x="336" y="240"/>
                </a:cxn>
                <a:cxn ang="0">
                  <a:pos x="336" y="294"/>
                </a:cxn>
                <a:cxn ang="0">
                  <a:pos x="1089" y="293"/>
                </a:cxn>
                <a:cxn ang="0">
                  <a:pos x="1088" y="371"/>
                </a:cxn>
                <a:cxn ang="0">
                  <a:pos x="1102" y="368"/>
                </a:cxn>
                <a:cxn ang="0">
                  <a:pos x="1096" y="441"/>
                </a:cxn>
                <a:cxn ang="0">
                  <a:pos x="1288" y="440"/>
                </a:cxn>
                <a:cxn ang="0">
                  <a:pos x="1288" y="550"/>
                </a:cxn>
                <a:cxn ang="0">
                  <a:pos x="1389" y="547"/>
                </a:cxn>
                <a:cxn ang="0">
                  <a:pos x="1393" y="657"/>
                </a:cxn>
                <a:cxn ang="0">
                  <a:pos x="1675" y="654"/>
                </a:cxn>
              </a:cxnLst>
              <a:rect l="0" t="0" r="r" b="b"/>
              <a:pathLst>
                <a:path w="1675" h="657">
                  <a:moveTo>
                    <a:pt x="0" y="0"/>
                  </a:moveTo>
                  <a:lnTo>
                    <a:pt x="75" y="0"/>
                  </a:lnTo>
                  <a:lnTo>
                    <a:pt x="73" y="35"/>
                  </a:lnTo>
                  <a:lnTo>
                    <a:pt x="113" y="35"/>
                  </a:lnTo>
                  <a:lnTo>
                    <a:pt x="112" y="75"/>
                  </a:lnTo>
                  <a:lnTo>
                    <a:pt x="141" y="72"/>
                  </a:lnTo>
                  <a:lnTo>
                    <a:pt x="139" y="150"/>
                  </a:lnTo>
                  <a:lnTo>
                    <a:pt x="158" y="150"/>
                  </a:lnTo>
                  <a:lnTo>
                    <a:pt x="161" y="192"/>
                  </a:lnTo>
                  <a:lnTo>
                    <a:pt x="227" y="193"/>
                  </a:lnTo>
                  <a:lnTo>
                    <a:pt x="229" y="240"/>
                  </a:lnTo>
                  <a:lnTo>
                    <a:pt x="336" y="240"/>
                  </a:lnTo>
                  <a:lnTo>
                    <a:pt x="336" y="294"/>
                  </a:lnTo>
                  <a:lnTo>
                    <a:pt x="1089" y="293"/>
                  </a:lnTo>
                  <a:lnTo>
                    <a:pt x="1088" y="371"/>
                  </a:lnTo>
                  <a:lnTo>
                    <a:pt x="1102" y="368"/>
                  </a:lnTo>
                  <a:lnTo>
                    <a:pt x="1096" y="441"/>
                  </a:lnTo>
                  <a:lnTo>
                    <a:pt x="1288" y="440"/>
                  </a:lnTo>
                  <a:lnTo>
                    <a:pt x="1288" y="550"/>
                  </a:lnTo>
                  <a:lnTo>
                    <a:pt x="1389" y="547"/>
                  </a:lnTo>
                  <a:lnTo>
                    <a:pt x="1393" y="657"/>
                  </a:lnTo>
                  <a:lnTo>
                    <a:pt x="1675" y="654"/>
                  </a:lnTo>
                </a:path>
              </a:pathLst>
            </a:custGeom>
            <a:noFill/>
            <a:ln w="38100" cap="flat" cmpd="sng">
              <a:solidFill>
                <a:srgbClr val="FFCC00"/>
              </a:solidFill>
              <a:prstDash val="solid"/>
              <a:round/>
              <a:headEnd/>
              <a:tailEnd/>
            </a:ln>
            <a:effectLst/>
          </p:spPr>
          <p:txBody>
            <a:bodyPr wrap="none"/>
            <a:lstStyle/>
            <a:p>
              <a:endParaRPr lang="en-US"/>
            </a:p>
          </p:txBody>
        </p:sp>
        <p:sp>
          <p:nvSpPr>
            <p:cNvPr id="140310" name="Freeform 22"/>
            <p:cNvSpPr>
              <a:spLocks/>
            </p:cNvSpPr>
            <p:nvPr/>
          </p:nvSpPr>
          <p:spPr bwMode="auto">
            <a:xfrm>
              <a:off x="3950" y="2505"/>
              <a:ext cx="1310" cy="343"/>
            </a:xfrm>
            <a:custGeom>
              <a:avLst/>
              <a:gdLst/>
              <a:ahLst/>
              <a:cxnLst>
                <a:cxn ang="0">
                  <a:pos x="0" y="0"/>
                </a:cxn>
                <a:cxn ang="0">
                  <a:pos x="187" y="2"/>
                </a:cxn>
                <a:cxn ang="0">
                  <a:pos x="187" y="106"/>
                </a:cxn>
                <a:cxn ang="0">
                  <a:pos x="371" y="104"/>
                </a:cxn>
                <a:cxn ang="0">
                  <a:pos x="368" y="223"/>
                </a:cxn>
                <a:cxn ang="0">
                  <a:pos x="384" y="221"/>
                </a:cxn>
                <a:cxn ang="0">
                  <a:pos x="382" y="341"/>
                </a:cxn>
                <a:cxn ang="0">
                  <a:pos x="1366" y="343"/>
                </a:cxn>
              </a:cxnLst>
              <a:rect l="0" t="0" r="r" b="b"/>
              <a:pathLst>
                <a:path w="1366" h="343">
                  <a:moveTo>
                    <a:pt x="0" y="0"/>
                  </a:moveTo>
                  <a:lnTo>
                    <a:pt x="187" y="2"/>
                  </a:lnTo>
                  <a:lnTo>
                    <a:pt x="187" y="106"/>
                  </a:lnTo>
                  <a:lnTo>
                    <a:pt x="371" y="104"/>
                  </a:lnTo>
                  <a:lnTo>
                    <a:pt x="368" y="223"/>
                  </a:lnTo>
                  <a:lnTo>
                    <a:pt x="384" y="221"/>
                  </a:lnTo>
                  <a:lnTo>
                    <a:pt x="382" y="341"/>
                  </a:lnTo>
                  <a:lnTo>
                    <a:pt x="1366" y="343"/>
                  </a:lnTo>
                </a:path>
              </a:pathLst>
            </a:custGeom>
            <a:noFill/>
            <a:ln w="38100" cap="flat" cmpd="sng">
              <a:solidFill>
                <a:srgbClr val="FFCC00"/>
              </a:solidFill>
              <a:prstDash val="solid"/>
              <a:round/>
              <a:headEnd/>
              <a:tailEnd/>
            </a:ln>
            <a:effectLst/>
          </p:spPr>
          <p:txBody>
            <a:bodyPr wrap="none"/>
            <a:lstStyle/>
            <a:p>
              <a:endParaRPr lang="en-US"/>
            </a:p>
          </p:txBody>
        </p:sp>
        <p:sp>
          <p:nvSpPr>
            <p:cNvPr id="140311" name="Freeform 23"/>
            <p:cNvSpPr>
              <a:spLocks/>
            </p:cNvSpPr>
            <p:nvPr/>
          </p:nvSpPr>
          <p:spPr bwMode="auto">
            <a:xfrm>
              <a:off x="876" y="1131"/>
              <a:ext cx="872" cy="926"/>
            </a:xfrm>
            <a:custGeom>
              <a:avLst/>
              <a:gdLst/>
              <a:ahLst/>
              <a:cxnLst>
                <a:cxn ang="0">
                  <a:pos x="0" y="0"/>
                </a:cxn>
                <a:cxn ang="0">
                  <a:pos x="6" y="24"/>
                </a:cxn>
                <a:cxn ang="0">
                  <a:pos x="120" y="26"/>
                </a:cxn>
                <a:cxn ang="0">
                  <a:pos x="117" y="59"/>
                </a:cxn>
                <a:cxn ang="0">
                  <a:pos x="179" y="58"/>
                </a:cxn>
                <a:cxn ang="0">
                  <a:pos x="178" y="86"/>
                </a:cxn>
                <a:cxn ang="0">
                  <a:pos x="195" y="85"/>
                </a:cxn>
                <a:cxn ang="0">
                  <a:pos x="197" y="104"/>
                </a:cxn>
                <a:cxn ang="0">
                  <a:pos x="230" y="102"/>
                </a:cxn>
                <a:cxn ang="0">
                  <a:pos x="235" y="136"/>
                </a:cxn>
                <a:cxn ang="0">
                  <a:pos x="245" y="136"/>
                </a:cxn>
                <a:cxn ang="0">
                  <a:pos x="242" y="154"/>
                </a:cxn>
                <a:cxn ang="0">
                  <a:pos x="272" y="150"/>
                </a:cxn>
                <a:cxn ang="0">
                  <a:pos x="272" y="171"/>
                </a:cxn>
                <a:cxn ang="0">
                  <a:pos x="296" y="170"/>
                </a:cxn>
                <a:cxn ang="0">
                  <a:pos x="296" y="192"/>
                </a:cxn>
                <a:cxn ang="0">
                  <a:pos x="309" y="192"/>
                </a:cxn>
                <a:cxn ang="0">
                  <a:pos x="304" y="286"/>
                </a:cxn>
                <a:cxn ang="0">
                  <a:pos x="323" y="285"/>
                </a:cxn>
                <a:cxn ang="0">
                  <a:pos x="320" y="325"/>
                </a:cxn>
                <a:cxn ang="0">
                  <a:pos x="334" y="323"/>
                </a:cxn>
                <a:cxn ang="0">
                  <a:pos x="333" y="349"/>
                </a:cxn>
                <a:cxn ang="0">
                  <a:pos x="346" y="347"/>
                </a:cxn>
                <a:cxn ang="0">
                  <a:pos x="350" y="389"/>
                </a:cxn>
                <a:cxn ang="0">
                  <a:pos x="408" y="384"/>
                </a:cxn>
                <a:cxn ang="0">
                  <a:pos x="408" y="402"/>
                </a:cxn>
                <a:cxn ang="0">
                  <a:pos x="422" y="402"/>
                </a:cxn>
                <a:cxn ang="0">
                  <a:pos x="426" y="451"/>
                </a:cxn>
                <a:cxn ang="0">
                  <a:pos x="469" y="446"/>
                </a:cxn>
                <a:cxn ang="0">
                  <a:pos x="466" y="466"/>
                </a:cxn>
                <a:cxn ang="0">
                  <a:pos x="499" y="462"/>
                </a:cxn>
                <a:cxn ang="0">
                  <a:pos x="491" y="488"/>
                </a:cxn>
                <a:cxn ang="0">
                  <a:pos x="509" y="488"/>
                </a:cxn>
                <a:cxn ang="0">
                  <a:pos x="509" y="515"/>
                </a:cxn>
                <a:cxn ang="0">
                  <a:pos x="533" y="512"/>
                </a:cxn>
                <a:cxn ang="0">
                  <a:pos x="534" y="552"/>
                </a:cxn>
                <a:cxn ang="0">
                  <a:pos x="586" y="549"/>
                </a:cxn>
                <a:cxn ang="0">
                  <a:pos x="586" y="571"/>
                </a:cxn>
                <a:cxn ang="0">
                  <a:pos x="624" y="574"/>
                </a:cxn>
                <a:cxn ang="0">
                  <a:pos x="622" y="595"/>
                </a:cxn>
                <a:cxn ang="0">
                  <a:pos x="658" y="595"/>
                </a:cxn>
                <a:cxn ang="0">
                  <a:pos x="664" y="621"/>
                </a:cxn>
                <a:cxn ang="0">
                  <a:pos x="706" y="618"/>
                </a:cxn>
                <a:cxn ang="0">
                  <a:pos x="709" y="643"/>
                </a:cxn>
                <a:cxn ang="0">
                  <a:pos x="723" y="642"/>
                </a:cxn>
                <a:cxn ang="0">
                  <a:pos x="720" y="669"/>
                </a:cxn>
                <a:cxn ang="0">
                  <a:pos x="736" y="666"/>
                </a:cxn>
                <a:cxn ang="0">
                  <a:pos x="733" y="686"/>
                </a:cxn>
                <a:cxn ang="0">
                  <a:pos x="750" y="685"/>
                </a:cxn>
                <a:cxn ang="0">
                  <a:pos x="752" y="718"/>
                </a:cxn>
                <a:cxn ang="0">
                  <a:pos x="762" y="715"/>
                </a:cxn>
                <a:cxn ang="0">
                  <a:pos x="762" y="750"/>
                </a:cxn>
                <a:cxn ang="0">
                  <a:pos x="808" y="752"/>
                </a:cxn>
                <a:cxn ang="0">
                  <a:pos x="803" y="781"/>
                </a:cxn>
                <a:cxn ang="0">
                  <a:pos x="835" y="776"/>
                </a:cxn>
                <a:cxn ang="0">
                  <a:pos x="837" y="802"/>
                </a:cxn>
                <a:cxn ang="0">
                  <a:pos x="851" y="803"/>
                </a:cxn>
                <a:cxn ang="0">
                  <a:pos x="851" y="875"/>
                </a:cxn>
                <a:cxn ang="0">
                  <a:pos x="883" y="875"/>
                </a:cxn>
                <a:cxn ang="0">
                  <a:pos x="880" y="902"/>
                </a:cxn>
                <a:cxn ang="0">
                  <a:pos x="909" y="901"/>
                </a:cxn>
                <a:cxn ang="0">
                  <a:pos x="909" y="926"/>
                </a:cxn>
              </a:cxnLst>
              <a:rect l="0" t="0" r="r" b="b"/>
              <a:pathLst>
                <a:path w="909" h="926">
                  <a:moveTo>
                    <a:pt x="0" y="0"/>
                  </a:moveTo>
                  <a:lnTo>
                    <a:pt x="6" y="24"/>
                  </a:lnTo>
                  <a:lnTo>
                    <a:pt x="120" y="26"/>
                  </a:lnTo>
                  <a:lnTo>
                    <a:pt x="117" y="59"/>
                  </a:lnTo>
                  <a:lnTo>
                    <a:pt x="179" y="58"/>
                  </a:lnTo>
                  <a:lnTo>
                    <a:pt x="178" y="86"/>
                  </a:lnTo>
                  <a:lnTo>
                    <a:pt x="195" y="85"/>
                  </a:lnTo>
                  <a:lnTo>
                    <a:pt x="197" y="104"/>
                  </a:lnTo>
                  <a:lnTo>
                    <a:pt x="230" y="102"/>
                  </a:lnTo>
                  <a:lnTo>
                    <a:pt x="235" y="136"/>
                  </a:lnTo>
                  <a:lnTo>
                    <a:pt x="245" y="136"/>
                  </a:lnTo>
                  <a:lnTo>
                    <a:pt x="242" y="154"/>
                  </a:lnTo>
                  <a:lnTo>
                    <a:pt x="272" y="150"/>
                  </a:lnTo>
                  <a:lnTo>
                    <a:pt x="272" y="171"/>
                  </a:lnTo>
                  <a:lnTo>
                    <a:pt x="296" y="170"/>
                  </a:lnTo>
                  <a:lnTo>
                    <a:pt x="296" y="192"/>
                  </a:lnTo>
                  <a:lnTo>
                    <a:pt x="309" y="192"/>
                  </a:lnTo>
                  <a:lnTo>
                    <a:pt x="304" y="286"/>
                  </a:lnTo>
                  <a:lnTo>
                    <a:pt x="323" y="285"/>
                  </a:lnTo>
                  <a:lnTo>
                    <a:pt x="320" y="325"/>
                  </a:lnTo>
                  <a:lnTo>
                    <a:pt x="334" y="323"/>
                  </a:lnTo>
                  <a:lnTo>
                    <a:pt x="333" y="349"/>
                  </a:lnTo>
                  <a:lnTo>
                    <a:pt x="346" y="347"/>
                  </a:lnTo>
                  <a:lnTo>
                    <a:pt x="350" y="389"/>
                  </a:lnTo>
                  <a:lnTo>
                    <a:pt x="408" y="384"/>
                  </a:lnTo>
                  <a:lnTo>
                    <a:pt x="408" y="402"/>
                  </a:lnTo>
                  <a:lnTo>
                    <a:pt x="422" y="402"/>
                  </a:lnTo>
                  <a:lnTo>
                    <a:pt x="426" y="451"/>
                  </a:lnTo>
                  <a:lnTo>
                    <a:pt x="469" y="446"/>
                  </a:lnTo>
                  <a:lnTo>
                    <a:pt x="466" y="466"/>
                  </a:lnTo>
                  <a:lnTo>
                    <a:pt x="499" y="462"/>
                  </a:lnTo>
                  <a:lnTo>
                    <a:pt x="491" y="488"/>
                  </a:lnTo>
                  <a:lnTo>
                    <a:pt x="509" y="488"/>
                  </a:lnTo>
                  <a:lnTo>
                    <a:pt x="509" y="515"/>
                  </a:lnTo>
                  <a:lnTo>
                    <a:pt x="533" y="512"/>
                  </a:lnTo>
                  <a:lnTo>
                    <a:pt x="534" y="552"/>
                  </a:lnTo>
                  <a:lnTo>
                    <a:pt x="586" y="549"/>
                  </a:lnTo>
                  <a:lnTo>
                    <a:pt x="586" y="571"/>
                  </a:lnTo>
                  <a:lnTo>
                    <a:pt x="624" y="574"/>
                  </a:lnTo>
                  <a:lnTo>
                    <a:pt x="622" y="595"/>
                  </a:lnTo>
                  <a:lnTo>
                    <a:pt x="658" y="595"/>
                  </a:lnTo>
                  <a:lnTo>
                    <a:pt x="664" y="621"/>
                  </a:lnTo>
                  <a:lnTo>
                    <a:pt x="706" y="618"/>
                  </a:lnTo>
                  <a:lnTo>
                    <a:pt x="709" y="643"/>
                  </a:lnTo>
                  <a:lnTo>
                    <a:pt x="723" y="642"/>
                  </a:lnTo>
                  <a:lnTo>
                    <a:pt x="720" y="669"/>
                  </a:lnTo>
                  <a:lnTo>
                    <a:pt x="736" y="666"/>
                  </a:lnTo>
                  <a:lnTo>
                    <a:pt x="733" y="686"/>
                  </a:lnTo>
                  <a:lnTo>
                    <a:pt x="750" y="685"/>
                  </a:lnTo>
                  <a:lnTo>
                    <a:pt x="752" y="718"/>
                  </a:lnTo>
                  <a:lnTo>
                    <a:pt x="762" y="715"/>
                  </a:lnTo>
                  <a:lnTo>
                    <a:pt x="762" y="750"/>
                  </a:lnTo>
                  <a:lnTo>
                    <a:pt x="808" y="752"/>
                  </a:lnTo>
                  <a:lnTo>
                    <a:pt x="803" y="781"/>
                  </a:lnTo>
                  <a:lnTo>
                    <a:pt x="835" y="776"/>
                  </a:lnTo>
                  <a:lnTo>
                    <a:pt x="837" y="802"/>
                  </a:lnTo>
                  <a:lnTo>
                    <a:pt x="851" y="803"/>
                  </a:lnTo>
                  <a:lnTo>
                    <a:pt x="851" y="875"/>
                  </a:lnTo>
                  <a:lnTo>
                    <a:pt x="883" y="875"/>
                  </a:lnTo>
                  <a:lnTo>
                    <a:pt x="880" y="902"/>
                  </a:lnTo>
                  <a:lnTo>
                    <a:pt x="909" y="901"/>
                  </a:lnTo>
                  <a:lnTo>
                    <a:pt x="909" y="926"/>
                  </a:lnTo>
                </a:path>
              </a:pathLst>
            </a:custGeom>
            <a:noFill/>
            <a:ln w="38100" cap="flat" cmpd="sng">
              <a:solidFill>
                <a:srgbClr val="00FFFF"/>
              </a:solidFill>
              <a:prstDash val="solid"/>
              <a:round/>
              <a:headEnd/>
              <a:tailEnd/>
            </a:ln>
            <a:effectLst/>
          </p:spPr>
          <p:txBody>
            <a:bodyPr wrap="none"/>
            <a:lstStyle/>
            <a:p>
              <a:endParaRPr lang="en-US"/>
            </a:p>
          </p:txBody>
        </p:sp>
        <p:sp>
          <p:nvSpPr>
            <p:cNvPr id="140312" name="Freeform 24"/>
            <p:cNvSpPr>
              <a:spLocks/>
            </p:cNvSpPr>
            <p:nvPr/>
          </p:nvSpPr>
          <p:spPr bwMode="auto">
            <a:xfrm>
              <a:off x="1748" y="2057"/>
              <a:ext cx="1562" cy="640"/>
            </a:xfrm>
            <a:custGeom>
              <a:avLst/>
              <a:gdLst/>
              <a:ahLst/>
              <a:cxnLst>
                <a:cxn ang="0">
                  <a:pos x="0" y="0"/>
                </a:cxn>
                <a:cxn ang="0">
                  <a:pos x="0" y="21"/>
                </a:cxn>
                <a:cxn ang="0">
                  <a:pos x="38" y="23"/>
                </a:cxn>
                <a:cxn ang="0">
                  <a:pos x="37" y="50"/>
                </a:cxn>
                <a:cxn ang="0">
                  <a:pos x="136" y="50"/>
                </a:cxn>
                <a:cxn ang="0">
                  <a:pos x="131" y="74"/>
                </a:cxn>
                <a:cxn ang="0">
                  <a:pos x="262" y="76"/>
                </a:cxn>
                <a:cxn ang="0">
                  <a:pos x="262" y="128"/>
                </a:cxn>
                <a:cxn ang="0">
                  <a:pos x="289" y="124"/>
                </a:cxn>
                <a:cxn ang="0">
                  <a:pos x="285" y="152"/>
                </a:cxn>
                <a:cxn ang="0">
                  <a:pos x="318" y="154"/>
                </a:cxn>
                <a:cxn ang="0">
                  <a:pos x="317" y="181"/>
                </a:cxn>
                <a:cxn ang="0">
                  <a:pos x="387" y="178"/>
                </a:cxn>
                <a:cxn ang="0">
                  <a:pos x="387" y="208"/>
                </a:cxn>
                <a:cxn ang="0">
                  <a:pos x="425" y="204"/>
                </a:cxn>
                <a:cxn ang="0">
                  <a:pos x="425" y="250"/>
                </a:cxn>
                <a:cxn ang="0">
                  <a:pos x="440" y="250"/>
                </a:cxn>
                <a:cxn ang="0">
                  <a:pos x="435" y="269"/>
                </a:cxn>
                <a:cxn ang="0">
                  <a:pos x="459" y="271"/>
                </a:cxn>
                <a:cxn ang="0">
                  <a:pos x="459" y="308"/>
                </a:cxn>
                <a:cxn ang="0">
                  <a:pos x="504" y="306"/>
                </a:cxn>
                <a:cxn ang="0">
                  <a:pos x="501" y="335"/>
                </a:cxn>
                <a:cxn ang="0">
                  <a:pos x="531" y="338"/>
                </a:cxn>
                <a:cxn ang="0">
                  <a:pos x="531" y="373"/>
                </a:cxn>
                <a:cxn ang="0">
                  <a:pos x="776" y="368"/>
                </a:cxn>
                <a:cxn ang="0">
                  <a:pos x="777" y="413"/>
                </a:cxn>
                <a:cxn ang="0">
                  <a:pos x="896" y="415"/>
                </a:cxn>
                <a:cxn ang="0">
                  <a:pos x="897" y="458"/>
                </a:cxn>
                <a:cxn ang="0">
                  <a:pos x="941" y="455"/>
                </a:cxn>
                <a:cxn ang="0">
                  <a:pos x="939" y="506"/>
                </a:cxn>
                <a:cxn ang="0">
                  <a:pos x="1056" y="509"/>
                </a:cxn>
                <a:cxn ang="0">
                  <a:pos x="1059" y="552"/>
                </a:cxn>
                <a:cxn ang="0">
                  <a:pos x="1096" y="549"/>
                </a:cxn>
                <a:cxn ang="0">
                  <a:pos x="1101" y="597"/>
                </a:cxn>
                <a:cxn ang="0">
                  <a:pos x="1126" y="594"/>
                </a:cxn>
                <a:cxn ang="0">
                  <a:pos x="1126" y="640"/>
                </a:cxn>
                <a:cxn ang="0">
                  <a:pos x="1629" y="637"/>
                </a:cxn>
              </a:cxnLst>
              <a:rect l="0" t="0" r="r" b="b"/>
              <a:pathLst>
                <a:path w="1629" h="640">
                  <a:moveTo>
                    <a:pt x="0" y="0"/>
                  </a:moveTo>
                  <a:lnTo>
                    <a:pt x="0" y="21"/>
                  </a:lnTo>
                  <a:lnTo>
                    <a:pt x="38" y="23"/>
                  </a:lnTo>
                  <a:lnTo>
                    <a:pt x="37" y="50"/>
                  </a:lnTo>
                  <a:lnTo>
                    <a:pt x="136" y="50"/>
                  </a:lnTo>
                  <a:lnTo>
                    <a:pt x="131" y="74"/>
                  </a:lnTo>
                  <a:lnTo>
                    <a:pt x="262" y="76"/>
                  </a:lnTo>
                  <a:lnTo>
                    <a:pt x="262" y="128"/>
                  </a:lnTo>
                  <a:lnTo>
                    <a:pt x="289" y="124"/>
                  </a:lnTo>
                  <a:lnTo>
                    <a:pt x="285" y="152"/>
                  </a:lnTo>
                  <a:lnTo>
                    <a:pt x="318" y="154"/>
                  </a:lnTo>
                  <a:lnTo>
                    <a:pt x="317" y="181"/>
                  </a:lnTo>
                  <a:lnTo>
                    <a:pt x="387" y="178"/>
                  </a:lnTo>
                  <a:lnTo>
                    <a:pt x="387" y="208"/>
                  </a:lnTo>
                  <a:lnTo>
                    <a:pt x="425" y="204"/>
                  </a:lnTo>
                  <a:lnTo>
                    <a:pt x="425" y="250"/>
                  </a:lnTo>
                  <a:lnTo>
                    <a:pt x="440" y="250"/>
                  </a:lnTo>
                  <a:lnTo>
                    <a:pt x="435" y="269"/>
                  </a:lnTo>
                  <a:lnTo>
                    <a:pt x="459" y="271"/>
                  </a:lnTo>
                  <a:lnTo>
                    <a:pt x="459" y="308"/>
                  </a:lnTo>
                  <a:lnTo>
                    <a:pt x="504" y="306"/>
                  </a:lnTo>
                  <a:lnTo>
                    <a:pt x="501" y="335"/>
                  </a:lnTo>
                  <a:lnTo>
                    <a:pt x="531" y="338"/>
                  </a:lnTo>
                  <a:lnTo>
                    <a:pt x="531" y="373"/>
                  </a:lnTo>
                  <a:lnTo>
                    <a:pt x="776" y="368"/>
                  </a:lnTo>
                  <a:lnTo>
                    <a:pt x="777" y="413"/>
                  </a:lnTo>
                  <a:lnTo>
                    <a:pt x="896" y="415"/>
                  </a:lnTo>
                  <a:lnTo>
                    <a:pt x="897" y="458"/>
                  </a:lnTo>
                  <a:lnTo>
                    <a:pt x="941" y="455"/>
                  </a:lnTo>
                  <a:lnTo>
                    <a:pt x="939" y="506"/>
                  </a:lnTo>
                  <a:lnTo>
                    <a:pt x="1056" y="509"/>
                  </a:lnTo>
                  <a:lnTo>
                    <a:pt x="1059" y="552"/>
                  </a:lnTo>
                  <a:lnTo>
                    <a:pt x="1096" y="549"/>
                  </a:lnTo>
                  <a:lnTo>
                    <a:pt x="1101" y="597"/>
                  </a:lnTo>
                  <a:lnTo>
                    <a:pt x="1126" y="594"/>
                  </a:lnTo>
                  <a:lnTo>
                    <a:pt x="1126" y="640"/>
                  </a:lnTo>
                  <a:lnTo>
                    <a:pt x="1629" y="637"/>
                  </a:lnTo>
                </a:path>
              </a:pathLst>
            </a:custGeom>
            <a:noFill/>
            <a:ln w="38100" cap="flat" cmpd="sng">
              <a:solidFill>
                <a:srgbClr val="00FFFF"/>
              </a:solidFill>
              <a:prstDash val="solid"/>
              <a:round/>
              <a:headEnd/>
              <a:tailEnd/>
            </a:ln>
            <a:effectLst/>
          </p:spPr>
          <p:txBody>
            <a:bodyPr wrap="none"/>
            <a:lstStyle/>
            <a:p>
              <a:endParaRPr lang="en-US"/>
            </a:p>
          </p:txBody>
        </p:sp>
        <p:sp>
          <p:nvSpPr>
            <p:cNvPr id="140313" name="Freeform 25"/>
            <p:cNvSpPr>
              <a:spLocks/>
            </p:cNvSpPr>
            <p:nvPr/>
          </p:nvSpPr>
          <p:spPr bwMode="auto">
            <a:xfrm>
              <a:off x="3306" y="2694"/>
              <a:ext cx="1130" cy="652"/>
            </a:xfrm>
            <a:custGeom>
              <a:avLst/>
              <a:gdLst/>
              <a:ahLst/>
              <a:cxnLst>
                <a:cxn ang="0">
                  <a:pos x="0" y="0"/>
                </a:cxn>
                <a:cxn ang="0">
                  <a:pos x="38" y="0"/>
                </a:cxn>
                <a:cxn ang="0">
                  <a:pos x="38" y="67"/>
                </a:cxn>
                <a:cxn ang="0">
                  <a:pos x="67" y="67"/>
                </a:cxn>
                <a:cxn ang="0">
                  <a:pos x="70" y="122"/>
                </a:cxn>
                <a:cxn ang="0">
                  <a:pos x="150" y="122"/>
                </a:cxn>
                <a:cxn ang="0">
                  <a:pos x="152" y="211"/>
                </a:cxn>
                <a:cxn ang="0">
                  <a:pos x="403" y="211"/>
                </a:cxn>
                <a:cxn ang="0">
                  <a:pos x="405" y="322"/>
                </a:cxn>
                <a:cxn ang="0">
                  <a:pos x="598" y="320"/>
                </a:cxn>
                <a:cxn ang="0">
                  <a:pos x="601" y="439"/>
                </a:cxn>
                <a:cxn ang="0">
                  <a:pos x="1177" y="437"/>
                </a:cxn>
                <a:cxn ang="0">
                  <a:pos x="1176" y="651"/>
                </a:cxn>
              </a:cxnLst>
              <a:rect l="0" t="0" r="r" b="b"/>
              <a:pathLst>
                <a:path w="1177" h="651">
                  <a:moveTo>
                    <a:pt x="0" y="0"/>
                  </a:moveTo>
                  <a:lnTo>
                    <a:pt x="38" y="0"/>
                  </a:lnTo>
                  <a:lnTo>
                    <a:pt x="38" y="67"/>
                  </a:lnTo>
                  <a:lnTo>
                    <a:pt x="67" y="67"/>
                  </a:lnTo>
                  <a:lnTo>
                    <a:pt x="70" y="122"/>
                  </a:lnTo>
                  <a:lnTo>
                    <a:pt x="150" y="122"/>
                  </a:lnTo>
                  <a:lnTo>
                    <a:pt x="152" y="211"/>
                  </a:lnTo>
                  <a:lnTo>
                    <a:pt x="403" y="211"/>
                  </a:lnTo>
                  <a:lnTo>
                    <a:pt x="405" y="322"/>
                  </a:lnTo>
                  <a:lnTo>
                    <a:pt x="598" y="320"/>
                  </a:lnTo>
                  <a:lnTo>
                    <a:pt x="601" y="439"/>
                  </a:lnTo>
                  <a:lnTo>
                    <a:pt x="1177" y="437"/>
                  </a:lnTo>
                  <a:lnTo>
                    <a:pt x="1176" y="651"/>
                  </a:lnTo>
                </a:path>
              </a:pathLst>
            </a:custGeom>
            <a:noFill/>
            <a:ln w="38100" cap="flat" cmpd="sng">
              <a:solidFill>
                <a:srgbClr val="00FFFF"/>
              </a:solidFill>
              <a:prstDash val="solid"/>
              <a:round/>
              <a:headEnd/>
              <a:tailEnd/>
            </a:ln>
            <a:effectLst/>
          </p:spPr>
          <p:txBody>
            <a:bodyPr wrap="none"/>
            <a:lstStyle/>
            <a:p>
              <a:endParaRPr lang="en-US"/>
            </a:p>
          </p:txBody>
        </p:sp>
        <p:sp>
          <p:nvSpPr>
            <p:cNvPr id="140314" name="Line 26"/>
            <p:cNvSpPr>
              <a:spLocks noChangeShapeType="1"/>
            </p:cNvSpPr>
            <p:nvPr/>
          </p:nvSpPr>
          <p:spPr bwMode="auto">
            <a:xfrm>
              <a:off x="692" y="1041"/>
              <a:ext cx="0" cy="2388"/>
            </a:xfrm>
            <a:prstGeom prst="line">
              <a:avLst/>
            </a:prstGeom>
            <a:noFill/>
            <a:ln w="38100">
              <a:solidFill>
                <a:schemeClr val="tx1"/>
              </a:solidFill>
              <a:round/>
              <a:headEnd/>
              <a:tailEnd/>
            </a:ln>
            <a:effectLst/>
          </p:spPr>
          <p:txBody>
            <a:bodyPr wrap="none"/>
            <a:lstStyle/>
            <a:p>
              <a:endParaRPr lang="en-US"/>
            </a:p>
          </p:txBody>
        </p:sp>
        <p:sp>
          <p:nvSpPr>
            <p:cNvPr id="140315" name="Line 27"/>
            <p:cNvSpPr>
              <a:spLocks noChangeShapeType="1"/>
            </p:cNvSpPr>
            <p:nvPr/>
          </p:nvSpPr>
          <p:spPr bwMode="auto">
            <a:xfrm rot="5400000">
              <a:off x="3161" y="951"/>
              <a:ext cx="0" cy="4951"/>
            </a:xfrm>
            <a:prstGeom prst="line">
              <a:avLst/>
            </a:prstGeom>
            <a:noFill/>
            <a:ln w="38100">
              <a:solidFill>
                <a:schemeClr val="tx1"/>
              </a:solidFill>
              <a:round/>
              <a:headEnd/>
              <a:tailEnd/>
            </a:ln>
            <a:effectLst/>
          </p:spPr>
          <p:txBody>
            <a:bodyPr wrap="none"/>
            <a:lstStyle/>
            <a:p>
              <a:endParaRPr lang="en-US"/>
            </a:p>
          </p:txBody>
        </p:sp>
        <p:sp>
          <p:nvSpPr>
            <p:cNvPr id="140316" name="Text Box 28"/>
            <p:cNvSpPr txBox="1">
              <a:spLocks noChangeArrowheads="1"/>
            </p:cNvSpPr>
            <p:nvPr/>
          </p:nvSpPr>
          <p:spPr bwMode="auto">
            <a:xfrm>
              <a:off x="1291" y="3442"/>
              <a:ext cx="287" cy="221"/>
            </a:xfrm>
            <a:prstGeom prst="rect">
              <a:avLst/>
            </a:prstGeom>
            <a:noFill/>
            <a:ln w="9525">
              <a:noFill/>
              <a:miter lim="800000"/>
              <a:headEnd/>
              <a:tailEnd/>
            </a:ln>
            <a:effectLst/>
          </p:spPr>
          <p:txBody>
            <a:bodyPr>
              <a:spAutoFit/>
            </a:bodyPr>
            <a:lstStyle/>
            <a:p>
              <a:pPr algn="ctr" eaLnBrk="0" hangingPunct="0">
                <a:spcBef>
                  <a:spcPct val="50000"/>
                </a:spcBef>
              </a:pPr>
              <a:r>
                <a:rPr lang="en-US" sz="1700" b="1">
                  <a:latin typeface="Arial" charset="0"/>
                </a:rPr>
                <a:t>10</a:t>
              </a:r>
            </a:p>
          </p:txBody>
        </p:sp>
        <p:sp>
          <p:nvSpPr>
            <p:cNvPr id="140317" name="Text Box 29"/>
            <p:cNvSpPr txBox="1">
              <a:spLocks noChangeArrowheads="1"/>
            </p:cNvSpPr>
            <p:nvPr/>
          </p:nvSpPr>
          <p:spPr bwMode="auto">
            <a:xfrm>
              <a:off x="2009" y="3444"/>
              <a:ext cx="288" cy="231"/>
            </a:xfrm>
            <a:prstGeom prst="rect">
              <a:avLst/>
            </a:prstGeom>
            <a:noFill/>
            <a:ln w="9525">
              <a:noFill/>
              <a:miter lim="800000"/>
              <a:headEnd/>
              <a:tailEnd/>
            </a:ln>
            <a:effectLst/>
          </p:spPr>
          <p:txBody>
            <a:bodyPr>
              <a:spAutoFit/>
            </a:bodyPr>
            <a:lstStyle/>
            <a:p>
              <a:pPr algn="ctr" eaLnBrk="0" hangingPunct="0">
                <a:spcBef>
                  <a:spcPct val="50000"/>
                </a:spcBef>
              </a:pPr>
              <a:r>
                <a:rPr lang="en-US" b="1">
                  <a:latin typeface="Arial" charset="0"/>
                </a:rPr>
                <a:t>20</a:t>
              </a:r>
            </a:p>
          </p:txBody>
        </p:sp>
        <p:sp>
          <p:nvSpPr>
            <p:cNvPr id="140318" name="Text Box 30"/>
            <p:cNvSpPr txBox="1">
              <a:spLocks noChangeArrowheads="1"/>
            </p:cNvSpPr>
            <p:nvPr/>
          </p:nvSpPr>
          <p:spPr bwMode="auto">
            <a:xfrm>
              <a:off x="2752" y="3446"/>
              <a:ext cx="288" cy="231"/>
            </a:xfrm>
            <a:prstGeom prst="rect">
              <a:avLst/>
            </a:prstGeom>
            <a:noFill/>
            <a:ln w="9525">
              <a:noFill/>
              <a:miter lim="800000"/>
              <a:headEnd/>
              <a:tailEnd/>
            </a:ln>
            <a:effectLst/>
          </p:spPr>
          <p:txBody>
            <a:bodyPr>
              <a:spAutoFit/>
            </a:bodyPr>
            <a:lstStyle/>
            <a:p>
              <a:pPr algn="ctr" eaLnBrk="0" hangingPunct="0">
                <a:spcBef>
                  <a:spcPct val="50000"/>
                </a:spcBef>
              </a:pPr>
              <a:r>
                <a:rPr lang="en-US" b="1">
                  <a:latin typeface="Arial" charset="0"/>
                </a:rPr>
                <a:t>30</a:t>
              </a:r>
            </a:p>
          </p:txBody>
        </p:sp>
        <p:sp>
          <p:nvSpPr>
            <p:cNvPr id="140319" name="Text Box 31"/>
            <p:cNvSpPr txBox="1">
              <a:spLocks noChangeArrowheads="1"/>
            </p:cNvSpPr>
            <p:nvPr/>
          </p:nvSpPr>
          <p:spPr bwMode="auto">
            <a:xfrm>
              <a:off x="3472" y="3459"/>
              <a:ext cx="288" cy="231"/>
            </a:xfrm>
            <a:prstGeom prst="rect">
              <a:avLst/>
            </a:prstGeom>
            <a:noFill/>
            <a:ln w="9525">
              <a:noFill/>
              <a:miter lim="800000"/>
              <a:headEnd/>
              <a:tailEnd/>
            </a:ln>
            <a:effectLst/>
          </p:spPr>
          <p:txBody>
            <a:bodyPr>
              <a:spAutoFit/>
            </a:bodyPr>
            <a:lstStyle/>
            <a:p>
              <a:pPr algn="ctr" eaLnBrk="0" hangingPunct="0">
                <a:spcBef>
                  <a:spcPct val="50000"/>
                </a:spcBef>
              </a:pPr>
              <a:r>
                <a:rPr lang="en-US" b="1">
                  <a:latin typeface="Arial" charset="0"/>
                </a:rPr>
                <a:t>40</a:t>
              </a:r>
            </a:p>
          </p:txBody>
        </p:sp>
        <p:sp>
          <p:nvSpPr>
            <p:cNvPr id="140320" name="Text Box 32"/>
            <p:cNvSpPr txBox="1">
              <a:spLocks noChangeArrowheads="1"/>
            </p:cNvSpPr>
            <p:nvPr/>
          </p:nvSpPr>
          <p:spPr bwMode="auto">
            <a:xfrm>
              <a:off x="4202" y="3444"/>
              <a:ext cx="289" cy="231"/>
            </a:xfrm>
            <a:prstGeom prst="rect">
              <a:avLst/>
            </a:prstGeom>
            <a:noFill/>
            <a:ln w="9525">
              <a:noFill/>
              <a:miter lim="800000"/>
              <a:headEnd/>
              <a:tailEnd/>
            </a:ln>
            <a:effectLst/>
          </p:spPr>
          <p:txBody>
            <a:bodyPr>
              <a:spAutoFit/>
            </a:bodyPr>
            <a:lstStyle/>
            <a:p>
              <a:pPr algn="ctr" eaLnBrk="0" hangingPunct="0">
                <a:spcBef>
                  <a:spcPct val="50000"/>
                </a:spcBef>
              </a:pPr>
              <a:r>
                <a:rPr lang="en-US" b="1">
                  <a:latin typeface="Arial" charset="0"/>
                </a:rPr>
                <a:t>50</a:t>
              </a:r>
            </a:p>
          </p:txBody>
        </p:sp>
        <p:sp>
          <p:nvSpPr>
            <p:cNvPr id="140321" name="Text Box 33"/>
            <p:cNvSpPr txBox="1">
              <a:spLocks noChangeArrowheads="1"/>
            </p:cNvSpPr>
            <p:nvPr/>
          </p:nvSpPr>
          <p:spPr bwMode="auto">
            <a:xfrm>
              <a:off x="4937" y="3455"/>
              <a:ext cx="288" cy="231"/>
            </a:xfrm>
            <a:prstGeom prst="rect">
              <a:avLst/>
            </a:prstGeom>
            <a:noFill/>
            <a:ln w="9525">
              <a:noFill/>
              <a:miter lim="800000"/>
              <a:headEnd/>
              <a:tailEnd/>
            </a:ln>
            <a:effectLst/>
          </p:spPr>
          <p:txBody>
            <a:bodyPr>
              <a:spAutoFit/>
            </a:bodyPr>
            <a:lstStyle/>
            <a:p>
              <a:pPr algn="ctr" eaLnBrk="0" hangingPunct="0">
                <a:spcBef>
                  <a:spcPct val="50000"/>
                </a:spcBef>
              </a:pPr>
              <a:r>
                <a:rPr lang="en-US" b="1">
                  <a:latin typeface="Arial" charset="0"/>
                </a:rPr>
                <a:t>60</a:t>
              </a:r>
            </a:p>
          </p:txBody>
        </p:sp>
        <p:sp>
          <p:nvSpPr>
            <p:cNvPr id="140322" name="Line 34"/>
            <p:cNvSpPr>
              <a:spLocks noChangeShapeType="1"/>
            </p:cNvSpPr>
            <p:nvPr/>
          </p:nvSpPr>
          <p:spPr bwMode="auto">
            <a:xfrm>
              <a:off x="5070" y="3388"/>
              <a:ext cx="0" cy="87"/>
            </a:xfrm>
            <a:prstGeom prst="line">
              <a:avLst/>
            </a:prstGeom>
            <a:noFill/>
            <a:ln w="12700">
              <a:solidFill>
                <a:schemeClr val="tx1"/>
              </a:solidFill>
              <a:round/>
              <a:headEnd/>
              <a:tailEnd/>
            </a:ln>
            <a:effectLst/>
          </p:spPr>
          <p:txBody>
            <a:bodyPr wrap="none"/>
            <a:lstStyle/>
            <a:p>
              <a:endParaRPr lang="en-US"/>
            </a:p>
          </p:txBody>
        </p:sp>
        <p:sp>
          <p:nvSpPr>
            <p:cNvPr id="140323" name="Line 35"/>
            <p:cNvSpPr>
              <a:spLocks noChangeShapeType="1"/>
            </p:cNvSpPr>
            <p:nvPr/>
          </p:nvSpPr>
          <p:spPr bwMode="auto">
            <a:xfrm>
              <a:off x="5624" y="3388"/>
              <a:ext cx="0" cy="87"/>
            </a:xfrm>
            <a:prstGeom prst="line">
              <a:avLst/>
            </a:prstGeom>
            <a:noFill/>
            <a:ln w="12700">
              <a:solidFill>
                <a:schemeClr val="tx1"/>
              </a:solidFill>
              <a:round/>
              <a:headEnd/>
              <a:tailEnd/>
            </a:ln>
            <a:effectLst/>
          </p:spPr>
          <p:txBody>
            <a:bodyPr wrap="none"/>
            <a:lstStyle/>
            <a:p>
              <a:endParaRPr lang="en-US"/>
            </a:p>
          </p:txBody>
        </p:sp>
        <p:sp>
          <p:nvSpPr>
            <p:cNvPr id="140324" name="Line 36"/>
            <p:cNvSpPr>
              <a:spLocks noChangeShapeType="1"/>
            </p:cNvSpPr>
            <p:nvPr/>
          </p:nvSpPr>
          <p:spPr bwMode="auto">
            <a:xfrm>
              <a:off x="1438" y="3388"/>
              <a:ext cx="0" cy="87"/>
            </a:xfrm>
            <a:prstGeom prst="line">
              <a:avLst/>
            </a:prstGeom>
            <a:noFill/>
            <a:ln w="12700">
              <a:solidFill>
                <a:schemeClr val="tx1"/>
              </a:solidFill>
              <a:round/>
              <a:headEnd/>
              <a:tailEnd/>
            </a:ln>
            <a:effectLst/>
          </p:spPr>
          <p:txBody>
            <a:bodyPr wrap="none"/>
            <a:lstStyle/>
            <a:p>
              <a:endParaRPr lang="en-US"/>
            </a:p>
          </p:txBody>
        </p:sp>
        <p:sp>
          <p:nvSpPr>
            <p:cNvPr id="140325" name="Line 37"/>
            <p:cNvSpPr>
              <a:spLocks noChangeShapeType="1"/>
            </p:cNvSpPr>
            <p:nvPr/>
          </p:nvSpPr>
          <p:spPr bwMode="auto">
            <a:xfrm>
              <a:off x="2164" y="3390"/>
              <a:ext cx="0" cy="87"/>
            </a:xfrm>
            <a:prstGeom prst="line">
              <a:avLst/>
            </a:prstGeom>
            <a:noFill/>
            <a:ln w="12700">
              <a:solidFill>
                <a:schemeClr val="tx1"/>
              </a:solidFill>
              <a:round/>
              <a:headEnd/>
              <a:tailEnd/>
            </a:ln>
            <a:effectLst/>
          </p:spPr>
          <p:txBody>
            <a:bodyPr wrap="none"/>
            <a:lstStyle/>
            <a:p>
              <a:endParaRPr lang="en-US"/>
            </a:p>
          </p:txBody>
        </p:sp>
        <p:sp>
          <p:nvSpPr>
            <p:cNvPr id="140326" name="Line 38"/>
            <p:cNvSpPr>
              <a:spLocks noChangeShapeType="1"/>
            </p:cNvSpPr>
            <p:nvPr/>
          </p:nvSpPr>
          <p:spPr bwMode="auto">
            <a:xfrm>
              <a:off x="2887" y="3392"/>
              <a:ext cx="0" cy="87"/>
            </a:xfrm>
            <a:prstGeom prst="line">
              <a:avLst/>
            </a:prstGeom>
            <a:noFill/>
            <a:ln w="12700">
              <a:solidFill>
                <a:schemeClr val="tx1"/>
              </a:solidFill>
              <a:round/>
              <a:headEnd/>
              <a:tailEnd/>
            </a:ln>
            <a:effectLst/>
          </p:spPr>
          <p:txBody>
            <a:bodyPr wrap="none"/>
            <a:lstStyle/>
            <a:p>
              <a:endParaRPr lang="en-US"/>
            </a:p>
          </p:txBody>
        </p:sp>
        <p:sp>
          <p:nvSpPr>
            <p:cNvPr id="140327" name="Line 39"/>
            <p:cNvSpPr>
              <a:spLocks noChangeShapeType="1"/>
            </p:cNvSpPr>
            <p:nvPr/>
          </p:nvSpPr>
          <p:spPr bwMode="auto">
            <a:xfrm>
              <a:off x="3618" y="3386"/>
              <a:ext cx="0" cy="87"/>
            </a:xfrm>
            <a:prstGeom prst="line">
              <a:avLst/>
            </a:prstGeom>
            <a:noFill/>
            <a:ln w="12700">
              <a:solidFill>
                <a:schemeClr val="tx1"/>
              </a:solidFill>
              <a:round/>
              <a:headEnd/>
              <a:tailEnd/>
            </a:ln>
            <a:effectLst/>
          </p:spPr>
          <p:txBody>
            <a:bodyPr wrap="none"/>
            <a:lstStyle/>
            <a:p>
              <a:endParaRPr lang="en-US"/>
            </a:p>
          </p:txBody>
        </p:sp>
        <p:sp>
          <p:nvSpPr>
            <p:cNvPr id="140328" name="Line 40"/>
            <p:cNvSpPr>
              <a:spLocks noChangeShapeType="1"/>
            </p:cNvSpPr>
            <p:nvPr/>
          </p:nvSpPr>
          <p:spPr bwMode="auto">
            <a:xfrm>
              <a:off x="4344" y="3390"/>
              <a:ext cx="0" cy="87"/>
            </a:xfrm>
            <a:prstGeom prst="line">
              <a:avLst/>
            </a:prstGeom>
            <a:noFill/>
            <a:ln w="12700">
              <a:solidFill>
                <a:schemeClr val="tx1"/>
              </a:solidFill>
              <a:round/>
              <a:headEnd/>
              <a:tailEnd/>
            </a:ln>
            <a:effectLst/>
          </p:spPr>
          <p:txBody>
            <a:bodyPr wrap="none"/>
            <a:lstStyle/>
            <a:p>
              <a:endParaRPr lang="en-US"/>
            </a:p>
          </p:txBody>
        </p:sp>
        <p:sp>
          <p:nvSpPr>
            <p:cNvPr id="140329" name="Line 41"/>
            <p:cNvSpPr>
              <a:spLocks noChangeShapeType="1"/>
            </p:cNvSpPr>
            <p:nvPr/>
          </p:nvSpPr>
          <p:spPr bwMode="auto">
            <a:xfrm rot="5400000" flipH="1" flipV="1">
              <a:off x="691" y="2893"/>
              <a:ext cx="0" cy="68"/>
            </a:xfrm>
            <a:prstGeom prst="line">
              <a:avLst/>
            </a:prstGeom>
            <a:noFill/>
            <a:ln w="12700">
              <a:solidFill>
                <a:schemeClr val="hlink"/>
              </a:solidFill>
              <a:round/>
              <a:headEnd/>
              <a:tailEnd/>
            </a:ln>
            <a:effectLst/>
          </p:spPr>
          <p:txBody>
            <a:bodyPr wrap="none"/>
            <a:lstStyle/>
            <a:p>
              <a:endParaRPr lang="en-US"/>
            </a:p>
          </p:txBody>
        </p:sp>
        <p:sp>
          <p:nvSpPr>
            <p:cNvPr id="140330" name="Line 42"/>
            <p:cNvSpPr>
              <a:spLocks noChangeShapeType="1"/>
            </p:cNvSpPr>
            <p:nvPr/>
          </p:nvSpPr>
          <p:spPr bwMode="auto">
            <a:xfrm>
              <a:off x="724" y="3387"/>
              <a:ext cx="0" cy="87"/>
            </a:xfrm>
            <a:prstGeom prst="line">
              <a:avLst/>
            </a:prstGeom>
            <a:noFill/>
            <a:ln w="12700">
              <a:solidFill>
                <a:schemeClr val="tx1"/>
              </a:solidFill>
              <a:round/>
              <a:headEnd/>
              <a:tailEnd/>
            </a:ln>
            <a:effectLst/>
          </p:spPr>
          <p:txBody>
            <a:bodyPr wrap="none"/>
            <a:lstStyle/>
            <a:p>
              <a:endParaRPr lang="en-US"/>
            </a:p>
          </p:txBody>
        </p:sp>
        <p:sp>
          <p:nvSpPr>
            <p:cNvPr id="140331" name="Text Box 43"/>
            <p:cNvSpPr txBox="1">
              <a:spLocks noChangeArrowheads="1"/>
            </p:cNvSpPr>
            <p:nvPr/>
          </p:nvSpPr>
          <p:spPr bwMode="auto">
            <a:xfrm>
              <a:off x="580" y="3446"/>
              <a:ext cx="288" cy="231"/>
            </a:xfrm>
            <a:prstGeom prst="rect">
              <a:avLst/>
            </a:prstGeom>
            <a:noFill/>
            <a:ln w="9525">
              <a:noFill/>
              <a:miter lim="800000"/>
              <a:headEnd/>
              <a:tailEnd/>
            </a:ln>
            <a:effectLst/>
          </p:spPr>
          <p:txBody>
            <a:bodyPr>
              <a:spAutoFit/>
            </a:bodyPr>
            <a:lstStyle/>
            <a:p>
              <a:pPr algn="ctr" eaLnBrk="0" hangingPunct="0">
                <a:spcBef>
                  <a:spcPct val="50000"/>
                </a:spcBef>
              </a:pPr>
              <a:r>
                <a:rPr lang="en-US" b="1">
                  <a:latin typeface="Arial" charset="0"/>
                </a:rPr>
                <a:t>0</a:t>
              </a:r>
            </a:p>
          </p:txBody>
        </p:sp>
        <p:sp>
          <p:nvSpPr>
            <p:cNvPr id="140332" name="Line 44"/>
            <p:cNvSpPr>
              <a:spLocks noChangeShapeType="1"/>
            </p:cNvSpPr>
            <p:nvPr/>
          </p:nvSpPr>
          <p:spPr bwMode="auto">
            <a:xfrm rot="5400000" flipH="1" flipV="1">
              <a:off x="698" y="1980"/>
              <a:ext cx="0" cy="68"/>
            </a:xfrm>
            <a:prstGeom prst="line">
              <a:avLst/>
            </a:prstGeom>
            <a:noFill/>
            <a:ln w="12700">
              <a:solidFill>
                <a:schemeClr val="tx1"/>
              </a:solidFill>
              <a:round/>
              <a:headEnd/>
              <a:tailEnd/>
            </a:ln>
            <a:effectLst/>
          </p:spPr>
          <p:txBody>
            <a:bodyPr wrap="none"/>
            <a:lstStyle/>
            <a:p>
              <a:endParaRPr lang="en-US"/>
            </a:p>
          </p:txBody>
        </p:sp>
        <p:sp>
          <p:nvSpPr>
            <p:cNvPr id="140333" name="Line 45"/>
            <p:cNvSpPr>
              <a:spLocks noChangeShapeType="1"/>
            </p:cNvSpPr>
            <p:nvPr/>
          </p:nvSpPr>
          <p:spPr bwMode="auto">
            <a:xfrm rot="5400000" flipH="1" flipV="1">
              <a:off x="685" y="1758"/>
              <a:ext cx="0" cy="67"/>
            </a:xfrm>
            <a:prstGeom prst="line">
              <a:avLst/>
            </a:prstGeom>
            <a:noFill/>
            <a:ln w="12700">
              <a:solidFill>
                <a:srgbClr val="00FFFF"/>
              </a:solidFill>
              <a:round/>
              <a:headEnd/>
              <a:tailEnd/>
            </a:ln>
            <a:effectLst/>
          </p:spPr>
          <p:txBody>
            <a:bodyPr wrap="none"/>
            <a:lstStyle/>
            <a:p>
              <a:endParaRPr lang="en-US"/>
            </a:p>
          </p:txBody>
        </p:sp>
        <p:sp>
          <p:nvSpPr>
            <p:cNvPr id="140334" name="Line 46"/>
            <p:cNvSpPr>
              <a:spLocks noChangeShapeType="1"/>
            </p:cNvSpPr>
            <p:nvPr/>
          </p:nvSpPr>
          <p:spPr bwMode="auto">
            <a:xfrm rot="5400000" flipH="1" flipV="1">
              <a:off x="693" y="1535"/>
              <a:ext cx="0" cy="67"/>
            </a:xfrm>
            <a:prstGeom prst="line">
              <a:avLst/>
            </a:prstGeom>
            <a:noFill/>
            <a:ln w="12700">
              <a:solidFill>
                <a:srgbClr val="00FFFF"/>
              </a:solidFill>
              <a:round/>
              <a:headEnd/>
              <a:tailEnd/>
            </a:ln>
            <a:effectLst/>
          </p:spPr>
          <p:txBody>
            <a:bodyPr wrap="none"/>
            <a:lstStyle/>
            <a:p>
              <a:endParaRPr lang="en-US"/>
            </a:p>
          </p:txBody>
        </p:sp>
        <p:sp>
          <p:nvSpPr>
            <p:cNvPr id="140335" name="Line 47"/>
            <p:cNvSpPr>
              <a:spLocks noChangeShapeType="1"/>
            </p:cNvSpPr>
            <p:nvPr/>
          </p:nvSpPr>
          <p:spPr bwMode="auto">
            <a:xfrm rot="5400000" flipH="1" flipV="1">
              <a:off x="696" y="1311"/>
              <a:ext cx="0" cy="68"/>
            </a:xfrm>
            <a:prstGeom prst="line">
              <a:avLst/>
            </a:prstGeom>
            <a:noFill/>
            <a:ln w="12700">
              <a:solidFill>
                <a:srgbClr val="00FFFF"/>
              </a:solidFill>
              <a:round/>
              <a:headEnd/>
              <a:tailEnd/>
            </a:ln>
            <a:effectLst/>
          </p:spPr>
          <p:txBody>
            <a:bodyPr wrap="none"/>
            <a:lstStyle/>
            <a:p>
              <a:endParaRPr lang="en-US"/>
            </a:p>
          </p:txBody>
        </p:sp>
        <p:sp>
          <p:nvSpPr>
            <p:cNvPr id="140336" name="Line 48"/>
            <p:cNvSpPr>
              <a:spLocks noChangeShapeType="1"/>
            </p:cNvSpPr>
            <p:nvPr/>
          </p:nvSpPr>
          <p:spPr bwMode="auto">
            <a:xfrm rot="5400000" flipH="1" flipV="1">
              <a:off x="671" y="1084"/>
              <a:ext cx="0" cy="67"/>
            </a:xfrm>
            <a:prstGeom prst="line">
              <a:avLst/>
            </a:prstGeom>
            <a:noFill/>
            <a:ln w="12700">
              <a:solidFill>
                <a:srgbClr val="00FFFF"/>
              </a:solidFill>
              <a:round/>
              <a:headEnd/>
              <a:tailEnd/>
            </a:ln>
            <a:effectLst/>
          </p:spPr>
          <p:txBody>
            <a:bodyPr wrap="none"/>
            <a:lstStyle/>
            <a:p>
              <a:endParaRPr lang="en-US"/>
            </a:p>
          </p:txBody>
        </p:sp>
        <p:sp>
          <p:nvSpPr>
            <p:cNvPr id="140337" name="Line 49"/>
            <p:cNvSpPr>
              <a:spLocks noChangeShapeType="1"/>
            </p:cNvSpPr>
            <p:nvPr/>
          </p:nvSpPr>
          <p:spPr bwMode="auto">
            <a:xfrm rot="5400000" flipH="1" flipV="1">
              <a:off x="687" y="2201"/>
              <a:ext cx="0" cy="67"/>
            </a:xfrm>
            <a:prstGeom prst="line">
              <a:avLst/>
            </a:prstGeom>
            <a:noFill/>
            <a:ln w="12700">
              <a:solidFill>
                <a:srgbClr val="00FFFF"/>
              </a:solidFill>
              <a:round/>
              <a:headEnd/>
              <a:tailEnd/>
            </a:ln>
            <a:effectLst/>
          </p:spPr>
          <p:txBody>
            <a:bodyPr wrap="none"/>
            <a:lstStyle/>
            <a:p>
              <a:endParaRPr lang="en-US"/>
            </a:p>
          </p:txBody>
        </p:sp>
        <p:sp>
          <p:nvSpPr>
            <p:cNvPr id="140338" name="Line 50"/>
            <p:cNvSpPr>
              <a:spLocks noChangeShapeType="1"/>
            </p:cNvSpPr>
            <p:nvPr/>
          </p:nvSpPr>
          <p:spPr bwMode="auto">
            <a:xfrm rot="5400000" flipH="1" flipV="1">
              <a:off x="696" y="2422"/>
              <a:ext cx="0" cy="67"/>
            </a:xfrm>
            <a:prstGeom prst="line">
              <a:avLst/>
            </a:prstGeom>
            <a:noFill/>
            <a:ln w="12700">
              <a:solidFill>
                <a:srgbClr val="00FFFF"/>
              </a:solidFill>
              <a:round/>
              <a:headEnd/>
              <a:tailEnd/>
            </a:ln>
            <a:effectLst/>
          </p:spPr>
          <p:txBody>
            <a:bodyPr wrap="none"/>
            <a:lstStyle/>
            <a:p>
              <a:endParaRPr lang="en-US"/>
            </a:p>
          </p:txBody>
        </p:sp>
        <p:sp>
          <p:nvSpPr>
            <p:cNvPr id="140339" name="Line 51"/>
            <p:cNvSpPr>
              <a:spLocks noChangeShapeType="1"/>
            </p:cNvSpPr>
            <p:nvPr/>
          </p:nvSpPr>
          <p:spPr bwMode="auto">
            <a:xfrm rot="5400000" flipH="1" flipV="1">
              <a:off x="694" y="2643"/>
              <a:ext cx="0" cy="67"/>
            </a:xfrm>
            <a:prstGeom prst="line">
              <a:avLst/>
            </a:prstGeom>
            <a:noFill/>
            <a:ln w="12700">
              <a:solidFill>
                <a:srgbClr val="00FFFF"/>
              </a:solidFill>
              <a:round/>
              <a:headEnd/>
              <a:tailEnd/>
            </a:ln>
            <a:effectLst/>
          </p:spPr>
          <p:txBody>
            <a:bodyPr wrap="none"/>
            <a:lstStyle/>
            <a:p>
              <a:endParaRPr lang="en-US"/>
            </a:p>
          </p:txBody>
        </p:sp>
        <p:sp>
          <p:nvSpPr>
            <p:cNvPr id="140340" name="Line 52"/>
            <p:cNvSpPr>
              <a:spLocks noChangeShapeType="1"/>
            </p:cNvSpPr>
            <p:nvPr/>
          </p:nvSpPr>
          <p:spPr bwMode="auto">
            <a:xfrm rot="5400000" flipH="1" flipV="1">
              <a:off x="691" y="3146"/>
              <a:ext cx="0" cy="68"/>
            </a:xfrm>
            <a:prstGeom prst="line">
              <a:avLst/>
            </a:prstGeom>
            <a:noFill/>
            <a:ln w="12700">
              <a:solidFill>
                <a:schemeClr val="hlink"/>
              </a:solidFill>
              <a:round/>
              <a:headEnd/>
              <a:tailEnd/>
            </a:ln>
            <a:effectLst/>
          </p:spPr>
          <p:txBody>
            <a:bodyPr wrap="none"/>
            <a:lstStyle/>
            <a:p>
              <a:endParaRPr lang="en-US"/>
            </a:p>
          </p:txBody>
        </p:sp>
        <p:sp>
          <p:nvSpPr>
            <p:cNvPr id="140341" name="Text Box 53"/>
            <p:cNvSpPr txBox="1">
              <a:spLocks noChangeArrowheads="1"/>
            </p:cNvSpPr>
            <p:nvPr/>
          </p:nvSpPr>
          <p:spPr bwMode="auto">
            <a:xfrm>
              <a:off x="2207" y="3616"/>
              <a:ext cx="1746" cy="192"/>
            </a:xfrm>
            <a:prstGeom prst="rect">
              <a:avLst/>
            </a:prstGeom>
            <a:noFill/>
            <a:ln w="9525">
              <a:noFill/>
              <a:miter lim="800000"/>
              <a:headEnd/>
              <a:tailEnd/>
            </a:ln>
            <a:effectLst/>
          </p:spPr>
          <p:txBody>
            <a:bodyPr>
              <a:spAutoFit/>
            </a:bodyPr>
            <a:lstStyle/>
            <a:p>
              <a:pPr algn="ctr" eaLnBrk="0" hangingPunct="0">
                <a:spcBef>
                  <a:spcPct val="50000"/>
                </a:spcBef>
              </a:pPr>
              <a:r>
                <a:rPr lang="en-US" sz="1400" b="1">
                  <a:latin typeface="Arial" charset="0"/>
                </a:rPr>
                <a:t>Time (weeks)</a:t>
              </a:r>
            </a:p>
          </p:txBody>
        </p:sp>
        <p:sp>
          <p:nvSpPr>
            <p:cNvPr id="140342" name="Line 54"/>
            <p:cNvSpPr>
              <a:spLocks noChangeShapeType="1"/>
            </p:cNvSpPr>
            <p:nvPr/>
          </p:nvSpPr>
          <p:spPr bwMode="auto">
            <a:xfrm>
              <a:off x="4438" y="3332"/>
              <a:ext cx="253" cy="1"/>
            </a:xfrm>
            <a:prstGeom prst="line">
              <a:avLst/>
            </a:prstGeom>
            <a:noFill/>
            <a:ln w="38100">
              <a:solidFill>
                <a:srgbClr val="00FFFF"/>
              </a:solidFill>
              <a:round/>
              <a:headEnd/>
              <a:tailEnd/>
            </a:ln>
            <a:effectLst/>
          </p:spPr>
          <p:txBody>
            <a:bodyPr wrap="none"/>
            <a:lstStyle/>
            <a:p>
              <a:endParaRPr lang="en-US"/>
            </a:p>
          </p:txBody>
        </p:sp>
      </p:grpSp>
      <p:grpSp>
        <p:nvGrpSpPr>
          <p:cNvPr id="140343" name="Group 55"/>
          <p:cNvGrpSpPr>
            <a:grpSpLocks/>
          </p:cNvGrpSpPr>
          <p:nvPr/>
        </p:nvGrpSpPr>
        <p:grpSpPr bwMode="auto">
          <a:xfrm>
            <a:off x="4146550" y="1122363"/>
            <a:ext cx="4997450" cy="2032000"/>
            <a:chOff x="2612" y="707"/>
            <a:chExt cx="3148" cy="1280"/>
          </a:xfrm>
        </p:grpSpPr>
        <p:sp>
          <p:nvSpPr>
            <p:cNvPr id="140344" name="Rectangle 56"/>
            <p:cNvSpPr>
              <a:spLocks noChangeArrowheads="1"/>
            </p:cNvSpPr>
            <p:nvPr/>
          </p:nvSpPr>
          <p:spPr bwMode="auto">
            <a:xfrm>
              <a:off x="4675" y="866"/>
              <a:ext cx="1085" cy="198"/>
            </a:xfrm>
            <a:prstGeom prst="rect">
              <a:avLst/>
            </a:prstGeom>
            <a:noFill/>
            <a:ln w="25400">
              <a:noFill/>
              <a:miter lim="800000"/>
              <a:headEnd/>
              <a:tailEnd/>
            </a:ln>
            <a:effectLst/>
          </p:spPr>
          <p:txBody>
            <a:bodyPr/>
            <a:lstStyle/>
            <a:p>
              <a:pPr algn="ctr">
                <a:spcBef>
                  <a:spcPct val="20000"/>
                </a:spcBef>
              </a:pPr>
              <a:r>
                <a:rPr lang="en-US" sz="1700">
                  <a:solidFill>
                    <a:srgbClr val="00FFFF"/>
                  </a:solidFill>
                </a:rPr>
                <a:t>Capecitabine</a:t>
              </a:r>
            </a:p>
          </p:txBody>
        </p:sp>
        <p:sp>
          <p:nvSpPr>
            <p:cNvPr id="140345" name="Rectangle 57"/>
            <p:cNvSpPr>
              <a:spLocks noChangeArrowheads="1"/>
            </p:cNvSpPr>
            <p:nvPr/>
          </p:nvSpPr>
          <p:spPr bwMode="auto">
            <a:xfrm>
              <a:off x="3820" y="707"/>
              <a:ext cx="972" cy="325"/>
            </a:xfrm>
            <a:prstGeom prst="rect">
              <a:avLst/>
            </a:prstGeom>
            <a:noFill/>
            <a:ln w="25400">
              <a:noFill/>
              <a:miter lim="800000"/>
              <a:headEnd/>
              <a:tailEnd/>
            </a:ln>
            <a:effectLst/>
          </p:spPr>
          <p:txBody>
            <a:bodyPr/>
            <a:lstStyle/>
            <a:p>
              <a:pPr algn="ctr">
                <a:spcBef>
                  <a:spcPct val="20000"/>
                </a:spcBef>
              </a:pPr>
              <a:r>
                <a:rPr lang="en-US" sz="1700">
                  <a:solidFill>
                    <a:srgbClr val="FFCC00"/>
                  </a:solidFill>
                </a:rPr>
                <a:t>Lapatinib + Capecitabine</a:t>
              </a:r>
            </a:p>
          </p:txBody>
        </p:sp>
        <p:sp>
          <p:nvSpPr>
            <p:cNvPr id="140346" name="Rectangle 58"/>
            <p:cNvSpPr>
              <a:spLocks noChangeArrowheads="1"/>
            </p:cNvSpPr>
            <p:nvPr/>
          </p:nvSpPr>
          <p:spPr bwMode="auto">
            <a:xfrm>
              <a:off x="4479" y="1796"/>
              <a:ext cx="669" cy="191"/>
            </a:xfrm>
            <a:prstGeom prst="rect">
              <a:avLst/>
            </a:prstGeom>
            <a:noFill/>
            <a:ln w="25400">
              <a:noFill/>
              <a:miter lim="800000"/>
              <a:headEnd/>
              <a:tailEnd/>
            </a:ln>
            <a:effectLst/>
          </p:spPr>
          <p:txBody>
            <a:bodyPr/>
            <a:lstStyle/>
            <a:p>
              <a:pPr algn="ctr">
                <a:spcBef>
                  <a:spcPct val="20000"/>
                </a:spcBef>
              </a:pPr>
              <a:r>
                <a:rPr lang="en-US" sz="1700"/>
                <a:t>0.00016</a:t>
              </a:r>
            </a:p>
          </p:txBody>
        </p:sp>
        <p:sp>
          <p:nvSpPr>
            <p:cNvPr id="140347" name="Rectangle 59"/>
            <p:cNvSpPr>
              <a:spLocks noChangeArrowheads="1"/>
            </p:cNvSpPr>
            <p:nvPr/>
          </p:nvSpPr>
          <p:spPr bwMode="auto">
            <a:xfrm>
              <a:off x="2612" y="1777"/>
              <a:ext cx="1802" cy="210"/>
            </a:xfrm>
            <a:prstGeom prst="rect">
              <a:avLst/>
            </a:prstGeom>
            <a:noFill/>
            <a:ln w="25400">
              <a:noFill/>
              <a:miter lim="800000"/>
              <a:headEnd/>
              <a:tailEnd/>
            </a:ln>
            <a:effectLst/>
          </p:spPr>
          <p:txBody>
            <a:bodyPr/>
            <a:lstStyle/>
            <a:p>
              <a:pPr>
                <a:spcBef>
                  <a:spcPct val="20000"/>
                </a:spcBef>
              </a:pPr>
              <a:r>
                <a:rPr lang="en-US" sz="1700" i="1"/>
                <a:t>P</a:t>
              </a:r>
              <a:r>
                <a:rPr lang="en-US" sz="1700"/>
                <a:t>-value (log-rank, 1-sided)</a:t>
              </a:r>
            </a:p>
          </p:txBody>
        </p:sp>
        <p:sp>
          <p:nvSpPr>
            <p:cNvPr id="140348" name="Rectangle 60"/>
            <p:cNvSpPr>
              <a:spLocks noChangeArrowheads="1"/>
            </p:cNvSpPr>
            <p:nvPr/>
          </p:nvSpPr>
          <p:spPr bwMode="auto">
            <a:xfrm>
              <a:off x="4823" y="1230"/>
              <a:ext cx="782" cy="191"/>
            </a:xfrm>
            <a:prstGeom prst="rect">
              <a:avLst/>
            </a:prstGeom>
            <a:noFill/>
            <a:ln w="25400">
              <a:noFill/>
              <a:miter lim="800000"/>
              <a:headEnd/>
              <a:tailEnd/>
            </a:ln>
            <a:effectLst/>
          </p:spPr>
          <p:txBody>
            <a:bodyPr/>
            <a:lstStyle/>
            <a:p>
              <a:pPr algn="ctr">
                <a:spcBef>
                  <a:spcPct val="20000"/>
                </a:spcBef>
              </a:pPr>
              <a:r>
                <a:rPr lang="en-US" sz="1700"/>
                <a:t>69 (43%)</a:t>
              </a:r>
            </a:p>
          </p:txBody>
        </p:sp>
        <p:sp>
          <p:nvSpPr>
            <p:cNvPr id="140349" name="Rectangle 61"/>
            <p:cNvSpPr>
              <a:spLocks noChangeArrowheads="1"/>
            </p:cNvSpPr>
            <p:nvPr/>
          </p:nvSpPr>
          <p:spPr bwMode="auto">
            <a:xfrm>
              <a:off x="3878" y="1230"/>
              <a:ext cx="823" cy="191"/>
            </a:xfrm>
            <a:prstGeom prst="rect">
              <a:avLst/>
            </a:prstGeom>
            <a:noFill/>
            <a:ln w="25400">
              <a:noFill/>
              <a:miter lim="800000"/>
              <a:headEnd/>
              <a:tailEnd/>
            </a:ln>
            <a:effectLst/>
          </p:spPr>
          <p:txBody>
            <a:bodyPr/>
            <a:lstStyle/>
            <a:p>
              <a:pPr algn="ctr">
                <a:spcBef>
                  <a:spcPct val="20000"/>
                </a:spcBef>
              </a:pPr>
              <a:r>
                <a:rPr lang="en-US" sz="1700"/>
                <a:t>45 (28%)</a:t>
              </a:r>
            </a:p>
          </p:txBody>
        </p:sp>
        <p:sp>
          <p:nvSpPr>
            <p:cNvPr id="140350" name="Rectangle 62"/>
            <p:cNvSpPr>
              <a:spLocks noChangeArrowheads="1"/>
            </p:cNvSpPr>
            <p:nvPr/>
          </p:nvSpPr>
          <p:spPr bwMode="auto">
            <a:xfrm>
              <a:off x="2612" y="1230"/>
              <a:ext cx="1412" cy="191"/>
            </a:xfrm>
            <a:prstGeom prst="rect">
              <a:avLst/>
            </a:prstGeom>
            <a:noFill/>
            <a:ln w="25400">
              <a:noFill/>
              <a:miter lim="800000"/>
              <a:headEnd/>
              <a:tailEnd/>
            </a:ln>
            <a:effectLst/>
          </p:spPr>
          <p:txBody>
            <a:bodyPr/>
            <a:lstStyle/>
            <a:p>
              <a:pPr>
                <a:spcBef>
                  <a:spcPct val="20000"/>
                </a:spcBef>
              </a:pPr>
              <a:r>
                <a:rPr lang="en-US" sz="1700"/>
                <a:t>Progressed or died*</a:t>
              </a:r>
              <a:endParaRPr lang="en-US" sz="3200"/>
            </a:p>
          </p:txBody>
        </p:sp>
        <p:sp>
          <p:nvSpPr>
            <p:cNvPr id="140351" name="Rectangle 63"/>
            <p:cNvSpPr>
              <a:spLocks noChangeArrowheads="1"/>
            </p:cNvSpPr>
            <p:nvPr/>
          </p:nvSpPr>
          <p:spPr bwMode="auto">
            <a:xfrm>
              <a:off x="4943" y="1407"/>
              <a:ext cx="542" cy="191"/>
            </a:xfrm>
            <a:prstGeom prst="rect">
              <a:avLst/>
            </a:prstGeom>
            <a:noFill/>
            <a:ln w="25400">
              <a:noFill/>
              <a:miter lim="800000"/>
              <a:headEnd/>
              <a:tailEnd/>
            </a:ln>
            <a:effectLst/>
          </p:spPr>
          <p:txBody>
            <a:bodyPr/>
            <a:lstStyle/>
            <a:p>
              <a:pPr algn="ctr">
                <a:spcBef>
                  <a:spcPct val="20000"/>
                </a:spcBef>
              </a:pPr>
              <a:r>
                <a:rPr lang="en-US" sz="1700"/>
                <a:t>4.5</a:t>
              </a:r>
            </a:p>
          </p:txBody>
        </p:sp>
        <p:sp>
          <p:nvSpPr>
            <p:cNvPr id="140352" name="Rectangle 64"/>
            <p:cNvSpPr>
              <a:spLocks noChangeArrowheads="1"/>
            </p:cNvSpPr>
            <p:nvPr/>
          </p:nvSpPr>
          <p:spPr bwMode="auto">
            <a:xfrm>
              <a:off x="3971" y="1415"/>
              <a:ext cx="670" cy="191"/>
            </a:xfrm>
            <a:prstGeom prst="rect">
              <a:avLst/>
            </a:prstGeom>
            <a:noFill/>
            <a:ln w="25400">
              <a:noFill/>
              <a:miter lim="800000"/>
              <a:headEnd/>
              <a:tailEnd/>
            </a:ln>
            <a:effectLst/>
          </p:spPr>
          <p:txBody>
            <a:bodyPr/>
            <a:lstStyle/>
            <a:p>
              <a:pPr algn="ctr">
                <a:spcBef>
                  <a:spcPct val="20000"/>
                </a:spcBef>
              </a:pPr>
              <a:r>
                <a:rPr lang="en-US" sz="1700"/>
                <a:t>8.5</a:t>
              </a:r>
            </a:p>
          </p:txBody>
        </p:sp>
        <p:sp>
          <p:nvSpPr>
            <p:cNvPr id="140353" name="Rectangle 65"/>
            <p:cNvSpPr>
              <a:spLocks noChangeArrowheads="1"/>
            </p:cNvSpPr>
            <p:nvPr/>
          </p:nvSpPr>
          <p:spPr bwMode="auto">
            <a:xfrm>
              <a:off x="2612" y="1407"/>
              <a:ext cx="1412" cy="191"/>
            </a:xfrm>
            <a:prstGeom prst="rect">
              <a:avLst/>
            </a:prstGeom>
            <a:noFill/>
            <a:ln w="25400">
              <a:noFill/>
              <a:miter lim="800000"/>
              <a:headEnd/>
              <a:tailEnd/>
            </a:ln>
            <a:effectLst/>
          </p:spPr>
          <p:txBody>
            <a:bodyPr/>
            <a:lstStyle/>
            <a:p>
              <a:pPr>
                <a:spcBef>
                  <a:spcPct val="20000"/>
                </a:spcBef>
              </a:pPr>
              <a:r>
                <a:rPr lang="en-US" sz="1700"/>
                <a:t>Median TTP, mo</a:t>
              </a:r>
            </a:p>
          </p:txBody>
        </p:sp>
        <p:sp>
          <p:nvSpPr>
            <p:cNvPr id="140354" name="Rectangle 66"/>
            <p:cNvSpPr>
              <a:spLocks noChangeArrowheads="1"/>
            </p:cNvSpPr>
            <p:nvPr/>
          </p:nvSpPr>
          <p:spPr bwMode="auto">
            <a:xfrm>
              <a:off x="4943" y="1053"/>
              <a:ext cx="542" cy="191"/>
            </a:xfrm>
            <a:prstGeom prst="rect">
              <a:avLst/>
            </a:prstGeom>
            <a:noFill/>
            <a:ln w="25400">
              <a:noFill/>
              <a:miter lim="800000"/>
              <a:headEnd/>
              <a:tailEnd/>
            </a:ln>
            <a:effectLst/>
          </p:spPr>
          <p:txBody>
            <a:bodyPr/>
            <a:lstStyle/>
            <a:p>
              <a:pPr algn="ctr">
                <a:spcBef>
                  <a:spcPct val="20000"/>
                </a:spcBef>
              </a:pPr>
              <a:r>
                <a:rPr lang="en-US" sz="1700"/>
                <a:t>161</a:t>
              </a:r>
            </a:p>
          </p:txBody>
        </p:sp>
        <p:sp>
          <p:nvSpPr>
            <p:cNvPr id="140355" name="Rectangle 67"/>
            <p:cNvSpPr>
              <a:spLocks noChangeArrowheads="1"/>
            </p:cNvSpPr>
            <p:nvPr/>
          </p:nvSpPr>
          <p:spPr bwMode="auto">
            <a:xfrm>
              <a:off x="3988" y="1053"/>
              <a:ext cx="670" cy="191"/>
            </a:xfrm>
            <a:prstGeom prst="rect">
              <a:avLst/>
            </a:prstGeom>
            <a:noFill/>
            <a:ln w="25400">
              <a:noFill/>
              <a:miter lim="800000"/>
              <a:headEnd/>
              <a:tailEnd/>
            </a:ln>
            <a:effectLst/>
          </p:spPr>
          <p:txBody>
            <a:bodyPr/>
            <a:lstStyle/>
            <a:p>
              <a:pPr algn="ctr">
                <a:spcBef>
                  <a:spcPct val="20000"/>
                </a:spcBef>
              </a:pPr>
              <a:r>
                <a:rPr lang="en-US" sz="1700"/>
                <a:t>160</a:t>
              </a:r>
            </a:p>
          </p:txBody>
        </p:sp>
        <p:sp>
          <p:nvSpPr>
            <p:cNvPr id="140356" name="Rectangle 68"/>
            <p:cNvSpPr>
              <a:spLocks noChangeArrowheads="1"/>
            </p:cNvSpPr>
            <p:nvPr/>
          </p:nvSpPr>
          <p:spPr bwMode="auto">
            <a:xfrm>
              <a:off x="2612" y="1053"/>
              <a:ext cx="1412" cy="191"/>
            </a:xfrm>
            <a:prstGeom prst="rect">
              <a:avLst/>
            </a:prstGeom>
            <a:noFill/>
            <a:ln w="25400">
              <a:noFill/>
              <a:miter lim="800000"/>
              <a:headEnd/>
              <a:tailEnd/>
            </a:ln>
            <a:effectLst/>
          </p:spPr>
          <p:txBody>
            <a:bodyPr/>
            <a:lstStyle/>
            <a:p>
              <a:pPr>
                <a:spcBef>
                  <a:spcPct val="20000"/>
                </a:spcBef>
              </a:pPr>
              <a:r>
                <a:rPr lang="en-US" sz="1700"/>
                <a:t>No. of pts</a:t>
              </a:r>
            </a:p>
          </p:txBody>
        </p:sp>
        <p:sp>
          <p:nvSpPr>
            <p:cNvPr id="140357" name="Line 69"/>
            <p:cNvSpPr>
              <a:spLocks noChangeShapeType="1"/>
            </p:cNvSpPr>
            <p:nvPr/>
          </p:nvSpPr>
          <p:spPr bwMode="auto">
            <a:xfrm>
              <a:off x="3896" y="1053"/>
              <a:ext cx="825" cy="0"/>
            </a:xfrm>
            <a:prstGeom prst="line">
              <a:avLst/>
            </a:prstGeom>
            <a:noFill/>
            <a:ln w="25400">
              <a:solidFill>
                <a:srgbClr val="FFCC00"/>
              </a:solidFill>
              <a:round/>
              <a:headEnd/>
              <a:tailEnd/>
            </a:ln>
            <a:effectLst/>
          </p:spPr>
          <p:txBody>
            <a:bodyPr wrap="none"/>
            <a:lstStyle/>
            <a:p>
              <a:endParaRPr lang="en-US"/>
            </a:p>
          </p:txBody>
        </p:sp>
        <p:sp>
          <p:nvSpPr>
            <p:cNvPr id="140358" name="Line 70"/>
            <p:cNvSpPr>
              <a:spLocks noChangeShapeType="1"/>
            </p:cNvSpPr>
            <p:nvPr/>
          </p:nvSpPr>
          <p:spPr bwMode="auto">
            <a:xfrm>
              <a:off x="4816" y="1053"/>
              <a:ext cx="825" cy="0"/>
            </a:xfrm>
            <a:prstGeom prst="line">
              <a:avLst/>
            </a:prstGeom>
            <a:noFill/>
            <a:ln w="25400">
              <a:solidFill>
                <a:srgbClr val="00FFFF"/>
              </a:solidFill>
              <a:round/>
              <a:headEnd/>
              <a:tailEnd/>
            </a:ln>
            <a:effectLst/>
          </p:spPr>
          <p:txBody>
            <a:bodyPr wrap="none"/>
            <a:lstStyle/>
            <a:p>
              <a:endParaRPr lang="en-US"/>
            </a:p>
          </p:txBody>
        </p:sp>
        <p:sp>
          <p:nvSpPr>
            <p:cNvPr id="140359" name="Rectangle 71"/>
            <p:cNvSpPr>
              <a:spLocks noChangeArrowheads="1"/>
            </p:cNvSpPr>
            <p:nvPr/>
          </p:nvSpPr>
          <p:spPr bwMode="auto">
            <a:xfrm>
              <a:off x="4257" y="1587"/>
              <a:ext cx="1126" cy="191"/>
            </a:xfrm>
            <a:prstGeom prst="rect">
              <a:avLst/>
            </a:prstGeom>
            <a:noFill/>
            <a:ln w="25400">
              <a:noFill/>
              <a:miter lim="800000"/>
              <a:headEnd/>
              <a:tailEnd/>
            </a:ln>
            <a:effectLst/>
          </p:spPr>
          <p:txBody>
            <a:bodyPr/>
            <a:lstStyle/>
            <a:p>
              <a:pPr algn="ctr">
                <a:spcBef>
                  <a:spcPct val="20000"/>
                </a:spcBef>
              </a:pPr>
              <a:r>
                <a:rPr lang="en-US" sz="1700"/>
                <a:t>0.51 (0.35, 0.74)</a:t>
              </a:r>
            </a:p>
          </p:txBody>
        </p:sp>
        <p:sp>
          <p:nvSpPr>
            <p:cNvPr id="140360" name="Rectangle 72"/>
            <p:cNvSpPr>
              <a:spLocks noChangeArrowheads="1"/>
            </p:cNvSpPr>
            <p:nvPr/>
          </p:nvSpPr>
          <p:spPr bwMode="auto">
            <a:xfrm>
              <a:off x="2618" y="1587"/>
              <a:ext cx="1633" cy="191"/>
            </a:xfrm>
            <a:prstGeom prst="rect">
              <a:avLst/>
            </a:prstGeom>
            <a:noFill/>
            <a:ln w="25400">
              <a:noFill/>
              <a:miter lim="800000"/>
              <a:headEnd/>
              <a:tailEnd/>
            </a:ln>
            <a:effectLst/>
          </p:spPr>
          <p:txBody>
            <a:bodyPr/>
            <a:lstStyle/>
            <a:p>
              <a:pPr>
                <a:spcBef>
                  <a:spcPct val="20000"/>
                </a:spcBef>
              </a:pPr>
              <a:r>
                <a:rPr lang="en-US" sz="1700"/>
                <a:t>Hazard ratio (95% CI)</a:t>
              </a:r>
            </a:p>
          </p:txBody>
        </p:sp>
      </p:grpSp>
      <p:sp>
        <p:nvSpPr>
          <p:cNvPr id="140361" name="Text Box 73"/>
          <p:cNvSpPr txBox="1">
            <a:spLocks noChangeArrowheads="1"/>
          </p:cNvSpPr>
          <p:nvPr/>
        </p:nvSpPr>
        <p:spPr bwMode="auto">
          <a:xfrm rot="10800000">
            <a:off x="177800" y="962025"/>
            <a:ext cx="428625" cy="4783138"/>
          </a:xfrm>
          <a:prstGeom prst="rect">
            <a:avLst/>
          </a:prstGeom>
          <a:noFill/>
          <a:ln w="9525" algn="ctr">
            <a:noFill/>
            <a:miter lim="800000"/>
            <a:headEnd/>
            <a:tailEnd/>
          </a:ln>
          <a:effectLst/>
        </p:spPr>
        <p:txBody>
          <a:bodyPr vert="eaVert">
            <a:spAutoFit/>
          </a:bodyPr>
          <a:lstStyle/>
          <a:p>
            <a:pPr marL="457200" eaLnBrk="0" hangingPunct="0">
              <a:spcBef>
                <a:spcPct val="50000"/>
              </a:spcBef>
            </a:pPr>
            <a:r>
              <a:rPr lang="en-US" sz="1600" b="1">
                <a:latin typeface="Arial" charset="0"/>
              </a:rPr>
              <a:t>% of patients free from progression*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b="1" dirty="0">
                <a:latin typeface="Calibri" pitchFamily="34" charset="0"/>
              </a:rPr>
              <a:t>Learning Objectives</a:t>
            </a:r>
          </a:p>
        </p:txBody>
      </p:sp>
      <p:sp>
        <p:nvSpPr>
          <p:cNvPr id="89091" name="Rectangle 3"/>
          <p:cNvSpPr>
            <a:spLocks noGrp="1" noChangeArrowheads="1"/>
          </p:cNvSpPr>
          <p:nvPr>
            <p:ph type="body" idx="1"/>
          </p:nvPr>
        </p:nvSpPr>
        <p:spPr>
          <a:xfrm>
            <a:off x="381000" y="1981200"/>
            <a:ext cx="8229600" cy="4114800"/>
          </a:xfrm>
        </p:spPr>
        <p:txBody>
          <a:bodyPr/>
          <a:lstStyle/>
          <a:p>
            <a:r>
              <a:rPr lang="en-US" sz="2800" b="1" dirty="0">
                <a:latin typeface="Calibri" pitchFamily="34" charset="0"/>
              </a:rPr>
              <a:t>Apply current knowledge  of clinical medicine to the management of breast cancer</a:t>
            </a:r>
          </a:p>
          <a:p>
            <a:r>
              <a:rPr lang="en-US" sz="2800" b="1" dirty="0">
                <a:latin typeface="Calibri" pitchFamily="34" charset="0"/>
              </a:rPr>
              <a:t>Recognize and integrate new scientific developments in molecular medicine as they apply to the management of breast cancer</a:t>
            </a:r>
          </a:p>
          <a:p>
            <a:r>
              <a:rPr lang="en-US" sz="2800" b="1" dirty="0">
                <a:latin typeface="Calibri" pitchFamily="34" charset="0"/>
              </a:rPr>
              <a:t>Interpret the efficacy of target-based therapy for early and late stage breast cancer, and for breast cancer prevention</a:t>
            </a:r>
          </a:p>
          <a:p>
            <a:endParaRPr 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990600"/>
            <a:ext cx="91440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2"/>
                </a:solidFill>
                <a:effectLst/>
                <a:uLnTx/>
                <a:uFillTx/>
                <a:latin typeface="Calibri" pitchFamily="34" charset="0"/>
                <a:ea typeface="+mj-ea"/>
                <a:cs typeface="+mj-cs"/>
              </a:rPr>
              <a:t>What About Breast Cancer Prevention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2"/>
                </a:solidFill>
                <a:effectLst/>
                <a:uLnTx/>
                <a:uFillTx/>
                <a:latin typeface="Calibri" pitchFamily="34" charset="0"/>
                <a:ea typeface="+mj-ea"/>
                <a:cs typeface="+mj-cs"/>
              </a:rPr>
              <a:t> for HER-2+</a:t>
            </a:r>
            <a:r>
              <a:rPr kumimoji="0" lang="en-US" sz="4000" b="1" i="0" u="none" strike="noStrike" kern="0" cap="none" spc="0" normalizeH="0" noProof="0" dirty="0" smtClean="0">
                <a:ln>
                  <a:noFill/>
                </a:ln>
                <a:solidFill>
                  <a:schemeClr val="tx2"/>
                </a:solidFill>
                <a:effectLst/>
                <a:uLnTx/>
                <a:uFillTx/>
                <a:latin typeface="Calibri" pitchFamily="34" charset="0"/>
                <a:ea typeface="+mj-ea"/>
                <a:cs typeface="+mj-cs"/>
              </a:rPr>
              <a:t> </a:t>
            </a:r>
            <a:r>
              <a:rPr kumimoji="0" lang="en-US" sz="4000" b="1" i="0" u="none" strike="noStrike" kern="0" cap="none" spc="0" normalizeH="0" baseline="0" noProof="0" dirty="0" smtClean="0">
                <a:ln>
                  <a:noFill/>
                </a:ln>
                <a:solidFill>
                  <a:schemeClr val="tx2"/>
                </a:solidFill>
                <a:effectLst/>
                <a:uLnTx/>
                <a:uFillTx/>
                <a:latin typeface="Calibri" pitchFamily="34" charset="0"/>
                <a:ea typeface="+mj-ea"/>
                <a:cs typeface="+mj-cs"/>
              </a:rPr>
              <a:t>Cancers?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sz="4000" b="1" dirty="0">
                <a:latin typeface="Calibri" pitchFamily="34" charset="0"/>
              </a:rPr>
              <a:t>What About Basal-Type Breast Cancers?</a:t>
            </a:r>
          </a:p>
        </p:txBody>
      </p:sp>
      <p:sp>
        <p:nvSpPr>
          <p:cNvPr id="173059" name="Rectangle 3"/>
          <p:cNvSpPr>
            <a:spLocks noGrp="1" noChangeArrowheads="1"/>
          </p:cNvSpPr>
          <p:nvPr>
            <p:ph type="body" idx="1"/>
          </p:nvPr>
        </p:nvSpPr>
        <p:spPr>
          <a:xfrm>
            <a:off x="762000" y="2362200"/>
            <a:ext cx="7772400" cy="4114800"/>
          </a:xfrm>
        </p:spPr>
        <p:txBody>
          <a:bodyPr/>
          <a:lstStyle/>
          <a:p>
            <a:pPr>
              <a:lnSpc>
                <a:spcPct val="90000"/>
              </a:lnSpc>
            </a:pPr>
            <a:r>
              <a:rPr lang="en-US" b="1" dirty="0">
                <a:latin typeface="Calibri" pitchFamily="34" charset="0"/>
              </a:rPr>
              <a:t>Triple negative: ER-, PR-, HER2-</a:t>
            </a:r>
          </a:p>
          <a:p>
            <a:pPr>
              <a:lnSpc>
                <a:spcPct val="90000"/>
              </a:lnSpc>
            </a:pPr>
            <a:r>
              <a:rPr lang="en-US" b="1" dirty="0">
                <a:latin typeface="Calibri" pitchFamily="34" charset="0"/>
              </a:rPr>
              <a:t>Frequently BRCA1+</a:t>
            </a:r>
          </a:p>
          <a:p>
            <a:pPr>
              <a:lnSpc>
                <a:spcPct val="90000"/>
              </a:lnSpc>
            </a:pPr>
            <a:r>
              <a:rPr lang="en-US" b="1" dirty="0">
                <a:latin typeface="Calibri" pitchFamily="34" charset="0"/>
              </a:rPr>
              <a:t>Responds initially to chemotherapy, but characterized by early treatment failure</a:t>
            </a:r>
          </a:p>
          <a:p>
            <a:pPr>
              <a:lnSpc>
                <a:spcPct val="90000"/>
              </a:lnSpc>
            </a:pPr>
            <a:r>
              <a:rPr lang="en-US" b="1" dirty="0" smtClean="0">
                <a:latin typeface="Calibri" pitchFamily="34" charset="0"/>
              </a:rPr>
              <a:t>No </a:t>
            </a:r>
            <a:r>
              <a:rPr lang="en-US" b="1" dirty="0">
                <a:latin typeface="Calibri" pitchFamily="34" charset="0"/>
              </a:rPr>
              <a:t>specific drug target for this subtype </a:t>
            </a:r>
            <a:r>
              <a:rPr lang="en-US" b="1" dirty="0" smtClean="0">
                <a:latin typeface="Calibri" pitchFamily="34" charset="0"/>
              </a:rPr>
              <a:t>approved </a:t>
            </a:r>
            <a:r>
              <a:rPr lang="en-US" b="1" dirty="0">
                <a:latin typeface="Calibri" pitchFamily="34" charset="0"/>
              </a:rPr>
              <a:t>to </a:t>
            </a:r>
            <a:r>
              <a:rPr lang="en-US" b="1" dirty="0" smtClean="0">
                <a:latin typeface="Calibri" pitchFamily="34" charset="0"/>
              </a:rPr>
              <a:t>date</a:t>
            </a:r>
            <a:endParaRPr lang="en-US" b="1"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228600"/>
            <a:ext cx="9144000" cy="685800"/>
          </a:xfrm>
          <a:prstGeom prst="rect">
            <a:avLst/>
          </a:prstGeom>
          <a:solidFill>
            <a:schemeClr val="bg1"/>
          </a:solidFill>
          <a:ln w="9525">
            <a:noFill/>
            <a:miter lim="800000"/>
            <a:headEnd/>
            <a:tailEnd/>
          </a:ln>
          <a:effectLst/>
        </p:spPr>
        <p:txBody>
          <a:bodyPr anchor="ctr"/>
          <a:lstStyle/>
          <a:p>
            <a:pPr algn="ctr"/>
            <a:r>
              <a:rPr lang="en-US" sz="3600" b="1" dirty="0">
                <a:solidFill>
                  <a:srgbClr val="FFFF66"/>
                </a:solidFill>
                <a:latin typeface="Calibri" pitchFamily="34" charset="0"/>
              </a:rPr>
              <a:t>Conventional Chemotherapy in Basal-like Breast Cancer</a:t>
            </a:r>
          </a:p>
        </p:txBody>
      </p:sp>
      <p:graphicFrame>
        <p:nvGraphicFramePr>
          <p:cNvPr id="5" name="Group 5"/>
          <p:cNvGraphicFramePr>
            <a:graphicFrameLocks noGrp="1"/>
          </p:cNvGraphicFramePr>
          <p:nvPr/>
        </p:nvGraphicFramePr>
        <p:xfrm>
          <a:off x="228600" y="1189038"/>
          <a:ext cx="8610600" cy="4936999"/>
        </p:xfrm>
        <a:graphic>
          <a:graphicData uri="http://schemas.openxmlformats.org/drawingml/2006/table">
            <a:tbl>
              <a:tblPr/>
              <a:tblGrid>
                <a:gridCol w="3702050"/>
                <a:gridCol w="2755900"/>
                <a:gridCol w="2152650"/>
              </a:tblGrid>
              <a:tr h="9588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Regimen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Subtype</a:t>
                      </a:r>
                    </a:p>
                  </a:txBody>
                  <a:tcPr marL="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T-FAC</a:t>
                      </a:r>
                      <a:r>
                        <a:rPr kumimoji="0" lang="en-US" sz="2800" b="1" i="0" u="none" strike="noStrike" cap="none" normalizeH="0" baseline="30000" smtClean="0">
                          <a:ln>
                            <a:noFill/>
                          </a:ln>
                          <a:solidFill>
                            <a:schemeClr val="tx1"/>
                          </a:solidFill>
                          <a:effectLst/>
                          <a:latin typeface="Calibri" pitchFamily="34" charset="0"/>
                        </a:rPr>
                        <a:t>1</a:t>
                      </a:r>
                      <a:endParaRPr kumimoji="0" lang="en-US" sz="2800" b="1"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(N=82)</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AC-T</a:t>
                      </a:r>
                      <a:r>
                        <a:rPr kumimoji="0" lang="en-US" sz="2800" b="1" i="0" u="none" strike="noStrike" cap="none" normalizeH="0" baseline="30000" smtClean="0">
                          <a:ln>
                            <a:noFill/>
                          </a:ln>
                          <a:solidFill>
                            <a:schemeClr val="tx1"/>
                          </a:solidFill>
                          <a:effectLst/>
                          <a:latin typeface="Calibri" pitchFamily="34" charset="0"/>
                        </a:rPr>
                        <a:t>2</a:t>
                      </a:r>
                      <a:endParaRPr kumimoji="0" lang="en-US" sz="2800" b="1"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(n=107)</a:t>
                      </a:r>
                    </a:p>
                  </a:txBody>
                  <a:tcPr marL="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5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Luminal A/B</a:t>
                      </a:r>
                    </a:p>
                  </a:txBody>
                  <a:tcPr marL="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2/30 (7%)</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4/62 (7%)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Calibri" pitchFamily="34" charset="0"/>
                      </a:endParaRPr>
                    </a:p>
                  </a:txBody>
                  <a:tcPr marL="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7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Normal-like</a:t>
                      </a:r>
                    </a:p>
                  </a:txBody>
                  <a:tcPr marL="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0/10 (0)</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NA</a:t>
                      </a:r>
                    </a:p>
                  </a:txBody>
                  <a:tcPr marL="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0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HER2+/ER-</a:t>
                      </a:r>
                    </a:p>
                  </a:txBody>
                  <a:tcPr marL="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9/20 (45%)</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4/11 (36%)</a:t>
                      </a:r>
                    </a:p>
                  </a:txBody>
                  <a:tcPr marL="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Basal-like</a:t>
                      </a:r>
                    </a:p>
                  </a:txBody>
                  <a:tcPr marL="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10/22 (45%)</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rPr>
                        <a:t>9/34 (26%)</a:t>
                      </a:r>
                    </a:p>
                  </a:txBody>
                  <a:tcPr marL="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31"/>
          <p:cNvSpPr txBox="1">
            <a:spLocks noChangeArrowheads="1"/>
          </p:cNvSpPr>
          <p:nvPr/>
        </p:nvSpPr>
        <p:spPr bwMode="auto">
          <a:xfrm>
            <a:off x="4591050" y="6070600"/>
            <a:ext cx="1062150" cy="446276"/>
          </a:xfrm>
          <a:prstGeom prst="rect">
            <a:avLst/>
          </a:prstGeom>
          <a:noFill/>
          <a:ln w="9525">
            <a:noFill/>
            <a:miter lim="800000"/>
            <a:headEnd/>
            <a:tailEnd/>
          </a:ln>
          <a:effectLst/>
        </p:spPr>
        <p:txBody>
          <a:bodyPr wrap="none" lIns="0" anchorCtr="1">
            <a:spAutoFit/>
          </a:bodyPr>
          <a:lstStyle/>
          <a:p>
            <a:pPr eaLnBrk="0" hangingPunct="0"/>
            <a:r>
              <a:rPr lang="en-US" sz="2300" dirty="0">
                <a:latin typeface="Calibri" pitchFamily="34" charset="0"/>
              </a:rPr>
              <a:t>P&lt;0.001</a:t>
            </a:r>
          </a:p>
        </p:txBody>
      </p:sp>
      <p:sp>
        <p:nvSpPr>
          <p:cNvPr id="7" name="Text Box 32"/>
          <p:cNvSpPr txBox="1">
            <a:spLocks noChangeArrowheads="1"/>
          </p:cNvSpPr>
          <p:nvPr/>
        </p:nvSpPr>
        <p:spPr bwMode="auto">
          <a:xfrm>
            <a:off x="258763" y="6070600"/>
            <a:ext cx="92075" cy="442913"/>
          </a:xfrm>
          <a:prstGeom prst="rect">
            <a:avLst/>
          </a:prstGeom>
          <a:noFill/>
          <a:ln w="9525">
            <a:noFill/>
            <a:miter lim="800000"/>
            <a:headEnd/>
            <a:tailEnd/>
          </a:ln>
          <a:effectLst/>
        </p:spPr>
        <p:txBody>
          <a:bodyPr wrap="none" lIns="0" anchorCtr="1">
            <a:spAutoFit/>
          </a:bodyPr>
          <a:lstStyle/>
          <a:p>
            <a:pPr eaLnBrk="0" hangingPunct="0"/>
            <a:endParaRPr lang="en-US" sz="2300">
              <a:latin typeface="Georgia" pitchFamily="18" charset="0"/>
            </a:endParaRPr>
          </a:p>
        </p:txBody>
      </p:sp>
      <p:sp>
        <p:nvSpPr>
          <p:cNvPr id="8" name="Text Box 33"/>
          <p:cNvSpPr txBox="1">
            <a:spLocks noChangeArrowheads="1"/>
          </p:cNvSpPr>
          <p:nvPr/>
        </p:nvSpPr>
        <p:spPr bwMode="auto">
          <a:xfrm>
            <a:off x="228600" y="6248400"/>
            <a:ext cx="2623410" cy="461665"/>
          </a:xfrm>
          <a:prstGeom prst="rect">
            <a:avLst/>
          </a:prstGeom>
          <a:noFill/>
          <a:ln w="9525">
            <a:noFill/>
            <a:miter lim="800000"/>
            <a:headEnd/>
            <a:tailEnd/>
          </a:ln>
          <a:effectLst/>
        </p:spPr>
        <p:txBody>
          <a:bodyPr wrap="none" lIns="0" anchorCtr="1">
            <a:spAutoFit/>
          </a:bodyPr>
          <a:lstStyle/>
          <a:p>
            <a:pPr eaLnBrk="0" hangingPunct="0"/>
            <a:r>
              <a:rPr lang="en-US" sz="1200" b="1" dirty="0">
                <a:latin typeface="Georgia" pitchFamily="18" charset="0"/>
              </a:rPr>
              <a:t>1 </a:t>
            </a:r>
            <a:r>
              <a:rPr lang="en-US" sz="1200" b="1" dirty="0" err="1">
                <a:latin typeface="Georgia" pitchFamily="18" charset="0"/>
              </a:rPr>
              <a:t>Rouzier</a:t>
            </a:r>
            <a:r>
              <a:rPr lang="en-US" sz="1200" b="1" dirty="0">
                <a:latin typeface="Georgia" pitchFamily="18" charset="0"/>
              </a:rPr>
              <a:t> </a:t>
            </a:r>
            <a:r>
              <a:rPr lang="en-US" sz="1200" b="1" dirty="0">
                <a:latin typeface="Calibri" pitchFamily="34" charset="0"/>
              </a:rPr>
              <a:t>et al, </a:t>
            </a:r>
            <a:r>
              <a:rPr lang="en-US" sz="1200" b="1" dirty="0" err="1">
                <a:latin typeface="Calibri" pitchFamily="34" charset="0"/>
              </a:rPr>
              <a:t>Clin</a:t>
            </a:r>
            <a:r>
              <a:rPr lang="en-US" sz="1200" b="1" dirty="0">
                <a:latin typeface="Calibri" pitchFamily="34" charset="0"/>
              </a:rPr>
              <a:t> Cancer Res 2005; </a:t>
            </a:r>
          </a:p>
          <a:p>
            <a:pPr eaLnBrk="0" hangingPunct="0"/>
            <a:r>
              <a:rPr lang="en-US" sz="1200" b="1" dirty="0">
                <a:latin typeface="Calibri" pitchFamily="34" charset="0"/>
              </a:rPr>
              <a:t>2 Carey LA et al, SABCS 2004</a:t>
            </a:r>
          </a:p>
        </p:txBody>
      </p:sp>
      <p:sp>
        <p:nvSpPr>
          <p:cNvPr id="9" name="Text Box 34"/>
          <p:cNvSpPr txBox="1">
            <a:spLocks noChangeArrowheads="1"/>
          </p:cNvSpPr>
          <p:nvPr/>
        </p:nvSpPr>
        <p:spPr bwMode="auto">
          <a:xfrm>
            <a:off x="7088188" y="6096000"/>
            <a:ext cx="1062150" cy="446276"/>
          </a:xfrm>
          <a:prstGeom prst="rect">
            <a:avLst/>
          </a:prstGeom>
          <a:noFill/>
          <a:ln w="9525">
            <a:noFill/>
            <a:miter lim="800000"/>
            <a:headEnd/>
            <a:tailEnd/>
          </a:ln>
          <a:effectLst/>
        </p:spPr>
        <p:txBody>
          <a:bodyPr wrap="none" lIns="0" anchorCtr="1">
            <a:spAutoFit/>
          </a:bodyPr>
          <a:lstStyle/>
          <a:p>
            <a:pPr eaLnBrk="0" hangingPunct="0"/>
            <a:r>
              <a:rPr lang="en-US" sz="2300" dirty="0">
                <a:latin typeface="Calibri" pitchFamily="34" charset="0"/>
              </a:rPr>
              <a:t>P=0.003</a:t>
            </a:r>
          </a:p>
        </p:txBody>
      </p:sp>
      <p:sp>
        <p:nvSpPr>
          <p:cNvPr id="10" name="Oval 35"/>
          <p:cNvSpPr>
            <a:spLocks noChangeArrowheads="1"/>
          </p:cNvSpPr>
          <p:nvPr/>
        </p:nvSpPr>
        <p:spPr bwMode="auto">
          <a:xfrm>
            <a:off x="0" y="4953000"/>
            <a:ext cx="9144000" cy="990600"/>
          </a:xfrm>
          <a:prstGeom prst="ellipse">
            <a:avLst/>
          </a:prstGeom>
          <a:noFill/>
          <a:ln w="38100">
            <a:solidFill>
              <a:srgbClr val="E97FE1"/>
            </a:solidFill>
            <a:round/>
            <a:headEnd/>
            <a:tailEnd/>
          </a:ln>
          <a:effectLst/>
        </p:spPr>
        <p:txBody>
          <a:bodyPr wrap="none" lIns="0"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609600" y="0"/>
            <a:ext cx="8534400" cy="1143000"/>
          </a:xfrm>
        </p:spPr>
        <p:txBody>
          <a:bodyPr/>
          <a:lstStyle/>
          <a:p>
            <a:pPr eaLnBrk="1" hangingPunct="1"/>
            <a:r>
              <a:rPr lang="en-US" sz="3600" b="1" dirty="0" smtClean="0">
                <a:solidFill>
                  <a:schemeClr val="tx2"/>
                </a:solidFill>
                <a:latin typeface="Calibri" pitchFamily="34" charset="0"/>
              </a:rPr>
              <a:t>Triple-Negative Breast Cancers:  Some Potential Therapeutic Targets</a:t>
            </a:r>
          </a:p>
        </p:txBody>
      </p:sp>
      <p:sp>
        <p:nvSpPr>
          <p:cNvPr id="5" name="Oval 3"/>
          <p:cNvSpPr>
            <a:spLocks noChangeArrowheads="1"/>
          </p:cNvSpPr>
          <p:nvPr/>
        </p:nvSpPr>
        <p:spPr bwMode="auto">
          <a:xfrm>
            <a:off x="2438400" y="2057400"/>
            <a:ext cx="4343400" cy="4495800"/>
          </a:xfrm>
          <a:prstGeom prst="ellipse">
            <a:avLst/>
          </a:prstGeom>
          <a:noFill/>
          <a:ln w="28575">
            <a:solidFill>
              <a:schemeClr val="accent1"/>
            </a:solidFill>
            <a:round/>
            <a:headEnd/>
            <a:tailEnd/>
          </a:ln>
        </p:spPr>
        <p:txBody>
          <a:bodyPr wrap="none" anchor="ctr"/>
          <a:lstStyle/>
          <a:p>
            <a:endParaRPr lang="en-US"/>
          </a:p>
        </p:txBody>
      </p:sp>
      <p:sp>
        <p:nvSpPr>
          <p:cNvPr id="6" name="Oval 4"/>
          <p:cNvSpPr>
            <a:spLocks noChangeArrowheads="1"/>
          </p:cNvSpPr>
          <p:nvPr/>
        </p:nvSpPr>
        <p:spPr bwMode="auto">
          <a:xfrm>
            <a:off x="3276600" y="3810000"/>
            <a:ext cx="2590800" cy="2590800"/>
          </a:xfrm>
          <a:prstGeom prst="ellipse">
            <a:avLst/>
          </a:prstGeom>
          <a:noFill/>
          <a:ln w="28575">
            <a:solidFill>
              <a:schemeClr val="accent1"/>
            </a:solidFill>
            <a:round/>
            <a:headEnd/>
            <a:tailEnd/>
          </a:ln>
        </p:spPr>
        <p:txBody>
          <a:bodyPr wrap="none" anchor="ctr"/>
          <a:lstStyle/>
          <a:p>
            <a:endParaRPr lang="en-US"/>
          </a:p>
        </p:txBody>
      </p:sp>
      <p:sp>
        <p:nvSpPr>
          <p:cNvPr id="7" name="Oval 5"/>
          <p:cNvSpPr>
            <a:spLocks noChangeArrowheads="1"/>
          </p:cNvSpPr>
          <p:nvPr/>
        </p:nvSpPr>
        <p:spPr bwMode="auto">
          <a:xfrm>
            <a:off x="4191000" y="4724400"/>
            <a:ext cx="838200" cy="838200"/>
          </a:xfrm>
          <a:prstGeom prst="ellipse">
            <a:avLst/>
          </a:prstGeom>
          <a:noFill/>
          <a:ln w="38100">
            <a:solidFill>
              <a:schemeClr val="accent1"/>
            </a:solidFill>
            <a:round/>
            <a:headEnd/>
            <a:tailEnd/>
          </a:ln>
        </p:spPr>
        <p:txBody>
          <a:bodyPr wrap="none" anchor="ctr"/>
          <a:lstStyle/>
          <a:p>
            <a:endParaRPr lang="en-US"/>
          </a:p>
        </p:txBody>
      </p:sp>
      <p:sp>
        <p:nvSpPr>
          <p:cNvPr id="8" name="Text Box 6"/>
          <p:cNvSpPr txBox="1">
            <a:spLocks noChangeArrowheads="1"/>
          </p:cNvSpPr>
          <p:nvPr/>
        </p:nvSpPr>
        <p:spPr bwMode="auto">
          <a:xfrm>
            <a:off x="4267200" y="4876800"/>
            <a:ext cx="685800" cy="517525"/>
          </a:xfrm>
          <a:prstGeom prst="rect">
            <a:avLst/>
          </a:prstGeom>
          <a:noFill/>
          <a:ln w="9525">
            <a:noFill/>
            <a:miter lim="800000"/>
            <a:headEnd/>
            <a:tailEnd/>
          </a:ln>
          <a:effectLst/>
        </p:spPr>
        <p:txBody>
          <a:bodyPr>
            <a:spAutoFit/>
          </a:bodyPr>
          <a:lstStyle/>
          <a:p>
            <a:pPr algn="ctr">
              <a:spcBef>
                <a:spcPct val="50000"/>
              </a:spcBef>
              <a:defRPr/>
            </a:pPr>
            <a:r>
              <a:rPr lang="en-US" sz="1400">
                <a:effectLst>
                  <a:outerShdw blurRad="38100" dist="38100" dir="2700000" algn="tl">
                    <a:srgbClr val="000000"/>
                  </a:outerShdw>
                </a:effectLst>
              </a:rPr>
              <a:t>Cell  Cycle</a:t>
            </a:r>
          </a:p>
        </p:txBody>
      </p:sp>
      <p:sp>
        <p:nvSpPr>
          <p:cNvPr id="9" name="Text Box 7"/>
          <p:cNvSpPr txBox="1">
            <a:spLocks noChangeArrowheads="1"/>
          </p:cNvSpPr>
          <p:nvPr/>
        </p:nvSpPr>
        <p:spPr bwMode="auto">
          <a:xfrm>
            <a:off x="4191000" y="5943600"/>
            <a:ext cx="685800" cy="366713"/>
          </a:xfrm>
          <a:prstGeom prst="rect">
            <a:avLst/>
          </a:prstGeom>
          <a:noFill/>
          <a:ln w="9525">
            <a:noFill/>
            <a:miter lim="800000"/>
            <a:headEnd/>
            <a:tailEnd/>
          </a:ln>
          <a:effectLst/>
        </p:spPr>
        <p:txBody>
          <a:bodyPr>
            <a:spAutoFit/>
          </a:bodyPr>
          <a:lstStyle/>
          <a:p>
            <a:pPr algn="r">
              <a:spcBef>
                <a:spcPct val="50000"/>
              </a:spcBef>
              <a:defRPr/>
            </a:pPr>
            <a:endParaRPr lang="en-US" sz="1800">
              <a:effectLst>
                <a:outerShdw blurRad="38100" dist="38100" dir="2700000" algn="tl">
                  <a:srgbClr val="000000"/>
                </a:outerShdw>
              </a:effectLst>
            </a:endParaRPr>
          </a:p>
        </p:txBody>
      </p:sp>
      <p:sp>
        <p:nvSpPr>
          <p:cNvPr id="10" name="Text Box 8"/>
          <p:cNvSpPr txBox="1">
            <a:spLocks noChangeArrowheads="1"/>
          </p:cNvSpPr>
          <p:nvPr/>
        </p:nvSpPr>
        <p:spPr bwMode="auto">
          <a:xfrm>
            <a:off x="4191000" y="5791200"/>
            <a:ext cx="762000" cy="366713"/>
          </a:xfrm>
          <a:prstGeom prst="rect">
            <a:avLst/>
          </a:prstGeom>
          <a:noFill/>
          <a:ln w="9525">
            <a:noFill/>
            <a:miter lim="800000"/>
            <a:headEnd/>
            <a:tailEnd/>
          </a:ln>
          <a:effectLst/>
        </p:spPr>
        <p:txBody>
          <a:bodyPr>
            <a:spAutoFit/>
          </a:bodyPr>
          <a:lstStyle/>
          <a:p>
            <a:pPr algn="r">
              <a:spcBef>
                <a:spcPct val="50000"/>
              </a:spcBef>
              <a:defRPr/>
            </a:pPr>
            <a:endParaRPr lang="en-US" sz="1800">
              <a:effectLst>
                <a:outerShdw blurRad="38100" dist="38100" dir="2700000" algn="tl">
                  <a:srgbClr val="000000"/>
                </a:outerShdw>
              </a:effectLst>
            </a:endParaRPr>
          </a:p>
        </p:txBody>
      </p:sp>
      <p:sp>
        <p:nvSpPr>
          <p:cNvPr id="11" name="Freeform 9"/>
          <p:cNvSpPr>
            <a:spLocks/>
          </p:cNvSpPr>
          <p:nvPr/>
        </p:nvSpPr>
        <p:spPr bwMode="auto">
          <a:xfrm>
            <a:off x="4232275" y="5849938"/>
            <a:ext cx="190500" cy="307975"/>
          </a:xfrm>
          <a:custGeom>
            <a:avLst/>
            <a:gdLst>
              <a:gd name="T0" fmla="*/ 41275 w 120"/>
              <a:gd name="T1" fmla="*/ 0 h 194"/>
              <a:gd name="T2" fmla="*/ 69850 w 120"/>
              <a:gd name="T3" fmla="*/ 9525 h 194"/>
              <a:gd name="T4" fmla="*/ 41275 w 120"/>
              <a:gd name="T5" fmla="*/ 206375 h 194"/>
              <a:gd name="T6" fmla="*/ 3175 w 120"/>
              <a:gd name="T7" fmla="*/ 196850 h 194"/>
              <a:gd name="T8" fmla="*/ 31750 w 120"/>
              <a:gd name="T9" fmla="*/ 177800 h 194"/>
              <a:gd name="T10" fmla="*/ 60325 w 120"/>
              <a:gd name="T11" fmla="*/ 187325 h 194"/>
              <a:gd name="T12" fmla="*/ 144463 w 120"/>
              <a:gd name="T13" fmla="*/ 242888 h 194"/>
              <a:gd name="T14" fmla="*/ 190500 w 120"/>
              <a:gd name="T15" fmla="*/ 307975 h 19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94"/>
              <a:gd name="T26" fmla="*/ 120 w 120"/>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94">
                <a:moveTo>
                  <a:pt x="26" y="0"/>
                </a:moveTo>
                <a:cubicBezTo>
                  <a:pt x="32" y="2"/>
                  <a:pt x="44" y="0"/>
                  <a:pt x="44" y="6"/>
                </a:cubicBezTo>
                <a:cubicBezTo>
                  <a:pt x="47" y="48"/>
                  <a:pt x="31" y="88"/>
                  <a:pt x="26" y="130"/>
                </a:cubicBezTo>
                <a:cubicBezTo>
                  <a:pt x="18" y="128"/>
                  <a:pt x="5" y="132"/>
                  <a:pt x="2" y="124"/>
                </a:cubicBezTo>
                <a:cubicBezTo>
                  <a:pt x="0" y="117"/>
                  <a:pt x="13" y="113"/>
                  <a:pt x="20" y="112"/>
                </a:cubicBezTo>
                <a:cubicBezTo>
                  <a:pt x="26" y="111"/>
                  <a:pt x="32" y="116"/>
                  <a:pt x="38" y="118"/>
                </a:cubicBezTo>
                <a:cubicBezTo>
                  <a:pt x="55" y="135"/>
                  <a:pt x="68" y="145"/>
                  <a:pt x="91" y="153"/>
                </a:cubicBezTo>
                <a:cubicBezTo>
                  <a:pt x="108" y="165"/>
                  <a:pt x="120" y="172"/>
                  <a:pt x="120" y="194"/>
                </a:cubicBezTo>
              </a:path>
            </a:pathLst>
          </a:custGeom>
          <a:noFill/>
          <a:ln w="9525">
            <a:solidFill>
              <a:schemeClr val="bg1"/>
            </a:solidFill>
            <a:round/>
            <a:headEnd/>
            <a:tailEnd/>
          </a:ln>
        </p:spPr>
        <p:txBody>
          <a:bodyPr/>
          <a:lstStyle/>
          <a:p>
            <a:endParaRPr lang="en-US"/>
          </a:p>
        </p:txBody>
      </p:sp>
      <p:sp>
        <p:nvSpPr>
          <p:cNvPr id="12" name="Freeform 10"/>
          <p:cNvSpPr>
            <a:spLocks/>
          </p:cNvSpPr>
          <p:nvPr/>
        </p:nvSpPr>
        <p:spPr bwMode="auto">
          <a:xfrm>
            <a:off x="4376738" y="5895975"/>
            <a:ext cx="176212" cy="280988"/>
          </a:xfrm>
          <a:custGeom>
            <a:avLst/>
            <a:gdLst>
              <a:gd name="T0" fmla="*/ 0 w 111"/>
              <a:gd name="T1" fmla="*/ 19050 h 177"/>
              <a:gd name="T2" fmla="*/ 157162 w 111"/>
              <a:gd name="T3" fmla="*/ 93663 h 177"/>
              <a:gd name="T4" fmla="*/ 17462 w 111"/>
              <a:gd name="T5" fmla="*/ 141288 h 177"/>
              <a:gd name="T6" fmla="*/ 139700 w 111"/>
              <a:gd name="T7" fmla="*/ 280988 h 177"/>
              <a:gd name="T8" fmla="*/ 139700 w 111"/>
              <a:gd name="T9" fmla="*/ 187325 h 177"/>
              <a:gd name="T10" fmla="*/ 0 60000 65536"/>
              <a:gd name="T11" fmla="*/ 0 60000 65536"/>
              <a:gd name="T12" fmla="*/ 0 60000 65536"/>
              <a:gd name="T13" fmla="*/ 0 60000 65536"/>
              <a:gd name="T14" fmla="*/ 0 60000 65536"/>
              <a:gd name="T15" fmla="*/ 0 w 111"/>
              <a:gd name="T16" fmla="*/ 0 h 177"/>
              <a:gd name="T17" fmla="*/ 111 w 111"/>
              <a:gd name="T18" fmla="*/ 177 h 177"/>
            </a:gdLst>
            <a:ahLst/>
            <a:cxnLst>
              <a:cxn ang="T10">
                <a:pos x="T0" y="T1"/>
              </a:cxn>
              <a:cxn ang="T11">
                <a:pos x="T2" y="T3"/>
              </a:cxn>
              <a:cxn ang="T12">
                <a:pos x="T4" y="T5"/>
              </a:cxn>
              <a:cxn ang="T13">
                <a:pos x="T6" y="T7"/>
              </a:cxn>
              <a:cxn ang="T14">
                <a:pos x="T8" y="T9"/>
              </a:cxn>
            </a:cxnLst>
            <a:rect l="T15" t="T16" r="T17" b="T18"/>
            <a:pathLst>
              <a:path w="111" h="177">
                <a:moveTo>
                  <a:pt x="0" y="12"/>
                </a:moveTo>
                <a:cubicBezTo>
                  <a:pt x="79" y="18"/>
                  <a:pt x="82" y="0"/>
                  <a:pt x="99" y="59"/>
                </a:cubicBezTo>
                <a:cubicBezTo>
                  <a:pt x="72" y="97"/>
                  <a:pt x="57" y="96"/>
                  <a:pt x="11" y="89"/>
                </a:cubicBezTo>
                <a:cubicBezTo>
                  <a:pt x="69" y="70"/>
                  <a:pt x="74" y="135"/>
                  <a:pt x="88" y="177"/>
                </a:cubicBezTo>
                <a:cubicBezTo>
                  <a:pt x="103" y="152"/>
                  <a:pt x="111" y="141"/>
                  <a:pt x="88" y="118"/>
                </a:cubicBezTo>
              </a:path>
            </a:pathLst>
          </a:custGeom>
          <a:noFill/>
          <a:ln w="9525">
            <a:solidFill>
              <a:schemeClr val="bg1"/>
            </a:solidFill>
            <a:round/>
            <a:headEnd/>
            <a:tailEnd/>
          </a:ln>
        </p:spPr>
        <p:txBody>
          <a:bodyPr/>
          <a:lstStyle/>
          <a:p>
            <a:endParaRPr lang="en-US"/>
          </a:p>
        </p:txBody>
      </p:sp>
      <p:sp>
        <p:nvSpPr>
          <p:cNvPr id="13" name="Freeform 11"/>
          <p:cNvSpPr>
            <a:spLocks/>
          </p:cNvSpPr>
          <p:nvPr/>
        </p:nvSpPr>
        <p:spPr bwMode="auto">
          <a:xfrm>
            <a:off x="4518025" y="5905500"/>
            <a:ext cx="254000" cy="288925"/>
          </a:xfrm>
          <a:custGeom>
            <a:avLst/>
            <a:gdLst>
              <a:gd name="T0" fmla="*/ 109538 w 160"/>
              <a:gd name="T1" fmla="*/ 76200 h 182"/>
              <a:gd name="T2" fmla="*/ 231775 w 160"/>
              <a:gd name="T3" fmla="*/ 103188 h 182"/>
              <a:gd name="T4" fmla="*/ 249238 w 160"/>
              <a:gd name="T5" fmla="*/ 141288 h 182"/>
              <a:gd name="T6" fmla="*/ 212725 w 160"/>
              <a:gd name="T7" fmla="*/ 158750 h 182"/>
              <a:gd name="T8" fmla="*/ 203200 w 160"/>
              <a:gd name="T9" fmla="*/ 131763 h 182"/>
              <a:gd name="T10" fmla="*/ 34925 w 160"/>
              <a:gd name="T11" fmla="*/ 261938 h 182"/>
              <a:gd name="T12" fmla="*/ 7938 w 160"/>
              <a:gd name="T13" fmla="*/ 280988 h 182"/>
              <a:gd name="T14" fmla="*/ 166687 w 160"/>
              <a:gd name="T15" fmla="*/ 150812 h 182"/>
              <a:gd name="T16" fmla="*/ 222250 w 160"/>
              <a:gd name="T17" fmla="*/ 103188 h 182"/>
              <a:gd name="T18" fmla="*/ 147637 w 160"/>
              <a:gd name="T19" fmla="*/ 0 h 182"/>
              <a:gd name="T20" fmla="*/ 109538 w 160"/>
              <a:gd name="T21" fmla="*/ 7620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
              <a:gd name="T34" fmla="*/ 0 h 182"/>
              <a:gd name="T35" fmla="*/ 160 w 160"/>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 h="182">
                <a:moveTo>
                  <a:pt x="69" y="48"/>
                </a:moveTo>
                <a:cubicBezTo>
                  <a:pt x="95" y="55"/>
                  <a:pt x="121" y="57"/>
                  <a:pt x="146" y="65"/>
                </a:cubicBezTo>
                <a:cubicBezTo>
                  <a:pt x="150" y="73"/>
                  <a:pt x="160" y="81"/>
                  <a:pt x="157" y="89"/>
                </a:cubicBezTo>
                <a:cubicBezTo>
                  <a:pt x="154" y="97"/>
                  <a:pt x="142" y="102"/>
                  <a:pt x="134" y="100"/>
                </a:cubicBezTo>
                <a:cubicBezTo>
                  <a:pt x="128" y="99"/>
                  <a:pt x="130" y="89"/>
                  <a:pt x="128" y="83"/>
                </a:cubicBezTo>
                <a:cubicBezTo>
                  <a:pt x="69" y="142"/>
                  <a:pt x="103" y="114"/>
                  <a:pt x="22" y="165"/>
                </a:cubicBezTo>
                <a:cubicBezTo>
                  <a:pt x="16" y="169"/>
                  <a:pt x="0" y="182"/>
                  <a:pt x="5" y="177"/>
                </a:cubicBezTo>
                <a:cubicBezTo>
                  <a:pt x="34" y="152"/>
                  <a:pt x="77" y="123"/>
                  <a:pt x="105" y="95"/>
                </a:cubicBezTo>
                <a:cubicBezTo>
                  <a:pt x="138" y="62"/>
                  <a:pt x="104" y="77"/>
                  <a:pt x="140" y="65"/>
                </a:cubicBezTo>
                <a:cubicBezTo>
                  <a:pt x="122" y="40"/>
                  <a:pt x="103" y="31"/>
                  <a:pt x="93" y="0"/>
                </a:cubicBezTo>
                <a:cubicBezTo>
                  <a:pt x="68" y="25"/>
                  <a:pt x="77" y="10"/>
                  <a:pt x="69" y="48"/>
                </a:cubicBezTo>
                <a:close/>
              </a:path>
            </a:pathLst>
          </a:custGeom>
          <a:solidFill>
            <a:schemeClr val="accent1"/>
          </a:solidFill>
          <a:ln w="9525">
            <a:solidFill>
              <a:schemeClr val="bg1"/>
            </a:solidFill>
            <a:round/>
            <a:headEnd/>
            <a:tailEnd/>
          </a:ln>
        </p:spPr>
        <p:txBody>
          <a:bodyPr/>
          <a:lstStyle/>
          <a:p>
            <a:endParaRPr lang="en-US"/>
          </a:p>
        </p:txBody>
      </p:sp>
      <p:sp>
        <p:nvSpPr>
          <p:cNvPr id="14" name="Freeform 12"/>
          <p:cNvSpPr>
            <a:spLocks/>
          </p:cNvSpPr>
          <p:nvPr/>
        </p:nvSpPr>
        <p:spPr bwMode="auto">
          <a:xfrm>
            <a:off x="4689475" y="5927725"/>
            <a:ext cx="219075" cy="244475"/>
          </a:xfrm>
          <a:custGeom>
            <a:avLst/>
            <a:gdLst>
              <a:gd name="T0" fmla="*/ 134937 w 138"/>
              <a:gd name="T1" fmla="*/ 61912 h 154"/>
              <a:gd name="T2" fmla="*/ 12700 w 138"/>
              <a:gd name="T3" fmla="*/ 71437 h 154"/>
              <a:gd name="T4" fmla="*/ 41275 w 138"/>
              <a:gd name="T5" fmla="*/ 100012 h 154"/>
              <a:gd name="T6" fmla="*/ 134937 w 138"/>
              <a:gd name="T7" fmla="*/ 119063 h 154"/>
              <a:gd name="T8" fmla="*/ 125412 w 138"/>
              <a:gd name="T9" fmla="*/ 220663 h 154"/>
              <a:gd name="T10" fmla="*/ 152400 w 138"/>
              <a:gd name="T11" fmla="*/ 239713 h 154"/>
              <a:gd name="T12" fmla="*/ 50800 w 138"/>
              <a:gd name="T13" fmla="*/ 230188 h 154"/>
              <a:gd name="T14" fmla="*/ 161925 w 138"/>
              <a:gd name="T15" fmla="*/ 203200 h 154"/>
              <a:gd name="T16" fmla="*/ 125412 w 138"/>
              <a:gd name="T17" fmla="*/ 80962 h 154"/>
              <a:gd name="T18" fmla="*/ 161925 w 138"/>
              <a:gd name="T19" fmla="*/ 44450 h 154"/>
              <a:gd name="T20" fmla="*/ 77787 w 138"/>
              <a:gd name="T21" fmla="*/ 15875 h 154"/>
              <a:gd name="T22" fmla="*/ 219075 w 138"/>
              <a:gd name="T23" fmla="*/ 635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54"/>
              <a:gd name="T38" fmla="*/ 138 w 138"/>
              <a:gd name="T39" fmla="*/ 154 h 1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54">
                <a:moveTo>
                  <a:pt x="85" y="39"/>
                </a:moveTo>
                <a:cubicBezTo>
                  <a:pt x="59" y="41"/>
                  <a:pt x="32" y="35"/>
                  <a:pt x="8" y="45"/>
                </a:cubicBezTo>
                <a:cubicBezTo>
                  <a:pt x="0" y="48"/>
                  <a:pt x="19" y="59"/>
                  <a:pt x="26" y="63"/>
                </a:cubicBezTo>
                <a:cubicBezTo>
                  <a:pt x="34" y="68"/>
                  <a:pt x="83" y="75"/>
                  <a:pt x="85" y="75"/>
                </a:cubicBezTo>
                <a:cubicBezTo>
                  <a:pt x="83" y="96"/>
                  <a:pt x="76" y="118"/>
                  <a:pt x="79" y="139"/>
                </a:cubicBezTo>
                <a:cubicBezTo>
                  <a:pt x="80" y="146"/>
                  <a:pt x="103" y="150"/>
                  <a:pt x="96" y="151"/>
                </a:cubicBezTo>
                <a:cubicBezTo>
                  <a:pt x="75" y="154"/>
                  <a:pt x="53" y="147"/>
                  <a:pt x="32" y="145"/>
                </a:cubicBezTo>
                <a:cubicBezTo>
                  <a:pt x="55" y="137"/>
                  <a:pt x="89" y="148"/>
                  <a:pt x="102" y="128"/>
                </a:cubicBezTo>
                <a:cubicBezTo>
                  <a:pt x="131" y="81"/>
                  <a:pt x="102" y="68"/>
                  <a:pt x="79" y="51"/>
                </a:cubicBezTo>
                <a:cubicBezTo>
                  <a:pt x="88" y="48"/>
                  <a:pt x="119" y="40"/>
                  <a:pt x="102" y="28"/>
                </a:cubicBezTo>
                <a:cubicBezTo>
                  <a:pt x="87" y="17"/>
                  <a:pt x="49" y="10"/>
                  <a:pt x="49" y="10"/>
                </a:cubicBezTo>
                <a:cubicBezTo>
                  <a:pt x="98" y="0"/>
                  <a:pt x="69" y="4"/>
                  <a:pt x="138" y="4"/>
                </a:cubicBezTo>
              </a:path>
            </a:pathLst>
          </a:custGeom>
          <a:noFill/>
          <a:ln w="9525">
            <a:solidFill>
              <a:schemeClr val="bg1"/>
            </a:solidFill>
            <a:round/>
            <a:headEnd/>
            <a:tailEnd/>
          </a:ln>
        </p:spPr>
        <p:txBody>
          <a:bodyPr/>
          <a:lstStyle/>
          <a:p>
            <a:endParaRPr lang="en-US"/>
          </a:p>
        </p:txBody>
      </p:sp>
      <p:sp>
        <p:nvSpPr>
          <p:cNvPr id="15" name="Freeform 13"/>
          <p:cNvSpPr>
            <a:spLocks/>
          </p:cNvSpPr>
          <p:nvPr/>
        </p:nvSpPr>
        <p:spPr bwMode="auto">
          <a:xfrm>
            <a:off x="3581400" y="4267200"/>
            <a:ext cx="1981200" cy="228600"/>
          </a:xfrm>
          <a:custGeom>
            <a:avLst/>
            <a:gdLst>
              <a:gd name="T0" fmla="*/ 0 w 1248"/>
              <a:gd name="T1" fmla="*/ 228600 h 144"/>
              <a:gd name="T2" fmla="*/ 228600 w 1248"/>
              <a:gd name="T3" fmla="*/ 0 h 144"/>
              <a:gd name="T4" fmla="*/ 457200 w 1248"/>
              <a:gd name="T5" fmla="*/ 228600 h 144"/>
              <a:gd name="T6" fmla="*/ 685800 w 1248"/>
              <a:gd name="T7" fmla="*/ 0 h 144"/>
              <a:gd name="T8" fmla="*/ 914400 w 1248"/>
              <a:gd name="T9" fmla="*/ 228600 h 144"/>
              <a:gd name="T10" fmla="*/ 1066800 w 1248"/>
              <a:gd name="T11" fmla="*/ 0 h 144"/>
              <a:gd name="T12" fmla="*/ 1295400 w 1248"/>
              <a:gd name="T13" fmla="*/ 228600 h 144"/>
              <a:gd name="T14" fmla="*/ 1447800 w 1248"/>
              <a:gd name="T15" fmla="*/ 0 h 144"/>
              <a:gd name="T16" fmla="*/ 1676400 w 1248"/>
              <a:gd name="T17" fmla="*/ 228600 h 144"/>
              <a:gd name="T18" fmla="*/ 1828800 w 1248"/>
              <a:gd name="T19" fmla="*/ 0 h 144"/>
              <a:gd name="T20" fmla="*/ 1981200 w 1248"/>
              <a:gd name="T21" fmla="*/ 22860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8"/>
              <a:gd name="T34" fmla="*/ 0 h 144"/>
              <a:gd name="T35" fmla="*/ 1248 w 1248"/>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8" h="144">
                <a:moveTo>
                  <a:pt x="0" y="144"/>
                </a:moveTo>
                <a:cubicBezTo>
                  <a:pt x="48" y="72"/>
                  <a:pt x="96" y="0"/>
                  <a:pt x="144" y="0"/>
                </a:cubicBezTo>
                <a:cubicBezTo>
                  <a:pt x="192" y="0"/>
                  <a:pt x="240" y="144"/>
                  <a:pt x="288" y="144"/>
                </a:cubicBezTo>
                <a:cubicBezTo>
                  <a:pt x="336" y="144"/>
                  <a:pt x="384" y="0"/>
                  <a:pt x="432" y="0"/>
                </a:cubicBezTo>
                <a:cubicBezTo>
                  <a:pt x="480" y="0"/>
                  <a:pt x="536" y="144"/>
                  <a:pt x="576" y="144"/>
                </a:cubicBezTo>
                <a:cubicBezTo>
                  <a:pt x="616" y="144"/>
                  <a:pt x="632" y="0"/>
                  <a:pt x="672" y="0"/>
                </a:cubicBezTo>
                <a:cubicBezTo>
                  <a:pt x="712" y="0"/>
                  <a:pt x="776" y="144"/>
                  <a:pt x="816" y="144"/>
                </a:cubicBezTo>
                <a:cubicBezTo>
                  <a:pt x="856" y="144"/>
                  <a:pt x="872" y="0"/>
                  <a:pt x="912" y="0"/>
                </a:cubicBezTo>
                <a:cubicBezTo>
                  <a:pt x="952" y="0"/>
                  <a:pt x="1016" y="144"/>
                  <a:pt x="1056" y="144"/>
                </a:cubicBezTo>
                <a:cubicBezTo>
                  <a:pt x="1096" y="144"/>
                  <a:pt x="1120" y="0"/>
                  <a:pt x="1152" y="0"/>
                </a:cubicBezTo>
                <a:cubicBezTo>
                  <a:pt x="1184" y="0"/>
                  <a:pt x="1232" y="120"/>
                  <a:pt x="1248" y="144"/>
                </a:cubicBezTo>
              </a:path>
            </a:pathLst>
          </a:custGeom>
          <a:noFill/>
          <a:ln w="57150">
            <a:solidFill>
              <a:schemeClr val="tx1"/>
            </a:solidFill>
            <a:round/>
            <a:headEnd/>
            <a:tailEnd/>
          </a:ln>
        </p:spPr>
        <p:txBody>
          <a:bodyPr/>
          <a:lstStyle/>
          <a:p>
            <a:endParaRPr lang="en-US"/>
          </a:p>
        </p:txBody>
      </p:sp>
      <p:sp>
        <p:nvSpPr>
          <p:cNvPr id="16" name="Text Box 14"/>
          <p:cNvSpPr txBox="1">
            <a:spLocks noChangeArrowheads="1"/>
          </p:cNvSpPr>
          <p:nvPr/>
        </p:nvSpPr>
        <p:spPr bwMode="auto">
          <a:xfrm>
            <a:off x="3505200" y="3962400"/>
            <a:ext cx="1981200" cy="304800"/>
          </a:xfrm>
          <a:prstGeom prst="rect">
            <a:avLst/>
          </a:prstGeom>
          <a:noFill/>
          <a:ln w="9525">
            <a:noFill/>
            <a:miter lim="800000"/>
            <a:headEnd/>
            <a:tailEnd/>
          </a:ln>
          <a:effectLst/>
        </p:spPr>
        <p:txBody>
          <a:bodyPr>
            <a:spAutoFit/>
          </a:bodyPr>
          <a:lstStyle/>
          <a:p>
            <a:pPr algn="ctr">
              <a:spcBef>
                <a:spcPct val="50000"/>
              </a:spcBef>
              <a:defRPr/>
            </a:pPr>
            <a:r>
              <a:rPr lang="en-US" sz="1400">
                <a:effectLst>
                  <a:outerShdw blurRad="38100" dist="38100" dir="2700000" algn="tl">
                    <a:srgbClr val="000000"/>
                  </a:outerShdw>
                </a:effectLst>
              </a:rPr>
              <a:t>Transcriptional Control</a:t>
            </a:r>
          </a:p>
        </p:txBody>
      </p:sp>
      <p:sp>
        <p:nvSpPr>
          <p:cNvPr id="17" name="Line 15"/>
          <p:cNvSpPr>
            <a:spLocks noChangeShapeType="1"/>
          </p:cNvSpPr>
          <p:nvPr/>
        </p:nvSpPr>
        <p:spPr bwMode="auto">
          <a:xfrm flipH="1">
            <a:off x="3657600" y="2590800"/>
            <a:ext cx="381000" cy="220663"/>
          </a:xfrm>
          <a:prstGeom prst="line">
            <a:avLst/>
          </a:prstGeom>
          <a:noFill/>
          <a:ln w="19050">
            <a:solidFill>
              <a:schemeClr val="tx1"/>
            </a:solidFill>
            <a:round/>
            <a:headEnd/>
            <a:tailEnd type="triangle" w="med" len="med"/>
          </a:ln>
        </p:spPr>
        <p:txBody>
          <a:bodyPr/>
          <a:lstStyle/>
          <a:p>
            <a:endParaRPr lang="en-US"/>
          </a:p>
        </p:txBody>
      </p:sp>
      <p:sp>
        <p:nvSpPr>
          <p:cNvPr id="18" name="Line 16"/>
          <p:cNvSpPr>
            <a:spLocks noChangeShapeType="1"/>
          </p:cNvSpPr>
          <p:nvPr/>
        </p:nvSpPr>
        <p:spPr bwMode="auto">
          <a:xfrm>
            <a:off x="3581400" y="2971800"/>
            <a:ext cx="0" cy="304800"/>
          </a:xfrm>
          <a:prstGeom prst="line">
            <a:avLst/>
          </a:prstGeom>
          <a:noFill/>
          <a:ln w="19050">
            <a:solidFill>
              <a:schemeClr val="tx1"/>
            </a:solidFill>
            <a:round/>
            <a:headEnd/>
            <a:tailEnd type="triangle" w="med" len="med"/>
          </a:ln>
        </p:spPr>
        <p:txBody>
          <a:bodyPr/>
          <a:lstStyle/>
          <a:p>
            <a:endParaRPr lang="en-US"/>
          </a:p>
        </p:txBody>
      </p:sp>
      <p:sp>
        <p:nvSpPr>
          <p:cNvPr id="19" name="Line 17"/>
          <p:cNvSpPr>
            <a:spLocks noChangeShapeType="1"/>
          </p:cNvSpPr>
          <p:nvPr/>
        </p:nvSpPr>
        <p:spPr bwMode="auto">
          <a:xfrm>
            <a:off x="3581400" y="3581400"/>
            <a:ext cx="263525" cy="457200"/>
          </a:xfrm>
          <a:prstGeom prst="line">
            <a:avLst/>
          </a:prstGeom>
          <a:noFill/>
          <a:ln w="19050">
            <a:solidFill>
              <a:schemeClr val="tx1"/>
            </a:solidFill>
            <a:round/>
            <a:headEnd/>
            <a:tailEnd type="triangle" w="med" len="med"/>
          </a:ln>
        </p:spPr>
        <p:txBody>
          <a:bodyPr/>
          <a:lstStyle/>
          <a:p>
            <a:endParaRPr lang="en-US"/>
          </a:p>
        </p:txBody>
      </p:sp>
      <p:sp>
        <p:nvSpPr>
          <p:cNvPr id="20" name="Text Box 18"/>
          <p:cNvSpPr txBox="1">
            <a:spLocks noChangeArrowheads="1"/>
          </p:cNvSpPr>
          <p:nvPr/>
        </p:nvSpPr>
        <p:spPr bwMode="auto">
          <a:xfrm>
            <a:off x="2133600" y="3276600"/>
            <a:ext cx="2057400" cy="304800"/>
          </a:xfrm>
          <a:prstGeom prst="rect">
            <a:avLst/>
          </a:prstGeom>
          <a:noFill/>
          <a:ln w="9525">
            <a:noFill/>
            <a:miter lim="800000"/>
            <a:headEnd/>
            <a:tailEnd/>
          </a:ln>
          <a:effectLst/>
        </p:spPr>
        <p:txBody>
          <a:bodyPr>
            <a:spAutoFit/>
          </a:bodyPr>
          <a:lstStyle/>
          <a:p>
            <a:pPr algn="r">
              <a:spcBef>
                <a:spcPct val="50000"/>
              </a:spcBef>
              <a:defRPr/>
            </a:pPr>
            <a:r>
              <a:rPr lang="en-US" sz="1400">
                <a:effectLst>
                  <a:outerShdw blurRad="38100" dist="38100" dir="2700000" algn="tl">
                    <a:srgbClr val="000000"/>
                  </a:outerShdw>
                </a:effectLst>
              </a:rPr>
              <a:t>MAP Kinase Pathway</a:t>
            </a:r>
          </a:p>
        </p:txBody>
      </p:sp>
      <p:sp>
        <p:nvSpPr>
          <p:cNvPr id="21" name="Line 19"/>
          <p:cNvSpPr>
            <a:spLocks noChangeShapeType="1"/>
          </p:cNvSpPr>
          <p:nvPr/>
        </p:nvSpPr>
        <p:spPr bwMode="auto">
          <a:xfrm flipH="1">
            <a:off x="5299075" y="3581400"/>
            <a:ext cx="263525" cy="457200"/>
          </a:xfrm>
          <a:prstGeom prst="line">
            <a:avLst/>
          </a:prstGeom>
          <a:noFill/>
          <a:ln w="19050">
            <a:solidFill>
              <a:schemeClr val="tx1"/>
            </a:solidFill>
            <a:round/>
            <a:headEnd/>
            <a:tailEnd type="triangle" w="med" len="med"/>
          </a:ln>
        </p:spPr>
        <p:txBody>
          <a:bodyPr/>
          <a:lstStyle/>
          <a:p>
            <a:endParaRPr lang="en-US"/>
          </a:p>
        </p:txBody>
      </p:sp>
      <p:sp>
        <p:nvSpPr>
          <p:cNvPr id="22" name="Text Box 20"/>
          <p:cNvSpPr txBox="1">
            <a:spLocks noChangeArrowheads="1"/>
          </p:cNvSpPr>
          <p:nvPr/>
        </p:nvSpPr>
        <p:spPr bwMode="auto">
          <a:xfrm>
            <a:off x="4953000" y="3276600"/>
            <a:ext cx="1371600" cy="304800"/>
          </a:xfrm>
          <a:prstGeom prst="rect">
            <a:avLst/>
          </a:prstGeom>
          <a:noFill/>
          <a:ln w="9525">
            <a:noFill/>
            <a:miter lim="800000"/>
            <a:headEnd/>
            <a:tailEnd/>
          </a:ln>
          <a:effectLst/>
        </p:spPr>
        <p:txBody>
          <a:bodyPr>
            <a:spAutoFit/>
          </a:bodyPr>
          <a:lstStyle/>
          <a:p>
            <a:pPr algn="r">
              <a:spcBef>
                <a:spcPct val="50000"/>
              </a:spcBef>
              <a:defRPr/>
            </a:pPr>
            <a:r>
              <a:rPr lang="en-US" sz="1400">
                <a:effectLst>
                  <a:outerShdw blurRad="38100" dist="38100" dir="2700000" algn="tl">
                    <a:srgbClr val="000000"/>
                  </a:outerShdw>
                </a:effectLst>
              </a:rPr>
              <a:t>Akt Pathway</a:t>
            </a:r>
          </a:p>
        </p:txBody>
      </p:sp>
      <p:sp>
        <p:nvSpPr>
          <p:cNvPr id="23" name="Line 21"/>
          <p:cNvSpPr>
            <a:spLocks noChangeShapeType="1"/>
          </p:cNvSpPr>
          <p:nvPr/>
        </p:nvSpPr>
        <p:spPr bwMode="auto">
          <a:xfrm>
            <a:off x="5638800" y="2971800"/>
            <a:ext cx="0" cy="304800"/>
          </a:xfrm>
          <a:prstGeom prst="line">
            <a:avLst/>
          </a:prstGeom>
          <a:noFill/>
          <a:ln w="19050">
            <a:solidFill>
              <a:schemeClr val="tx1"/>
            </a:solidFill>
            <a:round/>
            <a:headEnd/>
            <a:tailEnd type="triangle" w="med" len="med"/>
          </a:ln>
        </p:spPr>
        <p:txBody>
          <a:bodyPr/>
          <a:lstStyle/>
          <a:p>
            <a:endParaRPr lang="en-US"/>
          </a:p>
        </p:txBody>
      </p:sp>
      <p:sp>
        <p:nvSpPr>
          <p:cNvPr id="24" name="Line 22"/>
          <p:cNvSpPr>
            <a:spLocks noChangeShapeType="1"/>
          </p:cNvSpPr>
          <p:nvPr/>
        </p:nvSpPr>
        <p:spPr bwMode="auto">
          <a:xfrm>
            <a:off x="5181600" y="2590800"/>
            <a:ext cx="457200" cy="263525"/>
          </a:xfrm>
          <a:prstGeom prst="line">
            <a:avLst/>
          </a:prstGeom>
          <a:noFill/>
          <a:ln w="19050">
            <a:solidFill>
              <a:schemeClr val="tx1"/>
            </a:solidFill>
            <a:round/>
            <a:headEnd/>
            <a:tailEnd type="triangle" w="med" len="med"/>
          </a:ln>
        </p:spPr>
        <p:txBody>
          <a:bodyPr/>
          <a:lstStyle/>
          <a:p>
            <a:endParaRPr lang="en-US"/>
          </a:p>
        </p:txBody>
      </p:sp>
      <p:sp>
        <p:nvSpPr>
          <p:cNvPr id="25" name="Text Box 23"/>
          <p:cNvSpPr txBox="1">
            <a:spLocks noChangeArrowheads="1"/>
          </p:cNvSpPr>
          <p:nvPr/>
        </p:nvSpPr>
        <p:spPr bwMode="auto">
          <a:xfrm>
            <a:off x="609600" y="2133600"/>
            <a:ext cx="990600" cy="366713"/>
          </a:xfrm>
          <a:prstGeom prst="rect">
            <a:avLst/>
          </a:prstGeom>
          <a:noFill/>
          <a:ln w="9525" algn="ctr">
            <a:noFill/>
            <a:miter lim="800000"/>
            <a:headEnd/>
            <a:tailEnd/>
          </a:ln>
          <a:effectLst/>
        </p:spPr>
        <p:txBody>
          <a:bodyPr>
            <a:spAutoFit/>
          </a:bodyPr>
          <a:lstStyle/>
          <a:p>
            <a:pPr algn="ctr">
              <a:spcBef>
                <a:spcPct val="50000"/>
              </a:spcBef>
              <a:defRPr/>
            </a:pPr>
            <a:endParaRPr lang="en-US" sz="1800">
              <a:effectLst>
                <a:outerShdw blurRad="38100" dist="38100" dir="2700000" algn="tl">
                  <a:srgbClr val="000000"/>
                </a:outerShdw>
              </a:effectLst>
            </a:endParaRPr>
          </a:p>
        </p:txBody>
      </p:sp>
      <p:sp>
        <p:nvSpPr>
          <p:cNvPr id="26" name="Text Box 24"/>
          <p:cNvSpPr txBox="1">
            <a:spLocks noChangeArrowheads="1"/>
          </p:cNvSpPr>
          <p:nvPr/>
        </p:nvSpPr>
        <p:spPr bwMode="auto">
          <a:xfrm>
            <a:off x="457200" y="1981200"/>
            <a:ext cx="1066800" cy="366713"/>
          </a:xfrm>
          <a:prstGeom prst="rect">
            <a:avLst/>
          </a:prstGeom>
          <a:noFill/>
          <a:ln w="9525" algn="ctr">
            <a:noFill/>
            <a:miter lim="800000"/>
            <a:headEnd/>
            <a:tailEnd/>
          </a:ln>
          <a:effectLst/>
        </p:spPr>
        <p:txBody>
          <a:bodyPr>
            <a:spAutoFit/>
          </a:bodyPr>
          <a:lstStyle/>
          <a:p>
            <a:pPr algn="ctr">
              <a:spcBef>
                <a:spcPct val="50000"/>
              </a:spcBef>
              <a:defRPr/>
            </a:pPr>
            <a:endParaRPr lang="en-US" sz="1800">
              <a:effectLst>
                <a:outerShdw blurRad="38100" dist="38100" dir="2700000" algn="tl">
                  <a:srgbClr val="000000"/>
                </a:outerShdw>
              </a:effectLst>
            </a:endParaRPr>
          </a:p>
        </p:txBody>
      </p:sp>
      <p:pic>
        <p:nvPicPr>
          <p:cNvPr id="27" name="Picture 25"/>
          <p:cNvPicPr>
            <a:picLocks noChangeAspect="1" noChangeArrowheads="1"/>
          </p:cNvPicPr>
          <p:nvPr/>
        </p:nvPicPr>
        <p:blipFill>
          <a:blip r:embed="rId2" cstate="print"/>
          <a:srcRect/>
          <a:stretch>
            <a:fillRect/>
          </a:stretch>
        </p:blipFill>
        <p:spPr bwMode="auto">
          <a:xfrm>
            <a:off x="3124200" y="1828800"/>
            <a:ext cx="333375" cy="1098550"/>
          </a:xfrm>
          <a:prstGeom prst="rect">
            <a:avLst/>
          </a:prstGeom>
          <a:noFill/>
          <a:ln w="9525">
            <a:noFill/>
            <a:miter lim="800000"/>
            <a:headEnd/>
            <a:tailEnd/>
          </a:ln>
        </p:spPr>
      </p:pic>
      <p:sp>
        <p:nvSpPr>
          <p:cNvPr id="28" name="Text Box 26"/>
          <p:cNvSpPr txBox="1">
            <a:spLocks noChangeArrowheads="1"/>
          </p:cNvSpPr>
          <p:nvPr/>
        </p:nvSpPr>
        <p:spPr bwMode="auto">
          <a:xfrm>
            <a:off x="1752600" y="1905000"/>
            <a:ext cx="1219200" cy="915988"/>
          </a:xfrm>
          <a:prstGeom prst="rect">
            <a:avLst/>
          </a:prstGeom>
          <a:noFill/>
          <a:ln w="9525" algn="ctr">
            <a:noFill/>
            <a:miter lim="800000"/>
            <a:headEnd/>
            <a:tailEnd/>
          </a:ln>
          <a:effectLst/>
        </p:spPr>
        <p:txBody>
          <a:bodyPr>
            <a:spAutoFit/>
          </a:bodyPr>
          <a:lstStyle/>
          <a:p>
            <a:pPr algn="r">
              <a:spcBef>
                <a:spcPct val="50000"/>
              </a:spcBef>
              <a:defRPr/>
            </a:pPr>
            <a:r>
              <a:rPr lang="en-US" sz="1800">
                <a:solidFill>
                  <a:srgbClr val="FFFF00"/>
                </a:solidFill>
                <a:effectLst>
                  <a:outerShdw blurRad="38100" dist="38100" dir="2700000" algn="tl">
                    <a:srgbClr val="000000"/>
                  </a:outerShdw>
                </a:effectLst>
              </a:rPr>
              <a:t>EGFR</a:t>
            </a:r>
            <a:r>
              <a:rPr lang="en-US" sz="1800">
                <a:solidFill>
                  <a:schemeClr val="bg1"/>
                </a:solidFill>
                <a:effectLst>
                  <a:outerShdw blurRad="38100" dist="38100" dir="2700000" algn="tl">
                    <a:srgbClr val="000000"/>
                  </a:outerShdw>
                </a:effectLst>
              </a:rPr>
              <a:t> </a:t>
            </a:r>
            <a:r>
              <a:rPr lang="en-US" sz="1800">
                <a:effectLst>
                  <a:outerShdw blurRad="38100" dist="38100" dir="2700000" algn="tl">
                    <a:srgbClr val="000000"/>
                  </a:outerShdw>
                </a:effectLst>
              </a:rPr>
              <a:t>Tyrosine Kinase</a:t>
            </a:r>
          </a:p>
        </p:txBody>
      </p:sp>
      <p:sp>
        <p:nvSpPr>
          <p:cNvPr id="29" name="Text Box 27"/>
          <p:cNvSpPr txBox="1">
            <a:spLocks noChangeArrowheads="1"/>
          </p:cNvSpPr>
          <p:nvPr/>
        </p:nvSpPr>
        <p:spPr bwMode="auto">
          <a:xfrm>
            <a:off x="6705600" y="2133600"/>
            <a:ext cx="1905000" cy="366713"/>
          </a:xfrm>
          <a:prstGeom prst="rect">
            <a:avLst/>
          </a:prstGeom>
          <a:noFill/>
          <a:ln w="9525" algn="ctr">
            <a:noFill/>
            <a:miter lim="800000"/>
            <a:headEnd/>
            <a:tailEnd/>
          </a:ln>
          <a:effectLst/>
        </p:spPr>
        <p:txBody>
          <a:bodyPr>
            <a:spAutoFit/>
          </a:bodyPr>
          <a:lstStyle/>
          <a:p>
            <a:pPr algn="ctr">
              <a:spcBef>
                <a:spcPct val="50000"/>
              </a:spcBef>
              <a:defRPr/>
            </a:pPr>
            <a:endParaRPr lang="en-US" sz="1800">
              <a:effectLst>
                <a:outerShdw blurRad="38100" dist="38100" dir="2700000" algn="tl">
                  <a:srgbClr val="000000"/>
                </a:outerShdw>
              </a:effectLst>
            </a:endParaRPr>
          </a:p>
        </p:txBody>
      </p:sp>
      <p:pic>
        <p:nvPicPr>
          <p:cNvPr id="30" name="Picture 28"/>
          <p:cNvPicPr>
            <a:picLocks noChangeAspect="1" noChangeArrowheads="1"/>
          </p:cNvPicPr>
          <p:nvPr/>
        </p:nvPicPr>
        <p:blipFill>
          <a:blip r:embed="rId3" cstate="print"/>
          <a:srcRect/>
          <a:stretch>
            <a:fillRect/>
          </a:stretch>
        </p:blipFill>
        <p:spPr bwMode="auto">
          <a:xfrm>
            <a:off x="5791200" y="1828800"/>
            <a:ext cx="300038" cy="1066800"/>
          </a:xfrm>
          <a:prstGeom prst="rect">
            <a:avLst/>
          </a:prstGeom>
          <a:noFill/>
          <a:ln w="9525">
            <a:noFill/>
            <a:miter lim="800000"/>
            <a:headEnd/>
            <a:tailEnd/>
          </a:ln>
        </p:spPr>
      </p:pic>
      <p:sp>
        <p:nvSpPr>
          <p:cNvPr id="31" name="Text Box 29"/>
          <p:cNvSpPr txBox="1">
            <a:spLocks noChangeArrowheads="1"/>
          </p:cNvSpPr>
          <p:nvPr/>
        </p:nvSpPr>
        <p:spPr bwMode="auto">
          <a:xfrm>
            <a:off x="6248400" y="1905000"/>
            <a:ext cx="1143000" cy="915988"/>
          </a:xfrm>
          <a:prstGeom prst="rect">
            <a:avLst/>
          </a:prstGeom>
          <a:noFill/>
          <a:ln w="9525" algn="ctr">
            <a:noFill/>
            <a:miter lim="800000"/>
            <a:headEnd/>
            <a:tailEnd/>
          </a:ln>
          <a:effectLst/>
        </p:spPr>
        <p:txBody>
          <a:bodyPr>
            <a:spAutoFit/>
          </a:bodyPr>
          <a:lstStyle/>
          <a:p>
            <a:pPr>
              <a:spcBef>
                <a:spcPct val="50000"/>
              </a:spcBef>
              <a:defRPr/>
            </a:pPr>
            <a:r>
              <a:rPr lang="en-US" sz="1800">
                <a:effectLst>
                  <a:outerShdw blurRad="38100" dist="38100" dir="2700000" algn="tl">
                    <a:srgbClr val="000000"/>
                  </a:outerShdw>
                </a:effectLst>
              </a:rPr>
              <a:t>C-KIT tyrosine kinase</a:t>
            </a:r>
          </a:p>
        </p:txBody>
      </p:sp>
      <p:sp>
        <p:nvSpPr>
          <p:cNvPr id="32" name="Line 31"/>
          <p:cNvSpPr>
            <a:spLocks noChangeShapeType="1"/>
          </p:cNvSpPr>
          <p:nvPr/>
        </p:nvSpPr>
        <p:spPr bwMode="auto">
          <a:xfrm>
            <a:off x="4572000" y="6248400"/>
            <a:ext cx="0" cy="381000"/>
          </a:xfrm>
          <a:prstGeom prst="line">
            <a:avLst/>
          </a:prstGeom>
          <a:noFill/>
          <a:ln w="28575">
            <a:solidFill>
              <a:schemeClr val="bg1"/>
            </a:solidFill>
            <a:round/>
            <a:headEnd/>
            <a:tailEnd type="triangle" w="med" len="med"/>
          </a:ln>
        </p:spPr>
        <p:txBody>
          <a:bodyPr wrap="none" anchor="ctr"/>
          <a:lstStyle/>
          <a:p>
            <a:endParaRPr lang="en-US"/>
          </a:p>
        </p:txBody>
      </p:sp>
      <p:sp>
        <p:nvSpPr>
          <p:cNvPr id="33" name="Text Box 32"/>
          <p:cNvSpPr txBox="1">
            <a:spLocks noChangeArrowheads="1"/>
          </p:cNvSpPr>
          <p:nvPr/>
        </p:nvSpPr>
        <p:spPr bwMode="auto">
          <a:xfrm>
            <a:off x="3276600" y="6521450"/>
            <a:ext cx="2362200" cy="336550"/>
          </a:xfrm>
          <a:prstGeom prst="rect">
            <a:avLst/>
          </a:prstGeom>
          <a:noFill/>
          <a:ln w="9525" algn="ctr">
            <a:noFill/>
            <a:miter lim="800000"/>
            <a:headEnd/>
            <a:tailEnd/>
          </a:ln>
          <a:effectLst/>
        </p:spPr>
        <p:txBody>
          <a:bodyPr>
            <a:spAutoFit/>
          </a:bodyPr>
          <a:lstStyle/>
          <a:p>
            <a:pPr algn="ctr">
              <a:spcBef>
                <a:spcPct val="50000"/>
              </a:spcBef>
              <a:defRPr/>
            </a:pPr>
            <a:r>
              <a:rPr lang="en-US" sz="1600">
                <a:effectLst>
                  <a:outerShdw blurRad="38100" dist="38100" dir="2700000" algn="tl">
                    <a:srgbClr val="000000"/>
                  </a:outerShdw>
                </a:effectLst>
              </a:rPr>
              <a:t>Cell Death</a:t>
            </a:r>
          </a:p>
        </p:txBody>
      </p:sp>
      <p:sp>
        <p:nvSpPr>
          <p:cNvPr id="34" name="Text Box 33"/>
          <p:cNvSpPr txBox="1">
            <a:spLocks noChangeArrowheads="1"/>
          </p:cNvSpPr>
          <p:nvPr/>
        </p:nvSpPr>
        <p:spPr bwMode="auto">
          <a:xfrm>
            <a:off x="5867400" y="6324600"/>
            <a:ext cx="3276600" cy="581025"/>
          </a:xfrm>
          <a:prstGeom prst="rect">
            <a:avLst/>
          </a:prstGeom>
          <a:noFill/>
          <a:ln w="9525" algn="ctr">
            <a:noFill/>
            <a:miter lim="800000"/>
            <a:headEnd/>
            <a:tailEnd/>
          </a:ln>
          <a:effectLst/>
        </p:spPr>
        <p:txBody>
          <a:bodyPr>
            <a:spAutoFit/>
          </a:bodyPr>
          <a:lstStyle/>
          <a:p>
            <a:pPr algn="r">
              <a:spcBef>
                <a:spcPct val="50000"/>
              </a:spcBef>
              <a:defRPr/>
            </a:pPr>
            <a:r>
              <a:rPr lang="en-US" sz="1600" dirty="0">
                <a:effectLst>
                  <a:outerShdw blurRad="38100" dist="38100" dir="2700000" algn="tl">
                    <a:srgbClr val="000000"/>
                  </a:outerShdw>
                </a:effectLst>
              </a:rPr>
              <a:t>After </a:t>
            </a:r>
            <a:r>
              <a:rPr lang="en-US" sz="1600" dirty="0" err="1">
                <a:effectLst>
                  <a:outerShdw blurRad="38100" dist="38100" dir="2700000" algn="tl">
                    <a:srgbClr val="000000"/>
                  </a:outerShdw>
                </a:effectLst>
              </a:rPr>
              <a:t>Cleator</a:t>
            </a:r>
            <a:r>
              <a:rPr lang="en-US" sz="1600" dirty="0">
                <a:effectLst>
                  <a:outerShdw blurRad="38100" dist="38100" dir="2700000" algn="tl">
                    <a:srgbClr val="000000"/>
                  </a:outerShdw>
                </a:effectLst>
              </a:rPr>
              <a:t> S et al. Lancet </a:t>
            </a:r>
            <a:r>
              <a:rPr lang="en-US" sz="1600" dirty="0" err="1">
                <a:effectLst>
                  <a:outerShdw blurRad="38100" dist="38100" dir="2700000" algn="tl">
                    <a:srgbClr val="000000"/>
                  </a:outerShdw>
                </a:effectLst>
              </a:rPr>
              <a:t>Oncol</a:t>
            </a:r>
            <a:r>
              <a:rPr lang="en-US" sz="1600" dirty="0">
                <a:effectLst>
                  <a:outerShdw blurRad="38100" dist="38100" dir="2700000" algn="tl">
                    <a:srgbClr val="000000"/>
                  </a:outerShdw>
                </a:effectLst>
              </a:rPr>
              <a:t>. 2006:8:235-244</a:t>
            </a:r>
          </a:p>
        </p:txBody>
      </p:sp>
      <p:sp>
        <p:nvSpPr>
          <p:cNvPr id="35" name="Line 34"/>
          <p:cNvSpPr>
            <a:spLocks noChangeShapeType="1"/>
          </p:cNvSpPr>
          <p:nvPr/>
        </p:nvSpPr>
        <p:spPr bwMode="auto">
          <a:xfrm flipH="1">
            <a:off x="5029200" y="5334000"/>
            <a:ext cx="1752600" cy="469900"/>
          </a:xfrm>
          <a:prstGeom prst="line">
            <a:avLst/>
          </a:prstGeom>
          <a:noFill/>
          <a:ln w="28575">
            <a:solidFill>
              <a:srgbClr val="FFFF00"/>
            </a:solidFill>
            <a:round/>
            <a:headEnd/>
            <a:tailEnd type="triangle" w="med" len="med"/>
          </a:ln>
        </p:spPr>
        <p:txBody>
          <a:bodyPr wrap="none" anchor="ctr"/>
          <a:lstStyle/>
          <a:p>
            <a:endParaRPr lang="en-US"/>
          </a:p>
        </p:txBody>
      </p:sp>
      <p:sp>
        <p:nvSpPr>
          <p:cNvPr id="36" name="Text Box 35"/>
          <p:cNvSpPr txBox="1">
            <a:spLocks noChangeArrowheads="1"/>
          </p:cNvSpPr>
          <p:nvPr/>
        </p:nvSpPr>
        <p:spPr bwMode="auto">
          <a:xfrm>
            <a:off x="6781800" y="4800600"/>
            <a:ext cx="1219200" cy="935038"/>
          </a:xfrm>
          <a:prstGeom prst="rect">
            <a:avLst/>
          </a:prstGeom>
          <a:noFill/>
          <a:ln w="19050" algn="ctr">
            <a:solidFill>
              <a:srgbClr val="FFFF00"/>
            </a:solidFill>
            <a:miter lim="800000"/>
            <a:headEnd/>
            <a:tailEnd/>
          </a:ln>
          <a:effectLst/>
        </p:spPr>
        <p:txBody>
          <a:bodyPr>
            <a:spAutoFit/>
          </a:bodyPr>
          <a:lstStyle/>
          <a:p>
            <a:pPr algn="ctr">
              <a:spcBef>
                <a:spcPct val="50000"/>
              </a:spcBef>
              <a:defRPr/>
            </a:pPr>
            <a:r>
              <a:rPr lang="en-US" sz="1800">
                <a:solidFill>
                  <a:srgbClr val="FFFF00"/>
                </a:solidFill>
                <a:effectLst>
                  <a:outerShdw blurRad="38100" dist="38100" dir="2700000" algn="tl">
                    <a:srgbClr val="000000"/>
                  </a:outerShdw>
                </a:effectLst>
              </a:rPr>
              <a:t>DNA Repair pathways</a:t>
            </a:r>
          </a:p>
        </p:txBody>
      </p:sp>
      <p:sp>
        <p:nvSpPr>
          <p:cNvPr id="37" name="Text Box 36"/>
          <p:cNvSpPr txBox="1">
            <a:spLocks noChangeArrowheads="1"/>
          </p:cNvSpPr>
          <p:nvPr/>
        </p:nvSpPr>
        <p:spPr bwMode="auto">
          <a:xfrm>
            <a:off x="1127125" y="5065713"/>
            <a:ext cx="1311275" cy="366712"/>
          </a:xfrm>
          <a:prstGeom prst="rect">
            <a:avLst/>
          </a:prstGeom>
          <a:noFill/>
          <a:ln w="9525" algn="ctr">
            <a:noFill/>
            <a:miter lim="800000"/>
            <a:headEnd/>
            <a:tailEnd/>
          </a:ln>
          <a:effectLst/>
        </p:spPr>
        <p:txBody>
          <a:bodyPr>
            <a:spAutoFit/>
          </a:bodyPr>
          <a:lstStyle/>
          <a:p>
            <a:pPr algn="ctr">
              <a:defRPr/>
            </a:pPr>
            <a:endParaRPr lang="en-US" sz="1800">
              <a:effectLst>
                <a:outerShdw blurRad="38100" dist="38100" dir="2700000" algn="tl">
                  <a:srgbClr val="000000"/>
                </a:outerShdw>
              </a:effectLst>
            </a:endParaRPr>
          </a:p>
        </p:txBody>
      </p:sp>
      <p:sp>
        <p:nvSpPr>
          <p:cNvPr id="38" name="Text Box 37"/>
          <p:cNvSpPr txBox="1">
            <a:spLocks noChangeArrowheads="1"/>
          </p:cNvSpPr>
          <p:nvPr/>
        </p:nvSpPr>
        <p:spPr bwMode="auto">
          <a:xfrm>
            <a:off x="533400" y="4724400"/>
            <a:ext cx="1600200" cy="657225"/>
          </a:xfrm>
          <a:prstGeom prst="rect">
            <a:avLst/>
          </a:prstGeom>
          <a:noFill/>
          <a:ln w="15875" algn="ctr">
            <a:solidFill>
              <a:schemeClr val="bg1"/>
            </a:solidFill>
            <a:miter lim="800000"/>
            <a:headEnd/>
            <a:tailEnd/>
          </a:ln>
          <a:effectLst/>
        </p:spPr>
        <p:txBody>
          <a:bodyPr>
            <a:spAutoFit/>
          </a:bodyPr>
          <a:lstStyle/>
          <a:p>
            <a:pPr algn="ctr">
              <a:spcBef>
                <a:spcPct val="50000"/>
              </a:spcBef>
              <a:defRPr/>
            </a:pPr>
            <a:r>
              <a:rPr lang="en-US" sz="1800">
                <a:effectLst>
                  <a:outerShdw blurRad="38100" dist="38100" dir="2700000" algn="tl">
                    <a:srgbClr val="000000"/>
                  </a:outerShdw>
                </a:effectLst>
              </a:rPr>
              <a:t>Anti-Angiogenesis</a:t>
            </a:r>
          </a:p>
        </p:txBody>
      </p:sp>
      <p:sp>
        <p:nvSpPr>
          <p:cNvPr id="39" name="Line 38"/>
          <p:cNvSpPr>
            <a:spLocks noChangeShapeType="1"/>
          </p:cNvSpPr>
          <p:nvPr/>
        </p:nvSpPr>
        <p:spPr bwMode="auto">
          <a:xfrm flipV="1">
            <a:off x="2133600" y="4929188"/>
            <a:ext cx="304800" cy="176212"/>
          </a:xfrm>
          <a:prstGeom prst="line">
            <a:avLst/>
          </a:prstGeom>
          <a:noFill/>
          <a:ln w="19050">
            <a:solidFill>
              <a:schemeClr val="bg1"/>
            </a:solidFill>
            <a:round/>
            <a:headEnd/>
            <a:tailEnd type="triangle" w="med" len="med"/>
          </a:ln>
        </p:spPr>
        <p:txBody>
          <a:bodyPr wrap="none" anchor="ctr"/>
          <a:lstStyle/>
          <a:p>
            <a:endParaRPr lang="en-US"/>
          </a:p>
        </p:txBody>
      </p:sp>
      <p:sp>
        <p:nvSpPr>
          <p:cNvPr id="40" name="Text Box 39"/>
          <p:cNvSpPr txBox="1">
            <a:spLocks noChangeArrowheads="1"/>
          </p:cNvSpPr>
          <p:nvPr/>
        </p:nvSpPr>
        <p:spPr bwMode="auto">
          <a:xfrm>
            <a:off x="533400" y="1905000"/>
            <a:ext cx="1295400" cy="382588"/>
          </a:xfrm>
          <a:prstGeom prst="rect">
            <a:avLst/>
          </a:prstGeom>
          <a:noFill/>
          <a:ln w="15875" algn="ctr">
            <a:solidFill>
              <a:srgbClr val="00FFFF"/>
            </a:solidFill>
            <a:miter lim="800000"/>
            <a:headEnd/>
            <a:tailEnd/>
          </a:ln>
          <a:effectLst/>
        </p:spPr>
        <p:txBody>
          <a:bodyPr>
            <a:spAutoFit/>
          </a:bodyPr>
          <a:lstStyle/>
          <a:p>
            <a:pPr algn="r">
              <a:spcBef>
                <a:spcPct val="50000"/>
              </a:spcBef>
              <a:defRPr/>
            </a:pPr>
            <a:r>
              <a:rPr lang="en-US" sz="1800">
                <a:solidFill>
                  <a:srgbClr val="00FFFF"/>
                </a:solidFill>
                <a:effectLst>
                  <a:outerShdw blurRad="38100" dist="38100" dir="2700000" algn="tl">
                    <a:srgbClr val="000000"/>
                  </a:outerShdw>
                </a:effectLst>
              </a:rPr>
              <a:t>Cetuximab</a:t>
            </a:r>
          </a:p>
        </p:txBody>
      </p:sp>
      <p:sp>
        <p:nvSpPr>
          <p:cNvPr id="41" name="Text Box 40"/>
          <p:cNvSpPr txBox="1">
            <a:spLocks noChangeArrowheads="1"/>
          </p:cNvSpPr>
          <p:nvPr/>
        </p:nvSpPr>
        <p:spPr bwMode="auto">
          <a:xfrm>
            <a:off x="7543800" y="1981200"/>
            <a:ext cx="1295400" cy="657225"/>
          </a:xfrm>
          <a:prstGeom prst="rect">
            <a:avLst/>
          </a:prstGeom>
          <a:noFill/>
          <a:ln w="15875" algn="ctr">
            <a:solidFill>
              <a:srgbClr val="00FFFF"/>
            </a:solidFill>
            <a:miter lim="800000"/>
            <a:headEnd/>
            <a:tailEnd/>
          </a:ln>
          <a:effectLst/>
        </p:spPr>
        <p:txBody>
          <a:bodyPr>
            <a:spAutoFit/>
          </a:bodyPr>
          <a:lstStyle/>
          <a:p>
            <a:pPr algn="ctr">
              <a:spcBef>
                <a:spcPct val="50000"/>
              </a:spcBef>
              <a:defRPr/>
            </a:pPr>
            <a:r>
              <a:rPr lang="en-US" sz="1800">
                <a:solidFill>
                  <a:srgbClr val="00FFFF"/>
                </a:solidFill>
                <a:effectLst>
                  <a:outerShdw blurRad="38100" dist="38100" dir="2700000" algn="tl">
                    <a:srgbClr val="000000"/>
                  </a:outerShdw>
                </a:effectLst>
              </a:rPr>
              <a:t>Dasatinib  Sunitinib</a:t>
            </a:r>
          </a:p>
        </p:txBody>
      </p:sp>
      <p:sp>
        <p:nvSpPr>
          <p:cNvPr id="42" name="Text Box 41"/>
          <p:cNvSpPr txBox="1">
            <a:spLocks noChangeArrowheads="1"/>
          </p:cNvSpPr>
          <p:nvPr/>
        </p:nvSpPr>
        <p:spPr bwMode="auto">
          <a:xfrm>
            <a:off x="6934200" y="4038600"/>
            <a:ext cx="1981200" cy="657225"/>
          </a:xfrm>
          <a:prstGeom prst="rect">
            <a:avLst/>
          </a:prstGeom>
          <a:noFill/>
          <a:ln w="15875" algn="ctr">
            <a:solidFill>
              <a:srgbClr val="00FFFF"/>
            </a:solidFill>
            <a:miter lim="800000"/>
            <a:headEnd/>
            <a:tailEnd/>
          </a:ln>
          <a:effectLst/>
        </p:spPr>
        <p:txBody>
          <a:bodyPr>
            <a:spAutoFit/>
          </a:bodyPr>
          <a:lstStyle/>
          <a:p>
            <a:pPr algn="r">
              <a:spcBef>
                <a:spcPct val="50000"/>
              </a:spcBef>
              <a:defRPr/>
            </a:pPr>
            <a:r>
              <a:rPr lang="en-US" sz="1800">
                <a:solidFill>
                  <a:srgbClr val="00FFFF"/>
                </a:solidFill>
                <a:effectLst>
                  <a:outerShdw blurRad="38100" dist="38100" dir="2700000" algn="tl">
                    <a:srgbClr val="000000"/>
                  </a:outerShdw>
                </a:effectLst>
              </a:rPr>
              <a:t>PARP inhibitors; Trabectedin</a:t>
            </a:r>
          </a:p>
        </p:txBody>
      </p:sp>
      <p:sp>
        <p:nvSpPr>
          <p:cNvPr id="43" name="Text Box 42"/>
          <p:cNvSpPr txBox="1">
            <a:spLocks noChangeArrowheads="1"/>
          </p:cNvSpPr>
          <p:nvPr/>
        </p:nvSpPr>
        <p:spPr bwMode="auto">
          <a:xfrm>
            <a:off x="304800" y="5562600"/>
            <a:ext cx="1600200" cy="382588"/>
          </a:xfrm>
          <a:prstGeom prst="rect">
            <a:avLst/>
          </a:prstGeom>
          <a:noFill/>
          <a:ln w="15875" algn="ctr">
            <a:solidFill>
              <a:srgbClr val="00FFFF"/>
            </a:solidFill>
            <a:miter lim="800000"/>
            <a:headEnd/>
            <a:tailEnd/>
          </a:ln>
          <a:effectLst/>
        </p:spPr>
        <p:txBody>
          <a:bodyPr>
            <a:spAutoFit/>
          </a:bodyPr>
          <a:lstStyle/>
          <a:p>
            <a:pPr algn="ctr">
              <a:spcBef>
                <a:spcPct val="50000"/>
              </a:spcBef>
              <a:defRPr/>
            </a:pPr>
            <a:r>
              <a:rPr lang="en-US" sz="1800">
                <a:solidFill>
                  <a:srgbClr val="00FFFF"/>
                </a:solidFill>
                <a:effectLst>
                  <a:outerShdw blurRad="38100" dist="38100" dir="2700000" algn="tl">
                    <a:srgbClr val="000000"/>
                  </a:outerShdw>
                </a:effectLst>
              </a:rPr>
              <a:t>Bevacizumab</a:t>
            </a:r>
          </a:p>
        </p:txBody>
      </p:sp>
      <p:sp>
        <p:nvSpPr>
          <p:cNvPr id="44" name="Text Box 43"/>
          <p:cNvSpPr txBox="1">
            <a:spLocks noChangeArrowheads="1"/>
          </p:cNvSpPr>
          <p:nvPr/>
        </p:nvSpPr>
        <p:spPr bwMode="auto">
          <a:xfrm>
            <a:off x="152400" y="3505200"/>
            <a:ext cx="2209800" cy="657225"/>
          </a:xfrm>
          <a:prstGeom prst="rect">
            <a:avLst/>
          </a:prstGeom>
          <a:noFill/>
          <a:ln w="15875" algn="ctr">
            <a:solidFill>
              <a:srgbClr val="00FFFF"/>
            </a:solidFill>
            <a:miter lim="800000"/>
            <a:headEnd/>
            <a:tailEnd/>
          </a:ln>
          <a:effectLst/>
        </p:spPr>
        <p:txBody>
          <a:bodyPr>
            <a:spAutoFit/>
          </a:bodyPr>
          <a:lstStyle/>
          <a:p>
            <a:pPr algn="r">
              <a:spcBef>
                <a:spcPct val="50000"/>
              </a:spcBef>
              <a:defRPr/>
            </a:pPr>
            <a:r>
              <a:rPr lang="en-US" sz="1800">
                <a:solidFill>
                  <a:srgbClr val="00FFFF"/>
                </a:solidFill>
                <a:effectLst>
                  <a:outerShdw blurRad="38100" dist="38100" dir="2700000" algn="tl">
                    <a:srgbClr val="000000"/>
                  </a:outerShdw>
                </a:effectLst>
              </a:rPr>
              <a:t>MAPK inhibitors; NOTCH inhibitors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190500" y="76200"/>
            <a:ext cx="8953500" cy="639763"/>
          </a:xfrm>
        </p:spPr>
        <p:txBody>
          <a:bodyPr/>
          <a:lstStyle/>
          <a:p>
            <a:pPr eaLnBrk="1" hangingPunct="1"/>
            <a:r>
              <a:rPr lang="en-US" sz="3200" b="1" dirty="0" smtClean="0">
                <a:latin typeface="Calibri" pitchFamily="34" charset="0"/>
                <a:ea typeface="ＭＳ Ｐゴシック" pitchFamily="48" charset="-128"/>
              </a:rPr>
              <a:t>   Phase II </a:t>
            </a:r>
            <a:r>
              <a:rPr lang="en-US" sz="3200" b="1" dirty="0" err="1" smtClean="0">
                <a:latin typeface="Calibri" pitchFamily="34" charset="0"/>
                <a:ea typeface="ＭＳ Ｐゴシック" pitchFamily="48" charset="-128"/>
              </a:rPr>
              <a:t>PARPi</a:t>
            </a:r>
            <a:r>
              <a:rPr lang="en-US" sz="3200" b="1" dirty="0" smtClean="0">
                <a:latin typeface="Calibri" pitchFamily="34" charset="0"/>
                <a:ea typeface="ＭＳ Ｐゴシック" pitchFamily="48" charset="-128"/>
              </a:rPr>
              <a:t> TNBC Study: Treatment Schema </a:t>
            </a:r>
          </a:p>
        </p:txBody>
      </p:sp>
      <p:sp>
        <p:nvSpPr>
          <p:cNvPr id="5" name="Line 3"/>
          <p:cNvSpPr>
            <a:spLocks noChangeShapeType="1"/>
          </p:cNvSpPr>
          <p:nvPr/>
        </p:nvSpPr>
        <p:spPr bwMode="auto">
          <a:xfrm rot="5400000">
            <a:off x="3984626" y="2089150"/>
            <a:ext cx="1001712" cy="1587"/>
          </a:xfrm>
          <a:prstGeom prst="line">
            <a:avLst/>
          </a:prstGeom>
          <a:noFill/>
          <a:ln w="38100">
            <a:solidFill>
              <a:schemeClr val="accent1"/>
            </a:solidFill>
            <a:round/>
            <a:headEnd/>
            <a:tailEnd/>
          </a:ln>
        </p:spPr>
        <p:txBody>
          <a:bodyPr/>
          <a:lstStyle/>
          <a:p>
            <a:endParaRPr lang="en-US"/>
          </a:p>
        </p:txBody>
      </p:sp>
      <p:sp>
        <p:nvSpPr>
          <p:cNvPr id="6" name="Line 4"/>
          <p:cNvSpPr>
            <a:spLocks noChangeShapeType="1"/>
          </p:cNvSpPr>
          <p:nvPr/>
        </p:nvSpPr>
        <p:spPr bwMode="auto">
          <a:xfrm rot="5400000" flipV="1">
            <a:off x="4725194" y="2350294"/>
            <a:ext cx="334963" cy="815975"/>
          </a:xfrm>
          <a:prstGeom prst="line">
            <a:avLst/>
          </a:prstGeom>
          <a:noFill/>
          <a:ln w="38100">
            <a:solidFill>
              <a:schemeClr val="accent1"/>
            </a:solidFill>
            <a:round/>
            <a:headEnd/>
            <a:tailEnd type="triangle" w="med" len="med"/>
          </a:ln>
        </p:spPr>
        <p:txBody>
          <a:bodyPr/>
          <a:lstStyle/>
          <a:p>
            <a:endParaRPr lang="en-US"/>
          </a:p>
        </p:txBody>
      </p:sp>
      <p:sp>
        <p:nvSpPr>
          <p:cNvPr id="7" name="Line 5"/>
          <p:cNvSpPr>
            <a:spLocks noChangeShapeType="1"/>
          </p:cNvSpPr>
          <p:nvPr/>
        </p:nvSpPr>
        <p:spPr bwMode="auto">
          <a:xfrm rot="5400000">
            <a:off x="3980656" y="2421732"/>
            <a:ext cx="334963" cy="673100"/>
          </a:xfrm>
          <a:prstGeom prst="line">
            <a:avLst/>
          </a:prstGeom>
          <a:noFill/>
          <a:ln w="38100">
            <a:solidFill>
              <a:schemeClr val="accent1"/>
            </a:solidFill>
            <a:round/>
            <a:headEnd/>
            <a:tailEnd type="triangle" w="med" len="med"/>
          </a:ln>
        </p:spPr>
        <p:txBody>
          <a:bodyPr/>
          <a:lstStyle/>
          <a:p>
            <a:endParaRPr lang="en-US"/>
          </a:p>
        </p:txBody>
      </p:sp>
      <p:sp>
        <p:nvSpPr>
          <p:cNvPr id="8" name="Rectangle 18"/>
          <p:cNvSpPr>
            <a:spLocks noChangeArrowheads="1"/>
          </p:cNvSpPr>
          <p:nvPr/>
        </p:nvSpPr>
        <p:spPr bwMode="auto">
          <a:xfrm>
            <a:off x="4167991" y="3179763"/>
            <a:ext cx="785793" cy="584775"/>
          </a:xfrm>
          <a:prstGeom prst="rect">
            <a:avLst/>
          </a:prstGeom>
          <a:noFill/>
          <a:ln w="9525">
            <a:noFill/>
            <a:miter lim="800000"/>
            <a:headEnd/>
            <a:tailEnd/>
          </a:ln>
        </p:spPr>
        <p:txBody>
          <a:bodyPr wrap="none">
            <a:spAutoFit/>
          </a:bodyPr>
          <a:lstStyle/>
          <a:p>
            <a:pPr algn="ctr"/>
            <a:r>
              <a:rPr lang="en-US" sz="1600" dirty="0"/>
              <a:t>21-Day</a:t>
            </a:r>
          </a:p>
          <a:p>
            <a:pPr algn="ctr"/>
            <a:r>
              <a:rPr lang="en-US" sz="1600" dirty="0"/>
              <a:t>Cycle</a:t>
            </a:r>
          </a:p>
        </p:txBody>
      </p:sp>
      <p:sp>
        <p:nvSpPr>
          <p:cNvPr id="9" name="Text Box 39"/>
          <p:cNvSpPr txBox="1">
            <a:spLocks noChangeArrowheads="1"/>
          </p:cNvSpPr>
          <p:nvPr/>
        </p:nvSpPr>
        <p:spPr bwMode="auto">
          <a:xfrm>
            <a:off x="2667000" y="5791200"/>
            <a:ext cx="6248400" cy="609600"/>
          </a:xfrm>
          <a:prstGeom prst="rect">
            <a:avLst/>
          </a:prstGeom>
          <a:noFill/>
          <a:ln w="9525">
            <a:noFill/>
            <a:miter lim="800000"/>
            <a:headEnd/>
            <a:tailEnd/>
          </a:ln>
        </p:spPr>
        <p:txBody>
          <a:bodyPr>
            <a:spAutoFit/>
          </a:bodyPr>
          <a:lstStyle/>
          <a:p>
            <a:pPr marL="166688" indent="-166688" defTabSz="914400"/>
            <a:r>
              <a:rPr lang="en-US" sz="1700" dirty="0"/>
              <a:t>* Patients randomized to gem/</a:t>
            </a:r>
            <a:r>
              <a:rPr lang="en-US" sz="1700" dirty="0" err="1"/>
              <a:t>carbo</a:t>
            </a:r>
            <a:r>
              <a:rPr lang="en-US" sz="1700" dirty="0"/>
              <a:t> alone could crossover to receive gem/</a:t>
            </a:r>
            <a:r>
              <a:rPr lang="en-US" sz="1700" dirty="0" err="1"/>
              <a:t>carbo</a:t>
            </a:r>
            <a:r>
              <a:rPr lang="en-US" sz="1700" dirty="0"/>
              <a:t> + BSI-201 at disease progression</a:t>
            </a:r>
          </a:p>
        </p:txBody>
      </p:sp>
      <p:sp>
        <p:nvSpPr>
          <p:cNvPr id="10" name="Line 41"/>
          <p:cNvSpPr>
            <a:spLocks noChangeShapeType="1"/>
          </p:cNvSpPr>
          <p:nvPr/>
        </p:nvSpPr>
        <p:spPr bwMode="auto">
          <a:xfrm rot="5400000" flipV="1">
            <a:off x="4317206" y="4704557"/>
            <a:ext cx="511175" cy="1588"/>
          </a:xfrm>
          <a:prstGeom prst="line">
            <a:avLst/>
          </a:prstGeom>
          <a:noFill/>
          <a:ln w="38100">
            <a:solidFill>
              <a:schemeClr val="accent1"/>
            </a:solidFill>
            <a:round/>
            <a:headEnd/>
            <a:tailEnd type="triangle" w="med" len="med"/>
          </a:ln>
        </p:spPr>
        <p:txBody>
          <a:bodyPr/>
          <a:lstStyle/>
          <a:p>
            <a:endParaRPr lang="en-US"/>
          </a:p>
        </p:txBody>
      </p:sp>
      <p:sp>
        <p:nvSpPr>
          <p:cNvPr id="11" name="Line 42"/>
          <p:cNvSpPr>
            <a:spLocks noChangeShapeType="1"/>
          </p:cNvSpPr>
          <p:nvPr/>
        </p:nvSpPr>
        <p:spPr bwMode="auto">
          <a:xfrm flipH="1" flipV="1">
            <a:off x="3767138" y="4113213"/>
            <a:ext cx="804862" cy="336550"/>
          </a:xfrm>
          <a:prstGeom prst="line">
            <a:avLst/>
          </a:prstGeom>
          <a:noFill/>
          <a:ln w="28575">
            <a:solidFill>
              <a:schemeClr val="accent1"/>
            </a:solidFill>
            <a:round/>
            <a:headEnd/>
            <a:tailEnd/>
          </a:ln>
        </p:spPr>
        <p:txBody>
          <a:bodyPr/>
          <a:lstStyle/>
          <a:p>
            <a:endParaRPr lang="en-US"/>
          </a:p>
        </p:txBody>
      </p:sp>
      <p:sp>
        <p:nvSpPr>
          <p:cNvPr id="12" name="Line 43"/>
          <p:cNvSpPr>
            <a:spLocks noChangeShapeType="1"/>
          </p:cNvSpPr>
          <p:nvPr/>
        </p:nvSpPr>
        <p:spPr bwMode="auto">
          <a:xfrm flipH="1">
            <a:off x="4540250" y="4157663"/>
            <a:ext cx="760413" cy="292100"/>
          </a:xfrm>
          <a:prstGeom prst="line">
            <a:avLst/>
          </a:prstGeom>
          <a:noFill/>
          <a:ln w="28575">
            <a:solidFill>
              <a:schemeClr val="accent1"/>
            </a:solidFill>
            <a:round/>
            <a:headEnd/>
            <a:tailEnd/>
          </a:ln>
        </p:spPr>
        <p:txBody>
          <a:bodyPr/>
          <a:lstStyle/>
          <a:p>
            <a:endParaRPr lang="en-US"/>
          </a:p>
        </p:txBody>
      </p:sp>
      <p:sp>
        <p:nvSpPr>
          <p:cNvPr id="13" name="Text Box 7"/>
          <p:cNvSpPr txBox="1">
            <a:spLocks noChangeArrowheads="1"/>
          </p:cNvSpPr>
          <p:nvPr/>
        </p:nvSpPr>
        <p:spPr bwMode="auto">
          <a:xfrm rot="16200000">
            <a:off x="4233572" y="948028"/>
            <a:ext cx="433965" cy="2347909"/>
          </a:xfrm>
          <a:prstGeom prst="rect">
            <a:avLst/>
          </a:prstGeom>
          <a:solidFill>
            <a:schemeClr val="accent3">
              <a:lumMod val="75000"/>
            </a:schemeClr>
          </a:solidFill>
          <a:ln w="38100">
            <a:solidFill>
              <a:schemeClr val="accent2"/>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eaVert" lIns="45720" tIns="0" bIns="0" anchor="b">
            <a:spAutoFit/>
          </a:bodyPr>
          <a:lstStyle/>
          <a:p>
            <a:pPr algn="ctr">
              <a:lnSpc>
                <a:spcPct val="80000"/>
              </a:lnSpc>
              <a:defRPr/>
            </a:pPr>
            <a:r>
              <a:rPr lang="en-US" sz="2400" b="1" dirty="0">
                <a:solidFill>
                  <a:schemeClr val="accent4"/>
                </a:solidFill>
                <a:latin typeface="Arial" pitchFamily="34" charset="0"/>
                <a:ea typeface="ＭＳ Ｐゴシック" pitchFamily="34" charset="-128"/>
              </a:rPr>
              <a:t>RANDOMIZE</a:t>
            </a:r>
          </a:p>
        </p:txBody>
      </p:sp>
      <p:sp>
        <p:nvSpPr>
          <p:cNvPr id="14" name="Text Box 6"/>
          <p:cNvSpPr txBox="1">
            <a:spLocks noChangeArrowheads="1"/>
          </p:cNvSpPr>
          <p:nvPr/>
        </p:nvSpPr>
        <p:spPr bwMode="auto">
          <a:xfrm>
            <a:off x="5086350" y="3001963"/>
            <a:ext cx="3829050" cy="1111250"/>
          </a:xfrm>
          <a:prstGeom prst="rect">
            <a:avLst/>
          </a:prstGeom>
          <a:noFill/>
          <a:ln w="28575">
            <a:solidFill>
              <a:schemeClr val="bg2"/>
            </a:solidFill>
            <a:miter lim="800000"/>
            <a:headEnd/>
            <a:tailEnd/>
          </a:ln>
          <a:effectLst>
            <a:outerShdw blurRad="50800" dist="38100" dir="5400000" algn="t" rotWithShape="0">
              <a:prstClr val="black">
                <a:alpha val="40000"/>
              </a:prstClr>
            </a:outerShdw>
          </a:effectLst>
        </p:spPr>
        <p:txBody>
          <a:bodyPr tIns="91440" bIns="91440">
            <a:spAutoFit/>
          </a:bodyPr>
          <a:lstStyle/>
          <a:p>
            <a:pPr marL="58738">
              <a:spcAft>
                <a:spcPct val="30000"/>
              </a:spcAft>
              <a:defRPr/>
            </a:pPr>
            <a:r>
              <a:rPr lang="en-US" sz="1700" b="1" dirty="0">
                <a:solidFill>
                  <a:srgbClr val="FFD766"/>
                </a:solidFill>
                <a:ea typeface="ＭＳ Ｐゴシック" pitchFamily="34" charset="-128"/>
              </a:rPr>
              <a:t>BSI-201</a:t>
            </a:r>
            <a:r>
              <a:rPr lang="en-US" sz="1700" dirty="0">
                <a:solidFill>
                  <a:schemeClr val="bg1"/>
                </a:solidFill>
                <a:ea typeface="ＭＳ Ｐゴシック" pitchFamily="34" charset="-128"/>
              </a:rPr>
              <a:t> </a:t>
            </a:r>
            <a:r>
              <a:rPr lang="en-US" sz="1700" dirty="0">
                <a:ea typeface="ＭＳ Ｐゴシック" pitchFamily="34" charset="-128"/>
              </a:rPr>
              <a:t>(5.6 mg/kg, IV, d 1, 4, 8, 11)</a:t>
            </a:r>
          </a:p>
          <a:p>
            <a:pPr marL="58738">
              <a:spcAft>
                <a:spcPct val="30000"/>
              </a:spcAft>
              <a:defRPr/>
            </a:pPr>
            <a:r>
              <a:rPr lang="en-US" sz="1600" b="1" dirty="0" err="1">
                <a:solidFill>
                  <a:schemeClr val="accent3">
                    <a:lumMod val="60000"/>
                    <a:lumOff val="40000"/>
                  </a:schemeClr>
                </a:solidFill>
                <a:ea typeface="ＭＳ Ｐゴシック" pitchFamily="34" charset="-128"/>
              </a:rPr>
              <a:t>Gemcitabine</a:t>
            </a:r>
            <a:r>
              <a:rPr lang="en-US" sz="1600" dirty="0">
                <a:solidFill>
                  <a:schemeClr val="accent3">
                    <a:lumMod val="60000"/>
                    <a:lumOff val="40000"/>
                  </a:schemeClr>
                </a:solidFill>
                <a:ea typeface="ＭＳ Ｐゴシック" pitchFamily="34" charset="-128"/>
              </a:rPr>
              <a:t> </a:t>
            </a:r>
            <a:r>
              <a:rPr lang="en-US" sz="1600" dirty="0">
                <a:ea typeface="ＭＳ Ｐゴシック" pitchFamily="34" charset="-128"/>
              </a:rPr>
              <a:t>(1000 mg/m</a:t>
            </a:r>
            <a:r>
              <a:rPr lang="en-US" sz="1600" baseline="30000" dirty="0">
                <a:ea typeface="ＭＳ Ｐゴシック" pitchFamily="34" charset="-128"/>
              </a:rPr>
              <a:t>2</a:t>
            </a:r>
            <a:r>
              <a:rPr lang="en-US" sz="1600" dirty="0">
                <a:ea typeface="ＭＳ Ｐゴシック" pitchFamily="34" charset="-128"/>
              </a:rPr>
              <a:t>, IV, d 1, 8)</a:t>
            </a:r>
          </a:p>
          <a:p>
            <a:pPr marL="58738">
              <a:spcAft>
                <a:spcPct val="30000"/>
              </a:spcAft>
              <a:defRPr/>
            </a:pPr>
            <a:r>
              <a:rPr lang="en-US" sz="1600" b="1" dirty="0" err="1">
                <a:solidFill>
                  <a:schemeClr val="accent3">
                    <a:lumMod val="60000"/>
                    <a:lumOff val="40000"/>
                  </a:schemeClr>
                </a:solidFill>
                <a:ea typeface="ＭＳ Ｐゴシック" pitchFamily="34" charset="-128"/>
              </a:rPr>
              <a:t>Carboplatin</a:t>
            </a:r>
            <a:r>
              <a:rPr lang="en-US" sz="1600" dirty="0">
                <a:ea typeface="ＭＳ Ｐゴシック" pitchFamily="34" charset="-128"/>
              </a:rPr>
              <a:t> (AUC 2, IV, d 1, 8)</a:t>
            </a:r>
          </a:p>
        </p:txBody>
      </p:sp>
      <p:sp>
        <p:nvSpPr>
          <p:cNvPr id="15" name="Text Box 9"/>
          <p:cNvSpPr txBox="1">
            <a:spLocks noChangeArrowheads="1"/>
          </p:cNvSpPr>
          <p:nvPr/>
        </p:nvSpPr>
        <p:spPr bwMode="auto">
          <a:xfrm>
            <a:off x="152400" y="3078163"/>
            <a:ext cx="3930650" cy="808037"/>
          </a:xfrm>
          <a:prstGeom prst="rect">
            <a:avLst/>
          </a:prstGeom>
          <a:noFill/>
          <a:ln w="28575">
            <a:solidFill>
              <a:schemeClr val="bg2"/>
            </a:solidFill>
            <a:miter lim="800000"/>
            <a:headEnd/>
            <a:tailEnd/>
          </a:ln>
          <a:effectLst>
            <a:outerShdw dist="38100" dir="5400000" algn="t" rotWithShape="0">
              <a:srgbClr val="000000">
                <a:alpha val="39999"/>
              </a:srgbClr>
            </a:outerShdw>
          </a:effectLst>
        </p:spPr>
        <p:txBody>
          <a:bodyPr tIns="91440" bIns="91440"/>
          <a:lstStyle/>
          <a:p>
            <a:pPr marL="58738">
              <a:spcAft>
                <a:spcPct val="30000"/>
              </a:spcAft>
              <a:defRPr/>
            </a:pPr>
            <a:r>
              <a:rPr lang="en-US" sz="1700" b="1" dirty="0" err="1">
                <a:solidFill>
                  <a:srgbClr val="FFD766"/>
                </a:solidFill>
                <a:ea typeface="ＭＳ Ｐゴシック" pitchFamily="34" charset="-128"/>
              </a:rPr>
              <a:t>Gemcitabine</a:t>
            </a:r>
            <a:r>
              <a:rPr lang="en-US" sz="1700" dirty="0">
                <a:solidFill>
                  <a:schemeClr val="bg1"/>
                </a:solidFill>
                <a:ea typeface="ＭＳ Ｐゴシック" pitchFamily="34" charset="-128"/>
              </a:rPr>
              <a:t> </a:t>
            </a:r>
            <a:r>
              <a:rPr lang="en-US" sz="1700" dirty="0">
                <a:ea typeface="ＭＳ Ｐゴシック" pitchFamily="34" charset="-128"/>
              </a:rPr>
              <a:t>(1000 mg/m</a:t>
            </a:r>
            <a:r>
              <a:rPr lang="en-US" sz="1700" baseline="30000" dirty="0">
                <a:ea typeface="ＭＳ Ｐゴシック" pitchFamily="34" charset="-128"/>
              </a:rPr>
              <a:t>2</a:t>
            </a:r>
            <a:r>
              <a:rPr lang="en-US" sz="1700" dirty="0">
                <a:ea typeface="ＭＳ Ｐゴシック" pitchFamily="34" charset="-128"/>
              </a:rPr>
              <a:t>, IV, d 1, 8)</a:t>
            </a:r>
          </a:p>
          <a:p>
            <a:pPr marL="58738">
              <a:spcAft>
                <a:spcPct val="30000"/>
              </a:spcAft>
              <a:defRPr/>
            </a:pPr>
            <a:r>
              <a:rPr lang="en-US" sz="1700" b="1" dirty="0" err="1">
                <a:solidFill>
                  <a:schemeClr val="accent3">
                    <a:lumMod val="60000"/>
                    <a:lumOff val="40000"/>
                  </a:schemeClr>
                </a:solidFill>
                <a:ea typeface="ＭＳ Ｐゴシック" pitchFamily="34" charset="-128"/>
              </a:rPr>
              <a:t>Carboplatin</a:t>
            </a:r>
            <a:r>
              <a:rPr lang="en-US" sz="1700" dirty="0">
                <a:solidFill>
                  <a:schemeClr val="accent3">
                    <a:lumMod val="60000"/>
                    <a:lumOff val="40000"/>
                  </a:schemeClr>
                </a:solidFill>
                <a:ea typeface="ＭＳ Ｐゴシック" pitchFamily="34" charset="-128"/>
              </a:rPr>
              <a:t> </a:t>
            </a:r>
            <a:r>
              <a:rPr lang="en-US" sz="1700" dirty="0">
                <a:ea typeface="ＭＳ Ｐゴシック" pitchFamily="34" charset="-128"/>
              </a:rPr>
              <a:t>(AUC 2, IV, d 1, 8)</a:t>
            </a:r>
          </a:p>
        </p:txBody>
      </p:sp>
      <p:pic>
        <p:nvPicPr>
          <p:cNvPr id="16" name="Text Box 30"/>
          <p:cNvPicPr>
            <a:picLocks noChangeArrowheads="1"/>
          </p:cNvPicPr>
          <p:nvPr/>
        </p:nvPicPr>
        <p:blipFill>
          <a:blip r:embed="rId2" cstate="print"/>
          <a:srcRect/>
          <a:stretch>
            <a:fillRect/>
          </a:stretch>
        </p:blipFill>
        <p:spPr bwMode="auto">
          <a:xfrm>
            <a:off x="2971800" y="4960938"/>
            <a:ext cx="3200400" cy="906462"/>
          </a:xfrm>
          <a:prstGeom prst="rect">
            <a:avLst/>
          </a:prstGeom>
          <a:noFill/>
          <a:ln w="9525">
            <a:noFill/>
            <a:miter lim="800000"/>
            <a:headEnd/>
            <a:tailEnd/>
          </a:ln>
        </p:spPr>
      </p:pic>
      <p:sp>
        <p:nvSpPr>
          <p:cNvPr id="17" name="Text Box 54"/>
          <p:cNvSpPr txBox="1">
            <a:spLocks noChangeArrowheads="1"/>
          </p:cNvSpPr>
          <p:nvPr/>
        </p:nvSpPr>
        <p:spPr bwMode="auto">
          <a:xfrm>
            <a:off x="3068638" y="5057775"/>
            <a:ext cx="2941637" cy="611188"/>
          </a:xfrm>
          <a:prstGeom prst="rect">
            <a:avLst/>
          </a:prstGeom>
          <a:noFill/>
          <a:ln w="9525">
            <a:noFill/>
            <a:miter lim="800000"/>
            <a:headEnd/>
            <a:tailEnd/>
          </a:ln>
        </p:spPr>
        <p:txBody>
          <a:bodyPr>
            <a:spAutoFit/>
          </a:bodyPr>
          <a:lstStyle/>
          <a:p>
            <a:pPr algn="ctr"/>
            <a:r>
              <a:rPr lang="en-US" sz="1800" b="1" dirty="0">
                <a:solidFill>
                  <a:srgbClr val="FFD766"/>
                </a:solidFill>
              </a:rPr>
              <a:t>RESTAGING</a:t>
            </a:r>
          </a:p>
          <a:p>
            <a:pPr algn="ctr"/>
            <a:r>
              <a:rPr lang="en-US" sz="1600" dirty="0"/>
              <a:t>Every 2 Cycles</a:t>
            </a:r>
          </a:p>
        </p:txBody>
      </p:sp>
      <p:pic>
        <p:nvPicPr>
          <p:cNvPr id="18" name="Text Box 30"/>
          <p:cNvPicPr>
            <a:picLocks noChangeArrowheads="1"/>
          </p:cNvPicPr>
          <p:nvPr/>
        </p:nvPicPr>
        <p:blipFill>
          <a:blip r:embed="rId2" cstate="print"/>
          <a:srcRect/>
          <a:stretch>
            <a:fillRect/>
          </a:stretch>
        </p:blipFill>
        <p:spPr bwMode="auto">
          <a:xfrm>
            <a:off x="3276600" y="822325"/>
            <a:ext cx="2517775" cy="960438"/>
          </a:xfrm>
          <a:prstGeom prst="rect">
            <a:avLst/>
          </a:prstGeom>
          <a:noFill/>
          <a:ln w="9525">
            <a:noFill/>
            <a:miter lim="800000"/>
            <a:headEnd/>
            <a:tailEnd/>
          </a:ln>
        </p:spPr>
      </p:pic>
      <p:sp>
        <p:nvSpPr>
          <p:cNvPr id="19" name="Text Box 57"/>
          <p:cNvSpPr txBox="1">
            <a:spLocks noChangeArrowheads="1"/>
          </p:cNvSpPr>
          <p:nvPr/>
        </p:nvSpPr>
        <p:spPr bwMode="auto">
          <a:xfrm>
            <a:off x="3022600" y="917575"/>
            <a:ext cx="2941638" cy="671513"/>
          </a:xfrm>
          <a:prstGeom prst="rect">
            <a:avLst/>
          </a:prstGeom>
          <a:noFill/>
          <a:ln w="9525">
            <a:noFill/>
            <a:miter lim="800000"/>
            <a:headEnd/>
            <a:tailEnd/>
          </a:ln>
        </p:spPr>
        <p:txBody>
          <a:bodyPr>
            <a:spAutoFit/>
          </a:bodyPr>
          <a:lstStyle/>
          <a:p>
            <a:pPr algn="ctr"/>
            <a:r>
              <a:rPr lang="en-US" b="1" dirty="0">
                <a:solidFill>
                  <a:srgbClr val="FFD766"/>
                </a:solidFill>
              </a:rPr>
              <a:t>Metastatic TNBC</a:t>
            </a:r>
          </a:p>
          <a:p>
            <a:pPr algn="ctr"/>
            <a:r>
              <a:rPr lang="en-US" sz="1800" dirty="0">
                <a:solidFill>
                  <a:schemeClr val="bg2"/>
                </a:solidFill>
              </a:rPr>
              <a:t>N = 120</a:t>
            </a:r>
          </a:p>
        </p:txBody>
      </p:sp>
      <p:sp>
        <p:nvSpPr>
          <p:cNvPr id="20" name="Text Box 59"/>
          <p:cNvSpPr txBox="1">
            <a:spLocks noChangeArrowheads="1"/>
          </p:cNvSpPr>
          <p:nvPr/>
        </p:nvSpPr>
        <p:spPr bwMode="auto">
          <a:xfrm>
            <a:off x="8628063" y="6384925"/>
            <a:ext cx="609600" cy="336550"/>
          </a:xfrm>
          <a:prstGeom prst="rect">
            <a:avLst/>
          </a:prstGeom>
          <a:noFill/>
          <a:ln w="9525">
            <a:noFill/>
            <a:miter lim="800000"/>
            <a:headEnd/>
            <a:tailEnd/>
          </a:ln>
        </p:spPr>
        <p:txBody>
          <a:bodyPr>
            <a:spAutoFit/>
          </a:bodyPr>
          <a:lstStyle/>
          <a:p>
            <a:pPr>
              <a:spcBef>
                <a:spcPct val="50000"/>
              </a:spcBef>
            </a:pPr>
            <a:fld id="{A10D3746-F1A9-4C1C-84AB-2F7E51203CEC}" type="slidenum">
              <a:rPr lang="en-US" sz="1600">
                <a:solidFill>
                  <a:srgbClr val="336699"/>
                </a:solidFill>
              </a:rPr>
              <a:pPr>
                <a:spcBef>
                  <a:spcPct val="50000"/>
                </a:spcBef>
              </a:pPr>
              <a:t>34</a:t>
            </a:fld>
            <a:endParaRPr lang="en-US" sz="1600">
              <a:solidFill>
                <a:srgbClr val="336699"/>
              </a:solidFill>
            </a:endParaRPr>
          </a:p>
        </p:txBody>
      </p:sp>
      <p:sp>
        <p:nvSpPr>
          <p:cNvPr id="21" name="TextBox 20"/>
          <p:cNvSpPr txBox="1"/>
          <p:nvPr/>
        </p:nvSpPr>
        <p:spPr>
          <a:xfrm>
            <a:off x="4648200" y="6550223"/>
            <a:ext cx="4343400" cy="307777"/>
          </a:xfrm>
          <a:prstGeom prst="rect">
            <a:avLst/>
          </a:prstGeom>
          <a:noFill/>
        </p:spPr>
        <p:txBody>
          <a:bodyPr wrap="square" rtlCol="0">
            <a:spAutoFit/>
          </a:bodyPr>
          <a:lstStyle/>
          <a:p>
            <a:r>
              <a:rPr lang="en-US" sz="1400" dirty="0" smtClean="0"/>
              <a:t>O’Shaughnessy J et al: J </a:t>
            </a:r>
            <a:r>
              <a:rPr lang="en-US" sz="1400" dirty="0" err="1" smtClean="0"/>
              <a:t>Clin</a:t>
            </a:r>
            <a:r>
              <a:rPr lang="en-US" sz="1400" dirty="0" smtClean="0"/>
              <a:t> </a:t>
            </a:r>
            <a:r>
              <a:rPr lang="en-US" sz="1400" dirty="0" err="1" smtClean="0"/>
              <a:t>Oncol</a:t>
            </a:r>
            <a:r>
              <a:rPr lang="en-US" sz="1400" dirty="0" smtClean="0"/>
              <a:t> 2009; abstract 3</a:t>
            </a:r>
            <a:endParaRPr lang="en-U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24"/>
          <p:cNvSpPr>
            <a:spLocks noChangeShapeType="1"/>
          </p:cNvSpPr>
          <p:nvPr/>
        </p:nvSpPr>
        <p:spPr bwMode="auto">
          <a:xfrm flipV="1">
            <a:off x="1495425" y="3319463"/>
            <a:ext cx="2847975" cy="1587"/>
          </a:xfrm>
          <a:prstGeom prst="line">
            <a:avLst/>
          </a:prstGeom>
          <a:noFill/>
          <a:ln w="9525">
            <a:solidFill>
              <a:schemeClr val="tx1"/>
            </a:solidFill>
            <a:prstDash val="dash"/>
            <a:round/>
            <a:headEnd/>
            <a:tailEnd/>
          </a:ln>
        </p:spPr>
        <p:txBody>
          <a:bodyPr/>
          <a:lstStyle/>
          <a:p>
            <a:endParaRPr lang="en-US"/>
          </a:p>
        </p:txBody>
      </p:sp>
      <p:sp>
        <p:nvSpPr>
          <p:cNvPr id="5" name="Line 325"/>
          <p:cNvSpPr>
            <a:spLocks noChangeShapeType="1"/>
          </p:cNvSpPr>
          <p:nvPr/>
        </p:nvSpPr>
        <p:spPr bwMode="auto">
          <a:xfrm>
            <a:off x="2928938" y="3352800"/>
            <a:ext cx="0" cy="2144713"/>
          </a:xfrm>
          <a:prstGeom prst="line">
            <a:avLst/>
          </a:prstGeom>
          <a:noFill/>
          <a:ln w="9525">
            <a:solidFill>
              <a:schemeClr val="tx1"/>
            </a:solidFill>
            <a:prstDash val="dash"/>
            <a:round/>
            <a:headEnd/>
            <a:tailEnd/>
          </a:ln>
        </p:spPr>
        <p:txBody>
          <a:bodyPr/>
          <a:lstStyle/>
          <a:p>
            <a:endParaRPr lang="en-US"/>
          </a:p>
        </p:txBody>
      </p:sp>
      <p:sp>
        <p:nvSpPr>
          <p:cNvPr id="6" name="Line 326"/>
          <p:cNvSpPr>
            <a:spLocks noChangeShapeType="1"/>
          </p:cNvSpPr>
          <p:nvPr/>
        </p:nvSpPr>
        <p:spPr bwMode="auto">
          <a:xfrm>
            <a:off x="4343400" y="3365500"/>
            <a:ext cx="0" cy="2132013"/>
          </a:xfrm>
          <a:prstGeom prst="line">
            <a:avLst/>
          </a:prstGeom>
          <a:noFill/>
          <a:ln w="9525">
            <a:solidFill>
              <a:schemeClr val="tx1"/>
            </a:solidFill>
            <a:prstDash val="dash"/>
            <a:round/>
            <a:headEnd/>
            <a:tailEnd/>
          </a:ln>
        </p:spPr>
        <p:txBody>
          <a:bodyPr/>
          <a:lstStyle/>
          <a:p>
            <a:endParaRPr lang="en-US"/>
          </a:p>
        </p:txBody>
      </p:sp>
      <p:sp>
        <p:nvSpPr>
          <p:cNvPr id="7" name="Rectangle 2"/>
          <p:cNvSpPr>
            <a:spLocks noGrp="1"/>
          </p:cNvSpPr>
          <p:nvPr>
            <p:ph type="title" idx="4294967295"/>
          </p:nvPr>
        </p:nvSpPr>
        <p:spPr>
          <a:xfrm>
            <a:off x="533400" y="152400"/>
            <a:ext cx="8397875" cy="571500"/>
          </a:xfrm>
        </p:spPr>
        <p:txBody>
          <a:bodyPr/>
          <a:lstStyle/>
          <a:p>
            <a:pPr algn="ctr" eaLnBrk="1" hangingPunct="1"/>
            <a:r>
              <a:rPr lang="en-US" sz="3600" b="1" dirty="0" smtClean="0">
                <a:latin typeface="Calibri" pitchFamily="34" charset="0"/>
                <a:ea typeface="ＭＳ Ｐゴシック" pitchFamily="48" charset="-128"/>
              </a:rPr>
              <a:t>Progression-Free Survival </a:t>
            </a:r>
            <a:endParaRPr lang="en-US" sz="3600" b="1" dirty="0" smtClean="0">
              <a:solidFill>
                <a:srgbClr val="FFCC00"/>
              </a:solidFill>
              <a:latin typeface="Calibri" pitchFamily="34" charset="0"/>
              <a:ea typeface="ＭＳ Ｐゴシック" pitchFamily="48" charset="-128"/>
            </a:endParaRPr>
          </a:p>
        </p:txBody>
      </p:sp>
      <p:sp>
        <p:nvSpPr>
          <p:cNvPr id="8" name="Line 3"/>
          <p:cNvSpPr>
            <a:spLocks noChangeShapeType="1"/>
          </p:cNvSpPr>
          <p:nvPr/>
        </p:nvSpPr>
        <p:spPr bwMode="auto">
          <a:xfrm flipH="1">
            <a:off x="311150" y="7308850"/>
            <a:ext cx="7050088" cy="0"/>
          </a:xfrm>
          <a:prstGeom prst="line">
            <a:avLst/>
          </a:prstGeom>
          <a:noFill/>
          <a:ln w="12700">
            <a:solidFill>
              <a:srgbClr val="000000"/>
            </a:solidFill>
            <a:round/>
            <a:headEnd/>
            <a:tailEnd/>
          </a:ln>
        </p:spPr>
        <p:txBody>
          <a:bodyPr/>
          <a:lstStyle/>
          <a:p>
            <a:endParaRPr lang="en-US"/>
          </a:p>
        </p:txBody>
      </p:sp>
      <p:sp>
        <p:nvSpPr>
          <p:cNvPr id="9" name="Line 4"/>
          <p:cNvSpPr>
            <a:spLocks noChangeShapeType="1"/>
          </p:cNvSpPr>
          <p:nvPr/>
        </p:nvSpPr>
        <p:spPr bwMode="auto">
          <a:xfrm flipH="1">
            <a:off x="306388" y="7302500"/>
            <a:ext cx="7050087" cy="0"/>
          </a:xfrm>
          <a:prstGeom prst="line">
            <a:avLst/>
          </a:prstGeom>
          <a:noFill/>
          <a:ln w="12700">
            <a:solidFill>
              <a:srgbClr val="000000"/>
            </a:solidFill>
            <a:round/>
            <a:headEnd/>
            <a:tailEnd/>
          </a:ln>
        </p:spPr>
        <p:txBody>
          <a:bodyPr/>
          <a:lstStyle/>
          <a:p>
            <a:endParaRPr lang="en-US"/>
          </a:p>
        </p:txBody>
      </p:sp>
      <p:sp>
        <p:nvSpPr>
          <p:cNvPr id="10" name="Text Box 5"/>
          <p:cNvSpPr txBox="1">
            <a:spLocks noChangeArrowheads="1"/>
          </p:cNvSpPr>
          <p:nvPr/>
        </p:nvSpPr>
        <p:spPr bwMode="auto">
          <a:xfrm>
            <a:off x="8628063" y="6384925"/>
            <a:ext cx="609600" cy="336550"/>
          </a:xfrm>
          <a:prstGeom prst="rect">
            <a:avLst/>
          </a:prstGeom>
          <a:noFill/>
          <a:ln w="9525">
            <a:noFill/>
            <a:miter lim="800000"/>
            <a:headEnd/>
            <a:tailEnd/>
          </a:ln>
        </p:spPr>
        <p:txBody>
          <a:bodyPr>
            <a:spAutoFit/>
          </a:bodyPr>
          <a:lstStyle/>
          <a:p>
            <a:pPr>
              <a:spcBef>
                <a:spcPct val="50000"/>
              </a:spcBef>
            </a:pPr>
            <a:fld id="{7AF3BD05-E7EE-4AF6-81F4-25A9569B3884}" type="slidenum">
              <a:rPr lang="en-US" sz="1600">
                <a:solidFill>
                  <a:srgbClr val="336699"/>
                </a:solidFill>
              </a:rPr>
              <a:pPr>
                <a:spcBef>
                  <a:spcPct val="50000"/>
                </a:spcBef>
              </a:pPr>
              <a:t>35</a:t>
            </a:fld>
            <a:endParaRPr lang="en-US" sz="1600">
              <a:solidFill>
                <a:srgbClr val="336699"/>
              </a:solidFill>
            </a:endParaRPr>
          </a:p>
        </p:txBody>
      </p:sp>
      <p:grpSp>
        <p:nvGrpSpPr>
          <p:cNvPr id="11" name="Group 323"/>
          <p:cNvGrpSpPr>
            <a:grpSpLocks/>
          </p:cNvGrpSpPr>
          <p:nvPr/>
        </p:nvGrpSpPr>
        <p:grpSpPr bwMode="auto">
          <a:xfrm>
            <a:off x="839788" y="1176338"/>
            <a:ext cx="6951662" cy="4989512"/>
            <a:chOff x="999" y="692"/>
            <a:chExt cx="3776" cy="2900"/>
          </a:xfrm>
        </p:grpSpPr>
        <p:sp>
          <p:nvSpPr>
            <p:cNvPr id="12" name="Line 241"/>
            <p:cNvSpPr>
              <a:spLocks noChangeShapeType="1"/>
            </p:cNvSpPr>
            <p:nvPr/>
          </p:nvSpPr>
          <p:spPr bwMode="auto">
            <a:xfrm>
              <a:off x="1360" y="692"/>
              <a:ext cx="0" cy="2512"/>
            </a:xfrm>
            <a:prstGeom prst="line">
              <a:avLst/>
            </a:prstGeom>
            <a:noFill/>
            <a:ln w="12700">
              <a:solidFill>
                <a:srgbClr val="FFFFFF"/>
              </a:solidFill>
              <a:round/>
              <a:headEnd/>
              <a:tailEnd/>
            </a:ln>
          </p:spPr>
          <p:txBody>
            <a:bodyPr/>
            <a:lstStyle/>
            <a:p>
              <a:endParaRPr lang="en-US"/>
            </a:p>
          </p:txBody>
        </p:sp>
        <p:sp>
          <p:nvSpPr>
            <p:cNvPr id="13" name="Line 242"/>
            <p:cNvSpPr>
              <a:spLocks noChangeShapeType="1"/>
            </p:cNvSpPr>
            <p:nvPr/>
          </p:nvSpPr>
          <p:spPr bwMode="auto">
            <a:xfrm>
              <a:off x="1360" y="3204"/>
              <a:ext cx="3415" cy="0"/>
            </a:xfrm>
            <a:prstGeom prst="line">
              <a:avLst/>
            </a:prstGeom>
            <a:noFill/>
            <a:ln w="12700">
              <a:solidFill>
                <a:srgbClr val="FFFFFF"/>
              </a:solidFill>
              <a:round/>
              <a:headEnd/>
              <a:tailEnd/>
            </a:ln>
          </p:spPr>
          <p:txBody>
            <a:bodyPr/>
            <a:lstStyle/>
            <a:p>
              <a:endParaRPr lang="en-US"/>
            </a:p>
          </p:txBody>
        </p:sp>
        <p:sp>
          <p:nvSpPr>
            <p:cNvPr id="14" name="Freeform 243"/>
            <p:cNvSpPr>
              <a:spLocks/>
            </p:cNvSpPr>
            <p:nvPr/>
          </p:nvSpPr>
          <p:spPr bwMode="auto">
            <a:xfrm>
              <a:off x="1170" y="706"/>
              <a:ext cx="25" cy="69"/>
            </a:xfrm>
            <a:custGeom>
              <a:avLst/>
              <a:gdLst>
                <a:gd name="T0" fmla="*/ 20 w 25"/>
                <a:gd name="T1" fmla="*/ 0 h 69"/>
                <a:gd name="T2" fmla="*/ 25 w 25"/>
                <a:gd name="T3" fmla="*/ 0 h 69"/>
                <a:gd name="T4" fmla="*/ 25 w 25"/>
                <a:gd name="T5" fmla="*/ 69 h 69"/>
                <a:gd name="T6" fmla="*/ 17 w 25"/>
                <a:gd name="T7" fmla="*/ 69 h 69"/>
                <a:gd name="T8" fmla="*/ 17 w 25"/>
                <a:gd name="T9" fmla="*/ 15 h 69"/>
                <a:gd name="T10" fmla="*/ 14 w 25"/>
                <a:gd name="T11" fmla="*/ 18 h 69"/>
                <a:gd name="T12" fmla="*/ 0 w 25"/>
                <a:gd name="T13" fmla="*/ 25 h 69"/>
                <a:gd name="T14" fmla="*/ 0 w 25"/>
                <a:gd name="T15" fmla="*/ 17 h 69"/>
                <a:gd name="T16" fmla="*/ 7 w 25"/>
                <a:gd name="T17" fmla="*/ 14 h 69"/>
                <a:gd name="T18" fmla="*/ 13 w 25"/>
                <a:gd name="T19" fmla="*/ 9 h 69"/>
                <a:gd name="T20" fmla="*/ 19 w 25"/>
                <a:gd name="T21" fmla="*/ 3 h 69"/>
                <a:gd name="T22" fmla="*/ 20 w 25"/>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69"/>
                <a:gd name="T38" fmla="*/ 25 w 25"/>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69">
                  <a:moveTo>
                    <a:pt x="20" y="0"/>
                  </a:moveTo>
                  <a:lnTo>
                    <a:pt x="25" y="0"/>
                  </a:lnTo>
                  <a:lnTo>
                    <a:pt x="25" y="69"/>
                  </a:lnTo>
                  <a:lnTo>
                    <a:pt x="17" y="69"/>
                  </a:lnTo>
                  <a:lnTo>
                    <a:pt x="17" y="15"/>
                  </a:lnTo>
                  <a:lnTo>
                    <a:pt x="14" y="18"/>
                  </a:lnTo>
                  <a:lnTo>
                    <a:pt x="0" y="25"/>
                  </a:lnTo>
                  <a:lnTo>
                    <a:pt x="0" y="17"/>
                  </a:lnTo>
                  <a:lnTo>
                    <a:pt x="7" y="14"/>
                  </a:lnTo>
                  <a:lnTo>
                    <a:pt x="13" y="9"/>
                  </a:lnTo>
                  <a:lnTo>
                    <a:pt x="19" y="3"/>
                  </a:lnTo>
                  <a:lnTo>
                    <a:pt x="20" y="0"/>
                  </a:lnTo>
                  <a:close/>
                </a:path>
              </a:pathLst>
            </a:custGeom>
            <a:solidFill>
              <a:srgbClr val="FFFFFF"/>
            </a:solidFill>
            <a:ln w="0">
              <a:solidFill>
                <a:srgbClr val="FFFFFF"/>
              </a:solidFill>
              <a:prstDash val="solid"/>
              <a:round/>
              <a:headEnd/>
              <a:tailEnd/>
            </a:ln>
          </p:spPr>
          <p:txBody>
            <a:bodyPr/>
            <a:lstStyle/>
            <a:p>
              <a:endParaRPr lang="en-US"/>
            </a:p>
          </p:txBody>
        </p:sp>
        <p:sp>
          <p:nvSpPr>
            <p:cNvPr id="15" name="Freeform 244"/>
            <p:cNvSpPr>
              <a:spLocks noEditPoints="1"/>
            </p:cNvSpPr>
            <p:nvPr/>
          </p:nvSpPr>
          <p:spPr bwMode="auto">
            <a:xfrm>
              <a:off x="1217" y="706"/>
              <a:ext cx="45" cy="70"/>
            </a:xfrm>
            <a:custGeom>
              <a:avLst/>
              <a:gdLst>
                <a:gd name="T0" fmla="*/ 19 w 45"/>
                <a:gd name="T1" fmla="*/ 7 h 70"/>
                <a:gd name="T2" fmla="*/ 15 w 45"/>
                <a:gd name="T3" fmla="*/ 9 h 70"/>
                <a:gd name="T4" fmla="*/ 13 w 45"/>
                <a:gd name="T5" fmla="*/ 11 h 70"/>
                <a:gd name="T6" fmla="*/ 10 w 45"/>
                <a:gd name="T7" fmla="*/ 20 h 70"/>
                <a:gd name="T8" fmla="*/ 8 w 45"/>
                <a:gd name="T9" fmla="*/ 35 h 70"/>
                <a:gd name="T10" fmla="*/ 10 w 45"/>
                <a:gd name="T11" fmla="*/ 49 h 70"/>
                <a:gd name="T12" fmla="*/ 13 w 45"/>
                <a:gd name="T13" fmla="*/ 57 h 70"/>
                <a:gd name="T14" fmla="*/ 15 w 45"/>
                <a:gd name="T15" fmla="*/ 61 h 70"/>
                <a:gd name="T16" fmla="*/ 22 w 45"/>
                <a:gd name="T17" fmla="*/ 63 h 70"/>
                <a:gd name="T18" fmla="*/ 27 w 45"/>
                <a:gd name="T19" fmla="*/ 62 h 70"/>
                <a:gd name="T20" fmla="*/ 29 w 45"/>
                <a:gd name="T21" fmla="*/ 61 h 70"/>
                <a:gd name="T22" fmla="*/ 33 w 45"/>
                <a:gd name="T23" fmla="*/ 57 h 70"/>
                <a:gd name="T24" fmla="*/ 35 w 45"/>
                <a:gd name="T25" fmla="*/ 49 h 70"/>
                <a:gd name="T26" fmla="*/ 36 w 45"/>
                <a:gd name="T27" fmla="*/ 35 h 70"/>
                <a:gd name="T28" fmla="*/ 36 w 45"/>
                <a:gd name="T29" fmla="*/ 20 h 70"/>
                <a:gd name="T30" fmla="*/ 33 w 45"/>
                <a:gd name="T31" fmla="*/ 12 h 70"/>
                <a:gd name="T32" fmla="*/ 29 w 45"/>
                <a:gd name="T33" fmla="*/ 9 h 70"/>
                <a:gd name="T34" fmla="*/ 22 w 45"/>
                <a:gd name="T35" fmla="*/ 7 h 70"/>
                <a:gd name="T36" fmla="*/ 19 w 45"/>
                <a:gd name="T37" fmla="*/ 7 h 70"/>
                <a:gd name="T38" fmla="*/ 18 w 45"/>
                <a:gd name="T39" fmla="*/ 0 h 70"/>
                <a:gd name="T40" fmla="*/ 28 w 45"/>
                <a:gd name="T41" fmla="*/ 0 h 70"/>
                <a:gd name="T42" fmla="*/ 33 w 45"/>
                <a:gd name="T43" fmla="*/ 2 h 70"/>
                <a:gd name="T44" fmla="*/ 36 w 45"/>
                <a:gd name="T45" fmla="*/ 4 h 70"/>
                <a:gd name="T46" fmla="*/ 39 w 45"/>
                <a:gd name="T47" fmla="*/ 8 h 70"/>
                <a:gd name="T48" fmla="*/ 42 w 45"/>
                <a:gd name="T49" fmla="*/ 12 h 70"/>
                <a:gd name="T50" fmla="*/ 44 w 45"/>
                <a:gd name="T51" fmla="*/ 18 h 70"/>
                <a:gd name="T52" fmla="*/ 44 w 45"/>
                <a:gd name="T53" fmla="*/ 23 h 70"/>
                <a:gd name="T54" fmla="*/ 45 w 45"/>
                <a:gd name="T55" fmla="*/ 29 h 70"/>
                <a:gd name="T56" fmla="*/ 45 w 45"/>
                <a:gd name="T57" fmla="*/ 35 h 70"/>
                <a:gd name="T58" fmla="*/ 44 w 45"/>
                <a:gd name="T59" fmla="*/ 46 h 70"/>
                <a:gd name="T60" fmla="*/ 43 w 45"/>
                <a:gd name="T61" fmla="*/ 54 h 70"/>
                <a:gd name="T62" fmla="*/ 38 w 45"/>
                <a:gd name="T63" fmla="*/ 63 h 70"/>
                <a:gd name="T64" fmla="*/ 31 w 45"/>
                <a:gd name="T65" fmla="*/ 68 h 70"/>
                <a:gd name="T66" fmla="*/ 27 w 45"/>
                <a:gd name="T67" fmla="*/ 70 h 70"/>
                <a:gd name="T68" fmla="*/ 18 w 45"/>
                <a:gd name="T69" fmla="*/ 70 h 70"/>
                <a:gd name="T70" fmla="*/ 14 w 45"/>
                <a:gd name="T71" fmla="*/ 68 h 70"/>
                <a:gd name="T72" fmla="*/ 11 w 45"/>
                <a:gd name="T73" fmla="*/ 66 h 70"/>
                <a:gd name="T74" fmla="*/ 7 w 45"/>
                <a:gd name="T75" fmla="*/ 63 h 70"/>
                <a:gd name="T76" fmla="*/ 1 w 45"/>
                <a:gd name="T77" fmla="*/ 51 h 70"/>
                <a:gd name="T78" fmla="*/ 0 w 45"/>
                <a:gd name="T79" fmla="*/ 35 h 70"/>
                <a:gd name="T80" fmla="*/ 1 w 45"/>
                <a:gd name="T81" fmla="*/ 24 h 70"/>
                <a:gd name="T82" fmla="*/ 3 w 45"/>
                <a:gd name="T83" fmla="*/ 15 h 70"/>
                <a:gd name="T84" fmla="*/ 5 w 45"/>
                <a:gd name="T85" fmla="*/ 10 h 70"/>
                <a:gd name="T86" fmla="*/ 7 w 45"/>
                <a:gd name="T87" fmla="*/ 7 h 70"/>
                <a:gd name="T88" fmla="*/ 11 w 45"/>
                <a:gd name="T89" fmla="*/ 3 h 70"/>
                <a:gd name="T90" fmla="*/ 14 w 45"/>
                <a:gd name="T91" fmla="*/ 1 h 70"/>
                <a:gd name="T92" fmla="*/ 18 w 45"/>
                <a:gd name="T93" fmla="*/ 0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
                <a:gd name="T142" fmla="*/ 0 h 70"/>
                <a:gd name="T143" fmla="*/ 45 w 45"/>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 h="70">
                  <a:moveTo>
                    <a:pt x="19" y="7"/>
                  </a:moveTo>
                  <a:lnTo>
                    <a:pt x="15" y="9"/>
                  </a:lnTo>
                  <a:lnTo>
                    <a:pt x="13" y="11"/>
                  </a:lnTo>
                  <a:lnTo>
                    <a:pt x="10" y="20"/>
                  </a:lnTo>
                  <a:lnTo>
                    <a:pt x="8" y="35"/>
                  </a:lnTo>
                  <a:lnTo>
                    <a:pt x="10" y="49"/>
                  </a:lnTo>
                  <a:lnTo>
                    <a:pt x="13" y="57"/>
                  </a:lnTo>
                  <a:lnTo>
                    <a:pt x="15" y="61"/>
                  </a:lnTo>
                  <a:lnTo>
                    <a:pt x="22" y="63"/>
                  </a:lnTo>
                  <a:lnTo>
                    <a:pt x="27" y="62"/>
                  </a:lnTo>
                  <a:lnTo>
                    <a:pt x="29" y="61"/>
                  </a:lnTo>
                  <a:lnTo>
                    <a:pt x="33" y="57"/>
                  </a:lnTo>
                  <a:lnTo>
                    <a:pt x="35" y="49"/>
                  </a:lnTo>
                  <a:lnTo>
                    <a:pt x="36" y="35"/>
                  </a:lnTo>
                  <a:lnTo>
                    <a:pt x="36" y="20"/>
                  </a:lnTo>
                  <a:lnTo>
                    <a:pt x="33" y="12"/>
                  </a:lnTo>
                  <a:lnTo>
                    <a:pt x="29" y="9"/>
                  </a:lnTo>
                  <a:lnTo>
                    <a:pt x="22" y="7"/>
                  </a:lnTo>
                  <a:lnTo>
                    <a:pt x="19" y="7"/>
                  </a:lnTo>
                  <a:close/>
                  <a:moveTo>
                    <a:pt x="18" y="0"/>
                  </a:moveTo>
                  <a:lnTo>
                    <a:pt x="28" y="0"/>
                  </a:lnTo>
                  <a:lnTo>
                    <a:pt x="33" y="2"/>
                  </a:lnTo>
                  <a:lnTo>
                    <a:pt x="36" y="4"/>
                  </a:lnTo>
                  <a:lnTo>
                    <a:pt x="39" y="8"/>
                  </a:lnTo>
                  <a:lnTo>
                    <a:pt x="42" y="12"/>
                  </a:lnTo>
                  <a:lnTo>
                    <a:pt x="44" y="18"/>
                  </a:lnTo>
                  <a:lnTo>
                    <a:pt x="44" y="23"/>
                  </a:lnTo>
                  <a:lnTo>
                    <a:pt x="45" y="29"/>
                  </a:lnTo>
                  <a:lnTo>
                    <a:pt x="45" y="35"/>
                  </a:lnTo>
                  <a:lnTo>
                    <a:pt x="44" y="46"/>
                  </a:lnTo>
                  <a:lnTo>
                    <a:pt x="43" y="54"/>
                  </a:lnTo>
                  <a:lnTo>
                    <a:pt x="38" y="63"/>
                  </a:lnTo>
                  <a:lnTo>
                    <a:pt x="31" y="68"/>
                  </a:lnTo>
                  <a:lnTo>
                    <a:pt x="27" y="70"/>
                  </a:lnTo>
                  <a:lnTo>
                    <a:pt x="18" y="70"/>
                  </a:lnTo>
                  <a:lnTo>
                    <a:pt x="14" y="68"/>
                  </a:lnTo>
                  <a:lnTo>
                    <a:pt x="11" y="66"/>
                  </a:lnTo>
                  <a:lnTo>
                    <a:pt x="7" y="63"/>
                  </a:lnTo>
                  <a:lnTo>
                    <a:pt x="1" y="51"/>
                  </a:lnTo>
                  <a:lnTo>
                    <a:pt x="0" y="35"/>
                  </a:lnTo>
                  <a:lnTo>
                    <a:pt x="1" y="24"/>
                  </a:lnTo>
                  <a:lnTo>
                    <a:pt x="3" y="15"/>
                  </a:lnTo>
                  <a:lnTo>
                    <a:pt x="5" y="10"/>
                  </a:lnTo>
                  <a:lnTo>
                    <a:pt x="7" y="7"/>
                  </a:lnTo>
                  <a:lnTo>
                    <a:pt x="11" y="3"/>
                  </a:lnTo>
                  <a:lnTo>
                    <a:pt x="14" y="1"/>
                  </a:lnTo>
                  <a:lnTo>
                    <a:pt x="18" y="0"/>
                  </a:lnTo>
                  <a:close/>
                </a:path>
              </a:pathLst>
            </a:custGeom>
            <a:solidFill>
              <a:srgbClr val="FFFFFF"/>
            </a:solidFill>
            <a:ln w="0">
              <a:solidFill>
                <a:srgbClr val="FFFFFF"/>
              </a:solidFill>
              <a:prstDash val="solid"/>
              <a:round/>
              <a:headEnd/>
              <a:tailEnd/>
            </a:ln>
          </p:spPr>
          <p:txBody>
            <a:bodyPr/>
            <a:lstStyle/>
            <a:p>
              <a:endParaRPr lang="en-US"/>
            </a:p>
          </p:txBody>
        </p:sp>
        <p:sp>
          <p:nvSpPr>
            <p:cNvPr id="16" name="Freeform 245"/>
            <p:cNvSpPr>
              <a:spLocks noEditPoints="1"/>
            </p:cNvSpPr>
            <p:nvPr/>
          </p:nvSpPr>
          <p:spPr bwMode="auto">
            <a:xfrm>
              <a:off x="1270" y="706"/>
              <a:ext cx="45" cy="70"/>
            </a:xfrm>
            <a:custGeom>
              <a:avLst/>
              <a:gdLst>
                <a:gd name="T0" fmla="*/ 20 w 45"/>
                <a:gd name="T1" fmla="*/ 7 h 70"/>
                <a:gd name="T2" fmla="*/ 16 w 45"/>
                <a:gd name="T3" fmla="*/ 9 h 70"/>
                <a:gd name="T4" fmla="*/ 14 w 45"/>
                <a:gd name="T5" fmla="*/ 11 h 70"/>
                <a:gd name="T6" fmla="*/ 11 w 45"/>
                <a:gd name="T7" fmla="*/ 20 h 70"/>
                <a:gd name="T8" fmla="*/ 9 w 45"/>
                <a:gd name="T9" fmla="*/ 35 h 70"/>
                <a:gd name="T10" fmla="*/ 11 w 45"/>
                <a:gd name="T11" fmla="*/ 49 h 70"/>
                <a:gd name="T12" fmla="*/ 13 w 45"/>
                <a:gd name="T13" fmla="*/ 57 h 70"/>
                <a:gd name="T14" fmla="*/ 16 w 45"/>
                <a:gd name="T15" fmla="*/ 61 h 70"/>
                <a:gd name="T16" fmla="*/ 23 w 45"/>
                <a:gd name="T17" fmla="*/ 63 h 70"/>
                <a:gd name="T18" fmla="*/ 30 w 45"/>
                <a:gd name="T19" fmla="*/ 61 h 70"/>
                <a:gd name="T20" fmla="*/ 32 w 45"/>
                <a:gd name="T21" fmla="*/ 57 h 70"/>
                <a:gd name="T22" fmla="*/ 36 w 45"/>
                <a:gd name="T23" fmla="*/ 49 h 70"/>
                <a:gd name="T24" fmla="*/ 37 w 45"/>
                <a:gd name="T25" fmla="*/ 35 h 70"/>
                <a:gd name="T26" fmla="*/ 36 w 45"/>
                <a:gd name="T27" fmla="*/ 20 h 70"/>
                <a:gd name="T28" fmla="*/ 32 w 45"/>
                <a:gd name="T29" fmla="*/ 12 h 70"/>
                <a:gd name="T30" fmla="*/ 30 w 45"/>
                <a:gd name="T31" fmla="*/ 9 h 70"/>
                <a:gd name="T32" fmla="*/ 23 w 45"/>
                <a:gd name="T33" fmla="*/ 7 h 70"/>
                <a:gd name="T34" fmla="*/ 20 w 45"/>
                <a:gd name="T35" fmla="*/ 7 h 70"/>
                <a:gd name="T36" fmla="*/ 19 w 45"/>
                <a:gd name="T37" fmla="*/ 0 h 70"/>
                <a:gd name="T38" fmla="*/ 27 w 45"/>
                <a:gd name="T39" fmla="*/ 0 h 70"/>
                <a:gd name="T40" fmla="*/ 30 w 45"/>
                <a:gd name="T41" fmla="*/ 1 h 70"/>
                <a:gd name="T42" fmla="*/ 37 w 45"/>
                <a:gd name="T43" fmla="*/ 4 h 70"/>
                <a:gd name="T44" fmla="*/ 39 w 45"/>
                <a:gd name="T45" fmla="*/ 8 h 70"/>
                <a:gd name="T46" fmla="*/ 42 w 45"/>
                <a:gd name="T47" fmla="*/ 12 h 70"/>
                <a:gd name="T48" fmla="*/ 44 w 45"/>
                <a:gd name="T49" fmla="*/ 18 h 70"/>
                <a:gd name="T50" fmla="*/ 45 w 45"/>
                <a:gd name="T51" fmla="*/ 23 h 70"/>
                <a:gd name="T52" fmla="*/ 45 w 45"/>
                <a:gd name="T53" fmla="*/ 46 h 70"/>
                <a:gd name="T54" fmla="*/ 43 w 45"/>
                <a:gd name="T55" fmla="*/ 54 h 70"/>
                <a:gd name="T56" fmla="*/ 42 w 45"/>
                <a:gd name="T57" fmla="*/ 58 h 70"/>
                <a:gd name="T58" fmla="*/ 38 w 45"/>
                <a:gd name="T59" fmla="*/ 63 h 70"/>
                <a:gd name="T60" fmla="*/ 36 w 45"/>
                <a:gd name="T61" fmla="*/ 65 h 70"/>
                <a:gd name="T62" fmla="*/ 32 w 45"/>
                <a:gd name="T63" fmla="*/ 68 h 70"/>
                <a:gd name="T64" fmla="*/ 28 w 45"/>
                <a:gd name="T65" fmla="*/ 70 h 70"/>
                <a:gd name="T66" fmla="*/ 19 w 45"/>
                <a:gd name="T67" fmla="*/ 70 h 70"/>
                <a:gd name="T68" fmla="*/ 14 w 45"/>
                <a:gd name="T69" fmla="*/ 68 h 70"/>
                <a:gd name="T70" fmla="*/ 11 w 45"/>
                <a:gd name="T71" fmla="*/ 66 h 70"/>
                <a:gd name="T72" fmla="*/ 7 w 45"/>
                <a:gd name="T73" fmla="*/ 63 h 70"/>
                <a:gd name="T74" fmla="*/ 3 w 45"/>
                <a:gd name="T75" fmla="*/ 51 h 70"/>
                <a:gd name="T76" fmla="*/ 0 w 45"/>
                <a:gd name="T77" fmla="*/ 35 h 70"/>
                <a:gd name="T78" fmla="*/ 1 w 45"/>
                <a:gd name="T79" fmla="*/ 24 h 70"/>
                <a:gd name="T80" fmla="*/ 5 w 45"/>
                <a:gd name="T81" fmla="*/ 10 h 70"/>
                <a:gd name="T82" fmla="*/ 7 w 45"/>
                <a:gd name="T83" fmla="*/ 7 h 70"/>
                <a:gd name="T84" fmla="*/ 11 w 45"/>
                <a:gd name="T85" fmla="*/ 3 h 70"/>
                <a:gd name="T86" fmla="*/ 14 w 45"/>
                <a:gd name="T87" fmla="*/ 1 h 70"/>
                <a:gd name="T88" fmla="*/ 19 w 45"/>
                <a:gd name="T89" fmla="*/ 0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70"/>
                <a:gd name="T137" fmla="*/ 45 w 45"/>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70">
                  <a:moveTo>
                    <a:pt x="20" y="7"/>
                  </a:moveTo>
                  <a:lnTo>
                    <a:pt x="16" y="9"/>
                  </a:lnTo>
                  <a:lnTo>
                    <a:pt x="14" y="11"/>
                  </a:lnTo>
                  <a:lnTo>
                    <a:pt x="11" y="20"/>
                  </a:lnTo>
                  <a:lnTo>
                    <a:pt x="9" y="35"/>
                  </a:lnTo>
                  <a:lnTo>
                    <a:pt x="11" y="49"/>
                  </a:lnTo>
                  <a:lnTo>
                    <a:pt x="13" y="57"/>
                  </a:lnTo>
                  <a:lnTo>
                    <a:pt x="16" y="61"/>
                  </a:lnTo>
                  <a:lnTo>
                    <a:pt x="23" y="63"/>
                  </a:lnTo>
                  <a:lnTo>
                    <a:pt x="30" y="61"/>
                  </a:lnTo>
                  <a:lnTo>
                    <a:pt x="32" y="57"/>
                  </a:lnTo>
                  <a:lnTo>
                    <a:pt x="36" y="49"/>
                  </a:lnTo>
                  <a:lnTo>
                    <a:pt x="37" y="35"/>
                  </a:lnTo>
                  <a:lnTo>
                    <a:pt x="36" y="20"/>
                  </a:lnTo>
                  <a:lnTo>
                    <a:pt x="32" y="12"/>
                  </a:lnTo>
                  <a:lnTo>
                    <a:pt x="30" y="9"/>
                  </a:lnTo>
                  <a:lnTo>
                    <a:pt x="23" y="7"/>
                  </a:lnTo>
                  <a:lnTo>
                    <a:pt x="20" y="7"/>
                  </a:lnTo>
                  <a:close/>
                  <a:moveTo>
                    <a:pt x="19" y="0"/>
                  </a:moveTo>
                  <a:lnTo>
                    <a:pt x="27" y="0"/>
                  </a:lnTo>
                  <a:lnTo>
                    <a:pt x="30" y="1"/>
                  </a:lnTo>
                  <a:lnTo>
                    <a:pt x="37" y="4"/>
                  </a:lnTo>
                  <a:lnTo>
                    <a:pt x="39" y="8"/>
                  </a:lnTo>
                  <a:lnTo>
                    <a:pt x="42" y="12"/>
                  </a:lnTo>
                  <a:lnTo>
                    <a:pt x="44" y="18"/>
                  </a:lnTo>
                  <a:lnTo>
                    <a:pt x="45" y="23"/>
                  </a:lnTo>
                  <a:lnTo>
                    <a:pt x="45" y="46"/>
                  </a:lnTo>
                  <a:lnTo>
                    <a:pt x="43" y="54"/>
                  </a:lnTo>
                  <a:lnTo>
                    <a:pt x="42" y="58"/>
                  </a:lnTo>
                  <a:lnTo>
                    <a:pt x="38" y="63"/>
                  </a:lnTo>
                  <a:lnTo>
                    <a:pt x="36" y="65"/>
                  </a:lnTo>
                  <a:lnTo>
                    <a:pt x="32" y="68"/>
                  </a:lnTo>
                  <a:lnTo>
                    <a:pt x="28" y="70"/>
                  </a:lnTo>
                  <a:lnTo>
                    <a:pt x="19" y="70"/>
                  </a:lnTo>
                  <a:lnTo>
                    <a:pt x="14" y="68"/>
                  </a:lnTo>
                  <a:lnTo>
                    <a:pt x="11" y="66"/>
                  </a:lnTo>
                  <a:lnTo>
                    <a:pt x="7" y="63"/>
                  </a:lnTo>
                  <a:lnTo>
                    <a:pt x="3" y="51"/>
                  </a:lnTo>
                  <a:lnTo>
                    <a:pt x="0" y="35"/>
                  </a:lnTo>
                  <a:lnTo>
                    <a:pt x="1" y="24"/>
                  </a:lnTo>
                  <a:lnTo>
                    <a:pt x="5" y="10"/>
                  </a:lnTo>
                  <a:lnTo>
                    <a:pt x="7" y="7"/>
                  </a:lnTo>
                  <a:lnTo>
                    <a:pt x="11" y="3"/>
                  </a:lnTo>
                  <a:lnTo>
                    <a:pt x="14" y="1"/>
                  </a:lnTo>
                  <a:lnTo>
                    <a:pt x="19" y="0"/>
                  </a:lnTo>
                  <a:close/>
                </a:path>
              </a:pathLst>
            </a:custGeom>
            <a:solidFill>
              <a:srgbClr val="FFFFFF"/>
            </a:solidFill>
            <a:ln w="0">
              <a:solidFill>
                <a:srgbClr val="FFFFFF"/>
              </a:solidFill>
              <a:prstDash val="solid"/>
              <a:round/>
              <a:headEnd/>
              <a:tailEnd/>
            </a:ln>
          </p:spPr>
          <p:txBody>
            <a:bodyPr/>
            <a:lstStyle/>
            <a:p>
              <a:endParaRPr lang="en-US"/>
            </a:p>
          </p:txBody>
        </p:sp>
        <p:sp>
          <p:nvSpPr>
            <p:cNvPr id="17" name="Freeform 246"/>
            <p:cNvSpPr>
              <a:spLocks noEditPoints="1"/>
            </p:cNvSpPr>
            <p:nvPr/>
          </p:nvSpPr>
          <p:spPr bwMode="auto">
            <a:xfrm>
              <a:off x="1216" y="1186"/>
              <a:ext cx="46" cy="70"/>
            </a:xfrm>
            <a:custGeom>
              <a:avLst/>
              <a:gdLst>
                <a:gd name="T0" fmla="*/ 16 w 46"/>
                <a:gd name="T1" fmla="*/ 37 h 70"/>
                <a:gd name="T2" fmla="*/ 11 w 46"/>
                <a:gd name="T3" fmla="*/ 43 h 70"/>
                <a:gd name="T4" fmla="*/ 9 w 46"/>
                <a:gd name="T5" fmla="*/ 53 h 70"/>
                <a:gd name="T6" fmla="*/ 14 w 46"/>
                <a:gd name="T7" fmla="*/ 60 h 70"/>
                <a:gd name="T8" fmla="*/ 20 w 46"/>
                <a:gd name="T9" fmla="*/ 63 h 70"/>
                <a:gd name="T10" fmla="*/ 30 w 46"/>
                <a:gd name="T11" fmla="*/ 62 h 70"/>
                <a:gd name="T12" fmla="*/ 36 w 46"/>
                <a:gd name="T13" fmla="*/ 56 h 70"/>
                <a:gd name="T14" fmla="*/ 37 w 46"/>
                <a:gd name="T15" fmla="*/ 46 h 70"/>
                <a:gd name="T16" fmla="*/ 34 w 46"/>
                <a:gd name="T17" fmla="*/ 39 h 70"/>
                <a:gd name="T18" fmla="*/ 27 w 46"/>
                <a:gd name="T19" fmla="*/ 36 h 70"/>
                <a:gd name="T20" fmla="*/ 20 w 46"/>
                <a:gd name="T21" fmla="*/ 7 h 70"/>
                <a:gd name="T22" fmla="*/ 15 w 46"/>
                <a:gd name="T23" fmla="*/ 10 h 70"/>
                <a:gd name="T24" fmla="*/ 12 w 46"/>
                <a:gd name="T25" fmla="*/ 17 h 70"/>
                <a:gd name="T26" fmla="*/ 15 w 46"/>
                <a:gd name="T27" fmla="*/ 25 h 70"/>
                <a:gd name="T28" fmla="*/ 20 w 46"/>
                <a:gd name="T29" fmla="*/ 29 h 70"/>
                <a:gd name="T30" fmla="*/ 27 w 46"/>
                <a:gd name="T31" fmla="*/ 28 h 70"/>
                <a:gd name="T32" fmla="*/ 34 w 46"/>
                <a:gd name="T33" fmla="*/ 23 h 70"/>
                <a:gd name="T34" fmla="*/ 35 w 46"/>
                <a:gd name="T35" fmla="*/ 15 h 70"/>
                <a:gd name="T36" fmla="*/ 29 w 46"/>
                <a:gd name="T37" fmla="*/ 8 h 70"/>
                <a:gd name="T38" fmla="*/ 20 w 46"/>
                <a:gd name="T39" fmla="*/ 7 h 70"/>
                <a:gd name="T40" fmla="*/ 29 w 46"/>
                <a:gd name="T41" fmla="*/ 0 h 70"/>
                <a:gd name="T42" fmla="*/ 40 w 46"/>
                <a:gd name="T43" fmla="*/ 8 h 70"/>
                <a:gd name="T44" fmla="*/ 43 w 46"/>
                <a:gd name="T45" fmla="*/ 22 h 70"/>
                <a:gd name="T46" fmla="*/ 37 w 46"/>
                <a:gd name="T47" fmla="*/ 30 h 70"/>
                <a:gd name="T48" fmla="*/ 37 w 46"/>
                <a:gd name="T49" fmla="*/ 33 h 70"/>
                <a:gd name="T50" fmla="*/ 43 w 46"/>
                <a:gd name="T51" fmla="*/ 38 h 70"/>
                <a:gd name="T52" fmla="*/ 46 w 46"/>
                <a:gd name="T53" fmla="*/ 45 h 70"/>
                <a:gd name="T54" fmla="*/ 45 w 46"/>
                <a:gd name="T55" fmla="*/ 55 h 70"/>
                <a:gd name="T56" fmla="*/ 39 w 46"/>
                <a:gd name="T57" fmla="*/ 64 h 70"/>
                <a:gd name="T58" fmla="*/ 30 w 46"/>
                <a:gd name="T59" fmla="*/ 69 h 70"/>
                <a:gd name="T60" fmla="*/ 12 w 46"/>
                <a:gd name="T61" fmla="*/ 68 h 70"/>
                <a:gd name="T62" fmla="*/ 4 w 46"/>
                <a:gd name="T63" fmla="*/ 60 h 70"/>
                <a:gd name="T64" fmla="*/ 0 w 46"/>
                <a:gd name="T65" fmla="*/ 50 h 70"/>
                <a:gd name="T66" fmla="*/ 4 w 46"/>
                <a:gd name="T67" fmla="*/ 38 h 70"/>
                <a:gd name="T68" fmla="*/ 14 w 46"/>
                <a:gd name="T69" fmla="*/ 32 h 70"/>
                <a:gd name="T70" fmla="*/ 6 w 46"/>
                <a:gd name="T71" fmla="*/ 27 h 70"/>
                <a:gd name="T72" fmla="*/ 4 w 46"/>
                <a:gd name="T73" fmla="*/ 21 h 70"/>
                <a:gd name="T74" fmla="*/ 6 w 46"/>
                <a:gd name="T75" fmla="*/ 8 h 70"/>
                <a:gd name="T76" fmla="*/ 13 w 46"/>
                <a:gd name="T77" fmla="*/ 2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70"/>
                <a:gd name="T119" fmla="*/ 46 w 46"/>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70">
                  <a:moveTo>
                    <a:pt x="20" y="36"/>
                  </a:moveTo>
                  <a:lnTo>
                    <a:pt x="16" y="37"/>
                  </a:lnTo>
                  <a:lnTo>
                    <a:pt x="13" y="39"/>
                  </a:lnTo>
                  <a:lnTo>
                    <a:pt x="11" y="43"/>
                  </a:lnTo>
                  <a:lnTo>
                    <a:pt x="9" y="46"/>
                  </a:lnTo>
                  <a:lnTo>
                    <a:pt x="9" y="53"/>
                  </a:lnTo>
                  <a:lnTo>
                    <a:pt x="11" y="56"/>
                  </a:lnTo>
                  <a:lnTo>
                    <a:pt x="14" y="60"/>
                  </a:lnTo>
                  <a:lnTo>
                    <a:pt x="16" y="61"/>
                  </a:lnTo>
                  <a:lnTo>
                    <a:pt x="20" y="63"/>
                  </a:lnTo>
                  <a:lnTo>
                    <a:pt x="27" y="63"/>
                  </a:lnTo>
                  <a:lnTo>
                    <a:pt x="30" y="62"/>
                  </a:lnTo>
                  <a:lnTo>
                    <a:pt x="34" y="60"/>
                  </a:lnTo>
                  <a:lnTo>
                    <a:pt x="36" y="56"/>
                  </a:lnTo>
                  <a:lnTo>
                    <a:pt x="37" y="53"/>
                  </a:lnTo>
                  <a:lnTo>
                    <a:pt x="37" y="46"/>
                  </a:lnTo>
                  <a:lnTo>
                    <a:pt x="36" y="43"/>
                  </a:lnTo>
                  <a:lnTo>
                    <a:pt x="34" y="39"/>
                  </a:lnTo>
                  <a:lnTo>
                    <a:pt x="30" y="37"/>
                  </a:lnTo>
                  <a:lnTo>
                    <a:pt x="27" y="36"/>
                  </a:lnTo>
                  <a:lnTo>
                    <a:pt x="20" y="36"/>
                  </a:lnTo>
                  <a:close/>
                  <a:moveTo>
                    <a:pt x="20" y="7"/>
                  </a:moveTo>
                  <a:lnTo>
                    <a:pt x="17" y="8"/>
                  </a:lnTo>
                  <a:lnTo>
                    <a:pt x="15" y="10"/>
                  </a:lnTo>
                  <a:lnTo>
                    <a:pt x="13" y="14"/>
                  </a:lnTo>
                  <a:lnTo>
                    <a:pt x="12" y="17"/>
                  </a:lnTo>
                  <a:lnTo>
                    <a:pt x="13" y="21"/>
                  </a:lnTo>
                  <a:lnTo>
                    <a:pt x="15" y="25"/>
                  </a:lnTo>
                  <a:lnTo>
                    <a:pt x="17" y="28"/>
                  </a:lnTo>
                  <a:lnTo>
                    <a:pt x="20" y="29"/>
                  </a:lnTo>
                  <a:lnTo>
                    <a:pt x="23" y="29"/>
                  </a:lnTo>
                  <a:lnTo>
                    <a:pt x="27" y="28"/>
                  </a:lnTo>
                  <a:lnTo>
                    <a:pt x="29" y="28"/>
                  </a:lnTo>
                  <a:lnTo>
                    <a:pt x="34" y="23"/>
                  </a:lnTo>
                  <a:lnTo>
                    <a:pt x="35" y="21"/>
                  </a:lnTo>
                  <a:lnTo>
                    <a:pt x="35" y="15"/>
                  </a:lnTo>
                  <a:lnTo>
                    <a:pt x="34" y="13"/>
                  </a:lnTo>
                  <a:lnTo>
                    <a:pt x="29" y="8"/>
                  </a:lnTo>
                  <a:lnTo>
                    <a:pt x="27" y="7"/>
                  </a:lnTo>
                  <a:lnTo>
                    <a:pt x="20" y="7"/>
                  </a:lnTo>
                  <a:close/>
                  <a:moveTo>
                    <a:pt x="17" y="0"/>
                  </a:moveTo>
                  <a:lnTo>
                    <a:pt x="29" y="0"/>
                  </a:lnTo>
                  <a:lnTo>
                    <a:pt x="38" y="5"/>
                  </a:lnTo>
                  <a:lnTo>
                    <a:pt x="40" y="8"/>
                  </a:lnTo>
                  <a:lnTo>
                    <a:pt x="43" y="15"/>
                  </a:lnTo>
                  <a:lnTo>
                    <a:pt x="43" y="22"/>
                  </a:lnTo>
                  <a:lnTo>
                    <a:pt x="40" y="27"/>
                  </a:lnTo>
                  <a:lnTo>
                    <a:pt x="37" y="30"/>
                  </a:lnTo>
                  <a:lnTo>
                    <a:pt x="34" y="32"/>
                  </a:lnTo>
                  <a:lnTo>
                    <a:pt x="37" y="33"/>
                  </a:lnTo>
                  <a:lnTo>
                    <a:pt x="40" y="36"/>
                  </a:lnTo>
                  <a:lnTo>
                    <a:pt x="43" y="38"/>
                  </a:lnTo>
                  <a:lnTo>
                    <a:pt x="45" y="41"/>
                  </a:lnTo>
                  <a:lnTo>
                    <a:pt x="46" y="45"/>
                  </a:lnTo>
                  <a:lnTo>
                    <a:pt x="46" y="50"/>
                  </a:lnTo>
                  <a:lnTo>
                    <a:pt x="45" y="55"/>
                  </a:lnTo>
                  <a:lnTo>
                    <a:pt x="43" y="60"/>
                  </a:lnTo>
                  <a:lnTo>
                    <a:pt x="39" y="64"/>
                  </a:lnTo>
                  <a:lnTo>
                    <a:pt x="35" y="68"/>
                  </a:lnTo>
                  <a:lnTo>
                    <a:pt x="30" y="69"/>
                  </a:lnTo>
                  <a:lnTo>
                    <a:pt x="23" y="70"/>
                  </a:lnTo>
                  <a:lnTo>
                    <a:pt x="12" y="68"/>
                  </a:lnTo>
                  <a:lnTo>
                    <a:pt x="7" y="64"/>
                  </a:lnTo>
                  <a:lnTo>
                    <a:pt x="4" y="60"/>
                  </a:lnTo>
                  <a:lnTo>
                    <a:pt x="1" y="55"/>
                  </a:lnTo>
                  <a:lnTo>
                    <a:pt x="0" y="50"/>
                  </a:lnTo>
                  <a:lnTo>
                    <a:pt x="1" y="45"/>
                  </a:lnTo>
                  <a:lnTo>
                    <a:pt x="4" y="38"/>
                  </a:lnTo>
                  <a:lnTo>
                    <a:pt x="11" y="33"/>
                  </a:lnTo>
                  <a:lnTo>
                    <a:pt x="14" y="32"/>
                  </a:lnTo>
                  <a:lnTo>
                    <a:pt x="9" y="30"/>
                  </a:lnTo>
                  <a:lnTo>
                    <a:pt x="6" y="27"/>
                  </a:lnTo>
                  <a:lnTo>
                    <a:pt x="5" y="24"/>
                  </a:lnTo>
                  <a:lnTo>
                    <a:pt x="4" y="21"/>
                  </a:lnTo>
                  <a:lnTo>
                    <a:pt x="4" y="13"/>
                  </a:lnTo>
                  <a:lnTo>
                    <a:pt x="6" y="8"/>
                  </a:lnTo>
                  <a:lnTo>
                    <a:pt x="9" y="5"/>
                  </a:lnTo>
                  <a:lnTo>
                    <a:pt x="13" y="2"/>
                  </a:lnTo>
                  <a:lnTo>
                    <a:pt x="17" y="0"/>
                  </a:lnTo>
                  <a:close/>
                </a:path>
              </a:pathLst>
            </a:custGeom>
            <a:solidFill>
              <a:srgbClr val="FFFFFF"/>
            </a:solidFill>
            <a:ln w="0">
              <a:solidFill>
                <a:srgbClr val="FFFFFF"/>
              </a:solidFill>
              <a:prstDash val="solid"/>
              <a:round/>
              <a:headEnd/>
              <a:tailEnd/>
            </a:ln>
          </p:spPr>
          <p:txBody>
            <a:bodyPr/>
            <a:lstStyle/>
            <a:p>
              <a:endParaRPr lang="en-US"/>
            </a:p>
          </p:txBody>
        </p:sp>
        <p:sp>
          <p:nvSpPr>
            <p:cNvPr id="18" name="Freeform 247"/>
            <p:cNvSpPr>
              <a:spLocks noEditPoints="1"/>
            </p:cNvSpPr>
            <p:nvPr/>
          </p:nvSpPr>
          <p:spPr bwMode="auto">
            <a:xfrm>
              <a:off x="1270" y="1186"/>
              <a:ext cx="45" cy="70"/>
            </a:xfrm>
            <a:custGeom>
              <a:avLst/>
              <a:gdLst>
                <a:gd name="T0" fmla="*/ 19 w 45"/>
                <a:gd name="T1" fmla="*/ 7 h 70"/>
                <a:gd name="T2" fmla="*/ 15 w 45"/>
                <a:gd name="T3" fmla="*/ 9 h 70"/>
                <a:gd name="T4" fmla="*/ 13 w 45"/>
                <a:gd name="T5" fmla="*/ 12 h 70"/>
                <a:gd name="T6" fmla="*/ 9 w 45"/>
                <a:gd name="T7" fmla="*/ 21 h 70"/>
                <a:gd name="T8" fmla="*/ 8 w 45"/>
                <a:gd name="T9" fmla="*/ 36 h 70"/>
                <a:gd name="T10" fmla="*/ 9 w 45"/>
                <a:gd name="T11" fmla="*/ 50 h 70"/>
                <a:gd name="T12" fmla="*/ 13 w 45"/>
                <a:gd name="T13" fmla="*/ 58 h 70"/>
                <a:gd name="T14" fmla="*/ 15 w 45"/>
                <a:gd name="T15" fmla="*/ 61 h 70"/>
                <a:gd name="T16" fmla="*/ 22 w 45"/>
                <a:gd name="T17" fmla="*/ 63 h 70"/>
                <a:gd name="T18" fmla="*/ 27 w 45"/>
                <a:gd name="T19" fmla="*/ 62 h 70"/>
                <a:gd name="T20" fmla="*/ 29 w 45"/>
                <a:gd name="T21" fmla="*/ 61 h 70"/>
                <a:gd name="T22" fmla="*/ 32 w 45"/>
                <a:gd name="T23" fmla="*/ 58 h 70"/>
                <a:gd name="T24" fmla="*/ 35 w 45"/>
                <a:gd name="T25" fmla="*/ 50 h 70"/>
                <a:gd name="T26" fmla="*/ 36 w 45"/>
                <a:gd name="T27" fmla="*/ 36 h 70"/>
                <a:gd name="T28" fmla="*/ 36 w 45"/>
                <a:gd name="T29" fmla="*/ 21 h 70"/>
                <a:gd name="T30" fmla="*/ 32 w 45"/>
                <a:gd name="T31" fmla="*/ 13 h 70"/>
                <a:gd name="T32" fmla="*/ 29 w 45"/>
                <a:gd name="T33" fmla="*/ 9 h 70"/>
                <a:gd name="T34" fmla="*/ 22 w 45"/>
                <a:gd name="T35" fmla="*/ 7 h 70"/>
                <a:gd name="T36" fmla="*/ 19 w 45"/>
                <a:gd name="T37" fmla="*/ 7 h 70"/>
                <a:gd name="T38" fmla="*/ 17 w 45"/>
                <a:gd name="T39" fmla="*/ 0 h 70"/>
                <a:gd name="T40" fmla="*/ 28 w 45"/>
                <a:gd name="T41" fmla="*/ 0 h 70"/>
                <a:gd name="T42" fmla="*/ 32 w 45"/>
                <a:gd name="T43" fmla="*/ 2 h 70"/>
                <a:gd name="T44" fmla="*/ 36 w 45"/>
                <a:gd name="T45" fmla="*/ 5 h 70"/>
                <a:gd name="T46" fmla="*/ 39 w 45"/>
                <a:gd name="T47" fmla="*/ 8 h 70"/>
                <a:gd name="T48" fmla="*/ 42 w 45"/>
                <a:gd name="T49" fmla="*/ 13 h 70"/>
                <a:gd name="T50" fmla="*/ 44 w 45"/>
                <a:gd name="T51" fmla="*/ 19 h 70"/>
                <a:gd name="T52" fmla="*/ 44 w 45"/>
                <a:gd name="T53" fmla="*/ 23 h 70"/>
                <a:gd name="T54" fmla="*/ 45 w 45"/>
                <a:gd name="T55" fmla="*/ 29 h 70"/>
                <a:gd name="T56" fmla="*/ 45 w 45"/>
                <a:gd name="T57" fmla="*/ 36 h 70"/>
                <a:gd name="T58" fmla="*/ 44 w 45"/>
                <a:gd name="T59" fmla="*/ 46 h 70"/>
                <a:gd name="T60" fmla="*/ 43 w 45"/>
                <a:gd name="T61" fmla="*/ 54 h 70"/>
                <a:gd name="T62" fmla="*/ 38 w 45"/>
                <a:gd name="T63" fmla="*/ 63 h 70"/>
                <a:gd name="T64" fmla="*/ 31 w 45"/>
                <a:gd name="T65" fmla="*/ 68 h 70"/>
                <a:gd name="T66" fmla="*/ 27 w 45"/>
                <a:gd name="T67" fmla="*/ 70 h 70"/>
                <a:gd name="T68" fmla="*/ 17 w 45"/>
                <a:gd name="T69" fmla="*/ 70 h 70"/>
                <a:gd name="T70" fmla="*/ 14 w 45"/>
                <a:gd name="T71" fmla="*/ 68 h 70"/>
                <a:gd name="T72" fmla="*/ 11 w 45"/>
                <a:gd name="T73" fmla="*/ 67 h 70"/>
                <a:gd name="T74" fmla="*/ 7 w 45"/>
                <a:gd name="T75" fmla="*/ 63 h 70"/>
                <a:gd name="T76" fmla="*/ 1 w 45"/>
                <a:gd name="T77" fmla="*/ 52 h 70"/>
                <a:gd name="T78" fmla="*/ 0 w 45"/>
                <a:gd name="T79" fmla="*/ 36 h 70"/>
                <a:gd name="T80" fmla="*/ 1 w 45"/>
                <a:gd name="T81" fmla="*/ 24 h 70"/>
                <a:gd name="T82" fmla="*/ 3 w 45"/>
                <a:gd name="T83" fmla="*/ 15 h 70"/>
                <a:gd name="T84" fmla="*/ 5 w 45"/>
                <a:gd name="T85" fmla="*/ 10 h 70"/>
                <a:gd name="T86" fmla="*/ 7 w 45"/>
                <a:gd name="T87" fmla="*/ 7 h 70"/>
                <a:gd name="T88" fmla="*/ 11 w 45"/>
                <a:gd name="T89" fmla="*/ 4 h 70"/>
                <a:gd name="T90" fmla="*/ 14 w 45"/>
                <a:gd name="T91" fmla="*/ 1 h 70"/>
                <a:gd name="T92" fmla="*/ 17 w 45"/>
                <a:gd name="T93" fmla="*/ 0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
                <a:gd name="T142" fmla="*/ 0 h 70"/>
                <a:gd name="T143" fmla="*/ 45 w 45"/>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 h="70">
                  <a:moveTo>
                    <a:pt x="19" y="7"/>
                  </a:moveTo>
                  <a:lnTo>
                    <a:pt x="15" y="9"/>
                  </a:lnTo>
                  <a:lnTo>
                    <a:pt x="13" y="12"/>
                  </a:lnTo>
                  <a:lnTo>
                    <a:pt x="9" y="21"/>
                  </a:lnTo>
                  <a:lnTo>
                    <a:pt x="8" y="36"/>
                  </a:lnTo>
                  <a:lnTo>
                    <a:pt x="9" y="50"/>
                  </a:lnTo>
                  <a:lnTo>
                    <a:pt x="13" y="58"/>
                  </a:lnTo>
                  <a:lnTo>
                    <a:pt x="15" y="61"/>
                  </a:lnTo>
                  <a:lnTo>
                    <a:pt x="22" y="63"/>
                  </a:lnTo>
                  <a:lnTo>
                    <a:pt x="27" y="62"/>
                  </a:lnTo>
                  <a:lnTo>
                    <a:pt x="29" y="61"/>
                  </a:lnTo>
                  <a:lnTo>
                    <a:pt x="32" y="58"/>
                  </a:lnTo>
                  <a:lnTo>
                    <a:pt x="35" y="50"/>
                  </a:lnTo>
                  <a:lnTo>
                    <a:pt x="36" y="36"/>
                  </a:lnTo>
                  <a:lnTo>
                    <a:pt x="36" y="21"/>
                  </a:lnTo>
                  <a:lnTo>
                    <a:pt x="32" y="13"/>
                  </a:lnTo>
                  <a:lnTo>
                    <a:pt x="29" y="9"/>
                  </a:lnTo>
                  <a:lnTo>
                    <a:pt x="22" y="7"/>
                  </a:lnTo>
                  <a:lnTo>
                    <a:pt x="19" y="7"/>
                  </a:lnTo>
                  <a:close/>
                  <a:moveTo>
                    <a:pt x="17" y="0"/>
                  </a:moveTo>
                  <a:lnTo>
                    <a:pt x="28" y="0"/>
                  </a:lnTo>
                  <a:lnTo>
                    <a:pt x="32" y="2"/>
                  </a:lnTo>
                  <a:lnTo>
                    <a:pt x="36" y="5"/>
                  </a:lnTo>
                  <a:lnTo>
                    <a:pt x="39" y="8"/>
                  </a:lnTo>
                  <a:lnTo>
                    <a:pt x="42" y="13"/>
                  </a:lnTo>
                  <a:lnTo>
                    <a:pt x="44" y="19"/>
                  </a:lnTo>
                  <a:lnTo>
                    <a:pt x="44" y="23"/>
                  </a:lnTo>
                  <a:lnTo>
                    <a:pt x="45" y="29"/>
                  </a:lnTo>
                  <a:lnTo>
                    <a:pt x="45" y="36"/>
                  </a:lnTo>
                  <a:lnTo>
                    <a:pt x="44" y="46"/>
                  </a:lnTo>
                  <a:lnTo>
                    <a:pt x="43" y="54"/>
                  </a:lnTo>
                  <a:lnTo>
                    <a:pt x="38" y="63"/>
                  </a:lnTo>
                  <a:lnTo>
                    <a:pt x="31" y="68"/>
                  </a:lnTo>
                  <a:lnTo>
                    <a:pt x="27" y="70"/>
                  </a:lnTo>
                  <a:lnTo>
                    <a:pt x="17" y="70"/>
                  </a:lnTo>
                  <a:lnTo>
                    <a:pt x="14" y="68"/>
                  </a:lnTo>
                  <a:lnTo>
                    <a:pt x="11" y="67"/>
                  </a:lnTo>
                  <a:lnTo>
                    <a:pt x="7" y="63"/>
                  </a:lnTo>
                  <a:lnTo>
                    <a:pt x="1" y="52"/>
                  </a:lnTo>
                  <a:lnTo>
                    <a:pt x="0" y="36"/>
                  </a:lnTo>
                  <a:lnTo>
                    <a:pt x="1" y="24"/>
                  </a:lnTo>
                  <a:lnTo>
                    <a:pt x="3" y="15"/>
                  </a:lnTo>
                  <a:lnTo>
                    <a:pt x="5" y="10"/>
                  </a:lnTo>
                  <a:lnTo>
                    <a:pt x="7" y="7"/>
                  </a:lnTo>
                  <a:lnTo>
                    <a:pt x="11" y="4"/>
                  </a:lnTo>
                  <a:lnTo>
                    <a:pt x="14" y="1"/>
                  </a:lnTo>
                  <a:lnTo>
                    <a:pt x="17" y="0"/>
                  </a:lnTo>
                  <a:close/>
                </a:path>
              </a:pathLst>
            </a:custGeom>
            <a:solidFill>
              <a:srgbClr val="FFFFFF"/>
            </a:solidFill>
            <a:ln w="0">
              <a:solidFill>
                <a:srgbClr val="FFFFFF"/>
              </a:solidFill>
              <a:prstDash val="solid"/>
              <a:round/>
              <a:headEnd/>
              <a:tailEnd/>
            </a:ln>
          </p:spPr>
          <p:txBody>
            <a:bodyPr/>
            <a:lstStyle/>
            <a:p>
              <a:endParaRPr lang="en-US"/>
            </a:p>
          </p:txBody>
        </p:sp>
        <p:sp>
          <p:nvSpPr>
            <p:cNvPr id="19" name="Freeform 248"/>
            <p:cNvSpPr>
              <a:spLocks noEditPoints="1"/>
            </p:cNvSpPr>
            <p:nvPr/>
          </p:nvSpPr>
          <p:spPr bwMode="auto">
            <a:xfrm>
              <a:off x="1216" y="1661"/>
              <a:ext cx="46" cy="70"/>
            </a:xfrm>
            <a:custGeom>
              <a:avLst/>
              <a:gdLst>
                <a:gd name="T0" fmla="*/ 17 w 46"/>
                <a:gd name="T1" fmla="*/ 33 h 70"/>
                <a:gd name="T2" fmla="*/ 12 w 46"/>
                <a:gd name="T3" fmla="*/ 39 h 70"/>
                <a:gd name="T4" fmla="*/ 11 w 46"/>
                <a:gd name="T5" fmla="*/ 50 h 70"/>
                <a:gd name="T6" fmla="*/ 13 w 46"/>
                <a:gd name="T7" fmla="*/ 57 h 70"/>
                <a:gd name="T8" fmla="*/ 17 w 46"/>
                <a:gd name="T9" fmla="*/ 61 h 70"/>
                <a:gd name="T10" fmla="*/ 28 w 46"/>
                <a:gd name="T11" fmla="*/ 63 h 70"/>
                <a:gd name="T12" fmla="*/ 34 w 46"/>
                <a:gd name="T13" fmla="*/ 58 h 70"/>
                <a:gd name="T14" fmla="*/ 37 w 46"/>
                <a:gd name="T15" fmla="*/ 51 h 70"/>
                <a:gd name="T16" fmla="*/ 36 w 46"/>
                <a:gd name="T17" fmla="*/ 39 h 70"/>
                <a:gd name="T18" fmla="*/ 31 w 46"/>
                <a:gd name="T19" fmla="*/ 33 h 70"/>
                <a:gd name="T20" fmla="*/ 20 w 46"/>
                <a:gd name="T21" fmla="*/ 32 h 70"/>
                <a:gd name="T22" fmla="*/ 30 w 46"/>
                <a:gd name="T23" fmla="*/ 0 h 70"/>
                <a:gd name="T24" fmla="*/ 38 w 46"/>
                <a:gd name="T25" fmla="*/ 4 h 70"/>
                <a:gd name="T26" fmla="*/ 44 w 46"/>
                <a:gd name="T27" fmla="*/ 12 h 70"/>
                <a:gd name="T28" fmla="*/ 36 w 46"/>
                <a:gd name="T29" fmla="*/ 17 h 70"/>
                <a:gd name="T30" fmla="*/ 30 w 46"/>
                <a:gd name="T31" fmla="*/ 8 h 70"/>
                <a:gd name="T32" fmla="*/ 21 w 46"/>
                <a:gd name="T33" fmla="*/ 7 h 70"/>
                <a:gd name="T34" fmla="*/ 13 w 46"/>
                <a:gd name="T35" fmla="*/ 13 h 70"/>
                <a:gd name="T36" fmla="*/ 9 w 46"/>
                <a:gd name="T37" fmla="*/ 22 h 70"/>
                <a:gd name="T38" fmla="*/ 8 w 46"/>
                <a:gd name="T39" fmla="*/ 33 h 70"/>
                <a:gd name="T40" fmla="*/ 16 w 46"/>
                <a:gd name="T41" fmla="*/ 26 h 70"/>
                <a:gd name="T42" fmla="*/ 31 w 46"/>
                <a:gd name="T43" fmla="*/ 25 h 70"/>
                <a:gd name="T44" fmla="*/ 40 w 46"/>
                <a:gd name="T45" fmla="*/ 31 h 70"/>
                <a:gd name="T46" fmla="*/ 46 w 46"/>
                <a:gd name="T47" fmla="*/ 47 h 70"/>
                <a:gd name="T48" fmla="*/ 43 w 46"/>
                <a:gd name="T49" fmla="*/ 58 h 70"/>
                <a:gd name="T50" fmla="*/ 36 w 46"/>
                <a:gd name="T51" fmla="*/ 66 h 70"/>
                <a:gd name="T52" fmla="*/ 24 w 46"/>
                <a:gd name="T53" fmla="*/ 70 h 70"/>
                <a:gd name="T54" fmla="*/ 11 w 46"/>
                <a:gd name="T55" fmla="*/ 65 h 70"/>
                <a:gd name="T56" fmla="*/ 2 w 46"/>
                <a:gd name="T57" fmla="*/ 51 h 70"/>
                <a:gd name="T58" fmla="*/ 1 w 46"/>
                <a:gd name="T59" fmla="*/ 24 h 70"/>
                <a:gd name="T60" fmla="*/ 8 w 46"/>
                <a:gd name="T61" fmla="*/ 8 h 70"/>
                <a:gd name="T62" fmla="*/ 15 w 46"/>
                <a:gd name="T63" fmla="*/ 2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70"/>
                <a:gd name="T98" fmla="*/ 46 w 46"/>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70">
                  <a:moveTo>
                    <a:pt x="20" y="32"/>
                  </a:moveTo>
                  <a:lnTo>
                    <a:pt x="17" y="33"/>
                  </a:lnTo>
                  <a:lnTo>
                    <a:pt x="14" y="35"/>
                  </a:lnTo>
                  <a:lnTo>
                    <a:pt x="12" y="39"/>
                  </a:lnTo>
                  <a:lnTo>
                    <a:pt x="11" y="42"/>
                  </a:lnTo>
                  <a:lnTo>
                    <a:pt x="11" y="50"/>
                  </a:lnTo>
                  <a:lnTo>
                    <a:pt x="12" y="55"/>
                  </a:lnTo>
                  <a:lnTo>
                    <a:pt x="13" y="57"/>
                  </a:lnTo>
                  <a:lnTo>
                    <a:pt x="15" y="59"/>
                  </a:lnTo>
                  <a:lnTo>
                    <a:pt x="17" y="61"/>
                  </a:lnTo>
                  <a:lnTo>
                    <a:pt x="21" y="63"/>
                  </a:lnTo>
                  <a:lnTo>
                    <a:pt x="28" y="63"/>
                  </a:lnTo>
                  <a:lnTo>
                    <a:pt x="31" y="61"/>
                  </a:lnTo>
                  <a:lnTo>
                    <a:pt x="34" y="58"/>
                  </a:lnTo>
                  <a:lnTo>
                    <a:pt x="36" y="55"/>
                  </a:lnTo>
                  <a:lnTo>
                    <a:pt x="37" y="51"/>
                  </a:lnTo>
                  <a:lnTo>
                    <a:pt x="37" y="42"/>
                  </a:lnTo>
                  <a:lnTo>
                    <a:pt x="36" y="39"/>
                  </a:lnTo>
                  <a:lnTo>
                    <a:pt x="34" y="35"/>
                  </a:lnTo>
                  <a:lnTo>
                    <a:pt x="31" y="33"/>
                  </a:lnTo>
                  <a:lnTo>
                    <a:pt x="28" y="32"/>
                  </a:lnTo>
                  <a:lnTo>
                    <a:pt x="20" y="32"/>
                  </a:lnTo>
                  <a:close/>
                  <a:moveTo>
                    <a:pt x="20" y="0"/>
                  </a:moveTo>
                  <a:lnTo>
                    <a:pt x="30" y="0"/>
                  </a:lnTo>
                  <a:lnTo>
                    <a:pt x="35" y="2"/>
                  </a:lnTo>
                  <a:lnTo>
                    <a:pt x="38" y="4"/>
                  </a:lnTo>
                  <a:lnTo>
                    <a:pt x="42" y="8"/>
                  </a:lnTo>
                  <a:lnTo>
                    <a:pt x="44" y="12"/>
                  </a:lnTo>
                  <a:lnTo>
                    <a:pt x="45" y="17"/>
                  </a:lnTo>
                  <a:lnTo>
                    <a:pt x="36" y="17"/>
                  </a:lnTo>
                  <a:lnTo>
                    <a:pt x="34" y="10"/>
                  </a:lnTo>
                  <a:lnTo>
                    <a:pt x="30" y="8"/>
                  </a:lnTo>
                  <a:lnTo>
                    <a:pt x="28" y="7"/>
                  </a:lnTo>
                  <a:lnTo>
                    <a:pt x="21" y="7"/>
                  </a:lnTo>
                  <a:lnTo>
                    <a:pt x="17" y="9"/>
                  </a:lnTo>
                  <a:lnTo>
                    <a:pt x="13" y="13"/>
                  </a:lnTo>
                  <a:lnTo>
                    <a:pt x="12" y="17"/>
                  </a:lnTo>
                  <a:lnTo>
                    <a:pt x="9" y="22"/>
                  </a:lnTo>
                  <a:lnTo>
                    <a:pt x="9" y="27"/>
                  </a:lnTo>
                  <a:lnTo>
                    <a:pt x="8" y="33"/>
                  </a:lnTo>
                  <a:lnTo>
                    <a:pt x="12" y="30"/>
                  </a:lnTo>
                  <a:lnTo>
                    <a:pt x="16" y="26"/>
                  </a:lnTo>
                  <a:lnTo>
                    <a:pt x="25" y="24"/>
                  </a:lnTo>
                  <a:lnTo>
                    <a:pt x="31" y="25"/>
                  </a:lnTo>
                  <a:lnTo>
                    <a:pt x="36" y="27"/>
                  </a:lnTo>
                  <a:lnTo>
                    <a:pt x="40" y="31"/>
                  </a:lnTo>
                  <a:lnTo>
                    <a:pt x="45" y="40"/>
                  </a:lnTo>
                  <a:lnTo>
                    <a:pt x="46" y="47"/>
                  </a:lnTo>
                  <a:lnTo>
                    <a:pt x="45" y="53"/>
                  </a:lnTo>
                  <a:lnTo>
                    <a:pt x="43" y="58"/>
                  </a:lnTo>
                  <a:lnTo>
                    <a:pt x="40" y="62"/>
                  </a:lnTo>
                  <a:lnTo>
                    <a:pt x="36" y="66"/>
                  </a:lnTo>
                  <a:lnTo>
                    <a:pt x="30" y="69"/>
                  </a:lnTo>
                  <a:lnTo>
                    <a:pt x="24" y="70"/>
                  </a:lnTo>
                  <a:lnTo>
                    <a:pt x="20" y="70"/>
                  </a:lnTo>
                  <a:lnTo>
                    <a:pt x="11" y="65"/>
                  </a:lnTo>
                  <a:lnTo>
                    <a:pt x="7" y="62"/>
                  </a:lnTo>
                  <a:lnTo>
                    <a:pt x="2" y="51"/>
                  </a:lnTo>
                  <a:lnTo>
                    <a:pt x="0" y="36"/>
                  </a:lnTo>
                  <a:lnTo>
                    <a:pt x="1" y="24"/>
                  </a:lnTo>
                  <a:lnTo>
                    <a:pt x="4" y="15"/>
                  </a:lnTo>
                  <a:lnTo>
                    <a:pt x="8" y="8"/>
                  </a:lnTo>
                  <a:lnTo>
                    <a:pt x="12" y="4"/>
                  </a:lnTo>
                  <a:lnTo>
                    <a:pt x="15" y="2"/>
                  </a:lnTo>
                  <a:lnTo>
                    <a:pt x="20" y="0"/>
                  </a:lnTo>
                  <a:close/>
                </a:path>
              </a:pathLst>
            </a:custGeom>
            <a:solidFill>
              <a:srgbClr val="FFFFFF"/>
            </a:solidFill>
            <a:ln w="0">
              <a:solidFill>
                <a:srgbClr val="FFFFFF"/>
              </a:solidFill>
              <a:prstDash val="solid"/>
              <a:round/>
              <a:headEnd/>
              <a:tailEnd/>
            </a:ln>
          </p:spPr>
          <p:txBody>
            <a:bodyPr/>
            <a:lstStyle/>
            <a:p>
              <a:endParaRPr lang="en-US"/>
            </a:p>
          </p:txBody>
        </p:sp>
        <p:sp>
          <p:nvSpPr>
            <p:cNvPr id="20" name="Freeform 249"/>
            <p:cNvSpPr>
              <a:spLocks noEditPoints="1"/>
            </p:cNvSpPr>
            <p:nvPr/>
          </p:nvSpPr>
          <p:spPr bwMode="auto">
            <a:xfrm>
              <a:off x="1270" y="1661"/>
              <a:ext cx="45" cy="70"/>
            </a:xfrm>
            <a:custGeom>
              <a:avLst/>
              <a:gdLst>
                <a:gd name="T0" fmla="*/ 19 w 45"/>
                <a:gd name="T1" fmla="*/ 7 h 70"/>
                <a:gd name="T2" fmla="*/ 15 w 45"/>
                <a:gd name="T3" fmla="*/ 9 h 70"/>
                <a:gd name="T4" fmla="*/ 13 w 45"/>
                <a:gd name="T5" fmla="*/ 11 h 70"/>
                <a:gd name="T6" fmla="*/ 9 w 45"/>
                <a:gd name="T7" fmla="*/ 20 h 70"/>
                <a:gd name="T8" fmla="*/ 8 w 45"/>
                <a:gd name="T9" fmla="*/ 35 h 70"/>
                <a:gd name="T10" fmla="*/ 9 w 45"/>
                <a:gd name="T11" fmla="*/ 49 h 70"/>
                <a:gd name="T12" fmla="*/ 13 w 45"/>
                <a:gd name="T13" fmla="*/ 57 h 70"/>
                <a:gd name="T14" fmla="*/ 15 w 45"/>
                <a:gd name="T15" fmla="*/ 61 h 70"/>
                <a:gd name="T16" fmla="*/ 22 w 45"/>
                <a:gd name="T17" fmla="*/ 63 h 70"/>
                <a:gd name="T18" fmla="*/ 27 w 45"/>
                <a:gd name="T19" fmla="*/ 62 h 70"/>
                <a:gd name="T20" fmla="*/ 29 w 45"/>
                <a:gd name="T21" fmla="*/ 61 h 70"/>
                <a:gd name="T22" fmla="*/ 32 w 45"/>
                <a:gd name="T23" fmla="*/ 57 h 70"/>
                <a:gd name="T24" fmla="*/ 35 w 45"/>
                <a:gd name="T25" fmla="*/ 49 h 70"/>
                <a:gd name="T26" fmla="*/ 36 w 45"/>
                <a:gd name="T27" fmla="*/ 35 h 70"/>
                <a:gd name="T28" fmla="*/ 36 w 45"/>
                <a:gd name="T29" fmla="*/ 20 h 70"/>
                <a:gd name="T30" fmla="*/ 32 w 45"/>
                <a:gd name="T31" fmla="*/ 12 h 70"/>
                <a:gd name="T32" fmla="*/ 29 w 45"/>
                <a:gd name="T33" fmla="*/ 9 h 70"/>
                <a:gd name="T34" fmla="*/ 22 w 45"/>
                <a:gd name="T35" fmla="*/ 7 h 70"/>
                <a:gd name="T36" fmla="*/ 19 w 45"/>
                <a:gd name="T37" fmla="*/ 7 h 70"/>
                <a:gd name="T38" fmla="*/ 17 w 45"/>
                <a:gd name="T39" fmla="*/ 0 h 70"/>
                <a:gd name="T40" fmla="*/ 28 w 45"/>
                <a:gd name="T41" fmla="*/ 0 h 70"/>
                <a:gd name="T42" fmla="*/ 32 w 45"/>
                <a:gd name="T43" fmla="*/ 2 h 70"/>
                <a:gd name="T44" fmla="*/ 36 w 45"/>
                <a:gd name="T45" fmla="*/ 4 h 70"/>
                <a:gd name="T46" fmla="*/ 39 w 45"/>
                <a:gd name="T47" fmla="*/ 8 h 70"/>
                <a:gd name="T48" fmla="*/ 42 w 45"/>
                <a:gd name="T49" fmla="*/ 12 h 70"/>
                <a:gd name="T50" fmla="*/ 44 w 45"/>
                <a:gd name="T51" fmla="*/ 18 h 70"/>
                <a:gd name="T52" fmla="*/ 44 w 45"/>
                <a:gd name="T53" fmla="*/ 23 h 70"/>
                <a:gd name="T54" fmla="*/ 45 w 45"/>
                <a:gd name="T55" fmla="*/ 28 h 70"/>
                <a:gd name="T56" fmla="*/ 45 w 45"/>
                <a:gd name="T57" fmla="*/ 35 h 70"/>
                <a:gd name="T58" fmla="*/ 44 w 45"/>
                <a:gd name="T59" fmla="*/ 46 h 70"/>
                <a:gd name="T60" fmla="*/ 43 w 45"/>
                <a:gd name="T61" fmla="*/ 54 h 70"/>
                <a:gd name="T62" fmla="*/ 38 w 45"/>
                <a:gd name="T63" fmla="*/ 63 h 70"/>
                <a:gd name="T64" fmla="*/ 31 w 45"/>
                <a:gd name="T65" fmla="*/ 68 h 70"/>
                <a:gd name="T66" fmla="*/ 27 w 45"/>
                <a:gd name="T67" fmla="*/ 70 h 70"/>
                <a:gd name="T68" fmla="*/ 17 w 45"/>
                <a:gd name="T69" fmla="*/ 70 h 70"/>
                <a:gd name="T70" fmla="*/ 14 w 45"/>
                <a:gd name="T71" fmla="*/ 68 h 70"/>
                <a:gd name="T72" fmla="*/ 11 w 45"/>
                <a:gd name="T73" fmla="*/ 66 h 70"/>
                <a:gd name="T74" fmla="*/ 7 w 45"/>
                <a:gd name="T75" fmla="*/ 63 h 70"/>
                <a:gd name="T76" fmla="*/ 1 w 45"/>
                <a:gd name="T77" fmla="*/ 51 h 70"/>
                <a:gd name="T78" fmla="*/ 0 w 45"/>
                <a:gd name="T79" fmla="*/ 35 h 70"/>
                <a:gd name="T80" fmla="*/ 1 w 45"/>
                <a:gd name="T81" fmla="*/ 24 h 70"/>
                <a:gd name="T82" fmla="*/ 3 w 45"/>
                <a:gd name="T83" fmla="*/ 15 h 70"/>
                <a:gd name="T84" fmla="*/ 5 w 45"/>
                <a:gd name="T85" fmla="*/ 10 h 70"/>
                <a:gd name="T86" fmla="*/ 7 w 45"/>
                <a:gd name="T87" fmla="*/ 7 h 70"/>
                <a:gd name="T88" fmla="*/ 11 w 45"/>
                <a:gd name="T89" fmla="*/ 3 h 70"/>
                <a:gd name="T90" fmla="*/ 14 w 45"/>
                <a:gd name="T91" fmla="*/ 1 h 70"/>
                <a:gd name="T92" fmla="*/ 17 w 45"/>
                <a:gd name="T93" fmla="*/ 0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
                <a:gd name="T142" fmla="*/ 0 h 70"/>
                <a:gd name="T143" fmla="*/ 45 w 45"/>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 h="70">
                  <a:moveTo>
                    <a:pt x="19" y="7"/>
                  </a:moveTo>
                  <a:lnTo>
                    <a:pt x="15" y="9"/>
                  </a:lnTo>
                  <a:lnTo>
                    <a:pt x="13" y="11"/>
                  </a:lnTo>
                  <a:lnTo>
                    <a:pt x="9" y="20"/>
                  </a:lnTo>
                  <a:lnTo>
                    <a:pt x="8" y="35"/>
                  </a:lnTo>
                  <a:lnTo>
                    <a:pt x="9" y="49"/>
                  </a:lnTo>
                  <a:lnTo>
                    <a:pt x="13" y="57"/>
                  </a:lnTo>
                  <a:lnTo>
                    <a:pt x="15" y="61"/>
                  </a:lnTo>
                  <a:lnTo>
                    <a:pt x="22" y="63"/>
                  </a:lnTo>
                  <a:lnTo>
                    <a:pt x="27" y="62"/>
                  </a:lnTo>
                  <a:lnTo>
                    <a:pt x="29" y="61"/>
                  </a:lnTo>
                  <a:lnTo>
                    <a:pt x="32" y="57"/>
                  </a:lnTo>
                  <a:lnTo>
                    <a:pt x="35" y="49"/>
                  </a:lnTo>
                  <a:lnTo>
                    <a:pt x="36" y="35"/>
                  </a:lnTo>
                  <a:lnTo>
                    <a:pt x="36" y="20"/>
                  </a:lnTo>
                  <a:lnTo>
                    <a:pt x="32" y="12"/>
                  </a:lnTo>
                  <a:lnTo>
                    <a:pt x="29" y="9"/>
                  </a:lnTo>
                  <a:lnTo>
                    <a:pt x="22" y="7"/>
                  </a:lnTo>
                  <a:lnTo>
                    <a:pt x="19" y="7"/>
                  </a:lnTo>
                  <a:close/>
                  <a:moveTo>
                    <a:pt x="17" y="0"/>
                  </a:moveTo>
                  <a:lnTo>
                    <a:pt x="28" y="0"/>
                  </a:lnTo>
                  <a:lnTo>
                    <a:pt x="32" y="2"/>
                  </a:lnTo>
                  <a:lnTo>
                    <a:pt x="36" y="4"/>
                  </a:lnTo>
                  <a:lnTo>
                    <a:pt x="39" y="8"/>
                  </a:lnTo>
                  <a:lnTo>
                    <a:pt x="42" y="12"/>
                  </a:lnTo>
                  <a:lnTo>
                    <a:pt x="44" y="18"/>
                  </a:lnTo>
                  <a:lnTo>
                    <a:pt x="44" y="23"/>
                  </a:lnTo>
                  <a:lnTo>
                    <a:pt x="45" y="28"/>
                  </a:lnTo>
                  <a:lnTo>
                    <a:pt x="45" y="35"/>
                  </a:lnTo>
                  <a:lnTo>
                    <a:pt x="44" y="46"/>
                  </a:lnTo>
                  <a:lnTo>
                    <a:pt x="43" y="54"/>
                  </a:lnTo>
                  <a:lnTo>
                    <a:pt x="38" y="63"/>
                  </a:lnTo>
                  <a:lnTo>
                    <a:pt x="31" y="68"/>
                  </a:lnTo>
                  <a:lnTo>
                    <a:pt x="27" y="70"/>
                  </a:lnTo>
                  <a:lnTo>
                    <a:pt x="17" y="70"/>
                  </a:lnTo>
                  <a:lnTo>
                    <a:pt x="14" y="68"/>
                  </a:lnTo>
                  <a:lnTo>
                    <a:pt x="11" y="66"/>
                  </a:lnTo>
                  <a:lnTo>
                    <a:pt x="7" y="63"/>
                  </a:lnTo>
                  <a:lnTo>
                    <a:pt x="1" y="51"/>
                  </a:lnTo>
                  <a:lnTo>
                    <a:pt x="0" y="35"/>
                  </a:lnTo>
                  <a:lnTo>
                    <a:pt x="1" y="24"/>
                  </a:lnTo>
                  <a:lnTo>
                    <a:pt x="3" y="15"/>
                  </a:lnTo>
                  <a:lnTo>
                    <a:pt x="5" y="10"/>
                  </a:lnTo>
                  <a:lnTo>
                    <a:pt x="7" y="7"/>
                  </a:lnTo>
                  <a:lnTo>
                    <a:pt x="11" y="3"/>
                  </a:lnTo>
                  <a:lnTo>
                    <a:pt x="14" y="1"/>
                  </a:lnTo>
                  <a:lnTo>
                    <a:pt x="17" y="0"/>
                  </a:lnTo>
                  <a:close/>
                </a:path>
              </a:pathLst>
            </a:custGeom>
            <a:solidFill>
              <a:srgbClr val="FFFFFF"/>
            </a:solidFill>
            <a:ln w="0">
              <a:solidFill>
                <a:srgbClr val="FFFFFF"/>
              </a:solidFill>
              <a:prstDash val="solid"/>
              <a:round/>
              <a:headEnd/>
              <a:tailEnd/>
            </a:ln>
          </p:spPr>
          <p:txBody>
            <a:bodyPr/>
            <a:lstStyle/>
            <a:p>
              <a:endParaRPr lang="en-US"/>
            </a:p>
          </p:txBody>
        </p:sp>
        <p:sp>
          <p:nvSpPr>
            <p:cNvPr id="21" name="Freeform 250"/>
            <p:cNvSpPr>
              <a:spLocks noEditPoints="1"/>
            </p:cNvSpPr>
            <p:nvPr/>
          </p:nvSpPr>
          <p:spPr bwMode="auto">
            <a:xfrm>
              <a:off x="1214" y="2135"/>
              <a:ext cx="47" cy="69"/>
            </a:xfrm>
            <a:custGeom>
              <a:avLst/>
              <a:gdLst>
                <a:gd name="T0" fmla="*/ 30 w 47"/>
                <a:gd name="T1" fmla="*/ 14 h 69"/>
                <a:gd name="T2" fmla="*/ 8 w 47"/>
                <a:gd name="T3" fmla="*/ 45 h 69"/>
                <a:gd name="T4" fmla="*/ 30 w 47"/>
                <a:gd name="T5" fmla="*/ 45 h 69"/>
                <a:gd name="T6" fmla="*/ 30 w 47"/>
                <a:gd name="T7" fmla="*/ 14 h 69"/>
                <a:gd name="T8" fmla="*/ 31 w 47"/>
                <a:gd name="T9" fmla="*/ 0 h 69"/>
                <a:gd name="T10" fmla="*/ 38 w 47"/>
                <a:gd name="T11" fmla="*/ 0 h 69"/>
                <a:gd name="T12" fmla="*/ 38 w 47"/>
                <a:gd name="T13" fmla="*/ 45 h 69"/>
                <a:gd name="T14" fmla="*/ 47 w 47"/>
                <a:gd name="T15" fmla="*/ 45 h 69"/>
                <a:gd name="T16" fmla="*/ 47 w 47"/>
                <a:gd name="T17" fmla="*/ 53 h 69"/>
                <a:gd name="T18" fmla="*/ 38 w 47"/>
                <a:gd name="T19" fmla="*/ 53 h 69"/>
                <a:gd name="T20" fmla="*/ 38 w 47"/>
                <a:gd name="T21" fmla="*/ 69 h 69"/>
                <a:gd name="T22" fmla="*/ 30 w 47"/>
                <a:gd name="T23" fmla="*/ 69 h 69"/>
                <a:gd name="T24" fmla="*/ 30 w 47"/>
                <a:gd name="T25" fmla="*/ 53 h 69"/>
                <a:gd name="T26" fmla="*/ 0 w 47"/>
                <a:gd name="T27" fmla="*/ 53 h 69"/>
                <a:gd name="T28" fmla="*/ 0 w 47"/>
                <a:gd name="T29" fmla="*/ 45 h 69"/>
                <a:gd name="T30" fmla="*/ 31 w 47"/>
                <a:gd name="T31" fmla="*/ 0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69"/>
                <a:gd name="T50" fmla="*/ 47 w 47"/>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69">
                  <a:moveTo>
                    <a:pt x="30" y="14"/>
                  </a:moveTo>
                  <a:lnTo>
                    <a:pt x="8" y="45"/>
                  </a:lnTo>
                  <a:lnTo>
                    <a:pt x="30" y="45"/>
                  </a:lnTo>
                  <a:lnTo>
                    <a:pt x="30" y="14"/>
                  </a:lnTo>
                  <a:close/>
                  <a:moveTo>
                    <a:pt x="31" y="0"/>
                  </a:moveTo>
                  <a:lnTo>
                    <a:pt x="38" y="0"/>
                  </a:lnTo>
                  <a:lnTo>
                    <a:pt x="38" y="45"/>
                  </a:lnTo>
                  <a:lnTo>
                    <a:pt x="47" y="45"/>
                  </a:lnTo>
                  <a:lnTo>
                    <a:pt x="47" y="53"/>
                  </a:lnTo>
                  <a:lnTo>
                    <a:pt x="38" y="53"/>
                  </a:lnTo>
                  <a:lnTo>
                    <a:pt x="38" y="69"/>
                  </a:lnTo>
                  <a:lnTo>
                    <a:pt x="30" y="69"/>
                  </a:lnTo>
                  <a:lnTo>
                    <a:pt x="30" y="53"/>
                  </a:lnTo>
                  <a:lnTo>
                    <a:pt x="0" y="53"/>
                  </a:lnTo>
                  <a:lnTo>
                    <a:pt x="0" y="45"/>
                  </a:lnTo>
                  <a:lnTo>
                    <a:pt x="31" y="0"/>
                  </a:lnTo>
                  <a:close/>
                </a:path>
              </a:pathLst>
            </a:custGeom>
            <a:solidFill>
              <a:srgbClr val="FFFFFF"/>
            </a:solidFill>
            <a:ln w="0">
              <a:solidFill>
                <a:srgbClr val="FFFFFF"/>
              </a:solidFill>
              <a:prstDash val="solid"/>
              <a:round/>
              <a:headEnd/>
              <a:tailEnd/>
            </a:ln>
          </p:spPr>
          <p:txBody>
            <a:bodyPr/>
            <a:lstStyle/>
            <a:p>
              <a:endParaRPr lang="en-US"/>
            </a:p>
          </p:txBody>
        </p:sp>
        <p:sp>
          <p:nvSpPr>
            <p:cNvPr id="22" name="Freeform 251"/>
            <p:cNvSpPr>
              <a:spLocks noEditPoints="1"/>
            </p:cNvSpPr>
            <p:nvPr/>
          </p:nvSpPr>
          <p:spPr bwMode="auto">
            <a:xfrm>
              <a:off x="1270" y="2135"/>
              <a:ext cx="45" cy="70"/>
            </a:xfrm>
            <a:custGeom>
              <a:avLst/>
              <a:gdLst>
                <a:gd name="T0" fmla="*/ 19 w 45"/>
                <a:gd name="T1" fmla="*/ 7 h 70"/>
                <a:gd name="T2" fmla="*/ 15 w 45"/>
                <a:gd name="T3" fmla="*/ 9 h 70"/>
                <a:gd name="T4" fmla="*/ 13 w 45"/>
                <a:gd name="T5" fmla="*/ 12 h 70"/>
                <a:gd name="T6" fmla="*/ 9 w 45"/>
                <a:gd name="T7" fmla="*/ 21 h 70"/>
                <a:gd name="T8" fmla="*/ 8 w 45"/>
                <a:gd name="T9" fmla="*/ 36 h 70"/>
                <a:gd name="T10" fmla="*/ 9 w 45"/>
                <a:gd name="T11" fmla="*/ 50 h 70"/>
                <a:gd name="T12" fmla="*/ 13 w 45"/>
                <a:gd name="T13" fmla="*/ 58 h 70"/>
                <a:gd name="T14" fmla="*/ 15 w 45"/>
                <a:gd name="T15" fmla="*/ 61 h 70"/>
                <a:gd name="T16" fmla="*/ 22 w 45"/>
                <a:gd name="T17" fmla="*/ 63 h 70"/>
                <a:gd name="T18" fmla="*/ 27 w 45"/>
                <a:gd name="T19" fmla="*/ 62 h 70"/>
                <a:gd name="T20" fmla="*/ 29 w 45"/>
                <a:gd name="T21" fmla="*/ 61 h 70"/>
                <a:gd name="T22" fmla="*/ 32 w 45"/>
                <a:gd name="T23" fmla="*/ 58 h 70"/>
                <a:gd name="T24" fmla="*/ 35 w 45"/>
                <a:gd name="T25" fmla="*/ 50 h 70"/>
                <a:gd name="T26" fmla="*/ 36 w 45"/>
                <a:gd name="T27" fmla="*/ 36 h 70"/>
                <a:gd name="T28" fmla="*/ 36 w 45"/>
                <a:gd name="T29" fmla="*/ 21 h 70"/>
                <a:gd name="T30" fmla="*/ 32 w 45"/>
                <a:gd name="T31" fmla="*/ 13 h 70"/>
                <a:gd name="T32" fmla="*/ 29 w 45"/>
                <a:gd name="T33" fmla="*/ 9 h 70"/>
                <a:gd name="T34" fmla="*/ 22 w 45"/>
                <a:gd name="T35" fmla="*/ 7 h 70"/>
                <a:gd name="T36" fmla="*/ 19 w 45"/>
                <a:gd name="T37" fmla="*/ 7 h 70"/>
                <a:gd name="T38" fmla="*/ 17 w 45"/>
                <a:gd name="T39" fmla="*/ 0 h 70"/>
                <a:gd name="T40" fmla="*/ 28 w 45"/>
                <a:gd name="T41" fmla="*/ 0 h 70"/>
                <a:gd name="T42" fmla="*/ 32 w 45"/>
                <a:gd name="T43" fmla="*/ 3 h 70"/>
                <a:gd name="T44" fmla="*/ 36 w 45"/>
                <a:gd name="T45" fmla="*/ 5 h 70"/>
                <a:gd name="T46" fmla="*/ 39 w 45"/>
                <a:gd name="T47" fmla="*/ 8 h 70"/>
                <a:gd name="T48" fmla="*/ 42 w 45"/>
                <a:gd name="T49" fmla="*/ 13 h 70"/>
                <a:gd name="T50" fmla="*/ 44 w 45"/>
                <a:gd name="T51" fmla="*/ 19 h 70"/>
                <a:gd name="T52" fmla="*/ 44 w 45"/>
                <a:gd name="T53" fmla="*/ 23 h 70"/>
                <a:gd name="T54" fmla="*/ 45 w 45"/>
                <a:gd name="T55" fmla="*/ 29 h 70"/>
                <a:gd name="T56" fmla="*/ 45 w 45"/>
                <a:gd name="T57" fmla="*/ 36 h 70"/>
                <a:gd name="T58" fmla="*/ 44 w 45"/>
                <a:gd name="T59" fmla="*/ 46 h 70"/>
                <a:gd name="T60" fmla="*/ 43 w 45"/>
                <a:gd name="T61" fmla="*/ 54 h 70"/>
                <a:gd name="T62" fmla="*/ 38 w 45"/>
                <a:gd name="T63" fmla="*/ 63 h 70"/>
                <a:gd name="T64" fmla="*/ 31 w 45"/>
                <a:gd name="T65" fmla="*/ 68 h 70"/>
                <a:gd name="T66" fmla="*/ 27 w 45"/>
                <a:gd name="T67" fmla="*/ 70 h 70"/>
                <a:gd name="T68" fmla="*/ 17 w 45"/>
                <a:gd name="T69" fmla="*/ 70 h 70"/>
                <a:gd name="T70" fmla="*/ 14 w 45"/>
                <a:gd name="T71" fmla="*/ 68 h 70"/>
                <a:gd name="T72" fmla="*/ 11 w 45"/>
                <a:gd name="T73" fmla="*/ 67 h 70"/>
                <a:gd name="T74" fmla="*/ 7 w 45"/>
                <a:gd name="T75" fmla="*/ 63 h 70"/>
                <a:gd name="T76" fmla="*/ 1 w 45"/>
                <a:gd name="T77" fmla="*/ 52 h 70"/>
                <a:gd name="T78" fmla="*/ 0 w 45"/>
                <a:gd name="T79" fmla="*/ 36 h 70"/>
                <a:gd name="T80" fmla="*/ 1 w 45"/>
                <a:gd name="T81" fmla="*/ 23 h 70"/>
                <a:gd name="T82" fmla="*/ 3 w 45"/>
                <a:gd name="T83" fmla="*/ 15 h 70"/>
                <a:gd name="T84" fmla="*/ 5 w 45"/>
                <a:gd name="T85" fmla="*/ 11 h 70"/>
                <a:gd name="T86" fmla="*/ 7 w 45"/>
                <a:gd name="T87" fmla="*/ 7 h 70"/>
                <a:gd name="T88" fmla="*/ 11 w 45"/>
                <a:gd name="T89" fmla="*/ 4 h 70"/>
                <a:gd name="T90" fmla="*/ 14 w 45"/>
                <a:gd name="T91" fmla="*/ 1 h 70"/>
                <a:gd name="T92" fmla="*/ 17 w 45"/>
                <a:gd name="T93" fmla="*/ 0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
                <a:gd name="T142" fmla="*/ 0 h 70"/>
                <a:gd name="T143" fmla="*/ 45 w 45"/>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 h="70">
                  <a:moveTo>
                    <a:pt x="19" y="7"/>
                  </a:moveTo>
                  <a:lnTo>
                    <a:pt x="15" y="9"/>
                  </a:lnTo>
                  <a:lnTo>
                    <a:pt x="13" y="12"/>
                  </a:lnTo>
                  <a:lnTo>
                    <a:pt x="9" y="21"/>
                  </a:lnTo>
                  <a:lnTo>
                    <a:pt x="8" y="36"/>
                  </a:lnTo>
                  <a:lnTo>
                    <a:pt x="9" y="50"/>
                  </a:lnTo>
                  <a:lnTo>
                    <a:pt x="13" y="58"/>
                  </a:lnTo>
                  <a:lnTo>
                    <a:pt x="15" y="61"/>
                  </a:lnTo>
                  <a:lnTo>
                    <a:pt x="22" y="63"/>
                  </a:lnTo>
                  <a:lnTo>
                    <a:pt x="27" y="62"/>
                  </a:lnTo>
                  <a:lnTo>
                    <a:pt x="29" y="61"/>
                  </a:lnTo>
                  <a:lnTo>
                    <a:pt x="32" y="58"/>
                  </a:lnTo>
                  <a:lnTo>
                    <a:pt x="35" y="50"/>
                  </a:lnTo>
                  <a:lnTo>
                    <a:pt x="36" y="36"/>
                  </a:lnTo>
                  <a:lnTo>
                    <a:pt x="36" y="21"/>
                  </a:lnTo>
                  <a:lnTo>
                    <a:pt x="32" y="13"/>
                  </a:lnTo>
                  <a:lnTo>
                    <a:pt x="29" y="9"/>
                  </a:lnTo>
                  <a:lnTo>
                    <a:pt x="22" y="7"/>
                  </a:lnTo>
                  <a:lnTo>
                    <a:pt x="19" y="7"/>
                  </a:lnTo>
                  <a:close/>
                  <a:moveTo>
                    <a:pt x="17" y="0"/>
                  </a:moveTo>
                  <a:lnTo>
                    <a:pt x="28" y="0"/>
                  </a:lnTo>
                  <a:lnTo>
                    <a:pt x="32" y="3"/>
                  </a:lnTo>
                  <a:lnTo>
                    <a:pt x="36" y="5"/>
                  </a:lnTo>
                  <a:lnTo>
                    <a:pt x="39" y="8"/>
                  </a:lnTo>
                  <a:lnTo>
                    <a:pt x="42" y="13"/>
                  </a:lnTo>
                  <a:lnTo>
                    <a:pt x="44" y="19"/>
                  </a:lnTo>
                  <a:lnTo>
                    <a:pt x="44" y="23"/>
                  </a:lnTo>
                  <a:lnTo>
                    <a:pt x="45" y="29"/>
                  </a:lnTo>
                  <a:lnTo>
                    <a:pt x="45" y="36"/>
                  </a:lnTo>
                  <a:lnTo>
                    <a:pt x="44" y="46"/>
                  </a:lnTo>
                  <a:lnTo>
                    <a:pt x="43" y="54"/>
                  </a:lnTo>
                  <a:lnTo>
                    <a:pt x="38" y="63"/>
                  </a:lnTo>
                  <a:lnTo>
                    <a:pt x="31" y="68"/>
                  </a:lnTo>
                  <a:lnTo>
                    <a:pt x="27" y="70"/>
                  </a:lnTo>
                  <a:lnTo>
                    <a:pt x="17" y="70"/>
                  </a:lnTo>
                  <a:lnTo>
                    <a:pt x="14" y="68"/>
                  </a:lnTo>
                  <a:lnTo>
                    <a:pt x="11" y="67"/>
                  </a:lnTo>
                  <a:lnTo>
                    <a:pt x="7" y="63"/>
                  </a:lnTo>
                  <a:lnTo>
                    <a:pt x="1" y="52"/>
                  </a:lnTo>
                  <a:lnTo>
                    <a:pt x="0" y="36"/>
                  </a:lnTo>
                  <a:lnTo>
                    <a:pt x="1" y="23"/>
                  </a:lnTo>
                  <a:lnTo>
                    <a:pt x="3" y="15"/>
                  </a:lnTo>
                  <a:lnTo>
                    <a:pt x="5" y="11"/>
                  </a:lnTo>
                  <a:lnTo>
                    <a:pt x="7" y="7"/>
                  </a:lnTo>
                  <a:lnTo>
                    <a:pt x="11" y="4"/>
                  </a:lnTo>
                  <a:lnTo>
                    <a:pt x="14" y="1"/>
                  </a:lnTo>
                  <a:lnTo>
                    <a:pt x="17" y="0"/>
                  </a:lnTo>
                  <a:close/>
                </a:path>
              </a:pathLst>
            </a:custGeom>
            <a:solidFill>
              <a:srgbClr val="FFFFFF"/>
            </a:solidFill>
            <a:ln w="0">
              <a:solidFill>
                <a:srgbClr val="FFFFFF"/>
              </a:solidFill>
              <a:prstDash val="solid"/>
              <a:round/>
              <a:headEnd/>
              <a:tailEnd/>
            </a:ln>
          </p:spPr>
          <p:txBody>
            <a:bodyPr/>
            <a:lstStyle/>
            <a:p>
              <a:endParaRPr lang="en-US"/>
            </a:p>
          </p:txBody>
        </p:sp>
        <p:sp>
          <p:nvSpPr>
            <p:cNvPr id="23" name="Freeform 252"/>
            <p:cNvSpPr>
              <a:spLocks/>
            </p:cNvSpPr>
            <p:nvPr/>
          </p:nvSpPr>
          <p:spPr bwMode="auto">
            <a:xfrm>
              <a:off x="1215" y="2618"/>
              <a:ext cx="46" cy="69"/>
            </a:xfrm>
            <a:custGeom>
              <a:avLst/>
              <a:gdLst>
                <a:gd name="T0" fmla="*/ 18 w 46"/>
                <a:gd name="T1" fmla="*/ 0 h 69"/>
                <a:gd name="T2" fmla="*/ 29 w 46"/>
                <a:gd name="T3" fmla="*/ 0 h 69"/>
                <a:gd name="T4" fmla="*/ 33 w 46"/>
                <a:gd name="T5" fmla="*/ 1 h 69"/>
                <a:gd name="T6" fmla="*/ 40 w 46"/>
                <a:gd name="T7" fmla="*/ 6 h 69"/>
                <a:gd name="T8" fmla="*/ 44 w 46"/>
                <a:gd name="T9" fmla="*/ 9 h 69"/>
                <a:gd name="T10" fmla="*/ 45 w 46"/>
                <a:gd name="T11" fmla="*/ 14 h 69"/>
                <a:gd name="T12" fmla="*/ 46 w 46"/>
                <a:gd name="T13" fmla="*/ 19 h 69"/>
                <a:gd name="T14" fmla="*/ 46 w 46"/>
                <a:gd name="T15" fmla="*/ 23 h 69"/>
                <a:gd name="T16" fmla="*/ 44 w 46"/>
                <a:gd name="T17" fmla="*/ 28 h 69"/>
                <a:gd name="T18" fmla="*/ 43 w 46"/>
                <a:gd name="T19" fmla="*/ 31 h 69"/>
                <a:gd name="T20" fmla="*/ 39 w 46"/>
                <a:gd name="T21" fmla="*/ 36 h 69"/>
                <a:gd name="T22" fmla="*/ 36 w 46"/>
                <a:gd name="T23" fmla="*/ 39 h 69"/>
                <a:gd name="T24" fmla="*/ 31 w 46"/>
                <a:gd name="T25" fmla="*/ 42 h 69"/>
                <a:gd name="T26" fmla="*/ 25 w 46"/>
                <a:gd name="T27" fmla="*/ 47 h 69"/>
                <a:gd name="T28" fmla="*/ 14 w 46"/>
                <a:gd name="T29" fmla="*/ 59 h 69"/>
                <a:gd name="T30" fmla="*/ 13 w 46"/>
                <a:gd name="T31" fmla="*/ 61 h 69"/>
                <a:gd name="T32" fmla="*/ 46 w 46"/>
                <a:gd name="T33" fmla="*/ 61 h 69"/>
                <a:gd name="T34" fmla="*/ 46 w 46"/>
                <a:gd name="T35" fmla="*/ 69 h 69"/>
                <a:gd name="T36" fmla="*/ 0 w 46"/>
                <a:gd name="T37" fmla="*/ 69 h 69"/>
                <a:gd name="T38" fmla="*/ 1 w 46"/>
                <a:gd name="T39" fmla="*/ 65 h 69"/>
                <a:gd name="T40" fmla="*/ 1 w 46"/>
                <a:gd name="T41" fmla="*/ 63 h 69"/>
                <a:gd name="T42" fmla="*/ 3 w 46"/>
                <a:gd name="T43" fmla="*/ 59 h 69"/>
                <a:gd name="T44" fmla="*/ 7 w 46"/>
                <a:gd name="T45" fmla="*/ 54 h 69"/>
                <a:gd name="T46" fmla="*/ 14 w 46"/>
                <a:gd name="T47" fmla="*/ 47 h 69"/>
                <a:gd name="T48" fmla="*/ 18 w 46"/>
                <a:gd name="T49" fmla="*/ 44 h 69"/>
                <a:gd name="T50" fmla="*/ 23 w 46"/>
                <a:gd name="T51" fmla="*/ 39 h 69"/>
                <a:gd name="T52" fmla="*/ 28 w 46"/>
                <a:gd name="T53" fmla="*/ 36 h 69"/>
                <a:gd name="T54" fmla="*/ 31 w 46"/>
                <a:gd name="T55" fmla="*/ 32 h 69"/>
                <a:gd name="T56" fmla="*/ 36 w 46"/>
                <a:gd name="T57" fmla="*/ 25 h 69"/>
                <a:gd name="T58" fmla="*/ 37 w 46"/>
                <a:gd name="T59" fmla="*/ 22 h 69"/>
                <a:gd name="T60" fmla="*/ 37 w 46"/>
                <a:gd name="T61" fmla="*/ 16 h 69"/>
                <a:gd name="T62" fmla="*/ 36 w 46"/>
                <a:gd name="T63" fmla="*/ 13 h 69"/>
                <a:gd name="T64" fmla="*/ 31 w 46"/>
                <a:gd name="T65" fmla="*/ 8 h 69"/>
                <a:gd name="T66" fmla="*/ 28 w 46"/>
                <a:gd name="T67" fmla="*/ 7 h 69"/>
                <a:gd name="T68" fmla="*/ 21 w 46"/>
                <a:gd name="T69" fmla="*/ 7 h 69"/>
                <a:gd name="T70" fmla="*/ 17 w 46"/>
                <a:gd name="T71" fmla="*/ 8 h 69"/>
                <a:gd name="T72" fmla="*/ 15 w 46"/>
                <a:gd name="T73" fmla="*/ 10 h 69"/>
                <a:gd name="T74" fmla="*/ 13 w 46"/>
                <a:gd name="T75" fmla="*/ 14 h 69"/>
                <a:gd name="T76" fmla="*/ 10 w 46"/>
                <a:gd name="T77" fmla="*/ 21 h 69"/>
                <a:gd name="T78" fmla="*/ 2 w 46"/>
                <a:gd name="T79" fmla="*/ 19 h 69"/>
                <a:gd name="T80" fmla="*/ 3 w 46"/>
                <a:gd name="T81" fmla="*/ 14 h 69"/>
                <a:gd name="T82" fmla="*/ 6 w 46"/>
                <a:gd name="T83" fmla="*/ 9 h 69"/>
                <a:gd name="T84" fmla="*/ 9 w 46"/>
                <a:gd name="T85" fmla="*/ 5 h 69"/>
                <a:gd name="T86" fmla="*/ 13 w 46"/>
                <a:gd name="T87" fmla="*/ 2 h 69"/>
                <a:gd name="T88" fmla="*/ 18 w 46"/>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
                <a:gd name="T136" fmla="*/ 0 h 69"/>
                <a:gd name="T137" fmla="*/ 46 w 4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 h="69">
                  <a:moveTo>
                    <a:pt x="18" y="0"/>
                  </a:moveTo>
                  <a:lnTo>
                    <a:pt x="29" y="0"/>
                  </a:lnTo>
                  <a:lnTo>
                    <a:pt x="33" y="1"/>
                  </a:lnTo>
                  <a:lnTo>
                    <a:pt x="40" y="6"/>
                  </a:lnTo>
                  <a:lnTo>
                    <a:pt x="44" y="9"/>
                  </a:lnTo>
                  <a:lnTo>
                    <a:pt x="45" y="14"/>
                  </a:lnTo>
                  <a:lnTo>
                    <a:pt x="46" y="19"/>
                  </a:lnTo>
                  <a:lnTo>
                    <a:pt x="46" y="23"/>
                  </a:lnTo>
                  <a:lnTo>
                    <a:pt x="44" y="28"/>
                  </a:lnTo>
                  <a:lnTo>
                    <a:pt x="43" y="31"/>
                  </a:lnTo>
                  <a:lnTo>
                    <a:pt x="39" y="36"/>
                  </a:lnTo>
                  <a:lnTo>
                    <a:pt x="36" y="39"/>
                  </a:lnTo>
                  <a:lnTo>
                    <a:pt x="31" y="42"/>
                  </a:lnTo>
                  <a:lnTo>
                    <a:pt x="25" y="47"/>
                  </a:lnTo>
                  <a:lnTo>
                    <a:pt x="14" y="59"/>
                  </a:lnTo>
                  <a:lnTo>
                    <a:pt x="13" y="61"/>
                  </a:lnTo>
                  <a:lnTo>
                    <a:pt x="46" y="61"/>
                  </a:lnTo>
                  <a:lnTo>
                    <a:pt x="46" y="69"/>
                  </a:lnTo>
                  <a:lnTo>
                    <a:pt x="0" y="69"/>
                  </a:lnTo>
                  <a:lnTo>
                    <a:pt x="1" y="65"/>
                  </a:lnTo>
                  <a:lnTo>
                    <a:pt x="1" y="63"/>
                  </a:lnTo>
                  <a:lnTo>
                    <a:pt x="3" y="59"/>
                  </a:lnTo>
                  <a:lnTo>
                    <a:pt x="7" y="54"/>
                  </a:lnTo>
                  <a:lnTo>
                    <a:pt x="14" y="47"/>
                  </a:lnTo>
                  <a:lnTo>
                    <a:pt x="18" y="44"/>
                  </a:lnTo>
                  <a:lnTo>
                    <a:pt x="23" y="39"/>
                  </a:lnTo>
                  <a:lnTo>
                    <a:pt x="28" y="36"/>
                  </a:lnTo>
                  <a:lnTo>
                    <a:pt x="31" y="32"/>
                  </a:lnTo>
                  <a:lnTo>
                    <a:pt x="36" y="25"/>
                  </a:lnTo>
                  <a:lnTo>
                    <a:pt x="37" y="22"/>
                  </a:lnTo>
                  <a:lnTo>
                    <a:pt x="37" y="16"/>
                  </a:lnTo>
                  <a:lnTo>
                    <a:pt x="36" y="13"/>
                  </a:lnTo>
                  <a:lnTo>
                    <a:pt x="31" y="8"/>
                  </a:lnTo>
                  <a:lnTo>
                    <a:pt x="28" y="7"/>
                  </a:lnTo>
                  <a:lnTo>
                    <a:pt x="21" y="7"/>
                  </a:lnTo>
                  <a:lnTo>
                    <a:pt x="17" y="8"/>
                  </a:lnTo>
                  <a:lnTo>
                    <a:pt x="15" y="10"/>
                  </a:lnTo>
                  <a:lnTo>
                    <a:pt x="13" y="14"/>
                  </a:lnTo>
                  <a:lnTo>
                    <a:pt x="10" y="21"/>
                  </a:lnTo>
                  <a:lnTo>
                    <a:pt x="2" y="19"/>
                  </a:lnTo>
                  <a:lnTo>
                    <a:pt x="3" y="14"/>
                  </a:lnTo>
                  <a:lnTo>
                    <a:pt x="6" y="9"/>
                  </a:lnTo>
                  <a:lnTo>
                    <a:pt x="9" y="5"/>
                  </a:lnTo>
                  <a:lnTo>
                    <a:pt x="13" y="2"/>
                  </a:lnTo>
                  <a:lnTo>
                    <a:pt x="18" y="0"/>
                  </a:lnTo>
                  <a:close/>
                </a:path>
              </a:pathLst>
            </a:custGeom>
            <a:solidFill>
              <a:srgbClr val="FFFFFF"/>
            </a:solidFill>
            <a:ln w="0">
              <a:solidFill>
                <a:srgbClr val="FFFFFF"/>
              </a:solidFill>
              <a:prstDash val="solid"/>
              <a:round/>
              <a:headEnd/>
              <a:tailEnd/>
            </a:ln>
          </p:spPr>
          <p:txBody>
            <a:bodyPr/>
            <a:lstStyle/>
            <a:p>
              <a:endParaRPr lang="en-US"/>
            </a:p>
          </p:txBody>
        </p:sp>
        <p:sp>
          <p:nvSpPr>
            <p:cNvPr id="24" name="Freeform 253"/>
            <p:cNvSpPr>
              <a:spLocks noEditPoints="1"/>
            </p:cNvSpPr>
            <p:nvPr/>
          </p:nvSpPr>
          <p:spPr bwMode="auto">
            <a:xfrm>
              <a:off x="1270" y="2618"/>
              <a:ext cx="45" cy="70"/>
            </a:xfrm>
            <a:custGeom>
              <a:avLst/>
              <a:gdLst>
                <a:gd name="T0" fmla="*/ 19 w 45"/>
                <a:gd name="T1" fmla="*/ 7 h 70"/>
                <a:gd name="T2" fmla="*/ 15 w 45"/>
                <a:gd name="T3" fmla="*/ 9 h 70"/>
                <a:gd name="T4" fmla="*/ 13 w 45"/>
                <a:gd name="T5" fmla="*/ 11 h 70"/>
                <a:gd name="T6" fmla="*/ 9 w 45"/>
                <a:gd name="T7" fmla="*/ 21 h 70"/>
                <a:gd name="T8" fmla="*/ 8 w 45"/>
                <a:gd name="T9" fmla="*/ 36 h 70"/>
                <a:gd name="T10" fmla="*/ 9 w 45"/>
                <a:gd name="T11" fmla="*/ 49 h 70"/>
                <a:gd name="T12" fmla="*/ 13 w 45"/>
                <a:gd name="T13" fmla="*/ 57 h 70"/>
                <a:gd name="T14" fmla="*/ 15 w 45"/>
                <a:gd name="T15" fmla="*/ 61 h 70"/>
                <a:gd name="T16" fmla="*/ 22 w 45"/>
                <a:gd name="T17" fmla="*/ 63 h 70"/>
                <a:gd name="T18" fmla="*/ 27 w 45"/>
                <a:gd name="T19" fmla="*/ 62 h 70"/>
                <a:gd name="T20" fmla="*/ 29 w 45"/>
                <a:gd name="T21" fmla="*/ 61 h 70"/>
                <a:gd name="T22" fmla="*/ 32 w 45"/>
                <a:gd name="T23" fmla="*/ 57 h 70"/>
                <a:gd name="T24" fmla="*/ 35 w 45"/>
                <a:gd name="T25" fmla="*/ 49 h 70"/>
                <a:gd name="T26" fmla="*/ 36 w 45"/>
                <a:gd name="T27" fmla="*/ 36 h 70"/>
                <a:gd name="T28" fmla="*/ 36 w 45"/>
                <a:gd name="T29" fmla="*/ 21 h 70"/>
                <a:gd name="T30" fmla="*/ 32 w 45"/>
                <a:gd name="T31" fmla="*/ 13 h 70"/>
                <a:gd name="T32" fmla="*/ 29 w 45"/>
                <a:gd name="T33" fmla="*/ 9 h 70"/>
                <a:gd name="T34" fmla="*/ 22 w 45"/>
                <a:gd name="T35" fmla="*/ 7 h 70"/>
                <a:gd name="T36" fmla="*/ 19 w 45"/>
                <a:gd name="T37" fmla="*/ 7 h 70"/>
                <a:gd name="T38" fmla="*/ 17 w 45"/>
                <a:gd name="T39" fmla="*/ 0 h 70"/>
                <a:gd name="T40" fmla="*/ 28 w 45"/>
                <a:gd name="T41" fmla="*/ 0 h 70"/>
                <a:gd name="T42" fmla="*/ 32 w 45"/>
                <a:gd name="T43" fmla="*/ 2 h 70"/>
                <a:gd name="T44" fmla="*/ 36 w 45"/>
                <a:gd name="T45" fmla="*/ 5 h 70"/>
                <a:gd name="T46" fmla="*/ 39 w 45"/>
                <a:gd name="T47" fmla="*/ 8 h 70"/>
                <a:gd name="T48" fmla="*/ 42 w 45"/>
                <a:gd name="T49" fmla="*/ 13 h 70"/>
                <a:gd name="T50" fmla="*/ 44 w 45"/>
                <a:gd name="T51" fmla="*/ 18 h 70"/>
                <a:gd name="T52" fmla="*/ 44 w 45"/>
                <a:gd name="T53" fmla="*/ 23 h 70"/>
                <a:gd name="T54" fmla="*/ 45 w 45"/>
                <a:gd name="T55" fmla="*/ 29 h 70"/>
                <a:gd name="T56" fmla="*/ 45 w 45"/>
                <a:gd name="T57" fmla="*/ 36 h 70"/>
                <a:gd name="T58" fmla="*/ 44 w 45"/>
                <a:gd name="T59" fmla="*/ 46 h 70"/>
                <a:gd name="T60" fmla="*/ 43 w 45"/>
                <a:gd name="T61" fmla="*/ 54 h 70"/>
                <a:gd name="T62" fmla="*/ 38 w 45"/>
                <a:gd name="T63" fmla="*/ 63 h 70"/>
                <a:gd name="T64" fmla="*/ 31 w 45"/>
                <a:gd name="T65" fmla="*/ 68 h 70"/>
                <a:gd name="T66" fmla="*/ 27 w 45"/>
                <a:gd name="T67" fmla="*/ 70 h 70"/>
                <a:gd name="T68" fmla="*/ 17 w 45"/>
                <a:gd name="T69" fmla="*/ 70 h 70"/>
                <a:gd name="T70" fmla="*/ 14 w 45"/>
                <a:gd name="T71" fmla="*/ 68 h 70"/>
                <a:gd name="T72" fmla="*/ 11 w 45"/>
                <a:gd name="T73" fmla="*/ 67 h 70"/>
                <a:gd name="T74" fmla="*/ 7 w 45"/>
                <a:gd name="T75" fmla="*/ 63 h 70"/>
                <a:gd name="T76" fmla="*/ 1 w 45"/>
                <a:gd name="T77" fmla="*/ 52 h 70"/>
                <a:gd name="T78" fmla="*/ 0 w 45"/>
                <a:gd name="T79" fmla="*/ 36 h 70"/>
                <a:gd name="T80" fmla="*/ 1 w 45"/>
                <a:gd name="T81" fmla="*/ 24 h 70"/>
                <a:gd name="T82" fmla="*/ 3 w 45"/>
                <a:gd name="T83" fmla="*/ 15 h 70"/>
                <a:gd name="T84" fmla="*/ 5 w 45"/>
                <a:gd name="T85" fmla="*/ 10 h 70"/>
                <a:gd name="T86" fmla="*/ 7 w 45"/>
                <a:gd name="T87" fmla="*/ 7 h 70"/>
                <a:gd name="T88" fmla="*/ 11 w 45"/>
                <a:gd name="T89" fmla="*/ 3 h 70"/>
                <a:gd name="T90" fmla="*/ 14 w 45"/>
                <a:gd name="T91" fmla="*/ 1 h 70"/>
                <a:gd name="T92" fmla="*/ 17 w 45"/>
                <a:gd name="T93" fmla="*/ 0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
                <a:gd name="T142" fmla="*/ 0 h 70"/>
                <a:gd name="T143" fmla="*/ 45 w 45"/>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 h="70">
                  <a:moveTo>
                    <a:pt x="19" y="7"/>
                  </a:moveTo>
                  <a:lnTo>
                    <a:pt x="15" y="9"/>
                  </a:lnTo>
                  <a:lnTo>
                    <a:pt x="13" y="11"/>
                  </a:lnTo>
                  <a:lnTo>
                    <a:pt x="9" y="21"/>
                  </a:lnTo>
                  <a:lnTo>
                    <a:pt x="8" y="36"/>
                  </a:lnTo>
                  <a:lnTo>
                    <a:pt x="9" y="49"/>
                  </a:lnTo>
                  <a:lnTo>
                    <a:pt x="13" y="57"/>
                  </a:lnTo>
                  <a:lnTo>
                    <a:pt x="15" y="61"/>
                  </a:lnTo>
                  <a:lnTo>
                    <a:pt x="22" y="63"/>
                  </a:lnTo>
                  <a:lnTo>
                    <a:pt x="27" y="62"/>
                  </a:lnTo>
                  <a:lnTo>
                    <a:pt x="29" y="61"/>
                  </a:lnTo>
                  <a:lnTo>
                    <a:pt x="32" y="57"/>
                  </a:lnTo>
                  <a:lnTo>
                    <a:pt x="35" y="49"/>
                  </a:lnTo>
                  <a:lnTo>
                    <a:pt x="36" y="36"/>
                  </a:lnTo>
                  <a:lnTo>
                    <a:pt x="36" y="21"/>
                  </a:lnTo>
                  <a:lnTo>
                    <a:pt x="32" y="13"/>
                  </a:lnTo>
                  <a:lnTo>
                    <a:pt x="29" y="9"/>
                  </a:lnTo>
                  <a:lnTo>
                    <a:pt x="22" y="7"/>
                  </a:lnTo>
                  <a:lnTo>
                    <a:pt x="19" y="7"/>
                  </a:lnTo>
                  <a:close/>
                  <a:moveTo>
                    <a:pt x="17" y="0"/>
                  </a:moveTo>
                  <a:lnTo>
                    <a:pt x="28" y="0"/>
                  </a:lnTo>
                  <a:lnTo>
                    <a:pt x="32" y="2"/>
                  </a:lnTo>
                  <a:lnTo>
                    <a:pt x="36" y="5"/>
                  </a:lnTo>
                  <a:lnTo>
                    <a:pt x="39" y="8"/>
                  </a:lnTo>
                  <a:lnTo>
                    <a:pt x="42" y="13"/>
                  </a:lnTo>
                  <a:lnTo>
                    <a:pt x="44" y="18"/>
                  </a:lnTo>
                  <a:lnTo>
                    <a:pt x="44" y="23"/>
                  </a:lnTo>
                  <a:lnTo>
                    <a:pt x="45" y="29"/>
                  </a:lnTo>
                  <a:lnTo>
                    <a:pt x="45" y="36"/>
                  </a:lnTo>
                  <a:lnTo>
                    <a:pt x="44" y="46"/>
                  </a:lnTo>
                  <a:lnTo>
                    <a:pt x="43" y="54"/>
                  </a:lnTo>
                  <a:lnTo>
                    <a:pt x="38" y="63"/>
                  </a:lnTo>
                  <a:lnTo>
                    <a:pt x="31" y="68"/>
                  </a:lnTo>
                  <a:lnTo>
                    <a:pt x="27" y="70"/>
                  </a:lnTo>
                  <a:lnTo>
                    <a:pt x="17" y="70"/>
                  </a:lnTo>
                  <a:lnTo>
                    <a:pt x="14" y="68"/>
                  </a:lnTo>
                  <a:lnTo>
                    <a:pt x="11" y="67"/>
                  </a:lnTo>
                  <a:lnTo>
                    <a:pt x="7" y="63"/>
                  </a:lnTo>
                  <a:lnTo>
                    <a:pt x="1" y="52"/>
                  </a:lnTo>
                  <a:lnTo>
                    <a:pt x="0" y="36"/>
                  </a:lnTo>
                  <a:lnTo>
                    <a:pt x="1" y="24"/>
                  </a:lnTo>
                  <a:lnTo>
                    <a:pt x="3" y="15"/>
                  </a:lnTo>
                  <a:lnTo>
                    <a:pt x="5" y="10"/>
                  </a:lnTo>
                  <a:lnTo>
                    <a:pt x="7" y="7"/>
                  </a:lnTo>
                  <a:lnTo>
                    <a:pt x="11" y="3"/>
                  </a:lnTo>
                  <a:lnTo>
                    <a:pt x="14" y="1"/>
                  </a:lnTo>
                  <a:lnTo>
                    <a:pt x="17" y="0"/>
                  </a:lnTo>
                  <a:close/>
                </a:path>
              </a:pathLst>
            </a:custGeom>
            <a:solidFill>
              <a:srgbClr val="FFFFFF"/>
            </a:solidFill>
            <a:ln w="0">
              <a:solidFill>
                <a:srgbClr val="FFFFFF"/>
              </a:solidFill>
              <a:prstDash val="solid"/>
              <a:round/>
              <a:headEnd/>
              <a:tailEnd/>
            </a:ln>
          </p:spPr>
          <p:txBody>
            <a:bodyPr/>
            <a:lstStyle/>
            <a:p>
              <a:endParaRPr lang="en-US"/>
            </a:p>
          </p:txBody>
        </p:sp>
        <p:sp>
          <p:nvSpPr>
            <p:cNvPr id="25" name="Freeform 254"/>
            <p:cNvSpPr>
              <a:spLocks noEditPoints="1"/>
            </p:cNvSpPr>
            <p:nvPr/>
          </p:nvSpPr>
          <p:spPr bwMode="auto">
            <a:xfrm>
              <a:off x="1271" y="3084"/>
              <a:ext cx="44" cy="71"/>
            </a:xfrm>
            <a:custGeom>
              <a:avLst/>
              <a:gdLst>
                <a:gd name="T0" fmla="*/ 19 w 44"/>
                <a:gd name="T1" fmla="*/ 7 h 71"/>
                <a:gd name="T2" fmla="*/ 15 w 44"/>
                <a:gd name="T3" fmla="*/ 10 h 71"/>
                <a:gd name="T4" fmla="*/ 13 w 44"/>
                <a:gd name="T5" fmla="*/ 12 h 71"/>
                <a:gd name="T6" fmla="*/ 10 w 44"/>
                <a:gd name="T7" fmla="*/ 21 h 71"/>
                <a:gd name="T8" fmla="*/ 8 w 44"/>
                <a:gd name="T9" fmla="*/ 36 h 71"/>
                <a:gd name="T10" fmla="*/ 10 w 44"/>
                <a:gd name="T11" fmla="*/ 50 h 71"/>
                <a:gd name="T12" fmla="*/ 12 w 44"/>
                <a:gd name="T13" fmla="*/ 58 h 71"/>
                <a:gd name="T14" fmla="*/ 15 w 44"/>
                <a:gd name="T15" fmla="*/ 61 h 71"/>
                <a:gd name="T16" fmla="*/ 22 w 44"/>
                <a:gd name="T17" fmla="*/ 64 h 71"/>
                <a:gd name="T18" fmla="*/ 29 w 44"/>
                <a:gd name="T19" fmla="*/ 61 h 71"/>
                <a:gd name="T20" fmla="*/ 31 w 44"/>
                <a:gd name="T21" fmla="*/ 58 h 71"/>
                <a:gd name="T22" fmla="*/ 35 w 44"/>
                <a:gd name="T23" fmla="*/ 50 h 71"/>
                <a:gd name="T24" fmla="*/ 36 w 44"/>
                <a:gd name="T25" fmla="*/ 36 h 71"/>
                <a:gd name="T26" fmla="*/ 35 w 44"/>
                <a:gd name="T27" fmla="*/ 21 h 71"/>
                <a:gd name="T28" fmla="*/ 31 w 44"/>
                <a:gd name="T29" fmla="*/ 13 h 71"/>
                <a:gd name="T30" fmla="*/ 29 w 44"/>
                <a:gd name="T31" fmla="*/ 10 h 71"/>
                <a:gd name="T32" fmla="*/ 22 w 44"/>
                <a:gd name="T33" fmla="*/ 7 h 71"/>
                <a:gd name="T34" fmla="*/ 19 w 44"/>
                <a:gd name="T35" fmla="*/ 7 h 71"/>
                <a:gd name="T36" fmla="*/ 18 w 44"/>
                <a:gd name="T37" fmla="*/ 0 h 71"/>
                <a:gd name="T38" fmla="*/ 26 w 44"/>
                <a:gd name="T39" fmla="*/ 0 h 71"/>
                <a:gd name="T40" fmla="*/ 29 w 44"/>
                <a:gd name="T41" fmla="*/ 2 h 71"/>
                <a:gd name="T42" fmla="*/ 36 w 44"/>
                <a:gd name="T43" fmla="*/ 5 h 71"/>
                <a:gd name="T44" fmla="*/ 38 w 44"/>
                <a:gd name="T45" fmla="*/ 9 h 71"/>
                <a:gd name="T46" fmla="*/ 41 w 44"/>
                <a:gd name="T47" fmla="*/ 13 h 71"/>
                <a:gd name="T48" fmla="*/ 43 w 44"/>
                <a:gd name="T49" fmla="*/ 19 h 71"/>
                <a:gd name="T50" fmla="*/ 44 w 44"/>
                <a:gd name="T51" fmla="*/ 23 h 71"/>
                <a:gd name="T52" fmla="*/ 44 w 44"/>
                <a:gd name="T53" fmla="*/ 46 h 71"/>
                <a:gd name="T54" fmla="*/ 42 w 44"/>
                <a:gd name="T55" fmla="*/ 54 h 71"/>
                <a:gd name="T56" fmla="*/ 41 w 44"/>
                <a:gd name="T57" fmla="*/ 59 h 71"/>
                <a:gd name="T58" fmla="*/ 37 w 44"/>
                <a:gd name="T59" fmla="*/ 64 h 71"/>
                <a:gd name="T60" fmla="*/ 35 w 44"/>
                <a:gd name="T61" fmla="*/ 66 h 71"/>
                <a:gd name="T62" fmla="*/ 31 w 44"/>
                <a:gd name="T63" fmla="*/ 68 h 71"/>
                <a:gd name="T64" fmla="*/ 27 w 44"/>
                <a:gd name="T65" fmla="*/ 71 h 71"/>
                <a:gd name="T66" fmla="*/ 18 w 44"/>
                <a:gd name="T67" fmla="*/ 71 h 71"/>
                <a:gd name="T68" fmla="*/ 13 w 44"/>
                <a:gd name="T69" fmla="*/ 68 h 71"/>
                <a:gd name="T70" fmla="*/ 10 w 44"/>
                <a:gd name="T71" fmla="*/ 67 h 71"/>
                <a:gd name="T72" fmla="*/ 6 w 44"/>
                <a:gd name="T73" fmla="*/ 64 h 71"/>
                <a:gd name="T74" fmla="*/ 2 w 44"/>
                <a:gd name="T75" fmla="*/ 52 h 71"/>
                <a:gd name="T76" fmla="*/ 0 w 44"/>
                <a:gd name="T77" fmla="*/ 36 h 71"/>
                <a:gd name="T78" fmla="*/ 0 w 44"/>
                <a:gd name="T79" fmla="*/ 25 h 71"/>
                <a:gd name="T80" fmla="*/ 4 w 44"/>
                <a:gd name="T81" fmla="*/ 11 h 71"/>
                <a:gd name="T82" fmla="*/ 6 w 44"/>
                <a:gd name="T83" fmla="*/ 7 h 71"/>
                <a:gd name="T84" fmla="*/ 10 w 44"/>
                <a:gd name="T85" fmla="*/ 4 h 71"/>
                <a:gd name="T86" fmla="*/ 13 w 44"/>
                <a:gd name="T87" fmla="*/ 2 h 71"/>
                <a:gd name="T88" fmla="*/ 18 w 44"/>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
                <a:gd name="T136" fmla="*/ 0 h 71"/>
                <a:gd name="T137" fmla="*/ 44 w 44"/>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 h="71">
                  <a:moveTo>
                    <a:pt x="19" y="7"/>
                  </a:moveTo>
                  <a:lnTo>
                    <a:pt x="15" y="10"/>
                  </a:lnTo>
                  <a:lnTo>
                    <a:pt x="13" y="12"/>
                  </a:lnTo>
                  <a:lnTo>
                    <a:pt x="10" y="21"/>
                  </a:lnTo>
                  <a:lnTo>
                    <a:pt x="8" y="36"/>
                  </a:lnTo>
                  <a:lnTo>
                    <a:pt x="10" y="50"/>
                  </a:lnTo>
                  <a:lnTo>
                    <a:pt x="12" y="58"/>
                  </a:lnTo>
                  <a:lnTo>
                    <a:pt x="15" y="61"/>
                  </a:lnTo>
                  <a:lnTo>
                    <a:pt x="22" y="64"/>
                  </a:lnTo>
                  <a:lnTo>
                    <a:pt x="29" y="61"/>
                  </a:lnTo>
                  <a:lnTo>
                    <a:pt x="31" y="58"/>
                  </a:lnTo>
                  <a:lnTo>
                    <a:pt x="35" y="50"/>
                  </a:lnTo>
                  <a:lnTo>
                    <a:pt x="36" y="36"/>
                  </a:lnTo>
                  <a:lnTo>
                    <a:pt x="35" y="21"/>
                  </a:lnTo>
                  <a:lnTo>
                    <a:pt x="31" y="13"/>
                  </a:lnTo>
                  <a:lnTo>
                    <a:pt x="29" y="10"/>
                  </a:lnTo>
                  <a:lnTo>
                    <a:pt x="22" y="7"/>
                  </a:lnTo>
                  <a:lnTo>
                    <a:pt x="19" y="7"/>
                  </a:lnTo>
                  <a:close/>
                  <a:moveTo>
                    <a:pt x="18" y="0"/>
                  </a:moveTo>
                  <a:lnTo>
                    <a:pt x="26" y="0"/>
                  </a:lnTo>
                  <a:lnTo>
                    <a:pt x="29" y="2"/>
                  </a:lnTo>
                  <a:lnTo>
                    <a:pt x="36" y="5"/>
                  </a:lnTo>
                  <a:lnTo>
                    <a:pt x="38" y="9"/>
                  </a:lnTo>
                  <a:lnTo>
                    <a:pt x="41" y="13"/>
                  </a:lnTo>
                  <a:lnTo>
                    <a:pt x="43" y="19"/>
                  </a:lnTo>
                  <a:lnTo>
                    <a:pt x="44" y="23"/>
                  </a:lnTo>
                  <a:lnTo>
                    <a:pt x="44" y="46"/>
                  </a:lnTo>
                  <a:lnTo>
                    <a:pt x="42" y="54"/>
                  </a:lnTo>
                  <a:lnTo>
                    <a:pt x="41" y="59"/>
                  </a:lnTo>
                  <a:lnTo>
                    <a:pt x="37" y="64"/>
                  </a:lnTo>
                  <a:lnTo>
                    <a:pt x="35" y="66"/>
                  </a:lnTo>
                  <a:lnTo>
                    <a:pt x="31" y="68"/>
                  </a:lnTo>
                  <a:lnTo>
                    <a:pt x="27" y="71"/>
                  </a:lnTo>
                  <a:lnTo>
                    <a:pt x="18" y="71"/>
                  </a:lnTo>
                  <a:lnTo>
                    <a:pt x="13" y="68"/>
                  </a:lnTo>
                  <a:lnTo>
                    <a:pt x="10" y="67"/>
                  </a:lnTo>
                  <a:lnTo>
                    <a:pt x="6" y="64"/>
                  </a:lnTo>
                  <a:lnTo>
                    <a:pt x="2" y="52"/>
                  </a:lnTo>
                  <a:lnTo>
                    <a:pt x="0" y="36"/>
                  </a:lnTo>
                  <a:lnTo>
                    <a:pt x="0" y="25"/>
                  </a:lnTo>
                  <a:lnTo>
                    <a:pt x="4" y="11"/>
                  </a:lnTo>
                  <a:lnTo>
                    <a:pt x="6" y="7"/>
                  </a:lnTo>
                  <a:lnTo>
                    <a:pt x="10" y="4"/>
                  </a:lnTo>
                  <a:lnTo>
                    <a:pt x="13" y="2"/>
                  </a:lnTo>
                  <a:lnTo>
                    <a:pt x="18" y="0"/>
                  </a:lnTo>
                  <a:close/>
                </a:path>
              </a:pathLst>
            </a:custGeom>
            <a:solidFill>
              <a:srgbClr val="FFFFFF"/>
            </a:solidFill>
            <a:ln w="0">
              <a:solidFill>
                <a:srgbClr val="FFFFFF"/>
              </a:solidFill>
              <a:prstDash val="solid"/>
              <a:round/>
              <a:headEnd/>
              <a:tailEnd/>
            </a:ln>
          </p:spPr>
          <p:txBody>
            <a:bodyPr/>
            <a:lstStyle/>
            <a:p>
              <a:endParaRPr lang="en-US"/>
            </a:p>
          </p:txBody>
        </p:sp>
        <p:sp>
          <p:nvSpPr>
            <p:cNvPr id="26" name="Freeform 255"/>
            <p:cNvSpPr>
              <a:spLocks noEditPoints="1"/>
            </p:cNvSpPr>
            <p:nvPr/>
          </p:nvSpPr>
          <p:spPr bwMode="auto">
            <a:xfrm>
              <a:off x="1405" y="3232"/>
              <a:ext cx="43" cy="70"/>
            </a:xfrm>
            <a:custGeom>
              <a:avLst/>
              <a:gdLst>
                <a:gd name="T0" fmla="*/ 18 w 43"/>
                <a:gd name="T1" fmla="*/ 6 h 70"/>
                <a:gd name="T2" fmla="*/ 15 w 43"/>
                <a:gd name="T3" fmla="*/ 9 h 70"/>
                <a:gd name="T4" fmla="*/ 12 w 43"/>
                <a:gd name="T5" fmla="*/ 11 h 70"/>
                <a:gd name="T6" fmla="*/ 9 w 43"/>
                <a:gd name="T7" fmla="*/ 20 h 70"/>
                <a:gd name="T8" fmla="*/ 8 w 43"/>
                <a:gd name="T9" fmla="*/ 35 h 70"/>
                <a:gd name="T10" fmla="*/ 9 w 43"/>
                <a:gd name="T11" fmla="*/ 49 h 70"/>
                <a:gd name="T12" fmla="*/ 11 w 43"/>
                <a:gd name="T13" fmla="*/ 57 h 70"/>
                <a:gd name="T14" fmla="*/ 15 w 43"/>
                <a:gd name="T15" fmla="*/ 60 h 70"/>
                <a:gd name="T16" fmla="*/ 22 w 43"/>
                <a:gd name="T17" fmla="*/ 63 h 70"/>
                <a:gd name="T18" fmla="*/ 28 w 43"/>
                <a:gd name="T19" fmla="*/ 60 h 70"/>
                <a:gd name="T20" fmla="*/ 31 w 43"/>
                <a:gd name="T21" fmla="*/ 57 h 70"/>
                <a:gd name="T22" fmla="*/ 34 w 43"/>
                <a:gd name="T23" fmla="*/ 49 h 70"/>
                <a:gd name="T24" fmla="*/ 35 w 43"/>
                <a:gd name="T25" fmla="*/ 35 h 70"/>
                <a:gd name="T26" fmla="*/ 34 w 43"/>
                <a:gd name="T27" fmla="*/ 20 h 70"/>
                <a:gd name="T28" fmla="*/ 31 w 43"/>
                <a:gd name="T29" fmla="*/ 12 h 70"/>
                <a:gd name="T30" fmla="*/ 28 w 43"/>
                <a:gd name="T31" fmla="*/ 9 h 70"/>
                <a:gd name="T32" fmla="*/ 22 w 43"/>
                <a:gd name="T33" fmla="*/ 6 h 70"/>
                <a:gd name="T34" fmla="*/ 18 w 43"/>
                <a:gd name="T35" fmla="*/ 6 h 70"/>
                <a:gd name="T36" fmla="*/ 17 w 43"/>
                <a:gd name="T37" fmla="*/ 0 h 70"/>
                <a:gd name="T38" fmla="*/ 25 w 43"/>
                <a:gd name="T39" fmla="*/ 0 h 70"/>
                <a:gd name="T40" fmla="*/ 28 w 43"/>
                <a:gd name="T41" fmla="*/ 1 h 70"/>
                <a:gd name="T42" fmla="*/ 35 w 43"/>
                <a:gd name="T43" fmla="*/ 4 h 70"/>
                <a:gd name="T44" fmla="*/ 38 w 43"/>
                <a:gd name="T45" fmla="*/ 8 h 70"/>
                <a:gd name="T46" fmla="*/ 40 w 43"/>
                <a:gd name="T47" fmla="*/ 12 h 70"/>
                <a:gd name="T48" fmla="*/ 42 w 43"/>
                <a:gd name="T49" fmla="*/ 18 h 70"/>
                <a:gd name="T50" fmla="*/ 43 w 43"/>
                <a:gd name="T51" fmla="*/ 23 h 70"/>
                <a:gd name="T52" fmla="*/ 43 w 43"/>
                <a:gd name="T53" fmla="*/ 46 h 70"/>
                <a:gd name="T54" fmla="*/ 41 w 43"/>
                <a:gd name="T55" fmla="*/ 54 h 70"/>
                <a:gd name="T56" fmla="*/ 40 w 43"/>
                <a:gd name="T57" fmla="*/ 58 h 70"/>
                <a:gd name="T58" fmla="*/ 36 w 43"/>
                <a:gd name="T59" fmla="*/ 63 h 70"/>
                <a:gd name="T60" fmla="*/ 34 w 43"/>
                <a:gd name="T61" fmla="*/ 65 h 70"/>
                <a:gd name="T62" fmla="*/ 31 w 43"/>
                <a:gd name="T63" fmla="*/ 67 h 70"/>
                <a:gd name="T64" fmla="*/ 26 w 43"/>
                <a:gd name="T65" fmla="*/ 70 h 70"/>
                <a:gd name="T66" fmla="*/ 17 w 43"/>
                <a:gd name="T67" fmla="*/ 70 h 70"/>
                <a:gd name="T68" fmla="*/ 12 w 43"/>
                <a:gd name="T69" fmla="*/ 67 h 70"/>
                <a:gd name="T70" fmla="*/ 9 w 43"/>
                <a:gd name="T71" fmla="*/ 66 h 70"/>
                <a:gd name="T72" fmla="*/ 5 w 43"/>
                <a:gd name="T73" fmla="*/ 63 h 70"/>
                <a:gd name="T74" fmla="*/ 1 w 43"/>
                <a:gd name="T75" fmla="*/ 51 h 70"/>
                <a:gd name="T76" fmla="*/ 0 w 43"/>
                <a:gd name="T77" fmla="*/ 35 h 70"/>
                <a:gd name="T78" fmla="*/ 0 w 43"/>
                <a:gd name="T79" fmla="*/ 24 h 70"/>
                <a:gd name="T80" fmla="*/ 3 w 43"/>
                <a:gd name="T81" fmla="*/ 10 h 70"/>
                <a:gd name="T82" fmla="*/ 5 w 43"/>
                <a:gd name="T83" fmla="*/ 6 h 70"/>
                <a:gd name="T84" fmla="*/ 9 w 43"/>
                <a:gd name="T85" fmla="*/ 3 h 70"/>
                <a:gd name="T86" fmla="*/ 12 w 43"/>
                <a:gd name="T87" fmla="*/ 1 h 70"/>
                <a:gd name="T88" fmla="*/ 17 w 43"/>
                <a:gd name="T89" fmla="*/ 0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
                <a:gd name="T136" fmla="*/ 0 h 70"/>
                <a:gd name="T137" fmla="*/ 43 w 43"/>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 h="70">
                  <a:moveTo>
                    <a:pt x="18" y="6"/>
                  </a:moveTo>
                  <a:lnTo>
                    <a:pt x="15" y="9"/>
                  </a:lnTo>
                  <a:lnTo>
                    <a:pt x="12" y="11"/>
                  </a:lnTo>
                  <a:lnTo>
                    <a:pt x="9" y="20"/>
                  </a:lnTo>
                  <a:lnTo>
                    <a:pt x="8" y="35"/>
                  </a:lnTo>
                  <a:lnTo>
                    <a:pt x="9" y="49"/>
                  </a:lnTo>
                  <a:lnTo>
                    <a:pt x="11" y="57"/>
                  </a:lnTo>
                  <a:lnTo>
                    <a:pt x="15" y="60"/>
                  </a:lnTo>
                  <a:lnTo>
                    <a:pt x="22" y="63"/>
                  </a:lnTo>
                  <a:lnTo>
                    <a:pt x="28" y="60"/>
                  </a:lnTo>
                  <a:lnTo>
                    <a:pt x="31" y="57"/>
                  </a:lnTo>
                  <a:lnTo>
                    <a:pt x="34" y="49"/>
                  </a:lnTo>
                  <a:lnTo>
                    <a:pt x="35" y="35"/>
                  </a:lnTo>
                  <a:lnTo>
                    <a:pt x="34" y="20"/>
                  </a:lnTo>
                  <a:lnTo>
                    <a:pt x="31" y="12"/>
                  </a:lnTo>
                  <a:lnTo>
                    <a:pt x="28" y="9"/>
                  </a:lnTo>
                  <a:lnTo>
                    <a:pt x="22" y="6"/>
                  </a:lnTo>
                  <a:lnTo>
                    <a:pt x="18" y="6"/>
                  </a:lnTo>
                  <a:close/>
                  <a:moveTo>
                    <a:pt x="17" y="0"/>
                  </a:moveTo>
                  <a:lnTo>
                    <a:pt x="25" y="0"/>
                  </a:lnTo>
                  <a:lnTo>
                    <a:pt x="28" y="1"/>
                  </a:lnTo>
                  <a:lnTo>
                    <a:pt x="35" y="4"/>
                  </a:lnTo>
                  <a:lnTo>
                    <a:pt x="38" y="8"/>
                  </a:lnTo>
                  <a:lnTo>
                    <a:pt x="40" y="12"/>
                  </a:lnTo>
                  <a:lnTo>
                    <a:pt x="42" y="18"/>
                  </a:lnTo>
                  <a:lnTo>
                    <a:pt x="43" y="23"/>
                  </a:lnTo>
                  <a:lnTo>
                    <a:pt x="43" y="46"/>
                  </a:lnTo>
                  <a:lnTo>
                    <a:pt x="41" y="54"/>
                  </a:lnTo>
                  <a:lnTo>
                    <a:pt x="40" y="58"/>
                  </a:lnTo>
                  <a:lnTo>
                    <a:pt x="36" y="63"/>
                  </a:lnTo>
                  <a:lnTo>
                    <a:pt x="34" y="65"/>
                  </a:lnTo>
                  <a:lnTo>
                    <a:pt x="31" y="67"/>
                  </a:lnTo>
                  <a:lnTo>
                    <a:pt x="26" y="70"/>
                  </a:lnTo>
                  <a:lnTo>
                    <a:pt x="17" y="70"/>
                  </a:lnTo>
                  <a:lnTo>
                    <a:pt x="12" y="67"/>
                  </a:lnTo>
                  <a:lnTo>
                    <a:pt x="9" y="66"/>
                  </a:lnTo>
                  <a:lnTo>
                    <a:pt x="5" y="63"/>
                  </a:lnTo>
                  <a:lnTo>
                    <a:pt x="1" y="51"/>
                  </a:lnTo>
                  <a:lnTo>
                    <a:pt x="0" y="35"/>
                  </a:lnTo>
                  <a:lnTo>
                    <a:pt x="0" y="24"/>
                  </a:lnTo>
                  <a:lnTo>
                    <a:pt x="3" y="10"/>
                  </a:lnTo>
                  <a:lnTo>
                    <a:pt x="5" y="6"/>
                  </a:lnTo>
                  <a:lnTo>
                    <a:pt x="9" y="3"/>
                  </a:lnTo>
                  <a:lnTo>
                    <a:pt x="12" y="1"/>
                  </a:lnTo>
                  <a:lnTo>
                    <a:pt x="17" y="0"/>
                  </a:lnTo>
                  <a:close/>
                </a:path>
              </a:pathLst>
            </a:custGeom>
            <a:solidFill>
              <a:srgbClr val="FFFFFF"/>
            </a:solidFill>
            <a:ln w="0">
              <a:solidFill>
                <a:srgbClr val="FFFFFF"/>
              </a:solidFill>
              <a:prstDash val="solid"/>
              <a:round/>
              <a:headEnd/>
              <a:tailEnd/>
            </a:ln>
          </p:spPr>
          <p:txBody>
            <a:bodyPr/>
            <a:lstStyle/>
            <a:p>
              <a:endParaRPr lang="en-US"/>
            </a:p>
          </p:txBody>
        </p:sp>
        <p:sp>
          <p:nvSpPr>
            <p:cNvPr id="27" name="Freeform 256"/>
            <p:cNvSpPr>
              <a:spLocks/>
            </p:cNvSpPr>
            <p:nvPr/>
          </p:nvSpPr>
          <p:spPr bwMode="auto">
            <a:xfrm>
              <a:off x="2469" y="3238"/>
              <a:ext cx="45" cy="69"/>
            </a:xfrm>
            <a:custGeom>
              <a:avLst/>
              <a:gdLst>
                <a:gd name="T0" fmla="*/ 8 w 45"/>
                <a:gd name="T1" fmla="*/ 0 h 69"/>
                <a:gd name="T2" fmla="*/ 41 w 45"/>
                <a:gd name="T3" fmla="*/ 0 h 69"/>
                <a:gd name="T4" fmla="*/ 41 w 45"/>
                <a:gd name="T5" fmla="*/ 8 h 69"/>
                <a:gd name="T6" fmla="*/ 14 w 45"/>
                <a:gd name="T7" fmla="*/ 8 h 69"/>
                <a:gd name="T8" fmla="*/ 10 w 45"/>
                <a:gd name="T9" fmla="*/ 27 h 69"/>
                <a:gd name="T10" fmla="*/ 15 w 45"/>
                <a:gd name="T11" fmla="*/ 25 h 69"/>
                <a:gd name="T12" fmla="*/ 24 w 45"/>
                <a:gd name="T13" fmla="*/ 22 h 69"/>
                <a:gd name="T14" fmla="*/ 29 w 45"/>
                <a:gd name="T15" fmla="*/ 23 h 69"/>
                <a:gd name="T16" fmla="*/ 35 w 45"/>
                <a:gd name="T17" fmla="*/ 26 h 69"/>
                <a:gd name="T18" fmla="*/ 39 w 45"/>
                <a:gd name="T19" fmla="*/ 29 h 69"/>
                <a:gd name="T20" fmla="*/ 44 w 45"/>
                <a:gd name="T21" fmla="*/ 36 h 69"/>
                <a:gd name="T22" fmla="*/ 45 w 45"/>
                <a:gd name="T23" fmla="*/ 41 h 69"/>
                <a:gd name="T24" fmla="*/ 45 w 45"/>
                <a:gd name="T25" fmla="*/ 51 h 69"/>
                <a:gd name="T26" fmla="*/ 43 w 45"/>
                <a:gd name="T27" fmla="*/ 57 h 69"/>
                <a:gd name="T28" fmla="*/ 39 w 45"/>
                <a:gd name="T29" fmla="*/ 61 h 69"/>
                <a:gd name="T30" fmla="*/ 36 w 45"/>
                <a:gd name="T31" fmla="*/ 65 h 69"/>
                <a:gd name="T32" fmla="*/ 32 w 45"/>
                <a:gd name="T33" fmla="*/ 67 h 69"/>
                <a:gd name="T34" fmla="*/ 28 w 45"/>
                <a:gd name="T35" fmla="*/ 69 h 69"/>
                <a:gd name="T36" fmla="*/ 22 w 45"/>
                <a:gd name="T37" fmla="*/ 69 h 69"/>
                <a:gd name="T38" fmla="*/ 10 w 45"/>
                <a:gd name="T39" fmla="*/ 67 h 69"/>
                <a:gd name="T40" fmla="*/ 6 w 45"/>
                <a:gd name="T41" fmla="*/ 64 h 69"/>
                <a:gd name="T42" fmla="*/ 4 w 45"/>
                <a:gd name="T43" fmla="*/ 61 h 69"/>
                <a:gd name="T44" fmla="*/ 1 w 45"/>
                <a:gd name="T45" fmla="*/ 58 h 69"/>
                <a:gd name="T46" fmla="*/ 0 w 45"/>
                <a:gd name="T47" fmla="*/ 54 h 69"/>
                <a:gd name="T48" fmla="*/ 0 w 45"/>
                <a:gd name="T49" fmla="*/ 50 h 69"/>
                <a:gd name="T50" fmla="*/ 8 w 45"/>
                <a:gd name="T51" fmla="*/ 50 h 69"/>
                <a:gd name="T52" fmla="*/ 10 w 45"/>
                <a:gd name="T53" fmla="*/ 57 h 69"/>
                <a:gd name="T54" fmla="*/ 15 w 45"/>
                <a:gd name="T55" fmla="*/ 61 h 69"/>
                <a:gd name="T56" fmla="*/ 18 w 45"/>
                <a:gd name="T57" fmla="*/ 63 h 69"/>
                <a:gd name="T58" fmla="*/ 25 w 45"/>
                <a:gd name="T59" fmla="*/ 63 h 69"/>
                <a:gd name="T60" fmla="*/ 32 w 45"/>
                <a:gd name="T61" fmla="*/ 58 h 69"/>
                <a:gd name="T62" fmla="*/ 35 w 45"/>
                <a:gd name="T63" fmla="*/ 54 h 69"/>
                <a:gd name="T64" fmla="*/ 36 w 45"/>
                <a:gd name="T65" fmla="*/ 50 h 69"/>
                <a:gd name="T66" fmla="*/ 36 w 45"/>
                <a:gd name="T67" fmla="*/ 41 h 69"/>
                <a:gd name="T68" fmla="*/ 35 w 45"/>
                <a:gd name="T69" fmla="*/ 37 h 69"/>
                <a:gd name="T70" fmla="*/ 32 w 45"/>
                <a:gd name="T71" fmla="*/ 34 h 69"/>
                <a:gd name="T72" fmla="*/ 29 w 45"/>
                <a:gd name="T73" fmla="*/ 31 h 69"/>
                <a:gd name="T74" fmla="*/ 25 w 45"/>
                <a:gd name="T75" fmla="*/ 30 h 69"/>
                <a:gd name="T76" fmla="*/ 17 w 45"/>
                <a:gd name="T77" fmla="*/ 30 h 69"/>
                <a:gd name="T78" fmla="*/ 14 w 45"/>
                <a:gd name="T79" fmla="*/ 31 h 69"/>
                <a:gd name="T80" fmla="*/ 12 w 45"/>
                <a:gd name="T81" fmla="*/ 34 h 69"/>
                <a:gd name="T82" fmla="*/ 9 w 45"/>
                <a:gd name="T83" fmla="*/ 37 h 69"/>
                <a:gd name="T84" fmla="*/ 1 w 45"/>
                <a:gd name="T85" fmla="*/ 36 h 69"/>
                <a:gd name="T86" fmla="*/ 8 w 45"/>
                <a:gd name="T87" fmla="*/ 0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
                <a:gd name="T133" fmla="*/ 0 h 69"/>
                <a:gd name="T134" fmla="*/ 45 w 45"/>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 h="69">
                  <a:moveTo>
                    <a:pt x="8" y="0"/>
                  </a:moveTo>
                  <a:lnTo>
                    <a:pt x="41" y="0"/>
                  </a:lnTo>
                  <a:lnTo>
                    <a:pt x="41" y="8"/>
                  </a:lnTo>
                  <a:lnTo>
                    <a:pt x="14" y="8"/>
                  </a:lnTo>
                  <a:lnTo>
                    <a:pt x="10" y="27"/>
                  </a:lnTo>
                  <a:lnTo>
                    <a:pt x="15" y="25"/>
                  </a:lnTo>
                  <a:lnTo>
                    <a:pt x="24" y="22"/>
                  </a:lnTo>
                  <a:lnTo>
                    <a:pt x="29" y="23"/>
                  </a:lnTo>
                  <a:lnTo>
                    <a:pt x="35" y="26"/>
                  </a:lnTo>
                  <a:lnTo>
                    <a:pt x="39" y="29"/>
                  </a:lnTo>
                  <a:lnTo>
                    <a:pt x="44" y="36"/>
                  </a:lnTo>
                  <a:lnTo>
                    <a:pt x="45" y="41"/>
                  </a:lnTo>
                  <a:lnTo>
                    <a:pt x="45" y="51"/>
                  </a:lnTo>
                  <a:lnTo>
                    <a:pt x="43" y="57"/>
                  </a:lnTo>
                  <a:lnTo>
                    <a:pt x="39" y="61"/>
                  </a:lnTo>
                  <a:lnTo>
                    <a:pt x="36" y="65"/>
                  </a:lnTo>
                  <a:lnTo>
                    <a:pt x="32" y="67"/>
                  </a:lnTo>
                  <a:lnTo>
                    <a:pt x="28" y="69"/>
                  </a:lnTo>
                  <a:lnTo>
                    <a:pt x="22" y="69"/>
                  </a:lnTo>
                  <a:lnTo>
                    <a:pt x="10" y="67"/>
                  </a:lnTo>
                  <a:lnTo>
                    <a:pt x="6" y="64"/>
                  </a:lnTo>
                  <a:lnTo>
                    <a:pt x="4" y="61"/>
                  </a:lnTo>
                  <a:lnTo>
                    <a:pt x="1" y="58"/>
                  </a:lnTo>
                  <a:lnTo>
                    <a:pt x="0" y="54"/>
                  </a:lnTo>
                  <a:lnTo>
                    <a:pt x="0" y="50"/>
                  </a:lnTo>
                  <a:lnTo>
                    <a:pt x="8" y="50"/>
                  </a:lnTo>
                  <a:lnTo>
                    <a:pt x="10" y="57"/>
                  </a:lnTo>
                  <a:lnTo>
                    <a:pt x="15" y="61"/>
                  </a:lnTo>
                  <a:lnTo>
                    <a:pt x="18" y="63"/>
                  </a:lnTo>
                  <a:lnTo>
                    <a:pt x="25" y="63"/>
                  </a:lnTo>
                  <a:lnTo>
                    <a:pt x="32" y="58"/>
                  </a:lnTo>
                  <a:lnTo>
                    <a:pt x="35" y="54"/>
                  </a:lnTo>
                  <a:lnTo>
                    <a:pt x="36" y="50"/>
                  </a:lnTo>
                  <a:lnTo>
                    <a:pt x="36" y="41"/>
                  </a:lnTo>
                  <a:lnTo>
                    <a:pt x="35" y="37"/>
                  </a:lnTo>
                  <a:lnTo>
                    <a:pt x="32" y="34"/>
                  </a:lnTo>
                  <a:lnTo>
                    <a:pt x="29" y="31"/>
                  </a:lnTo>
                  <a:lnTo>
                    <a:pt x="25" y="30"/>
                  </a:lnTo>
                  <a:lnTo>
                    <a:pt x="17" y="30"/>
                  </a:lnTo>
                  <a:lnTo>
                    <a:pt x="14" y="31"/>
                  </a:lnTo>
                  <a:lnTo>
                    <a:pt x="12" y="34"/>
                  </a:lnTo>
                  <a:lnTo>
                    <a:pt x="9" y="37"/>
                  </a:lnTo>
                  <a:lnTo>
                    <a:pt x="1" y="36"/>
                  </a:lnTo>
                  <a:lnTo>
                    <a:pt x="8" y="0"/>
                  </a:lnTo>
                  <a:close/>
                </a:path>
              </a:pathLst>
            </a:custGeom>
            <a:solidFill>
              <a:srgbClr val="FFFFFF"/>
            </a:solidFill>
            <a:ln w="0">
              <a:solidFill>
                <a:srgbClr val="FFFFFF"/>
              </a:solidFill>
              <a:prstDash val="solid"/>
              <a:round/>
              <a:headEnd/>
              <a:tailEnd/>
            </a:ln>
          </p:spPr>
          <p:txBody>
            <a:bodyPr/>
            <a:lstStyle/>
            <a:p>
              <a:endParaRPr lang="en-US"/>
            </a:p>
          </p:txBody>
        </p:sp>
        <p:sp>
          <p:nvSpPr>
            <p:cNvPr id="28" name="Freeform 257"/>
            <p:cNvSpPr>
              <a:spLocks noEditPoints="1"/>
            </p:cNvSpPr>
            <p:nvPr/>
          </p:nvSpPr>
          <p:spPr bwMode="auto">
            <a:xfrm>
              <a:off x="2683" y="3237"/>
              <a:ext cx="46" cy="70"/>
            </a:xfrm>
            <a:custGeom>
              <a:avLst/>
              <a:gdLst>
                <a:gd name="T0" fmla="*/ 17 w 46"/>
                <a:gd name="T1" fmla="*/ 34 h 70"/>
                <a:gd name="T2" fmla="*/ 11 w 46"/>
                <a:gd name="T3" fmla="*/ 39 h 70"/>
                <a:gd name="T4" fmla="*/ 10 w 46"/>
                <a:gd name="T5" fmla="*/ 51 h 70"/>
                <a:gd name="T6" fmla="*/ 13 w 46"/>
                <a:gd name="T7" fmla="*/ 58 h 70"/>
                <a:gd name="T8" fmla="*/ 17 w 46"/>
                <a:gd name="T9" fmla="*/ 61 h 70"/>
                <a:gd name="T10" fmla="*/ 27 w 46"/>
                <a:gd name="T11" fmla="*/ 64 h 70"/>
                <a:gd name="T12" fmla="*/ 33 w 46"/>
                <a:gd name="T13" fmla="*/ 59 h 70"/>
                <a:gd name="T14" fmla="*/ 37 w 46"/>
                <a:gd name="T15" fmla="*/ 52 h 70"/>
                <a:gd name="T16" fmla="*/ 36 w 46"/>
                <a:gd name="T17" fmla="*/ 39 h 70"/>
                <a:gd name="T18" fmla="*/ 31 w 46"/>
                <a:gd name="T19" fmla="*/ 34 h 70"/>
                <a:gd name="T20" fmla="*/ 19 w 46"/>
                <a:gd name="T21" fmla="*/ 32 h 70"/>
                <a:gd name="T22" fmla="*/ 30 w 46"/>
                <a:gd name="T23" fmla="*/ 0 h 70"/>
                <a:gd name="T24" fmla="*/ 38 w 46"/>
                <a:gd name="T25" fmla="*/ 5 h 70"/>
                <a:gd name="T26" fmla="*/ 44 w 46"/>
                <a:gd name="T27" fmla="*/ 13 h 70"/>
                <a:gd name="T28" fmla="*/ 36 w 46"/>
                <a:gd name="T29" fmla="*/ 18 h 70"/>
                <a:gd name="T30" fmla="*/ 30 w 46"/>
                <a:gd name="T31" fmla="*/ 8 h 70"/>
                <a:gd name="T32" fmla="*/ 21 w 46"/>
                <a:gd name="T33" fmla="*/ 7 h 70"/>
                <a:gd name="T34" fmla="*/ 13 w 46"/>
                <a:gd name="T35" fmla="*/ 14 h 70"/>
                <a:gd name="T36" fmla="*/ 9 w 46"/>
                <a:gd name="T37" fmla="*/ 22 h 70"/>
                <a:gd name="T38" fmla="*/ 8 w 46"/>
                <a:gd name="T39" fmla="*/ 34 h 70"/>
                <a:gd name="T40" fmla="*/ 16 w 46"/>
                <a:gd name="T41" fmla="*/ 27 h 70"/>
                <a:gd name="T42" fmla="*/ 31 w 46"/>
                <a:gd name="T43" fmla="*/ 26 h 70"/>
                <a:gd name="T44" fmla="*/ 40 w 46"/>
                <a:gd name="T45" fmla="*/ 31 h 70"/>
                <a:gd name="T46" fmla="*/ 46 w 46"/>
                <a:gd name="T47" fmla="*/ 47 h 70"/>
                <a:gd name="T48" fmla="*/ 42 w 46"/>
                <a:gd name="T49" fmla="*/ 59 h 70"/>
                <a:gd name="T50" fmla="*/ 36 w 46"/>
                <a:gd name="T51" fmla="*/ 67 h 70"/>
                <a:gd name="T52" fmla="*/ 24 w 46"/>
                <a:gd name="T53" fmla="*/ 70 h 70"/>
                <a:gd name="T54" fmla="*/ 10 w 46"/>
                <a:gd name="T55" fmla="*/ 66 h 70"/>
                <a:gd name="T56" fmla="*/ 2 w 46"/>
                <a:gd name="T57" fmla="*/ 52 h 70"/>
                <a:gd name="T58" fmla="*/ 1 w 46"/>
                <a:gd name="T59" fmla="*/ 24 h 70"/>
                <a:gd name="T60" fmla="*/ 8 w 46"/>
                <a:gd name="T61" fmla="*/ 8 h 70"/>
                <a:gd name="T62" fmla="*/ 15 w 46"/>
                <a:gd name="T63" fmla="*/ 3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70"/>
                <a:gd name="T98" fmla="*/ 46 w 46"/>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70">
                  <a:moveTo>
                    <a:pt x="19" y="32"/>
                  </a:moveTo>
                  <a:lnTo>
                    <a:pt x="17" y="34"/>
                  </a:lnTo>
                  <a:lnTo>
                    <a:pt x="14" y="36"/>
                  </a:lnTo>
                  <a:lnTo>
                    <a:pt x="11" y="39"/>
                  </a:lnTo>
                  <a:lnTo>
                    <a:pt x="10" y="43"/>
                  </a:lnTo>
                  <a:lnTo>
                    <a:pt x="10" y="51"/>
                  </a:lnTo>
                  <a:lnTo>
                    <a:pt x="11" y="55"/>
                  </a:lnTo>
                  <a:lnTo>
                    <a:pt x="13" y="58"/>
                  </a:lnTo>
                  <a:lnTo>
                    <a:pt x="15" y="60"/>
                  </a:lnTo>
                  <a:lnTo>
                    <a:pt x="17" y="61"/>
                  </a:lnTo>
                  <a:lnTo>
                    <a:pt x="21" y="64"/>
                  </a:lnTo>
                  <a:lnTo>
                    <a:pt x="27" y="64"/>
                  </a:lnTo>
                  <a:lnTo>
                    <a:pt x="31" y="61"/>
                  </a:lnTo>
                  <a:lnTo>
                    <a:pt x="33" y="59"/>
                  </a:lnTo>
                  <a:lnTo>
                    <a:pt x="36" y="55"/>
                  </a:lnTo>
                  <a:lnTo>
                    <a:pt x="37" y="52"/>
                  </a:lnTo>
                  <a:lnTo>
                    <a:pt x="37" y="43"/>
                  </a:lnTo>
                  <a:lnTo>
                    <a:pt x="36" y="39"/>
                  </a:lnTo>
                  <a:lnTo>
                    <a:pt x="33" y="36"/>
                  </a:lnTo>
                  <a:lnTo>
                    <a:pt x="31" y="34"/>
                  </a:lnTo>
                  <a:lnTo>
                    <a:pt x="27" y="32"/>
                  </a:lnTo>
                  <a:lnTo>
                    <a:pt x="19" y="32"/>
                  </a:lnTo>
                  <a:close/>
                  <a:moveTo>
                    <a:pt x="19" y="0"/>
                  </a:moveTo>
                  <a:lnTo>
                    <a:pt x="30" y="0"/>
                  </a:lnTo>
                  <a:lnTo>
                    <a:pt x="34" y="3"/>
                  </a:lnTo>
                  <a:lnTo>
                    <a:pt x="38" y="5"/>
                  </a:lnTo>
                  <a:lnTo>
                    <a:pt x="41" y="8"/>
                  </a:lnTo>
                  <a:lnTo>
                    <a:pt x="44" y="13"/>
                  </a:lnTo>
                  <a:lnTo>
                    <a:pt x="45" y="18"/>
                  </a:lnTo>
                  <a:lnTo>
                    <a:pt x="36" y="18"/>
                  </a:lnTo>
                  <a:lnTo>
                    <a:pt x="33" y="11"/>
                  </a:lnTo>
                  <a:lnTo>
                    <a:pt x="30" y="8"/>
                  </a:lnTo>
                  <a:lnTo>
                    <a:pt x="27" y="7"/>
                  </a:lnTo>
                  <a:lnTo>
                    <a:pt x="21" y="7"/>
                  </a:lnTo>
                  <a:lnTo>
                    <a:pt x="17" y="9"/>
                  </a:lnTo>
                  <a:lnTo>
                    <a:pt x="13" y="14"/>
                  </a:lnTo>
                  <a:lnTo>
                    <a:pt x="11" y="18"/>
                  </a:lnTo>
                  <a:lnTo>
                    <a:pt x="9" y="22"/>
                  </a:lnTo>
                  <a:lnTo>
                    <a:pt x="9" y="28"/>
                  </a:lnTo>
                  <a:lnTo>
                    <a:pt x="8" y="34"/>
                  </a:lnTo>
                  <a:lnTo>
                    <a:pt x="11" y="30"/>
                  </a:lnTo>
                  <a:lnTo>
                    <a:pt x="16" y="27"/>
                  </a:lnTo>
                  <a:lnTo>
                    <a:pt x="25" y="24"/>
                  </a:lnTo>
                  <a:lnTo>
                    <a:pt x="31" y="26"/>
                  </a:lnTo>
                  <a:lnTo>
                    <a:pt x="36" y="28"/>
                  </a:lnTo>
                  <a:lnTo>
                    <a:pt x="40" y="31"/>
                  </a:lnTo>
                  <a:lnTo>
                    <a:pt x="45" y="41"/>
                  </a:lnTo>
                  <a:lnTo>
                    <a:pt x="46" y="47"/>
                  </a:lnTo>
                  <a:lnTo>
                    <a:pt x="45" y="53"/>
                  </a:lnTo>
                  <a:lnTo>
                    <a:pt x="42" y="59"/>
                  </a:lnTo>
                  <a:lnTo>
                    <a:pt x="40" y="62"/>
                  </a:lnTo>
                  <a:lnTo>
                    <a:pt x="36" y="67"/>
                  </a:lnTo>
                  <a:lnTo>
                    <a:pt x="30" y="69"/>
                  </a:lnTo>
                  <a:lnTo>
                    <a:pt x="24" y="70"/>
                  </a:lnTo>
                  <a:lnTo>
                    <a:pt x="19" y="70"/>
                  </a:lnTo>
                  <a:lnTo>
                    <a:pt x="10" y="66"/>
                  </a:lnTo>
                  <a:lnTo>
                    <a:pt x="7" y="62"/>
                  </a:lnTo>
                  <a:lnTo>
                    <a:pt x="2" y="52"/>
                  </a:lnTo>
                  <a:lnTo>
                    <a:pt x="0" y="37"/>
                  </a:lnTo>
                  <a:lnTo>
                    <a:pt x="1" y="24"/>
                  </a:lnTo>
                  <a:lnTo>
                    <a:pt x="3" y="15"/>
                  </a:lnTo>
                  <a:lnTo>
                    <a:pt x="8" y="8"/>
                  </a:lnTo>
                  <a:lnTo>
                    <a:pt x="11" y="5"/>
                  </a:lnTo>
                  <a:lnTo>
                    <a:pt x="15" y="3"/>
                  </a:lnTo>
                  <a:lnTo>
                    <a:pt x="19" y="0"/>
                  </a:lnTo>
                  <a:close/>
                </a:path>
              </a:pathLst>
            </a:custGeom>
            <a:solidFill>
              <a:srgbClr val="FFFFFF"/>
            </a:solidFill>
            <a:ln w="0">
              <a:solidFill>
                <a:srgbClr val="FFFFFF"/>
              </a:solidFill>
              <a:prstDash val="solid"/>
              <a:round/>
              <a:headEnd/>
              <a:tailEnd/>
            </a:ln>
          </p:spPr>
          <p:txBody>
            <a:bodyPr/>
            <a:lstStyle/>
            <a:p>
              <a:endParaRPr lang="en-US"/>
            </a:p>
          </p:txBody>
        </p:sp>
        <p:sp>
          <p:nvSpPr>
            <p:cNvPr id="29" name="Freeform 258"/>
            <p:cNvSpPr>
              <a:spLocks/>
            </p:cNvSpPr>
            <p:nvPr/>
          </p:nvSpPr>
          <p:spPr bwMode="auto">
            <a:xfrm>
              <a:off x="3512" y="3237"/>
              <a:ext cx="25" cy="69"/>
            </a:xfrm>
            <a:custGeom>
              <a:avLst/>
              <a:gdLst>
                <a:gd name="T0" fmla="*/ 19 w 25"/>
                <a:gd name="T1" fmla="*/ 0 h 69"/>
                <a:gd name="T2" fmla="*/ 25 w 25"/>
                <a:gd name="T3" fmla="*/ 0 h 69"/>
                <a:gd name="T4" fmla="*/ 25 w 25"/>
                <a:gd name="T5" fmla="*/ 69 h 69"/>
                <a:gd name="T6" fmla="*/ 17 w 25"/>
                <a:gd name="T7" fmla="*/ 69 h 69"/>
                <a:gd name="T8" fmla="*/ 17 w 25"/>
                <a:gd name="T9" fmla="*/ 15 h 69"/>
                <a:gd name="T10" fmla="*/ 13 w 25"/>
                <a:gd name="T11" fmla="*/ 19 h 69"/>
                <a:gd name="T12" fmla="*/ 0 w 25"/>
                <a:gd name="T13" fmla="*/ 26 h 69"/>
                <a:gd name="T14" fmla="*/ 0 w 25"/>
                <a:gd name="T15" fmla="*/ 18 h 69"/>
                <a:gd name="T16" fmla="*/ 7 w 25"/>
                <a:gd name="T17" fmla="*/ 14 h 69"/>
                <a:gd name="T18" fmla="*/ 12 w 25"/>
                <a:gd name="T19" fmla="*/ 9 h 69"/>
                <a:gd name="T20" fmla="*/ 18 w 25"/>
                <a:gd name="T21" fmla="*/ 4 h 69"/>
                <a:gd name="T22" fmla="*/ 19 w 25"/>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69"/>
                <a:gd name="T38" fmla="*/ 25 w 25"/>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69">
                  <a:moveTo>
                    <a:pt x="19" y="0"/>
                  </a:moveTo>
                  <a:lnTo>
                    <a:pt x="25" y="0"/>
                  </a:lnTo>
                  <a:lnTo>
                    <a:pt x="25" y="69"/>
                  </a:lnTo>
                  <a:lnTo>
                    <a:pt x="17" y="69"/>
                  </a:lnTo>
                  <a:lnTo>
                    <a:pt x="17" y="15"/>
                  </a:lnTo>
                  <a:lnTo>
                    <a:pt x="13" y="19"/>
                  </a:lnTo>
                  <a:lnTo>
                    <a:pt x="0" y="26"/>
                  </a:lnTo>
                  <a:lnTo>
                    <a:pt x="0" y="18"/>
                  </a:lnTo>
                  <a:lnTo>
                    <a:pt x="7" y="14"/>
                  </a:lnTo>
                  <a:lnTo>
                    <a:pt x="12" y="9"/>
                  </a:lnTo>
                  <a:lnTo>
                    <a:pt x="18" y="4"/>
                  </a:lnTo>
                  <a:lnTo>
                    <a:pt x="19" y="0"/>
                  </a:lnTo>
                  <a:close/>
                </a:path>
              </a:pathLst>
            </a:custGeom>
            <a:solidFill>
              <a:srgbClr val="FFFFFF"/>
            </a:solidFill>
            <a:ln w="0">
              <a:solidFill>
                <a:srgbClr val="FFFFFF"/>
              </a:solidFill>
              <a:prstDash val="solid"/>
              <a:round/>
              <a:headEnd/>
              <a:tailEnd/>
            </a:ln>
          </p:spPr>
          <p:txBody>
            <a:bodyPr/>
            <a:lstStyle/>
            <a:p>
              <a:endParaRPr lang="en-US"/>
            </a:p>
          </p:txBody>
        </p:sp>
        <p:sp>
          <p:nvSpPr>
            <p:cNvPr id="30" name="Freeform 259"/>
            <p:cNvSpPr>
              <a:spLocks noEditPoints="1"/>
            </p:cNvSpPr>
            <p:nvPr/>
          </p:nvSpPr>
          <p:spPr bwMode="auto">
            <a:xfrm>
              <a:off x="3559" y="3237"/>
              <a:ext cx="45" cy="70"/>
            </a:xfrm>
            <a:custGeom>
              <a:avLst/>
              <a:gdLst>
                <a:gd name="T0" fmla="*/ 18 w 45"/>
                <a:gd name="T1" fmla="*/ 7 h 70"/>
                <a:gd name="T2" fmla="*/ 15 w 45"/>
                <a:gd name="T3" fmla="*/ 9 h 70"/>
                <a:gd name="T4" fmla="*/ 12 w 45"/>
                <a:gd name="T5" fmla="*/ 12 h 70"/>
                <a:gd name="T6" fmla="*/ 9 w 45"/>
                <a:gd name="T7" fmla="*/ 21 h 70"/>
                <a:gd name="T8" fmla="*/ 8 w 45"/>
                <a:gd name="T9" fmla="*/ 36 h 70"/>
                <a:gd name="T10" fmla="*/ 9 w 45"/>
                <a:gd name="T11" fmla="*/ 50 h 70"/>
                <a:gd name="T12" fmla="*/ 12 w 45"/>
                <a:gd name="T13" fmla="*/ 58 h 70"/>
                <a:gd name="T14" fmla="*/ 15 w 45"/>
                <a:gd name="T15" fmla="*/ 61 h 70"/>
                <a:gd name="T16" fmla="*/ 22 w 45"/>
                <a:gd name="T17" fmla="*/ 64 h 70"/>
                <a:gd name="T18" fmla="*/ 26 w 45"/>
                <a:gd name="T19" fmla="*/ 62 h 70"/>
                <a:gd name="T20" fmla="*/ 28 w 45"/>
                <a:gd name="T21" fmla="*/ 61 h 70"/>
                <a:gd name="T22" fmla="*/ 32 w 45"/>
                <a:gd name="T23" fmla="*/ 58 h 70"/>
                <a:gd name="T24" fmla="*/ 34 w 45"/>
                <a:gd name="T25" fmla="*/ 50 h 70"/>
                <a:gd name="T26" fmla="*/ 35 w 45"/>
                <a:gd name="T27" fmla="*/ 36 h 70"/>
                <a:gd name="T28" fmla="*/ 35 w 45"/>
                <a:gd name="T29" fmla="*/ 21 h 70"/>
                <a:gd name="T30" fmla="*/ 32 w 45"/>
                <a:gd name="T31" fmla="*/ 13 h 70"/>
                <a:gd name="T32" fmla="*/ 28 w 45"/>
                <a:gd name="T33" fmla="*/ 9 h 70"/>
                <a:gd name="T34" fmla="*/ 22 w 45"/>
                <a:gd name="T35" fmla="*/ 7 h 70"/>
                <a:gd name="T36" fmla="*/ 18 w 45"/>
                <a:gd name="T37" fmla="*/ 7 h 70"/>
                <a:gd name="T38" fmla="*/ 17 w 45"/>
                <a:gd name="T39" fmla="*/ 0 h 70"/>
                <a:gd name="T40" fmla="*/ 27 w 45"/>
                <a:gd name="T41" fmla="*/ 0 h 70"/>
                <a:gd name="T42" fmla="*/ 32 w 45"/>
                <a:gd name="T43" fmla="*/ 3 h 70"/>
                <a:gd name="T44" fmla="*/ 35 w 45"/>
                <a:gd name="T45" fmla="*/ 5 h 70"/>
                <a:gd name="T46" fmla="*/ 39 w 45"/>
                <a:gd name="T47" fmla="*/ 8 h 70"/>
                <a:gd name="T48" fmla="*/ 41 w 45"/>
                <a:gd name="T49" fmla="*/ 13 h 70"/>
                <a:gd name="T50" fmla="*/ 43 w 45"/>
                <a:gd name="T51" fmla="*/ 19 h 70"/>
                <a:gd name="T52" fmla="*/ 43 w 45"/>
                <a:gd name="T53" fmla="*/ 23 h 70"/>
                <a:gd name="T54" fmla="*/ 45 w 45"/>
                <a:gd name="T55" fmla="*/ 29 h 70"/>
                <a:gd name="T56" fmla="*/ 45 w 45"/>
                <a:gd name="T57" fmla="*/ 36 h 70"/>
                <a:gd name="T58" fmla="*/ 43 w 45"/>
                <a:gd name="T59" fmla="*/ 46 h 70"/>
                <a:gd name="T60" fmla="*/ 42 w 45"/>
                <a:gd name="T61" fmla="*/ 54 h 70"/>
                <a:gd name="T62" fmla="*/ 38 w 45"/>
                <a:gd name="T63" fmla="*/ 64 h 70"/>
                <a:gd name="T64" fmla="*/ 31 w 45"/>
                <a:gd name="T65" fmla="*/ 68 h 70"/>
                <a:gd name="T66" fmla="*/ 26 w 45"/>
                <a:gd name="T67" fmla="*/ 70 h 70"/>
                <a:gd name="T68" fmla="*/ 17 w 45"/>
                <a:gd name="T69" fmla="*/ 70 h 70"/>
                <a:gd name="T70" fmla="*/ 14 w 45"/>
                <a:gd name="T71" fmla="*/ 68 h 70"/>
                <a:gd name="T72" fmla="*/ 10 w 45"/>
                <a:gd name="T73" fmla="*/ 67 h 70"/>
                <a:gd name="T74" fmla="*/ 7 w 45"/>
                <a:gd name="T75" fmla="*/ 64 h 70"/>
                <a:gd name="T76" fmla="*/ 1 w 45"/>
                <a:gd name="T77" fmla="*/ 52 h 70"/>
                <a:gd name="T78" fmla="*/ 0 w 45"/>
                <a:gd name="T79" fmla="*/ 36 h 70"/>
                <a:gd name="T80" fmla="*/ 1 w 45"/>
                <a:gd name="T81" fmla="*/ 24 h 70"/>
                <a:gd name="T82" fmla="*/ 2 w 45"/>
                <a:gd name="T83" fmla="*/ 15 h 70"/>
                <a:gd name="T84" fmla="*/ 4 w 45"/>
                <a:gd name="T85" fmla="*/ 11 h 70"/>
                <a:gd name="T86" fmla="*/ 7 w 45"/>
                <a:gd name="T87" fmla="*/ 7 h 70"/>
                <a:gd name="T88" fmla="*/ 10 w 45"/>
                <a:gd name="T89" fmla="*/ 4 h 70"/>
                <a:gd name="T90" fmla="*/ 14 w 45"/>
                <a:gd name="T91" fmla="*/ 1 h 70"/>
                <a:gd name="T92" fmla="*/ 17 w 45"/>
                <a:gd name="T93" fmla="*/ 0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
                <a:gd name="T142" fmla="*/ 0 h 70"/>
                <a:gd name="T143" fmla="*/ 45 w 45"/>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 h="70">
                  <a:moveTo>
                    <a:pt x="18" y="7"/>
                  </a:moveTo>
                  <a:lnTo>
                    <a:pt x="15" y="9"/>
                  </a:lnTo>
                  <a:lnTo>
                    <a:pt x="12" y="12"/>
                  </a:lnTo>
                  <a:lnTo>
                    <a:pt x="9" y="21"/>
                  </a:lnTo>
                  <a:lnTo>
                    <a:pt x="8" y="36"/>
                  </a:lnTo>
                  <a:lnTo>
                    <a:pt x="9" y="50"/>
                  </a:lnTo>
                  <a:lnTo>
                    <a:pt x="12" y="58"/>
                  </a:lnTo>
                  <a:lnTo>
                    <a:pt x="15" y="61"/>
                  </a:lnTo>
                  <a:lnTo>
                    <a:pt x="22" y="64"/>
                  </a:lnTo>
                  <a:lnTo>
                    <a:pt x="26" y="62"/>
                  </a:lnTo>
                  <a:lnTo>
                    <a:pt x="28" y="61"/>
                  </a:lnTo>
                  <a:lnTo>
                    <a:pt x="32" y="58"/>
                  </a:lnTo>
                  <a:lnTo>
                    <a:pt x="34" y="50"/>
                  </a:lnTo>
                  <a:lnTo>
                    <a:pt x="35" y="36"/>
                  </a:lnTo>
                  <a:lnTo>
                    <a:pt x="35" y="21"/>
                  </a:lnTo>
                  <a:lnTo>
                    <a:pt x="32" y="13"/>
                  </a:lnTo>
                  <a:lnTo>
                    <a:pt x="28" y="9"/>
                  </a:lnTo>
                  <a:lnTo>
                    <a:pt x="22" y="7"/>
                  </a:lnTo>
                  <a:lnTo>
                    <a:pt x="18" y="7"/>
                  </a:lnTo>
                  <a:close/>
                  <a:moveTo>
                    <a:pt x="17" y="0"/>
                  </a:moveTo>
                  <a:lnTo>
                    <a:pt x="27" y="0"/>
                  </a:lnTo>
                  <a:lnTo>
                    <a:pt x="32" y="3"/>
                  </a:lnTo>
                  <a:lnTo>
                    <a:pt x="35" y="5"/>
                  </a:lnTo>
                  <a:lnTo>
                    <a:pt x="39" y="8"/>
                  </a:lnTo>
                  <a:lnTo>
                    <a:pt x="41" y="13"/>
                  </a:lnTo>
                  <a:lnTo>
                    <a:pt x="43" y="19"/>
                  </a:lnTo>
                  <a:lnTo>
                    <a:pt x="43" y="23"/>
                  </a:lnTo>
                  <a:lnTo>
                    <a:pt x="45" y="29"/>
                  </a:lnTo>
                  <a:lnTo>
                    <a:pt x="45" y="36"/>
                  </a:lnTo>
                  <a:lnTo>
                    <a:pt x="43" y="46"/>
                  </a:lnTo>
                  <a:lnTo>
                    <a:pt x="42" y="54"/>
                  </a:lnTo>
                  <a:lnTo>
                    <a:pt x="38" y="64"/>
                  </a:lnTo>
                  <a:lnTo>
                    <a:pt x="31" y="68"/>
                  </a:lnTo>
                  <a:lnTo>
                    <a:pt x="26" y="70"/>
                  </a:lnTo>
                  <a:lnTo>
                    <a:pt x="17" y="70"/>
                  </a:lnTo>
                  <a:lnTo>
                    <a:pt x="14" y="68"/>
                  </a:lnTo>
                  <a:lnTo>
                    <a:pt x="10" y="67"/>
                  </a:lnTo>
                  <a:lnTo>
                    <a:pt x="7" y="64"/>
                  </a:lnTo>
                  <a:lnTo>
                    <a:pt x="1" y="52"/>
                  </a:lnTo>
                  <a:lnTo>
                    <a:pt x="0" y="36"/>
                  </a:lnTo>
                  <a:lnTo>
                    <a:pt x="1" y="24"/>
                  </a:lnTo>
                  <a:lnTo>
                    <a:pt x="2" y="15"/>
                  </a:lnTo>
                  <a:lnTo>
                    <a:pt x="4" y="11"/>
                  </a:lnTo>
                  <a:lnTo>
                    <a:pt x="7" y="7"/>
                  </a:lnTo>
                  <a:lnTo>
                    <a:pt x="10" y="4"/>
                  </a:lnTo>
                  <a:lnTo>
                    <a:pt x="14" y="1"/>
                  </a:lnTo>
                  <a:lnTo>
                    <a:pt x="17" y="0"/>
                  </a:lnTo>
                  <a:close/>
                </a:path>
              </a:pathLst>
            </a:custGeom>
            <a:solidFill>
              <a:srgbClr val="FFFFFF"/>
            </a:solidFill>
            <a:ln w="0">
              <a:solidFill>
                <a:srgbClr val="FFFFFF"/>
              </a:solidFill>
              <a:prstDash val="solid"/>
              <a:round/>
              <a:headEnd/>
              <a:tailEnd/>
            </a:ln>
          </p:spPr>
          <p:txBody>
            <a:bodyPr/>
            <a:lstStyle/>
            <a:p>
              <a:endParaRPr lang="en-US"/>
            </a:p>
          </p:txBody>
        </p:sp>
        <p:sp>
          <p:nvSpPr>
            <p:cNvPr id="31" name="Freeform 260"/>
            <p:cNvSpPr>
              <a:spLocks/>
            </p:cNvSpPr>
            <p:nvPr/>
          </p:nvSpPr>
          <p:spPr bwMode="auto">
            <a:xfrm>
              <a:off x="4371" y="3237"/>
              <a:ext cx="26" cy="69"/>
            </a:xfrm>
            <a:custGeom>
              <a:avLst/>
              <a:gdLst>
                <a:gd name="T0" fmla="*/ 20 w 26"/>
                <a:gd name="T1" fmla="*/ 0 h 69"/>
                <a:gd name="T2" fmla="*/ 26 w 26"/>
                <a:gd name="T3" fmla="*/ 0 h 69"/>
                <a:gd name="T4" fmla="*/ 26 w 26"/>
                <a:gd name="T5" fmla="*/ 69 h 69"/>
                <a:gd name="T6" fmla="*/ 18 w 26"/>
                <a:gd name="T7" fmla="*/ 69 h 69"/>
                <a:gd name="T8" fmla="*/ 18 w 26"/>
                <a:gd name="T9" fmla="*/ 15 h 69"/>
                <a:gd name="T10" fmla="*/ 14 w 26"/>
                <a:gd name="T11" fmla="*/ 19 h 69"/>
                <a:gd name="T12" fmla="*/ 0 w 26"/>
                <a:gd name="T13" fmla="*/ 26 h 69"/>
                <a:gd name="T14" fmla="*/ 0 w 26"/>
                <a:gd name="T15" fmla="*/ 18 h 69"/>
                <a:gd name="T16" fmla="*/ 7 w 26"/>
                <a:gd name="T17" fmla="*/ 14 h 69"/>
                <a:gd name="T18" fmla="*/ 13 w 26"/>
                <a:gd name="T19" fmla="*/ 9 h 69"/>
                <a:gd name="T20" fmla="*/ 19 w 26"/>
                <a:gd name="T21" fmla="*/ 4 h 69"/>
                <a:gd name="T22" fmla="*/ 20 w 26"/>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69"/>
                <a:gd name="T38" fmla="*/ 26 w 26"/>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69">
                  <a:moveTo>
                    <a:pt x="20" y="0"/>
                  </a:moveTo>
                  <a:lnTo>
                    <a:pt x="26" y="0"/>
                  </a:lnTo>
                  <a:lnTo>
                    <a:pt x="26" y="69"/>
                  </a:lnTo>
                  <a:lnTo>
                    <a:pt x="18" y="69"/>
                  </a:lnTo>
                  <a:lnTo>
                    <a:pt x="18" y="15"/>
                  </a:lnTo>
                  <a:lnTo>
                    <a:pt x="14" y="19"/>
                  </a:lnTo>
                  <a:lnTo>
                    <a:pt x="0" y="26"/>
                  </a:lnTo>
                  <a:lnTo>
                    <a:pt x="0" y="18"/>
                  </a:lnTo>
                  <a:lnTo>
                    <a:pt x="7" y="14"/>
                  </a:lnTo>
                  <a:lnTo>
                    <a:pt x="13" y="9"/>
                  </a:lnTo>
                  <a:lnTo>
                    <a:pt x="19" y="4"/>
                  </a:lnTo>
                  <a:lnTo>
                    <a:pt x="20" y="0"/>
                  </a:lnTo>
                  <a:close/>
                </a:path>
              </a:pathLst>
            </a:custGeom>
            <a:solidFill>
              <a:srgbClr val="FFFFFF"/>
            </a:solidFill>
            <a:ln w="0">
              <a:solidFill>
                <a:srgbClr val="FFFFFF"/>
              </a:solidFill>
              <a:prstDash val="solid"/>
              <a:round/>
              <a:headEnd/>
              <a:tailEnd/>
            </a:ln>
          </p:spPr>
          <p:txBody>
            <a:bodyPr/>
            <a:lstStyle/>
            <a:p>
              <a:endParaRPr lang="en-US"/>
            </a:p>
          </p:txBody>
        </p:sp>
        <p:sp>
          <p:nvSpPr>
            <p:cNvPr id="32" name="Freeform 261"/>
            <p:cNvSpPr>
              <a:spLocks noEditPoints="1"/>
            </p:cNvSpPr>
            <p:nvPr/>
          </p:nvSpPr>
          <p:spPr bwMode="auto">
            <a:xfrm>
              <a:off x="4415" y="3237"/>
              <a:ext cx="48" cy="69"/>
            </a:xfrm>
            <a:custGeom>
              <a:avLst/>
              <a:gdLst>
                <a:gd name="T0" fmla="*/ 30 w 48"/>
                <a:gd name="T1" fmla="*/ 14 h 69"/>
                <a:gd name="T2" fmla="*/ 9 w 48"/>
                <a:gd name="T3" fmla="*/ 45 h 69"/>
                <a:gd name="T4" fmla="*/ 30 w 48"/>
                <a:gd name="T5" fmla="*/ 45 h 69"/>
                <a:gd name="T6" fmla="*/ 30 w 48"/>
                <a:gd name="T7" fmla="*/ 14 h 69"/>
                <a:gd name="T8" fmla="*/ 32 w 48"/>
                <a:gd name="T9" fmla="*/ 0 h 69"/>
                <a:gd name="T10" fmla="*/ 39 w 48"/>
                <a:gd name="T11" fmla="*/ 0 h 69"/>
                <a:gd name="T12" fmla="*/ 39 w 48"/>
                <a:gd name="T13" fmla="*/ 45 h 69"/>
                <a:gd name="T14" fmla="*/ 48 w 48"/>
                <a:gd name="T15" fmla="*/ 45 h 69"/>
                <a:gd name="T16" fmla="*/ 48 w 48"/>
                <a:gd name="T17" fmla="*/ 53 h 69"/>
                <a:gd name="T18" fmla="*/ 39 w 48"/>
                <a:gd name="T19" fmla="*/ 53 h 69"/>
                <a:gd name="T20" fmla="*/ 39 w 48"/>
                <a:gd name="T21" fmla="*/ 69 h 69"/>
                <a:gd name="T22" fmla="*/ 30 w 48"/>
                <a:gd name="T23" fmla="*/ 69 h 69"/>
                <a:gd name="T24" fmla="*/ 30 w 48"/>
                <a:gd name="T25" fmla="*/ 53 h 69"/>
                <a:gd name="T26" fmla="*/ 0 w 48"/>
                <a:gd name="T27" fmla="*/ 53 h 69"/>
                <a:gd name="T28" fmla="*/ 0 w 48"/>
                <a:gd name="T29" fmla="*/ 45 h 69"/>
                <a:gd name="T30" fmla="*/ 32 w 48"/>
                <a:gd name="T31" fmla="*/ 0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69"/>
                <a:gd name="T50" fmla="*/ 48 w 48"/>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69">
                  <a:moveTo>
                    <a:pt x="30" y="14"/>
                  </a:moveTo>
                  <a:lnTo>
                    <a:pt x="9" y="45"/>
                  </a:lnTo>
                  <a:lnTo>
                    <a:pt x="30" y="45"/>
                  </a:lnTo>
                  <a:lnTo>
                    <a:pt x="30" y="14"/>
                  </a:lnTo>
                  <a:close/>
                  <a:moveTo>
                    <a:pt x="32" y="0"/>
                  </a:moveTo>
                  <a:lnTo>
                    <a:pt x="39" y="0"/>
                  </a:lnTo>
                  <a:lnTo>
                    <a:pt x="39" y="45"/>
                  </a:lnTo>
                  <a:lnTo>
                    <a:pt x="48" y="45"/>
                  </a:lnTo>
                  <a:lnTo>
                    <a:pt x="48" y="53"/>
                  </a:lnTo>
                  <a:lnTo>
                    <a:pt x="39" y="53"/>
                  </a:lnTo>
                  <a:lnTo>
                    <a:pt x="39" y="69"/>
                  </a:lnTo>
                  <a:lnTo>
                    <a:pt x="30" y="69"/>
                  </a:lnTo>
                  <a:lnTo>
                    <a:pt x="30" y="53"/>
                  </a:lnTo>
                  <a:lnTo>
                    <a:pt x="0" y="53"/>
                  </a:lnTo>
                  <a:lnTo>
                    <a:pt x="0" y="45"/>
                  </a:lnTo>
                  <a:lnTo>
                    <a:pt x="32" y="0"/>
                  </a:lnTo>
                  <a:close/>
                </a:path>
              </a:pathLst>
            </a:custGeom>
            <a:solidFill>
              <a:srgbClr val="FFFFFF"/>
            </a:solidFill>
            <a:ln w="0">
              <a:solidFill>
                <a:srgbClr val="FFFFFF"/>
              </a:solidFill>
              <a:prstDash val="solid"/>
              <a:round/>
              <a:headEnd/>
              <a:tailEnd/>
            </a:ln>
          </p:spPr>
          <p:txBody>
            <a:bodyPr/>
            <a:lstStyle/>
            <a:p>
              <a:endParaRPr lang="en-US"/>
            </a:p>
          </p:txBody>
        </p:sp>
        <p:sp>
          <p:nvSpPr>
            <p:cNvPr id="33" name="Freeform 262"/>
            <p:cNvSpPr>
              <a:spLocks noEditPoints="1"/>
            </p:cNvSpPr>
            <p:nvPr/>
          </p:nvSpPr>
          <p:spPr bwMode="auto">
            <a:xfrm>
              <a:off x="2746" y="3511"/>
              <a:ext cx="61" cy="80"/>
            </a:xfrm>
            <a:custGeom>
              <a:avLst/>
              <a:gdLst>
                <a:gd name="T0" fmla="*/ 10 w 61"/>
                <a:gd name="T1" fmla="*/ 9 h 80"/>
                <a:gd name="T2" fmla="*/ 10 w 61"/>
                <a:gd name="T3" fmla="*/ 38 h 80"/>
                <a:gd name="T4" fmla="*/ 39 w 61"/>
                <a:gd name="T5" fmla="*/ 38 h 80"/>
                <a:gd name="T6" fmla="*/ 43 w 61"/>
                <a:gd name="T7" fmla="*/ 35 h 80"/>
                <a:gd name="T8" fmla="*/ 45 w 61"/>
                <a:gd name="T9" fmla="*/ 34 h 80"/>
                <a:gd name="T10" fmla="*/ 48 w 61"/>
                <a:gd name="T11" fmla="*/ 32 h 80"/>
                <a:gd name="T12" fmla="*/ 50 w 61"/>
                <a:gd name="T13" fmla="*/ 27 h 80"/>
                <a:gd name="T14" fmla="*/ 50 w 61"/>
                <a:gd name="T15" fmla="*/ 19 h 80"/>
                <a:gd name="T16" fmla="*/ 47 w 61"/>
                <a:gd name="T17" fmla="*/ 15 h 80"/>
                <a:gd name="T18" fmla="*/ 45 w 61"/>
                <a:gd name="T19" fmla="*/ 12 h 80"/>
                <a:gd name="T20" fmla="*/ 40 w 61"/>
                <a:gd name="T21" fmla="*/ 10 h 80"/>
                <a:gd name="T22" fmla="*/ 38 w 61"/>
                <a:gd name="T23" fmla="*/ 10 h 80"/>
                <a:gd name="T24" fmla="*/ 35 w 61"/>
                <a:gd name="T25" fmla="*/ 9 h 80"/>
                <a:gd name="T26" fmla="*/ 10 w 61"/>
                <a:gd name="T27" fmla="*/ 9 h 80"/>
                <a:gd name="T28" fmla="*/ 0 w 61"/>
                <a:gd name="T29" fmla="*/ 0 h 80"/>
                <a:gd name="T30" fmla="*/ 35 w 61"/>
                <a:gd name="T31" fmla="*/ 0 h 80"/>
                <a:gd name="T32" fmla="*/ 39 w 61"/>
                <a:gd name="T33" fmla="*/ 1 h 80"/>
                <a:gd name="T34" fmla="*/ 41 w 61"/>
                <a:gd name="T35" fmla="*/ 1 h 80"/>
                <a:gd name="T36" fmla="*/ 47 w 61"/>
                <a:gd name="T37" fmla="*/ 2 h 80"/>
                <a:gd name="T38" fmla="*/ 52 w 61"/>
                <a:gd name="T39" fmla="*/ 4 h 80"/>
                <a:gd name="T40" fmla="*/ 55 w 61"/>
                <a:gd name="T41" fmla="*/ 8 h 80"/>
                <a:gd name="T42" fmla="*/ 59 w 61"/>
                <a:gd name="T43" fmla="*/ 12 h 80"/>
                <a:gd name="T44" fmla="*/ 60 w 61"/>
                <a:gd name="T45" fmla="*/ 17 h 80"/>
                <a:gd name="T46" fmla="*/ 61 w 61"/>
                <a:gd name="T47" fmla="*/ 23 h 80"/>
                <a:gd name="T48" fmla="*/ 60 w 61"/>
                <a:gd name="T49" fmla="*/ 29 h 80"/>
                <a:gd name="T50" fmla="*/ 59 w 61"/>
                <a:gd name="T51" fmla="*/ 33 h 80"/>
                <a:gd name="T52" fmla="*/ 58 w 61"/>
                <a:gd name="T53" fmla="*/ 37 h 80"/>
                <a:gd name="T54" fmla="*/ 54 w 61"/>
                <a:gd name="T55" fmla="*/ 40 h 80"/>
                <a:gd name="T56" fmla="*/ 45 w 61"/>
                <a:gd name="T57" fmla="*/ 46 h 80"/>
                <a:gd name="T58" fmla="*/ 31 w 61"/>
                <a:gd name="T59" fmla="*/ 48 h 80"/>
                <a:gd name="T60" fmla="*/ 10 w 61"/>
                <a:gd name="T61" fmla="*/ 48 h 80"/>
                <a:gd name="T62" fmla="*/ 10 w 61"/>
                <a:gd name="T63" fmla="*/ 80 h 80"/>
                <a:gd name="T64" fmla="*/ 0 w 61"/>
                <a:gd name="T65" fmla="*/ 80 h 80"/>
                <a:gd name="T66" fmla="*/ 0 w 61"/>
                <a:gd name="T67" fmla="*/ 0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80"/>
                <a:gd name="T104" fmla="*/ 61 w 61"/>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80">
                  <a:moveTo>
                    <a:pt x="10" y="9"/>
                  </a:moveTo>
                  <a:lnTo>
                    <a:pt x="10" y="38"/>
                  </a:lnTo>
                  <a:lnTo>
                    <a:pt x="39" y="38"/>
                  </a:lnTo>
                  <a:lnTo>
                    <a:pt x="43" y="35"/>
                  </a:lnTo>
                  <a:lnTo>
                    <a:pt x="45" y="34"/>
                  </a:lnTo>
                  <a:lnTo>
                    <a:pt x="48" y="32"/>
                  </a:lnTo>
                  <a:lnTo>
                    <a:pt x="50" y="27"/>
                  </a:lnTo>
                  <a:lnTo>
                    <a:pt x="50" y="19"/>
                  </a:lnTo>
                  <a:lnTo>
                    <a:pt x="47" y="15"/>
                  </a:lnTo>
                  <a:lnTo>
                    <a:pt x="45" y="12"/>
                  </a:lnTo>
                  <a:lnTo>
                    <a:pt x="40" y="10"/>
                  </a:lnTo>
                  <a:lnTo>
                    <a:pt x="38" y="10"/>
                  </a:lnTo>
                  <a:lnTo>
                    <a:pt x="35" y="9"/>
                  </a:lnTo>
                  <a:lnTo>
                    <a:pt x="10" y="9"/>
                  </a:lnTo>
                  <a:close/>
                  <a:moveTo>
                    <a:pt x="0" y="0"/>
                  </a:moveTo>
                  <a:lnTo>
                    <a:pt x="35" y="0"/>
                  </a:lnTo>
                  <a:lnTo>
                    <a:pt x="39" y="1"/>
                  </a:lnTo>
                  <a:lnTo>
                    <a:pt x="41" y="1"/>
                  </a:lnTo>
                  <a:lnTo>
                    <a:pt x="47" y="2"/>
                  </a:lnTo>
                  <a:lnTo>
                    <a:pt x="52" y="4"/>
                  </a:lnTo>
                  <a:lnTo>
                    <a:pt x="55" y="8"/>
                  </a:lnTo>
                  <a:lnTo>
                    <a:pt x="59" y="12"/>
                  </a:lnTo>
                  <a:lnTo>
                    <a:pt x="60" y="17"/>
                  </a:lnTo>
                  <a:lnTo>
                    <a:pt x="61" y="23"/>
                  </a:lnTo>
                  <a:lnTo>
                    <a:pt x="60" y="29"/>
                  </a:lnTo>
                  <a:lnTo>
                    <a:pt x="59" y="33"/>
                  </a:lnTo>
                  <a:lnTo>
                    <a:pt x="58" y="37"/>
                  </a:lnTo>
                  <a:lnTo>
                    <a:pt x="54" y="40"/>
                  </a:lnTo>
                  <a:lnTo>
                    <a:pt x="45" y="46"/>
                  </a:lnTo>
                  <a:lnTo>
                    <a:pt x="31" y="48"/>
                  </a:lnTo>
                  <a:lnTo>
                    <a:pt x="10" y="48"/>
                  </a:lnTo>
                  <a:lnTo>
                    <a:pt x="10" y="80"/>
                  </a:lnTo>
                  <a:lnTo>
                    <a:pt x="0" y="80"/>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34" name="Freeform 263"/>
            <p:cNvSpPr>
              <a:spLocks/>
            </p:cNvSpPr>
            <p:nvPr/>
          </p:nvSpPr>
          <p:spPr bwMode="auto">
            <a:xfrm>
              <a:off x="2821" y="3511"/>
              <a:ext cx="54" cy="80"/>
            </a:xfrm>
            <a:custGeom>
              <a:avLst/>
              <a:gdLst>
                <a:gd name="T0" fmla="*/ 0 w 54"/>
                <a:gd name="T1" fmla="*/ 0 h 80"/>
                <a:gd name="T2" fmla="*/ 54 w 54"/>
                <a:gd name="T3" fmla="*/ 0 h 80"/>
                <a:gd name="T4" fmla="*/ 54 w 54"/>
                <a:gd name="T5" fmla="*/ 9 h 80"/>
                <a:gd name="T6" fmla="*/ 10 w 54"/>
                <a:gd name="T7" fmla="*/ 9 h 80"/>
                <a:gd name="T8" fmla="*/ 10 w 54"/>
                <a:gd name="T9" fmla="*/ 34 h 80"/>
                <a:gd name="T10" fmla="*/ 48 w 54"/>
                <a:gd name="T11" fmla="*/ 34 h 80"/>
                <a:gd name="T12" fmla="*/ 48 w 54"/>
                <a:gd name="T13" fmla="*/ 43 h 80"/>
                <a:gd name="T14" fmla="*/ 10 w 54"/>
                <a:gd name="T15" fmla="*/ 43 h 80"/>
                <a:gd name="T16" fmla="*/ 10 w 54"/>
                <a:gd name="T17" fmla="*/ 80 h 80"/>
                <a:gd name="T18" fmla="*/ 0 w 54"/>
                <a:gd name="T19" fmla="*/ 80 h 80"/>
                <a:gd name="T20" fmla="*/ 0 w 54"/>
                <a:gd name="T21" fmla="*/ 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0"/>
                <a:gd name="T35" fmla="*/ 54 w 5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0">
                  <a:moveTo>
                    <a:pt x="0" y="0"/>
                  </a:moveTo>
                  <a:lnTo>
                    <a:pt x="54" y="0"/>
                  </a:lnTo>
                  <a:lnTo>
                    <a:pt x="54" y="9"/>
                  </a:lnTo>
                  <a:lnTo>
                    <a:pt x="10" y="9"/>
                  </a:lnTo>
                  <a:lnTo>
                    <a:pt x="10" y="34"/>
                  </a:lnTo>
                  <a:lnTo>
                    <a:pt x="48" y="34"/>
                  </a:lnTo>
                  <a:lnTo>
                    <a:pt x="48" y="43"/>
                  </a:lnTo>
                  <a:lnTo>
                    <a:pt x="10" y="43"/>
                  </a:lnTo>
                  <a:lnTo>
                    <a:pt x="10" y="80"/>
                  </a:lnTo>
                  <a:lnTo>
                    <a:pt x="0" y="80"/>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35" name="Freeform 264"/>
            <p:cNvSpPr>
              <a:spLocks/>
            </p:cNvSpPr>
            <p:nvPr/>
          </p:nvSpPr>
          <p:spPr bwMode="auto">
            <a:xfrm>
              <a:off x="2885" y="3510"/>
              <a:ext cx="63" cy="82"/>
            </a:xfrm>
            <a:custGeom>
              <a:avLst/>
              <a:gdLst>
                <a:gd name="T0" fmla="*/ 37 w 63"/>
                <a:gd name="T1" fmla="*/ 0 h 82"/>
                <a:gd name="T2" fmla="*/ 47 w 63"/>
                <a:gd name="T3" fmla="*/ 3 h 82"/>
                <a:gd name="T4" fmla="*/ 55 w 63"/>
                <a:gd name="T5" fmla="*/ 8 h 82"/>
                <a:gd name="T6" fmla="*/ 61 w 63"/>
                <a:gd name="T7" fmla="*/ 19 h 82"/>
                <a:gd name="T8" fmla="*/ 52 w 63"/>
                <a:gd name="T9" fmla="*/ 25 h 82"/>
                <a:gd name="T10" fmla="*/ 48 w 63"/>
                <a:gd name="T11" fmla="*/ 16 h 82"/>
                <a:gd name="T12" fmla="*/ 43 w 63"/>
                <a:gd name="T13" fmla="*/ 11 h 82"/>
                <a:gd name="T14" fmla="*/ 32 w 63"/>
                <a:gd name="T15" fmla="*/ 9 h 82"/>
                <a:gd name="T16" fmla="*/ 21 w 63"/>
                <a:gd name="T17" fmla="*/ 11 h 82"/>
                <a:gd name="T18" fmla="*/ 15 w 63"/>
                <a:gd name="T19" fmla="*/ 16 h 82"/>
                <a:gd name="T20" fmla="*/ 14 w 63"/>
                <a:gd name="T21" fmla="*/ 24 h 82"/>
                <a:gd name="T22" fmla="*/ 20 w 63"/>
                <a:gd name="T23" fmla="*/ 31 h 82"/>
                <a:gd name="T24" fmla="*/ 32 w 63"/>
                <a:gd name="T25" fmla="*/ 34 h 82"/>
                <a:gd name="T26" fmla="*/ 46 w 63"/>
                <a:gd name="T27" fmla="*/ 38 h 82"/>
                <a:gd name="T28" fmla="*/ 54 w 63"/>
                <a:gd name="T29" fmla="*/ 41 h 82"/>
                <a:gd name="T30" fmla="*/ 61 w 63"/>
                <a:gd name="T31" fmla="*/ 47 h 82"/>
                <a:gd name="T32" fmla="*/ 63 w 63"/>
                <a:gd name="T33" fmla="*/ 55 h 82"/>
                <a:gd name="T34" fmla="*/ 62 w 63"/>
                <a:gd name="T35" fmla="*/ 67 h 82"/>
                <a:gd name="T36" fmla="*/ 54 w 63"/>
                <a:gd name="T37" fmla="*/ 77 h 82"/>
                <a:gd name="T38" fmla="*/ 40 w 63"/>
                <a:gd name="T39" fmla="*/ 82 h 82"/>
                <a:gd name="T40" fmla="*/ 22 w 63"/>
                <a:gd name="T41" fmla="*/ 81 h 82"/>
                <a:gd name="T42" fmla="*/ 12 w 63"/>
                <a:gd name="T43" fmla="*/ 77 h 82"/>
                <a:gd name="T44" fmla="*/ 2 w 63"/>
                <a:gd name="T45" fmla="*/ 65 h 82"/>
                <a:gd name="T46" fmla="*/ 11 w 63"/>
                <a:gd name="T47" fmla="*/ 55 h 82"/>
                <a:gd name="T48" fmla="*/ 12 w 63"/>
                <a:gd name="T49" fmla="*/ 62 h 82"/>
                <a:gd name="T50" fmla="*/ 15 w 63"/>
                <a:gd name="T51" fmla="*/ 67 h 82"/>
                <a:gd name="T52" fmla="*/ 22 w 63"/>
                <a:gd name="T53" fmla="*/ 71 h 82"/>
                <a:gd name="T54" fmla="*/ 39 w 63"/>
                <a:gd name="T55" fmla="*/ 73 h 82"/>
                <a:gd name="T56" fmla="*/ 48 w 63"/>
                <a:gd name="T57" fmla="*/ 70 h 82"/>
                <a:gd name="T58" fmla="*/ 54 w 63"/>
                <a:gd name="T59" fmla="*/ 59 h 82"/>
                <a:gd name="T60" fmla="*/ 50 w 63"/>
                <a:gd name="T61" fmla="*/ 51 h 82"/>
                <a:gd name="T62" fmla="*/ 44 w 63"/>
                <a:gd name="T63" fmla="*/ 48 h 82"/>
                <a:gd name="T64" fmla="*/ 37 w 63"/>
                <a:gd name="T65" fmla="*/ 46 h 82"/>
                <a:gd name="T66" fmla="*/ 23 w 63"/>
                <a:gd name="T67" fmla="*/ 42 h 82"/>
                <a:gd name="T68" fmla="*/ 15 w 63"/>
                <a:gd name="T69" fmla="*/ 40 h 82"/>
                <a:gd name="T70" fmla="*/ 8 w 63"/>
                <a:gd name="T71" fmla="*/ 34 h 82"/>
                <a:gd name="T72" fmla="*/ 4 w 63"/>
                <a:gd name="T73" fmla="*/ 25 h 82"/>
                <a:gd name="T74" fmla="*/ 5 w 63"/>
                <a:gd name="T75" fmla="*/ 13 h 82"/>
                <a:gd name="T76" fmla="*/ 13 w 63"/>
                <a:gd name="T77" fmla="*/ 4 h 82"/>
                <a:gd name="T78" fmla="*/ 23 w 63"/>
                <a:gd name="T79" fmla="*/ 1 h 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82"/>
                <a:gd name="T122" fmla="*/ 63 w 63"/>
                <a:gd name="T123" fmla="*/ 82 h 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82">
                  <a:moveTo>
                    <a:pt x="31" y="0"/>
                  </a:moveTo>
                  <a:lnTo>
                    <a:pt x="37" y="0"/>
                  </a:lnTo>
                  <a:lnTo>
                    <a:pt x="43" y="1"/>
                  </a:lnTo>
                  <a:lnTo>
                    <a:pt x="47" y="3"/>
                  </a:lnTo>
                  <a:lnTo>
                    <a:pt x="52" y="4"/>
                  </a:lnTo>
                  <a:lnTo>
                    <a:pt x="55" y="8"/>
                  </a:lnTo>
                  <a:lnTo>
                    <a:pt x="60" y="15"/>
                  </a:lnTo>
                  <a:lnTo>
                    <a:pt x="61" y="19"/>
                  </a:lnTo>
                  <a:lnTo>
                    <a:pt x="61" y="24"/>
                  </a:lnTo>
                  <a:lnTo>
                    <a:pt x="52" y="25"/>
                  </a:lnTo>
                  <a:lnTo>
                    <a:pt x="51" y="20"/>
                  </a:lnTo>
                  <a:lnTo>
                    <a:pt x="48" y="16"/>
                  </a:lnTo>
                  <a:lnTo>
                    <a:pt x="46" y="13"/>
                  </a:lnTo>
                  <a:lnTo>
                    <a:pt x="43" y="11"/>
                  </a:lnTo>
                  <a:lnTo>
                    <a:pt x="38" y="10"/>
                  </a:lnTo>
                  <a:lnTo>
                    <a:pt x="32" y="9"/>
                  </a:lnTo>
                  <a:lnTo>
                    <a:pt x="25" y="10"/>
                  </a:lnTo>
                  <a:lnTo>
                    <a:pt x="21" y="11"/>
                  </a:lnTo>
                  <a:lnTo>
                    <a:pt x="17" y="12"/>
                  </a:lnTo>
                  <a:lnTo>
                    <a:pt x="15" y="16"/>
                  </a:lnTo>
                  <a:lnTo>
                    <a:pt x="14" y="18"/>
                  </a:lnTo>
                  <a:lnTo>
                    <a:pt x="14" y="24"/>
                  </a:lnTo>
                  <a:lnTo>
                    <a:pt x="16" y="28"/>
                  </a:lnTo>
                  <a:lnTo>
                    <a:pt x="20" y="31"/>
                  </a:lnTo>
                  <a:lnTo>
                    <a:pt x="25" y="32"/>
                  </a:lnTo>
                  <a:lnTo>
                    <a:pt x="32" y="34"/>
                  </a:lnTo>
                  <a:lnTo>
                    <a:pt x="40" y="35"/>
                  </a:lnTo>
                  <a:lnTo>
                    <a:pt x="46" y="38"/>
                  </a:lnTo>
                  <a:lnTo>
                    <a:pt x="51" y="39"/>
                  </a:lnTo>
                  <a:lnTo>
                    <a:pt x="54" y="41"/>
                  </a:lnTo>
                  <a:lnTo>
                    <a:pt x="58" y="44"/>
                  </a:lnTo>
                  <a:lnTo>
                    <a:pt x="61" y="47"/>
                  </a:lnTo>
                  <a:lnTo>
                    <a:pt x="62" y="50"/>
                  </a:lnTo>
                  <a:lnTo>
                    <a:pt x="63" y="55"/>
                  </a:lnTo>
                  <a:lnTo>
                    <a:pt x="63" y="63"/>
                  </a:lnTo>
                  <a:lnTo>
                    <a:pt x="62" y="67"/>
                  </a:lnTo>
                  <a:lnTo>
                    <a:pt x="58" y="74"/>
                  </a:lnTo>
                  <a:lnTo>
                    <a:pt x="54" y="77"/>
                  </a:lnTo>
                  <a:lnTo>
                    <a:pt x="45" y="81"/>
                  </a:lnTo>
                  <a:lnTo>
                    <a:pt x="40" y="82"/>
                  </a:lnTo>
                  <a:lnTo>
                    <a:pt x="28" y="82"/>
                  </a:lnTo>
                  <a:lnTo>
                    <a:pt x="22" y="81"/>
                  </a:lnTo>
                  <a:lnTo>
                    <a:pt x="16" y="79"/>
                  </a:lnTo>
                  <a:lnTo>
                    <a:pt x="12" y="77"/>
                  </a:lnTo>
                  <a:lnTo>
                    <a:pt x="5" y="70"/>
                  </a:lnTo>
                  <a:lnTo>
                    <a:pt x="2" y="65"/>
                  </a:lnTo>
                  <a:lnTo>
                    <a:pt x="0" y="56"/>
                  </a:lnTo>
                  <a:lnTo>
                    <a:pt x="11" y="55"/>
                  </a:lnTo>
                  <a:lnTo>
                    <a:pt x="11" y="58"/>
                  </a:lnTo>
                  <a:lnTo>
                    <a:pt x="12" y="62"/>
                  </a:lnTo>
                  <a:lnTo>
                    <a:pt x="14" y="64"/>
                  </a:lnTo>
                  <a:lnTo>
                    <a:pt x="15" y="67"/>
                  </a:lnTo>
                  <a:lnTo>
                    <a:pt x="19" y="69"/>
                  </a:lnTo>
                  <a:lnTo>
                    <a:pt x="22" y="71"/>
                  </a:lnTo>
                  <a:lnTo>
                    <a:pt x="34" y="73"/>
                  </a:lnTo>
                  <a:lnTo>
                    <a:pt x="39" y="73"/>
                  </a:lnTo>
                  <a:lnTo>
                    <a:pt x="45" y="71"/>
                  </a:lnTo>
                  <a:lnTo>
                    <a:pt x="48" y="70"/>
                  </a:lnTo>
                  <a:lnTo>
                    <a:pt x="52" y="66"/>
                  </a:lnTo>
                  <a:lnTo>
                    <a:pt x="54" y="59"/>
                  </a:lnTo>
                  <a:lnTo>
                    <a:pt x="52" y="53"/>
                  </a:lnTo>
                  <a:lnTo>
                    <a:pt x="50" y="51"/>
                  </a:lnTo>
                  <a:lnTo>
                    <a:pt x="47" y="49"/>
                  </a:lnTo>
                  <a:lnTo>
                    <a:pt x="44" y="48"/>
                  </a:lnTo>
                  <a:lnTo>
                    <a:pt x="42" y="47"/>
                  </a:lnTo>
                  <a:lnTo>
                    <a:pt x="37" y="46"/>
                  </a:lnTo>
                  <a:lnTo>
                    <a:pt x="30" y="44"/>
                  </a:lnTo>
                  <a:lnTo>
                    <a:pt x="23" y="42"/>
                  </a:lnTo>
                  <a:lnTo>
                    <a:pt x="19" y="41"/>
                  </a:lnTo>
                  <a:lnTo>
                    <a:pt x="15" y="40"/>
                  </a:lnTo>
                  <a:lnTo>
                    <a:pt x="11" y="38"/>
                  </a:lnTo>
                  <a:lnTo>
                    <a:pt x="8" y="34"/>
                  </a:lnTo>
                  <a:lnTo>
                    <a:pt x="6" y="32"/>
                  </a:lnTo>
                  <a:lnTo>
                    <a:pt x="4" y="25"/>
                  </a:lnTo>
                  <a:lnTo>
                    <a:pt x="4" y="18"/>
                  </a:lnTo>
                  <a:lnTo>
                    <a:pt x="5" y="13"/>
                  </a:lnTo>
                  <a:lnTo>
                    <a:pt x="7" y="10"/>
                  </a:lnTo>
                  <a:lnTo>
                    <a:pt x="13" y="4"/>
                  </a:lnTo>
                  <a:lnTo>
                    <a:pt x="16" y="2"/>
                  </a:lnTo>
                  <a:lnTo>
                    <a:pt x="23" y="1"/>
                  </a:lnTo>
                  <a:lnTo>
                    <a:pt x="31" y="0"/>
                  </a:lnTo>
                  <a:close/>
                </a:path>
              </a:pathLst>
            </a:custGeom>
            <a:solidFill>
              <a:srgbClr val="FFFFFF"/>
            </a:solidFill>
            <a:ln w="0">
              <a:solidFill>
                <a:srgbClr val="FFFFFF"/>
              </a:solidFill>
              <a:prstDash val="solid"/>
              <a:round/>
              <a:headEnd/>
              <a:tailEnd/>
            </a:ln>
          </p:spPr>
          <p:txBody>
            <a:bodyPr/>
            <a:lstStyle/>
            <a:p>
              <a:endParaRPr lang="en-US"/>
            </a:p>
          </p:txBody>
        </p:sp>
        <p:sp>
          <p:nvSpPr>
            <p:cNvPr id="36" name="Freeform 265"/>
            <p:cNvSpPr>
              <a:spLocks/>
            </p:cNvSpPr>
            <p:nvPr/>
          </p:nvSpPr>
          <p:spPr bwMode="auto">
            <a:xfrm>
              <a:off x="2994" y="3511"/>
              <a:ext cx="77" cy="80"/>
            </a:xfrm>
            <a:custGeom>
              <a:avLst/>
              <a:gdLst>
                <a:gd name="T0" fmla="*/ 0 w 77"/>
                <a:gd name="T1" fmla="*/ 0 h 80"/>
                <a:gd name="T2" fmla="*/ 16 w 77"/>
                <a:gd name="T3" fmla="*/ 0 h 80"/>
                <a:gd name="T4" fmla="*/ 35 w 77"/>
                <a:gd name="T5" fmla="*/ 57 h 80"/>
                <a:gd name="T6" fmla="*/ 37 w 77"/>
                <a:gd name="T7" fmla="*/ 62 h 80"/>
                <a:gd name="T8" fmla="*/ 39 w 77"/>
                <a:gd name="T9" fmla="*/ 69 h 80"/>
                <a:gd name="T10" fmla="*/ 41 w 77"/>
                <a:gd name="T11" fmla="*/ 65 h 80"/>
                <a:gd name="T12" fmla="*/ 43 w 77"/>
                <a:gd name="T13" fmla="*/ 56 h 80"/>
                <a:gd name="T14" fmla="*/ 62 w 77"/>
                <a:gd name="T15" fmla="*/ 0 h 80"/>
                <a:gd name="T16" fmla="*/ 77 w 77"/>
                <a:gd name="T17" fmla="*/ 0 h 80"/>
                <a:gd name="T18" fmla="*/ 77 w 77"/>
                <a:gd name="T19" fmla="*/ 80 h 80"/>
                <a:gd name="T20" fmla="*/ 67 w 77"/>
                <a:gd name="T21" fmla="*/ 80 h 80"/>
                <a:gd name="T22" fmla="*/ 67 w 77"/>
                <a:gd name="T23" fmla="*/ 14 h 80"/>
                <a:gd name="T24" fmla="*/ 43 w 77"/>
                <a:gd name="T25" fmla="*/ 80 h 80"/>
                <a:gd name="T26" fmla="*/ 34 w 77"/>
                <a:gd name="T27" fmla="*/ 80 h 80"/>
                <a:gd name="T28" fmla="*/ 11 w 77"/>
                <a:gd name="T29" fmla="*/ 12 h 80"/>
                <a:gd name="T30" fmla="*/ 11 w 77"/>
                <a:gd name="T31" fmla="*/ 80 h 80"/>
                <a:gd name="T32" fmla="*/ 0 w 77"/>
                <a:gd name="T33" fmla="*/ 80 h 80"/>
                <a:gd name="T34" fmla="*/ 0 w 77"/>
                <a:gd name="T35" fmla="*/ 0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80"/>
                <a:gd name="T56" fmla="*/ 77 w 77"/>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80">
                  <a:moveTo>
                    <a:pt x="0" y="0"/>
                  </a:moveTo>
                  <a:lnTo>
                    <a:pt x="16" y="0"/>
                  </a:lnTo>
                  <a:lnTo>
                    <a:pt x="35" y="57"/>
                  </a:lnTo>
                  <a:lnTo>
                    <a:pt x="37" y="62"/>
                  </a:lnTo>
                  <a:lnTo>
                    <a:pt x="39" y="69"/>
                  </a:lnTo>
                  <a:lnTo>
                    <a:pt x="41" y="65"/>
                  </a:lnTo>
                  <a:lnTo>
                    <a:pt x="43" y="56"/>
                  </a:lnTo>
                  <a:lnTo>
                    <a:pt x="62" y="0"/>
                  </a:lnTo>
                  <a:lnTo>
                    <a:pt x="77" y="0"/>
                  </a:lnTo>
                  <a:lnTo>
                    <a:pt x="77" y="80"/>
                  </a:lnTo>
                  <a:lnTo>
                    <a:pt x="67" y="80"/>
                  </a:lnTo>
                  <a:lnTo>
                    <a:pt x="67" y="14"/>
                  </a:lnTo>
                  <a:lnTo>
                    <a:pt x="43" y="80"/>
                  </a:lnTo>
                  <a:lnTo>
                    <a:pt x="34" y="80"/>
                  </a:lnTo>
                  <a:lnTo>
                    <a:pt x="11" y="12"/>
                  </a:lnTo>
                  <a:lnTo>
                    <a:pt x="11" y="80"/>
                  </a:lnTo>
                  <a:lnTo>
                    <a:pt x="0" y="80"/>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37" name="Freeform 266"/>
            <p:cNvSpPr>
              <a:spLocks noEditPoints="1"/>
            </p:cNvSpPr>
            <p:nvPr/>
          </p:nvSpPr>
          <p:spPr bwMode="auto">
            <a:xfrm>
              <a:off x="3083" y="3531"/>
              <a:ext cx="54" cy="61"/>
            </a:xfrm>
            <a:custGeom>
              <a:avLst/>
              <a:gdLst>
                <a:gd name="T0" fmla="*/ 27 w 54"/>
                <a:gd name="T1" fmla="*/ 9 h 61"/>
                <a:gd name="T2" fmla="*/ 18 w 54"/>
                <a:gd name="T3" fmla="*/ 11 h 61"/>
                <a:gd name="T4" fmla="*/ 15 w 54"/>
                <a:gd name="T5" fmla="*/ 14 h 61"/>
                <a:gd name="T6" fmla="*/ 13 w 54"/>
                <a:gd name="T7" fmla="*/ 18 h 61"/>
                <a:gd name="T8" fmla="*/ 11 w 54"/>
                <a:gd name="T9" fmla="*/ 21 h 61"/>
                <a:gd name="T10" fmla="*/ 10 w 54"/>
                <a:gd name="T11" fmla="*/ 26 h 61"/>
                <a:gd name="T12" fmla="*/ 10 w 54"/>
                <a:gd name="T13" fmla="*/ 36 h 61"/>
                <a:gd name="T14" fmla="*/ 11 w 54"/>
                <a:gd name="T15" fmla="*/ 41 h 61"/>
                <a:gd name="T16" fmla="*/ 13 w 54"/>
                <a:gd name="T17" fmla="*/ 44 h 61"/>
                <a:gd name="T18" fmla="*/ 15 w 54"/>
                <a:gd name="T19" fmla="*/ 48 h 61"/>
                <a:gd name="T20" fmla="*/ 18 w 54"/>
                <a:gd name="T21" fmla="*/ 51 h 61"/>
                <a:gd name="T22" fmla="*/ 23 w 54"/>
                <a:gd name="T23" fmla="*/ 53 h 61"/>
                <a:gd name="T24" fmla="*/ 27 w 54"/>
                <a:gd name="T25" fmla="*/ 53 h 61"/>
                <a:gd name="T26" fmla="*/ 32 w 54"/>
                <a:gd name="T27" fmla="*/ 52 h 61"/>
                <a:gd name="T28" fmla="*/ 36 w 54"/>
                <a:gd name="T29" fmla="*/ 51 h 61"/>
                <a:gd name="T30" fmla="*/ 39 w 54"/>
                <a:gd name="T31" fmla="*/ 48 h 61"/>
                <a:gd name="T32" fmla="*/ 44 w 54"/>
                <a:gd name="T33" fmla="*/ 41 h 61"/>
                <a:gd name="T34" fmla="*/ 45 w 54"/>
                <a:gd name="T35" fmla="*/ 36 h 61"/>
                <a:gd name="T36" fmla="*/ 45 w 54"/>
                <a:gd name="T37" fmla="*/ 30 h 61"/>
                <a:gd name="T38" fmla="*/ 44 w 54"/>
                <a:gd name="T39" fmla="*/ 26 h 61"/>
                <a:gd name="T40" fmla="*/ 44 w 54"/>
                <a:gd name="T41" fmla="*/ 21 h 61"/>
                <a:gd name="T42" fmla="*/ 39 w 54"/>
                <a:gd name="T43" fmla="*/ 14 h 61"/>
                <a:gd name="T44" fmla="*/ 32 w 54"/>
                <a:gd name="T45" fmla="*/ 10 h 61"/>
                <a:gd name="T46" fmla="*/ 27 w 54"/>
                <a:gd name="T47" fmla="*/ 9 h 61"/>
                <a:gd name="T48" fmla="*/ 27 w 54"/>
                <a:gd name="T49" fmla="*/ 0 h 61"/>
                <a:gd name="T50" fmla="*/ 38 w 54"/>
                <a:gd name="T51" fmla="*/ 3 h 61"/>
                <a:gd name="T52" fmla="*/ 47 w 54"/>
                <a:gd name="T53" fmla="*/ 9 h 61"/>
                <a:gd name="T54" fmla="*/ 53 w 54"/>
                <a:gd name="T55" fmla="*/ 18 h 61"/>
                <a:gd name="T56" fmla="*/ 54 w 54"/>
                <a:gd name="T57" fmla="*/ 30 h 61"/>
                <a:gd name="T58" fmla="*/ 54 w 54"/>
                <a:gd name="T59" fmla="*/ 41 h 61"/>
                <a:gd name="T60" fmla="*/ 53 w 54"/>
                <a:gd name="T61" fmla="*/ 44 h 61"/>
                <a:gd name="T62" fmla="*/ 50 w 54"/>
                <a:gd name="T63" fmla="*/ 48 h 61"/>
                <a:gd name="T64" fmla="*/ 48 w 54"/>
                <a:gd name="T65" fmla="*/ 52 h 61"/>
                <a:gd name="T66" fmla="*/ 45 w 54"/>
                <a:gd name="T67" fmla="*/ 56 h 61"/>
                <a:gd name="T68" fmla="*/ 41 w 54"/>
                <a:gd name="T69" fmla="*/ 58 h 61"/>
                <a:gd name="T70" fmla="*/ 37 w 54"/>
                <a:gd name="T71" fmla="*/ 60 h 61"/>
                <a:gd name="T72" fmla="*/ 32 w 54"/>
                <a:gd name="T73" fmla="*/ 61 h 61"/>
                <a:gd name="T74" fmla="*/ 27 w 54"/>
                <a:gd name="T75" fmla="*/ 61 h 61"/>
                <a:gd name="T76" fmla="*/ 16 w 54"/>
                <a:gd name="T77" fmla="*/ 59 h 61"/>
                <a:gd name="T78" fmla="*/ 8 w 54"/>
                <a:gd name="T79" fmla="*/ 53 h 61"/>
                <a:gd name="T80" fmla="*/ 2 w 54"/>
                <a:gd name="T81" fmla="*/ 44 h 61"/>
                <a:gd name="T82" fmla="*/ 0 w 54"/>
                <a:gd name="T83" fmla="*/ 32 h 61"/>
                <a:gd name="T84" fmla="*/ 2 w 54"/>
                <a:gd name="T85" fmla="*/ 18 h 61"/>
                <a:gd name="T86" fmla="*/ 9 w 54"/>
                <a:gd name="T87" fmla="*/ 7 h 61"/>
                <a:gd name="T88" fmla="*/ 17 w 54"/>
                <a:gd name="T89" fmla="*/ 3 h 61"/>
                <a:gd name="T90" fmla="*/ 27 w 54"/>
                <a:gd name="T91" fmla="*/ 0 h 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
                <a:gd name="T139" fmla="*/ 0 h 61"/>
                <a:gd name="T140" fmla="*/ 54 w 54"/>
                <a:gd name="T141" fmla="*/ 61 h 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 h="61">
                  <a:moveTo>
                    <a:pt x="27" y="9"/>
                  </a:moveTo>
                  <a:lnTo>
                    <a:pt x="18" y="11"/>
                  </a:lnTo>
                  <a:lnTo>
                    <a:pt x="15" y="14"/>
                  </a:lnTo>
                  <a:lnTo>
                    <a:pt x="13" y="18"/>
                  </a:lnTo>
                  <a:lnTo>
                    <a:pt x="11" y="21"/>
                  </a:lnTo>
                  <a:lnTo>
                    <a:pt x="10" y="26"/>
                  </a:lnTo>
                  <a:lnTo>
                    <a:pt x="10" y="36"/>
                  </a:lnTo>
                  <a:lnTo>
                    <a:pt x="11" y="41"/>
                  </a:lnTo>
                  <a:lnTo>
                    <a:pt x="13" y="44"/>
                  </a:lnTo>
                  <a:lnTo>
                    <a:pt x="15" y="48"/>
                  </a:lnTo>
                  <a:lnTo>
                    <a:pt x="18" y="51"/>
                  </a:lnTo>
                  <a:lnTo>
                    <a:pt x="23" y="53"/>
                  </a:lnTo>
                  <a:lnTo>
                    <a:pt x="27" y="53"/>
                  </a:lnTo>
                  <a:lnTo>
                    <a:pt x="32" y="52"/>
                  </a:lnTo>
                  <a:lnTo>
                    <a:pt x="36" y="51"/>
                  </a:lnTo>
                  <a:lnTo>
                    <a:pt x="39" y="48"/>
                  </a:lnTo>
                  <a:lnTo>
                    <a:pt x="44" y="41"/>
                  </a:lnTo>
                  <a:lnTo>
                    <a:pt x="45" y="36"/>
                  </a:lnTo>
                  <a:lnTo>
                    <a:pt x="45" y="30"/>
                  </a:lnTo>
                  <a:lnTo>
                    <a:pt x="44" y="26"/>
                  </a:lnTo>
                  <a:lnTo>
                    <a:pt x="44" y="21"/>
                  </a:lnTo>
                  <a:lnTo>
                    <a:pt x="39" y="14"/>
                  </a:lnTo>
                  <a:lnTo>
                    <a:pt x="32" y="10"/>
                  </a:lnTo>
                  <a:lnTo>
                    <a:pt x="27" y="9"/>
                  </a:lnTo>
                  <a:close/>
                  <a:moveTo>
                    <a:pt x="27" y="0"/>
                  </a:moveTo>
                  <a:lnTo>
                    <a:pt x="38" y="3"/>
                  </a:lnTo>
                  <a:lnTo>
                    <a:pt x="47" y="9"/>
                  </a:lnTo>
                  <a:lnTo>
                    <a:pt x="53" y="18"/>
                  </a:lnTo>
                  <a:lnTo>
                    <a:pt x="54" y="30"/>
                  </a:lnTo>
                  <a:lnTo>
                    <a:pt x="54" y="41"/>
                  </a:lnTo>
                  <a:lnTo>
                    <a:pt x="53" y="44"/>
                  </a:lnTo>
                  <a:lnTo>
                    <a:pt x="50" y="48"/>
                  </a:lnTo>
                  <a:lnTo>
                    <a:pt x="48" y="52"/>
                  </a:lnTo>
                  <a:lnTo>
                    <a:pt x="45" y="56"/>
                  </a:lnTo>
                  <a:lnTo>
                    <a:pt x="41" y="58"/>
                  </a:lnTo>
                  <a:lnTo>
                    <a:pt x="37" y="60"/>
                  </a:lnTo>
                  <a:lnTo>
                    <a:pt x="32" y="61"/>
                  </a:lnTo>
                  <a:lnTo>
                    <a:pt x="27" y="61"/>
                  </a:lnTo>
                  <a:lnTo>
                    <a:pt x="16" y="59"/>
                  </a:lnTo>
                  <a:lnTo>
                    <a:pt x="8" y="53"/>
                  </a:lnTo>
                  <a:lnTo>
                    <a:pt x="2" y="44"/>
                  </a:lnTo>
                  <a:lnTo>
                    <a:pt x="0" y="32"/>
                  </a:lnTo>
                  <a:lnTo>
                    <a:pt x="2" y="18"/>
                  </a:lnTo>
                  <a:lnTo>
                    <a:pt x="9" y="7"/>
                  </a:lnTo>
                  <a:lnTo>
                    <a:pt x="17" y="3"/>
                  </a:lnTo>
                  <a:lnTo>
                    <a:pt x="27" y="0"/>
                  </a:lnTo>
                  <a:close/>
                </a:path>
              </a:pathLst>
            </a:custGeom>
            <a:solidFill>
              <a:srgbClr val="FFFFFF"/>
            </a:solidFill>
            <a:ln w="0">
              <a:solidFill>
                <a:srgbClr val="FFFFFF"/>
              </a:solidFill>
              <a:prstDash val="solid"/>
              <a:round/>
              <a:headEnd/>
              <a:tailEnd/>
            </a:ln>
          </p:spPr>
          <p:txBody>
            <a:bodyPr/>
            <a:lstStyle/>
            <a:p>
              <a:endParaRPr lang="en-US"/>
            </a:p>
          </p:txBody>
        </p:sp>
        <p:sp>
          <p:nvSpPr>
            <p:cNvPr id="38" name="Freeform 267"/>
            <p:cNvSpPr>
              <a:spLocks/>
            </p:cNvSpPr>
            <p:nvPr/>
          </p:nvSpPr>
          <p:spPr bwMode="auto">
            <a:xfrm>
              <a:off x="3148" y="3531"/>
              <a:ext cx="49" cy="60"/>
            </a:xfrm>
            <a:custGeom>
              <a:avLst/>
              <a:gdLst>
                <a:gd name="T0" fmla="*/ 28 w 49"/>
                <a:gd name="T1" fmla="*/ 0 h 60"/>
                <a:gd name="T2" fmla="*/ 34 w 49"/>
                <a:gd name="T3" fmla="*/ 2 h 60"/>
                <a:gd name="T4" fmla="*/ 38 w 49"/>
                <a:gd name="T5" fmla="*/ 3 h 60"/>
                <a:gd name="T6" fmla="*/ 42 w 49"/>
                <a:gd name="T7" fmla="*/ 5 h 60"/>
                <a:gd name="T8" fmla="*/ 44 w 49"/>
                <a:gd name="T9" fmla="*/ 7 h 60"/>
                <a:gd name="T10" fmla="*/ 46 w 49"/>
                <a:gd name="T11" fmla="*/ 11 h 60"/>
                <a:gd name="T12" fmla="*/ 48 w 49"/>
                <a:gd name="T13" fmla="*/ 15 h 60"/>
                <a:gd name="T14" fmla="*/ 48 w 49"/>
                <a:gd name="T15" fmla="*/ 18 h 60"/>
                <a:gd name="T16" fmla="*/ 49 w 49"/>
                <a:gd name="T17" fmla="*/ 20 h 60"/>
                <a:gd name="T18" fmla="*/ 49 w 49"/>
                <a:gd name="T19" fmla="*/ 60 h 60"/>
                <a:gd name="T20" fmla="*/ 38 w 49"/>
                <a:gd name="T21" fmla="*/ 60 h 60"/>
                <a:gd name="T22" fmla="*/ 38 w 49"/>
                <a:gd name="T23" fmla="*/ 20 h 60"/>
                <a:gd name="T24" fmla="*/ 37 w 49"/>
                <a:gd name="T25" fmla="*/ 15 h 60"/>
                <a:gd name="T26" fmla="*/ 36 w 49"/>
                <a:gd name="T27" fmla="*/ 13 h 60"/>
                <a:gd name="T28" fmla="*/ 33 w 49"/>
                <a:gd name="T29" fmla="*/ 11 h 60"/>
                <a:gd name="T30" fmla="*/ 31 w 49"/>
                <a:gd name="T31" fmla="*/ 10 h 60"/>
                <a:gd name="T32" fmla="*/ 22 w 49"/>
                <a:gd name="T33" fmla="*/ 10 h 60"/>
                <a:gd name="T34" fmla="*/ 19 w 49"/>
                <a:gd name="T35" fmla="*/ 11 h 60"/>
                <a:gd name="T36" fmla="*/ 15 w 49"/>
                <a:gd name="T37" fmla="*/ 13 h 60"/>
                <a:gd name="T38" fmla="*/ 13 w 49"/>
                <a:gd name="T39" fmla="*/ 15 h 60"/>
                <a:gd name="T40" fmla="*/ 12 w 49"/>
                <a:gd name="T41" fmla="*/ 19 h 60"/>
                <a:gd name="T42" fmla="*/ 11 w 49"/>
                <a:gd name="T43" fmla="*/ 23 h 60"/>
                <a:gd name="T44" fmla="*/ 11 w 49"/>
                <a:gd name="T45" fmla="*/ 60 h 60"/>
                <a:gd name="T46" fmla="*/ 0 w 49"/>
                <a:gd name="T47" fmla="*/ 60 h 60"/>
                <a:gd name="T48" fmla="*/ 0 w 49"/>
                <a:gd name="T49" fmla="*/ 2 h 60"/>
                <a:gd name="T50" fmla="*/ 10 w 49"/>
                <a:gd name="T51" fmla="*/ 2 h 60"/>
                <a:gd name="T52" fmla="*/ 10 w 49"/>
                <a:gd name="T53" fmla="*/ 11 h 60"/>
                <a:gd name="T54" fmla="*/ 13 w 49"/>
                <a:gd name="T55" fmla="*/ 6 h 60"/>
                <a:gd name="T56" fmla="*/ 18 w 49"/>
                <a:gd name="T57" fmla="*/ 3 h 60"/>
                <a:gd name="T58" fmla="*/ 22 w 49"/>
                <a:gd name="T59" fmla="*/ 2 h 60"/>
                <a:gd name="T60" fmla="*/ 28 w 49"/>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
                <a:gd name="T94" fmla="*/ 0 h 60"/>
                <a:gd name="T95" fmla="*/ 49 w 49"/>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 h="60">
                  <a:moveTo>
                    <a:pt x="28" y="0"/>
                  </a:moveTo>
                  <a:lnTo>
                    <a:pt x="34" y="2"/>
                  </a:lnTo>
                  <a:lnTo>
                    <a:pt x="38" y="3"/>
                  </a:lnTo>
                  <a:lnTo>
                    <a:pt x="42" y="5"/>
                  </a:lnTo>
                  <a:lnTo>
                    <a:pt x="44" y="7"/>
                  </a:lnTo>
                  <a:lnTo>
                    <a:pt x="46" y="11"/>
                  </a:lnTo>
                  <a:lnTo>
                    <a:pt x="48" y="15"/>
                  </a:lnTo>
                  <a:lnTo>
                    <a:pt x="48" y="18"/>
                  </a:lnTo>
                  <a:lnTo>
                    <a:pt x="49" y="20"/>
                  </a:lnTo>
                  <a:lnTo>
                    <a:pt x="49" y="60"/>
                  </a:lnTo>
                  <a:lnTo>
                    <a:pt x="38" y="60"/>
                  </a:lnTo>
                  <a:lnTo>
                    <a:pt x="38" y="20"/>
                  </a:lnTo>
                  <a:lnTo>
                    <a:pt x="37" y="15"/>
                  </a:lnTo>
                  <a:lnTo>
                    <a:pt x="36" y="13"/>
                  </a:lnTo>
                  <a:lnTo>
                    <a:pt x="33" y="11"/>
                  </a:lnTo>
                  <a:lnTo>
                    <a:pt x="31" y="10"/>
                  </a:lnTo>
                  <a:lnTo>
                    <a:pt x="22" y="10"/>
                  </a:lnTo>
                  <a:lnTo>
                    <a:pt x="19" y="11"/>
                  </a:lnTo>
                  <a:lnTo>
                    <a:pt x="15" y="13"/>
                  </a:lnTo>
                  <a:lnTo>
                    <a:pt x="13" y="15"/>
                  </a:lnTo>
                  <a:lnTo>
                    <a:pt x="12" y="19"/>
                  </a:lnTo>
                  <a:lnTo>
                    <a:pt x="11" y="23"/>
                  </a:lnTo>
                  <a:lnTo>
                    <a:pt x="11" y="60"/>
                  </a:lnTo>
                  <a:lnTo>
                    <a:pt x="0" y="60"/>
                  </a:lnTo>
                  <a:lnTo>
                    <a:pt x="0" y="2"/>
                  </a:lnTo>
                  <a:lnTo>
                    <a:pt x="10" y="2"/>
                  </a:lnTo>
                  <a:lnTo>
                    <a:pt x="10" y="11"/>
                  </a:lnTo>
                  <a:lnTo>
                    <a:pt x="13" y="6"/>
                  </a:lnTo>
                  <a:lnTo>
                    <a:pt x="18" y="3"/>
                  </a:lnTo>
                  <a:lnTo>
                    <a:pt x="22" y="2"/>
                  </a:lnTo>
                  <a:lnTo>
                    <a:pt x="28" y="0"/>
                  </a:lnTo>
                  <a:close/>
                </a:path>
              </a:pathLst>
            </a:custGeom>
            <a:solidFill>
              <a:srgbClr val="FFFFFF"/>
            </a:solidFill>
            <a:ln w="0">
              <a:solidFill>
                <a:srgbClr val="FFFFFF"/>
              </a:solidFill>
              <a:prstDash val="solid"/>
              <a:round/>
              <a:headEnd/>
              <a:tailEnd/>
            </a:ln>
          </p:spPr>
          <p:txBody>
            <a:bodyPr/>
            <a:lstStyle/>
            <a:p>
              <a:endParaRPr lang="en-US"/>
            </a:p>
          </p:txBody>
        </p:sp>
        <p:sp>
          <p:nvSpPr>
            <p:cNvPr id="39" name="Freeform 268"/>
            <p:cNvSpPr>
              <a:spLocks/>
            </p:cNvSpPr>
            <p:nvPr/>
          </p:nvSpPr>
          <p:spPr bwMode="auto">
            <a:xfrm>
              <a:off x="3206" y="3513"/>
              <a:ext cx="27" cy="79"/>
            </a:xfrm>
            <a:custGeom>
              <a:avLst/>
              <a:gdLst>
                <a:gd name="T0" fmla="*/ 17 w 27"/>
                <a:gd name="T1" fmla="*/ 0 h 79"/>
                <a:gd name="T2" fmla="*/ 17 w 27"/>
                <a:gd name="T3" fmla="*/ 20 h 79"/>
                <a:gd name="T4" fmla="*/ 26 w 27"/>
                <a:gd name="T5" fmla="*/ 20 h 79"/>
                <a:gd name="T6" fmla="*/ 26 w 27"/>
                <a:gd name="T7" fmla="*/ 28 h 79"/>
                <a:gd name="T8" fmla="*/ 17 w 27"/>
                <a:gd name="T9" fmla="*/ 28 h 79"/>
                <a:gd name="T10" fmla="*/ 17 w 27"/>
                <a:gd name="T11" fmla="*/ 67 h 79"/>
                <a:gd name="T12" fmla="*/ 21 w 27"/>
                <a:gd name="T13" fmla="*/ 70 h 79"/>
                <a:gd name="T14" fmla="*/ 24 w 27"/>
                <a:gd name="T15" fmla="*/ 70 h 79"/>
                <a:gd name="T16" fmla="*/ 26 w 27"/>
                <a:gd name="T17" fmla="*/ 69 h 79"/>
                <a:gd name="T18" fmla="*/ 27 w 27"/>
                <a:gd name="T19" fmla="*/ 78 h 79"/>
                <a:gd name="T20" fmla="*/ 24 w 27"/>
                <a:gd name="T21" fmla="*/ 79 h 79"/>
                <a:gd name="T22" fmla="*/ 17 w 27"/>
                <a:gd name="T23" fmla="*/ 79 h 79"/>
                <a:gd name="T24" fmla="*/ 13 w 27"/>
                <a:gd name="T25" fmla="*/ 77 h 79"/>
                <a:gd name="T26" fmla="*/ 8 w 27"/>
                <a:gd name="T27" fmla="*/ 72 h 79"/>
                <a:gd name="T28" fmla="*/ 8 w 27"/>
                <a:gd name="T29" fmla="*/ 70 h 79"/>
                <a:gd name="T30" fmla="*/ 7 w 27"/>
                <a:gd name="T31" fmla="*/ 67 h 79"/>
                <a:gd name="T32" fmla="*/ 7 w 27"/>
                <a:gd name="T33" fmla="*/ 28 h 79"/>
                <a:gd name="T34" fmla="*/ 0 w 27"/>
                <a:gd name="T35" fmla="*/ 28 h 79"/>
                <a:gd name="T36" fmla="*/ 0 w 27"/>
                <a:gd name="T37" fmla="*/ 20 h 79"/>
                <a:gd name="T38" fmla="*/ 7 w 27"/>
                <a:gd name="T39" fmla="*/ 20 h 79"/>
                <a:gd name="T40" fmla="*/ 7 w 27"/>
                <a:gd name="T41" fmla="*/ 6 h 79"/>
                <a:gd name="T42" fmla="*/ 17 w 27"/>
                <a:gd name="T43" fmla="*/ 0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79"/>
                <a:gd name="T68" fmla="*/ 27 w 27"/>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79">
                  <a:moveTo>
                    <a:pt x="17" y="0"/>
                  </a:moveTo>
                  <a:lnTo>
                    <a:pt x="17" y="20"/>
                  </a:lnTo>
                  <a:lnTo>
                    <a:pt x="26" y="20"/>
                  </a:lnTo>
                  <a:lnTo>
                    <a:pt x="26" y="28"/>
                  </a:lnTo>
                  <a:lnTo>
                    <a:pt x="17" y="28"/>
                  </a:lnTo>
                  <a:lnTo>
                    <a:pt x="17" y="67"/>
                  </a:lnTo>
                  <a:lnTo>
                    <a:pt x="21" y="70"/>
                  </a:lnTo>
                  <a:lnTo>
                    <a:pt x="24" y="70"/>
                  </a:lnTo>
                  <a:lnTo>
                    <a:pt x="26" y="69"/>
                  </a:lnTo>
                  <a:lnTo>
                    <a:pt x="27" y="78"/>
                  </a:lnTo>
                  <a:lnTo>
                    <a:pt x="24" y="79"/>
                  </a:lnTo>
                  <a:lnTo>
                    <a:pt x="17" y="79"/>
                  </a:lnTo>
                  <a:lnTo>
                    <a:pt x="13" y="77"/>
                  </a:lnTo>
                  <a:lnTo>
                    <a:pt x="8" y="72"/>
                  </a:lnTo>
                  <a:lnTo>
                    <a:pt x="8" y="70"/>
                  </a:lnTo>
                  <a:lnTo>
                    <a:pt x="7" y="67"/>
                  </a:lnTo>
                  <a:lnTo>
                    <a:pt x="7" y="28"/>
                  </a:lnTo>
                  <a:lnTo>
                    <a:pt x="0" y="28"/>
                  </a:lnTo>
                  <a:lnTo>
                    <a:pt x="0" y="20"/>
                  </a:lnTo>
                  <a:lnTo>
                    <a:pt x="7" y="20"/>
                  </a:lnTo>
                  <a:lnTo>
                    <a:pt x="7" y="6"/>
                  </a:lnTo>
                  <a:lnTo>
                    <a:pt x="17" y="0"/>
                  </a:lnTo>
                  <a:close/>
                </a:path>
              </a:pathLst>
            </a:custGeom>
            <a:solidFill>
              <a:srgbClr val="FFFFFF"/>
            </a:solidFill>
            <a:ln w="0">
              <a:solidFill>
                <a:srgbClr val="FFFFFF"/>
              </a:solidFill>
              <a:prstDash val="solid"/>
              <a:round/>
              <a:headEnd/>
              <a:tailEnd/>
            </a:ln>
          </p:spPr>
          <p:txBody>
            <a:bodyPr/>
            <a:lstStyle/>
            <a:p>
              <a:endParaRPr lang="en-US"/>
            </a:p>
          </p:txBody>
        </p:sp>
        <p:sp>
          <p:nvSpPr>
            <p:cNvPr id="40" name="Freeform 269"/>
            <p:cNvSpPr>
              <a:spLocks/>
            </p:cNvSpPr>
            <p:nvPr/>
          </p:nvSpPr>
          <p:spPr bwMode="auto">
            <a:xfrm>
              <a:off x="3243" y="3511"/>
              <a:ext cx="47" cy="80"/>
            </a:xfrm>
            <a:custGeom>
              <a:avLst/>
              <a:gdLst>
                <a:gd name="T0" fmla="*/ 0 w 47"/>
                <a:gd name="T1" fmla="*/ 0 h 80"/>
                <a:gd name="T2" fmla="*/ 9 w 47"/>
                <a:gd name="T3" fmla="*/ 0 h 80"/>
                <a:gd name="T4" fmla="*/ 9 w 47"/>
                <a:gd name="T5" fmla="*/ 29 h 80"/>
                <a:gd name="T6" fmla="*/ 13 w 47"/>
                <a:gd name="T7" fmla="*/ 25 h 80"/>
                <a:gd name="T8" fmla="*/ 17 w 47"/>
                <a:gd name="T9" fmla="*/ 23 h 80"/>
                <a:gd name="T10" fmla="*/ 26 w 47"/>
                <a:gd name="T11" fmla="*/ 20 h 80"/>
                <a:gd name="T12" fmla="*/ 31 w 47"/>
                <a:gd name="T13" fmla="*/ 22 h 80"/>
                <a:gd name="T14" fmla="*/ 34 w 47"/>
                <a:gd name="T15" fmla="*/ 22 h 80"/>
                <a:gd name="T16" fmla="*/ 38 w 47"/>
                <a:gd name="T17" fmla="*/ 24 h 80"/>
                <a:gd name="T18" fmla="*/ 41 w 47"/>
                <a:gd name="T19" fmla="*/ 25 h 80"/>
                <a:gd name="T20" fmla="*/ 43 w 47"/>
                <a:gd name="T21" fmla="*/ 27 h 80"/>
                <a:gd name="T22" fmla="*/ 47 w 47"/>
                <a:gd name="T23" fmla="*/ 38 h 80"/>
                <a:gd name="T24" fmla="*/ 47 w 47"/>
                <a:gd name="T25" fmla="*/ 80 h 80"/>
                <a:gd name="T26" fmla="*/ 36 w 47"/>
                <a:gd name="T27" fmla="*/ 80 h 80"/>
                <a:gd name="T28" fmla="*/ 36 w 47"/>
                <a:gd name="T29" fmla="*/ 39 h 80"/>
                <a:gd name="T30" fmla="*/ 35 w 47"/>
                <a:gd name="T31" fmla="*/ 35 h 80"/>
                <a:gd name="T32" fmla="*/ 31 w 47"/>
                <a:gd name="T33" fmla="*/ 31 h 80"/>
                <a:gd name="T34" fmla="*/ 28 w 47"/>
                <a:gd name="T35" fmla="*/ 30 h 80"/>
                <a:gd name="T36" fmla="*/ 20 w 47"/>
                <a:gd name="T37" fmla="*/ 30 h 80"/>
                <a:gd name="T38" fmla="*/ 16 w 47"/>
                <a:gd name="T39" fmla="*/ 32 h 80"/>
                <a:gd name="T40" fmla="*/ 12 w 47"/>
                <a:gd name="T41" fmla="*/ 35 h 80"/>
                <a:gd name="T42" fmla="*/ 11 w 47"/>
                <a:gd name="T43" fmla="*/ 38 h 80"/>
                <a:gd name="T44" fmla="*/ 9 w 47"/>
                <a:gd name="T45" fmla="*/ 45 h 80"/>
                <a:gd name="T46" fmla="*/ 9 w 47"/>
                <a:gd name="T47" fmla="*/ 80 h 80"/>
                <a:gd name="T48" fmla="*/ 0 w 47"/>
                <a:gd name="T49" fmla="*/ 80 h 80"/>
                <a:gd name="T50" fmla="*/ 0 w 47"/>
                <a:gd name="T51" fmla="*/ 0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80"/>
                <a:gd name="T80" fmla="*/ 47 w 47"/>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80">
                  <a:moveTo>
                    <a:pt x="0" y="0"/>
                  </a:moveTo>
                  <a:lnTo>
                    <a:pt x="9" y="0"/>
                  </a:lnTo>
                  <a:lnTo>
                    <a:pt x="9" y="29"/>
                  </a:lnTo>
                  <a:lnTo>
                    <a:pt x="13" y="25"/>
                  </a:lnTo>
                  <a:lnTo>
                    <a:pt x="17" y="23"/>
                  </a:lnTo>
                  <a:lnTo>
                    <a:pt x="26" y="20"/>
                  </a:lnTo>
                  <a:lnTo>
                    <a:pt x="31" y="22"/>
                  </a:lnTo>
                  <a:lnTo>
                    <a:pt x="34" y="22"/>
                  </a:lnTo>
                  <a:lnTo>
                    <a:pt x="38" y="24"/>
                  </a:lnTo>
                  <a:lnTo>
                    <a:pt x="41" y="25"/>
                  </a:lnTo>
                  <a:lnTo>
                    <a:pt x="43" y="27"/>
                  </a:lnTo>
                  <a:lnTo>
                    <a:pt x="47" y="38"/>
                  </a:lnTo>
                  <a:lnTo>
                    <a:pt x="47" y="80"/>
                  </a:lnTo>
                  <a:lnTo>
                    <a:pt x="36" y="80"/>
                  </a:lnTo>
                  <a:lnTo>
                    <a:pt x="36" y="39"/>
                  </a:lnTo>
                  <a:lnTo>
                    <a:pt x="35" y="35"/>
                  </a:lnTo>
                  <a:lnTo>
                    <a:pt x="31" y="31"/>
                  </a:lnTo>
                  <a:lnTo>
                    <a:pt x="28" y="30"/>
                  </a:lnTo>
                  <a:lnTo>
                    <a:pt x="20" y="30"/>
                  </a:lnTo>
                  <a:lnTo>
                    <a:pt x="16" y="32"/>
                  </a:lnTo>
                  <a:lnTo>
                    <a:pt x="12" y="35"/>
                  </a:lnTo>
                  <a:lnTo>
                    <a:pt x="11" y="38"/>
                  </a:lnTo>
                  <a:lnTo>
                    <a:pt x="9" y="45"/>
                  </a:lnTo>
                  <a:lnTo>
                    <a:pt x="9" y="80"/>
                  </a:lnTo>
                  <a:lnTo>
                    <a:pt x="0" y="80"/>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41" name="Freeform 270"/>
            <p:cNvSpPr>
              <a:spLocks/>
            </p:cNvSpPr>
            <p:nvPr/>
          </p:nvSpPr>
          <p:spPr bwMode="auto">
            <a:xfrm>
              <a:off x="3301" y="3531"/>
              <a:ext cx="49" cy="61"/>
            </a:xfrm>
            <a:custGeom>
              <a:avLst/>
              <a:gdLst>
                <a:gd name="T0" fmla="*/ 35 w 49"/>
                <a:gd name="T1" fmla="*/ 3 h 61"/>
                <a:gd name="T2" fmla="*/ 43 w 49"/>
                <a:gd name="T3" fmla="*/ 9 h 61"/>
                <a:gd name="T4" fmla="*/ 46 w 49"/>
                <a:gd name="T5" fmla="*/ 18 h 61"/>
                <a:gd name="T6" fmla="*/ 36 w 49"/>
                <a:gd name="T7" fmla="*/ 15 h 61"/>
                <a:gd name="T8" fmla="*/ 32 w 49"/>
                <a:gd name="T9" fmla="*/ 12 h 61"/>
                <a:gd name="T10" fmla="*/ 27 w 49"/>
                <a:gd name="T11" fmla="*/ 10 h 61"/>
                <a:gd name="T12" fmla="*/ 20 w 49"/>
                <a:gd name="T13" fmla="*/ 10 h 61"/>
                <a:gd name="T14" fmla="*/ 14 w 49"/>
                <a:gd name="T15" fmla="*/ 11 h 61"/>
                <a:gd name="T16" fmla="*/ 11 w 49"/>
                <a:gd name="T17" fmla="*/ 17 h 61"/>
                <a:gd name="T18" fmla="*/ 12 w 49"/>
                <a:gd name="T19" fmla="*/ 20 h 61"/>
                <a:gd name="T20" fmla="*/ 18 w 49"/>
                <a:gd name="T21" fmla="*/ 23 h 61"/>
                <a:gd name="T22" fmla="*/ 24 w 49"/>
                <a:gd name="T23" fmla="*/ 25 h 61"/>
                <a:gd name="T24" fmla="*/ 36 w 49"/>
                <a:gd name="T25" fmla="*/ 28 h 61"/>
                <a:gd name="T26" fmla="*/ 43 w 49"/>
                <a:gd name="T27" fmla="*/ 32 h 61"/>
                <a:gd name="T28" fmla="*/ 47 w 49"/>
                <a:gd name="T29" fmla="*/ 38 h 61"/>
                <a:gd name="T30" fmla="*/ 47 w 49"/>
                <a:gd name="T31" fmla="*/ 48 h 61"/>
                <a:gd name="T32" fmla="*/ 42 w 49"/>
                <a:gd name="T33" fmla="*/ 57 h 61"/>
                <a:gd name="T34" fmla="*/ 34 w 49"/>
                <a:gd name="T35" fmla="*/ 60 h 61"/>
                <a:gd name="T36" fmla="*/ 20 w 49"/>
                <a:gd name="T37" fmla="*/ 61 h 61"/>
                <a:gd name="T38" fmla="*/ 11 w 49"/>
                <a:gd name="T39" fmla="*/ 59 h 61"/>
                <a:gd name="T40" fmla="*/ 4 w 49"/>
                <a:gd name="T41" fmla="*/ 53 h 61"/>
                <a:gd name="T42" fmla="*/ 0 w 49"/>
                <a:gd name="T43" fmla="*/ 43 h 61"/>
                <a:gd name="T44" fmla="*/ 11 w 49"/>
                <a:gd name="T45" fmla="*/ 45 h 61"/>
                <a:gd name="T46" fmla="*/ 16 w 49"/>
                <a:gd name="T47" fmla="*/ 52 h 61"/>
                <a:gd name="T48" fmla="*/ 29 w 49"/>
                <a:gd name="T49" fmla="*/ 53 h 61"/>
                <a:gd name="T50" fmla="*/ 35 w 49"/>
                <a:gd name="T51" fmla="*/ 51 h 61"/>
                <a:gd name="T52" fmla="*/ 38 w 49"/>
                <a:gd name="T53" fmla="*/ 44 h 61"/>
                <a:gd name="T54" fmla="*/ 35 w 49"/>
                <a:gd name="T55" fmla="*/ 38 h 61"/>
                <a:gd name="T56" fmla="*/ 29 w 49"/>
                <a:gd name="T57" fmla="*/ 37 h 61"/>
                <a:gd name="T58" fmla="*/ 19 w 49"/>
                <a:gd name="T59" fmla="*/ 34 h 61"/>
                <a:gd name="T60" fmla="*/ 6 w 49"/>
                <a:gd name="T61" fmla="*/ 28 h 61"/>
                <a:gd name="T62" fmla="*/ 1 w 49"/>
                <a:gd name="T63" fmla="*/ 21 h 61"/>
                <a:gd name="T64" fmla="*/ 4 w 49"/>
                <a:gd name="T65" fmla="*/ 11 h 61"/>
                <a:gd name="T66" fmla="*/ 8 w 49"/>
                <a:gd name="T67" fmla="*/ 5 h 61"/>
                <a:gd name="T68" fmla="*/ 14 w 49"/>
                <a:gd name="T69" fmla="*/ 2 h 61"/>
                <a:gd name="T70" fmla="*/ 23 w 49"/>
                <a:gd name="T71" fmla="*/ 0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
                <a:gd name="T109" fmla="*/ 0 h 61"/>
                <a:gd name="T110" fmla="*/ 49 w 4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 h="61">
                  <a:moveTo>
                    <a:pt x="23" y="0"/>
                  </a:moveTo>
                  <a:lnTo>
                    <a:pt x="35" y="3"/>
                  </a:lnTo>
                  <a:lnTo>
                    <a:pt x="39" y="5"/>
                  </a:lnTo>
                  <a:lnTo>
                    <a:pt x="43" y="9"/>
                  </a:lnTo>
                  <a:lnTo>
                    <a:pt x="44" y="12"/>
                  </a:lnTo>
                  <a:lnTo>
                    <a:pt x="46" y="18"/>
                  </a:lnTo>
                  <a:lnTo>
                    <a:pt x="36" y="19"/>
                  </a:lnTo>
                  <a:lnTo>
                    <a:pt x="36" y="15"/>
                  </a:lnTo>
                  <a:lnTo>
                    <a:pt x="35" y="13"/>
                  </a:lnTo>
                  <a:lnTo>
                    <a:pt x="32" y="12"/>
                  </a:lnTo>
                  <a:lnTo>
                    <a:pt x="30" y="10"/>
                  </a:lnTo>
                  <a:lnTo>
                    <a:pt x="27" y="10"/>
                  </a:lnTo>
                  <a:lnTo>
                    <a:pt x="23" y="9"/>
                  </a:lnTo>
                  <a:lnTo>
                    <a:pt x="20" y="10"/>
                  </a:lnTo>
                  <a:lnTo>
                    <a:pt x="16" y="10"/>
                  </a:lnTo>
                  <a:lnTo>
                    <a:pt x="14" y="11"/>
                  </a:lnTo>
                  <a:lnTo>
                    <a:pt x="12" y="13"/>
                  </a:lnTo>
                  <a:lnTo>
                    <a:pt x="11" y="17"/>
                  </a:lnTo>
                  <a:lnTo>
                    <a:pt x="12" y="18"/>
                  </a:lnTo>
                  <a:lnTo>
                    <a:pt x="12" y="20"/>
                  </a:lnTo>
                  <a:lnTo>
                    <a:pt x="16" y="22"/>
                  </a:lnTo>
                  <a:lnTo>
                    <a:pt x="18" y="23"/>
                  </a:lnTo>
                  <a:lnTo>
                    <a:pt x="20" y="23"/>
                  </a:lnTo>
                  <a:lnTo>
                    <a:pt x="24" y="25"/>
                  </a:lnTo>
                  <a:lnTo>
                    <a:pt x="31" y="27"/>
                  </a:lnTo>
                  <a:lnTo>
                    <a:pt x="36" y="28"/>
                  </a:lnTo>
                  <a:lnTo>
                    <a:pt x="39" y="29"/>
                  </a:lnTo>
                  <a:lnTo>
                    <a:pt x="43" y="32"/>
                  </a:lnTo>
                  <a:lnTo>
                    <a:pt x="46" y="35"/>
                  </a:lnTo>
                  <a:lnTo>
                    <a:pt x="47" y="38"/>
                  </a:lnTo>
                  <a:lnTo>
                    <a:pt x="49" y="43"/>
                  </a:lnTo>
                  <a:lnTo>
                    <a:pt x="47" y="48"/>
                  </a:lnTo>
                  <a:lnTo>
                    <a:pt x="45" y="52"/>
                  </a:lnTo>
                  <a:lnTo>
                    <a:pt x="42" y="57"/>
                  </a:lnTo>
                  <a:lnTo>
                    <a:pt x="37" y="59"/>
                  </a:lnTo>
                  <a:lnTo>
                    <a:pt x="34" y="60"/>
                  </a:lnTo>
                  <a:lnTo>
                    <a:pt x="29" y="61"/>
                  </a:lnTo>
                  <a:lnTo>
                    <a:pt x="20" y="61"/>
                  </a:lnTo>
                  <a:lnTo>
                    <a:pt x="14" y="60"/>
                  </a:lnTo>
                  <a:lnTo>
                    <a:pt x="11" y="59"/>
                  </a:lnTo>
                  <a:lnTo>
                    <a:pt x="7" y="57"/>
                  </a:lnTo>
                  <a:lnTo>
                    <a:pt x="4" y="53"/>
                  </a:lnTo>
                  <a:lnTo>
                    <a:pt x="1" y="49"/>
                  </a:lnTo>
                  <a:lnTo>
                    <a:pt x="0" y="43"/>
                  </a:lnTo>
                  <a:lnTo>
                    <a:pt x="9" y="42"/>
                  </a:lnTo>
                  <a:lnTo>
                    <a:pt x="11" y="45"/>
                  </a:lnTo>
                  <a:lnTo>
                    <a:pt x="12" y="48"/>
                  </a:lnTo>
                  <a:lnTo>
                    <a:pt x="16" y="52"/>
                  </a:lnTo>
                  <a:lnTo>
                    <a:pt x="20" y="53"/>
                  </a:lnTo>
                  <a:lnTo>
                    <a:pt x="29" y="53"/>
                  </a:lnTo>
                  <a:lnTo>
                    <a:pt x="32" y="52"/>
                  </a:lnTo>
                  <a:lnTo>
                    <a:pt x="35" y="51"/>
                  </a:lnTo>
                  <a:lnTo>
                    <a:pt x="37" y="48"/>
                  </a:lnTo>
                  <a:lnTo>
                    <a:pt x="38" y="44"/>
                  </a:lnTo>
                  <a:lnTo>
                    <a:pt x="37" y="41"/>
                  </a:lnTo>
                  <a:lnTo>
                    <a:pt x="35" y="38"/>
                  </a:lnTo>
                  <a:lnTo>
                    <a:pt x="32" y="38"/>
                  </a:lnTo>
                  <a:lnTo>
                    <a:pt x="29" y="37"/>
                  </a:lnTo>
                  <a:lnTo>
                    <a:pt x="24" y="36"/>
                  </a:lnTo>
                  <a:lnTo>
                    <a:pt x="19" y="34"/>
                  </a:lnTo>
                  <a:lnTo>
                    <a:pt x="13" y="33"/>
                  </a:lnTo>
                  <a:lnTo>
                    <a:pt x="6" y="28"/>
                  </a:lnTo>
                  <a:lnTo>
                    <a:pt x="4" y="26"/>
                  </a:lnTo>
                  <a:lnTo>
                    <a:pt x="1" y="21"/>
                  </a:lnTo>
                  <a:lnTo>
                    <a:pt x="1" y="15"/>
                  </a:lnTo>
                  <a:lnTo>
                    <a:pt x="4" y="11"/>
                  </a:lnTo>
                  <a:lnTo>
                    <a:pt x="5" y="7"/>
                  </a:lnTo>
                  <a:lnTo>
                    <a:pt x="8" y="5"/>
                  </a:lnTo>
                  <a:lnTo>
                    <a:pt x="11" y="3"/>
                  </a:lnTo>
                  <a:lnTo>
                    <a:pt x="14" y="2"/>
                  </a:lnTo>
                  <a:lnTo>
                    <a:pt x="19" y="2"/>
                  </a:lnTo>
                  <a:lnTo>
                    <a:pt x="23" y="0"/>
                  </a:lnTo>
                  <a:close/>
                </a:path>
              </a:pathLst>
            </a:custGeom>
            <a:solidFill>
              <a:srgbClr val="FFFFFF"/>
            </a:solidFill>
            <a:ln w="0">
              <a:solidFill>
                <a:srgbClr val="FFFFFF"/>
              </a:solidFill>
              <a:prstDash val="solid"/>
              <a:round/>
              <a:headEnd/>
              <a:tailEnd/>
            </a:ln>
          </p:spPr>
          <p:txBody>
            <a:bodyPr/>
            <a:lstStyle/>
            <a:p>
              <a:endParaRPr lang="en-US"/>
            </a:p>
          </p:txBody>
        </p:sp>
        <p:sp>
          <p:nvSpPr>
            <p:cNvPr id="42" name="Freeform 271"/>
            <p:cNvSpPr>
              <a:spLocks noEditPoints="1"/>
            </p:cNvSpPr>
            <p:nvPr/>
          </p:nvSpPr>
          <p:spPr bwMode="auto">
            <a:xfrm>
              <a:off x="1000" y="2096"/>
              <a:ext cx="81" cy="61"/>
            </a:xfrm>
            <a:custGeom>
              <a:avLst/>
              <a:gdLst>
                <a:gd name="T0" fmla="*/ 20 w 81"/>
                <a:gd name="T1" fmla="*/ 12 h 61"/>
                <a:gd name="T2" fmla="*/ 15 w 81"/>
                <a:gd name="T3" fmla="*/ 14 h 61"/>
                <a:gd name="T4" fmla="*/ 13 w 81"/>
                <a:gd name="T5" fmla="*/ 16 h 61"/>
                <a:gd name="T6" fmla="*/ 10 w 81"/>
                <a:gd name="T7" fmla="*/ 21 h 61"/>
                <a:gd name="T8" fmla="*/ 10 w 81"/>
                <a:gd name="T9" fmla="*/ 23 h 61"/>
                <a:gd name="T10" fmla="*/ 9 w 81"/>
                <a:gd name="T11" fmla="*/ 27 h 61"/>
                <a:gd name="T12" fmla="*/ 9 w 81"/>
                <a:gd name="T13" fmla="*/ 51 h 61"/>
                <a:gd name="T14" fmla="*/ 38 w 81"/>
                <a:gd name="T15" fmla="*/ 51 h 61"/>
                <a:gd name="T16" fmla="*/ 38 w 81"/>
                <a:gd name="T17" fmla="*/ 22 h 61"/>
                <a:gd name="T18" fmla="*/ 36 w 81"/>
                <a:gd name="T19" fmla="*/ 19 h 61"/>
                <a:gd name="T20" fmla="*/ 35 w 81"/>
                <a:gd name="T21" fmla="*/ 16 h 61"/>
                <a:gd name="T22" fmla="*/ 32 w 81"/>
                <a:gd name="T23" fmla="*/ 13 h 61"/>
                <a:gd name="T24" fmla="*/ 28 w 81"/>
                <a:gd name="T25" fmla="*/ 12 h 61"/>
                <a:gd name="T26" fmla="*/ 20 w 81"/>
                <a:gd name="T27" fmla="*/ 12 h 61"/>
                <a:gd name="T28" fmla="*/ 23 w 81"/>
                <a:gd name="T29" fmla="*/ 0 h 61"/>
                <a:gd name="T30" fmla="*/ 29 w 81"/>
                <a:gd name="T31" fmla="*/ 1 h 61"/>
                <a:gd name="T32" fmla="*/ 33 w 81"/>
                <a:gd name="T33" fmla="*/ 3 h 61"/>
                <a:gd name="T34" fmla="*/ 37 w 81"/>
                <a:gd name="T35" fmla="*/ 4 h 61"/>
                <a:gd name="T36" fmla="*/ 40 w 81"/>
                <a:gd name="T37" fmla="*/ 7 h 61"/>
                <a:gd name="T38" fmla="*/ 46 w 81"/>
                <a:gd name="T39" fmla="*/ 16 h 61"/>
                <a:gd name="T40" fmla="*/ 48 w 81"/>
                <a:gd name="T41" fmla="*/ 30 h 61"/>
                <a:gd name="T42" fmla="*/ 48 w 81"/>
                <a:gd name="T43" fmla="*/ 51 h 61"/>
                <a:gd name="T44" fmla="*/ 81 w 81"/>
                <a:gd name="T45" fmla="*/ 51 h 61"/>
                <a:gd name="T46" fmla="*/ 81 w 81"/>
                <a:gd name="T47" fmla="*/ 61 h 61"/>
                <a:gd name="T48" fmla="*/ 0 w 81"/>
                <a:gd name="T49" fmla="*/ 61 h 61"/>
                <a:gd name="T50" fmla="*/ 0 w 81"/>
                <a:gd name="T51" fmla="*/ 27 h 61"/>
                <a:gd name="T52" fmla="*/ 1 w 81"/>
                <a:gd name="T53" fmla="*/ 22 h 61"/>
                <a:gd name="T54" fmla="*/ 1 w 81"/>
                <a:gd name="T55" fmla="*/ 20 h 61"/>
                <a:gd name="T56" fmla="*/ 2 w 81"/>
                <a:gd name="T57" fmla="*/ 14 h 61"/>
                <a:gd name="T58" fmla="*/ 5 w 81"/>
                <a:gd name="T59" fmla="*/ 9 h 61"/>
                <a:gd name="T60" fmla="*/ 8 w 81"/>
                <a:gd name="T61" fmla="*/ 6 h 61"/>
                <a:gd name="T62" fmla="*/ 13 w 81"/>
                <a:gd name="T63" fmla="*/ 3 h 61"/>
                <a:gd name="T64" fmla="*/ 17 w 81"/>
                <a:gd name="T65" fmla="*/ 1 h 61"/>
                <a:gd name="T66" fmla="*/ 23 w 81"/>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61"/>
                <a:gd name="T104" fmla="*/ 81 w 81"/>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61">
                  <a:moveTo>
                    <a:pt x="20" y="12"/>
                  </a:moveTo>
                  <a:lnTo>
                    <a:pt x="15" y="14"/>
                  </a:lnTo>
                  <a:lnTo>
                    <a:pt x="13" y="16"/>
                  </a:lnTo>
                  <a:lnTo>
                    <a:pt x="10" y="21"/>
                  </a:lnTo>
                  <a:lnTo>
                    <a:pt x="10" y="23"/>
                  </a:lnTo>
                  <a:lnTo>
                    <a:pt x="9" y="27"/>
                  </a:lnTo>
                  <a:lnTo>
                    <a:pt x="9" y="51"/>
                  </a:lnTo>
                  <a:lnTo>
                    <a:pt x="38" y="51"/>
                  </a:lnTo>
                  <a:lnTo>
                    <a:pt x="38" y="22"/>
                  </a:lnTo>
                  <a:lnTo>
                    <a:pt x="36" y="19"/>
                  </a:lnTo>
                  <a:lnTo>
                    <a:pt x="35" y="16"/>
                  </a:lnTo>
                  <a:lnTo>
                    <a:pt x="32" y="13"/>
                  </a:lnTo>
                  <a:lnTo>
                    <a:pt x="28" y="12"/>
                  </a:lnTo>
                  <a:lnTo>
                    <a:pt x="20" y="12"/>
                  </a:lnTo>
                  <a:close/>
                  <a:moveTo>
                    <a:pt x="23" y="0"/>
                  </a:moveTo>
                  <a:lnTo>
                    <a:pt x="29" y="1"/>
                  </a:lnTo>
                  <a:lnTo>
                    <a:pt x="33" y="3"/>
                  </a:lnTo>
                  <a:lnTo>
                    <a:pt x="37" y="4"/>
                  </a:lnTo>
                  <a:lnTo>
                    <a:pt x="40" y="7"/>
                  </a:lnTo>
                  <a:lnTo>
                    <a:pt x="46" y="16"/>
                  </a:lnTo>
                  <a:lnTo>
                    <a:pt x="48" y="30"/>
                  </a:lnTo>
                  <a:lnTo>
                    <a:pt x="48" y="51"/>
                  </a:lnTo>
                  <a:lnTo>
                    <a:pt x="81" y="51"/>
                  </a:lnTo>
                  <a:lnTo>
                    <a:pt x="81" y="61"/>
                  </a:lnTo>
                  <a:lnTo>
                    <a:pt x="0" y="61"/>
                  </a:lnTo>
                  <a:lnTo>
                    <a:pt x="0" y="27"/>
                  </a:lnTo>
                  <a:lnTo>
                    <a:pt x="1" y="22"/>
                  </a:lnTo>
                  <a:lnTo>
                    <a:pt x="1" y="20"/>
                  </a:lnTo>
                  <a:lnTo>
                    <a:pt x="2" y="14"/>
                  </a:lnTo>
                  <a:lnTo>
                    <a:pt x="5" y="9"/>
                  </a:lnTo>
                  <a:lnTo>
                    <a:pt x="8" y="6"/>
                  </a:lnTo>
                  <a:lnTo>
                    <a:pt x="13" y="3"/>
                  </a:lnTo>
                  <a:lnTo>
                    <a:pt x="17" y="1"/>
                  </a:lnTo>
                  <a:lnTo>
                    <a:pt x="23" y="0"/>
                  </a:lnTo>
                  <a:close/>
                </a:path>
              </a:pathLst>
            </a:custGeom>
            <a:solidFill>
              <a:srgbClr val="FFFFFF"/>
            </a:solidFill>
            <a:ln w="0">
              <a:solidFill>
                <a:srgbClr val="FFFFFF"/>
              </a:solidFill>
              <a:prstDash val="solid"/>
              <a:round/>
              <a:headEnd/>
              <a:tailEnd/>
            </a:ln>
          </p:spPr>
          <p:txBody>
            <a:bodyPr/>
            <a:lstStyle/>
            <a:p>
              <a:endParaRPr lang="en-US"/>
            </a:p>
          </p:txBody>
        </p:sp>
        <p:sp>
          <p:nvSpPr>
            <p:cNvPr id="43" name="Freeform 272"/>
            <p:cNvSpPr>
              <a:spLocks/>
            </p:cNvSpPr>
            <p:nvPr/>
          </p:nvSpPr>
          <p:spPr bwMode="auto">
            <a:xfrm>
              <a:off x="1000" y="2028"/>
              <a:ext cx="81" cy="54"/>
            </a:xfrm>
            <a:custGeom>
              <a:avLst/>
              <a:gdLst>
                <a:gd name="T0" fmla="*/ 0 w 81"/>
                <a:gd name="T1" fmla="*/ 0 h 54"/>
                <a:gd name="T2" fmla="*/ 9 w 81"/>
                <a:gd name="T3" fmla="*/ 0 h 54"/>
                <a:gd name="T4" fmla="*/ 9 w 81"/>
                <a:gd name="T5" fmla="*/ 44 h 54"/>
                <a:gd name="T6" fmla="*/ 35 w 81"/>
                <a:gd name="T7" fmla="*/ 44 h 54"/>
                <a:gd name="T8" fmla="*/ 35 w 81"/>
                <a:gd name="T9" fmla="*/ 6 h 54"/>
                <a:gd name="T10" fmla="*/ 44 w 81"/>
                <a:gd name="T11" fmla="*/ 6 h 54"/>
                <a:gd name="T12" fmla="*/ 44 w 81"/>
                <a:gd name="T13" fmla="*/ 44 h 54"/>
                <a:gd name="T14" fmla="*/ 81 w 81"/>
                <a:gd name="T15" fmla="*/ 44 h 54"/>
                <a:gd name="T16" fmla="*/ 81 w 81"/>
                <a:gd name="T17" fmla="*/ 54 h 54"/>
                <a:gd name="T18" fmla="*/ 0 w 81"/>
                <a:gd name="T19" fmla="*/ 54 h 54"/>
                <a:gd name="T20" fmla="*/ 0 w 81"/>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54"/>
                <a:gd name="T35" fmla="*/ 81 w 81"/>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54">
                  <a:moveTo>
                    <a:pt x="0" y="0"/>
                  </a:moveTo>
                  <a:lnTo>
                    <a:pt x="9" y="0"/>
                  </a:lnTo>
                  <a:lnTo>
                    <a:pt x="9" y="44"/>
                  </a:lnTo>
                  <a:lnTo>
                    <a:pt x="35" y="44"/>
                  </a:lnTo>
                  <a:lnTo>
                    <a:pt x="35" y="6"/>
                  </a:lnTo>
                  <a:lnTo>
                    <a:pt x="44" y="6"/>
                  </a:lnTo>
                  <a:lnTo>
                    <a:pt x="44" y="44"/>
                  </a:lnTo>
                  <a:lnTo>
                    <a:pt x="81" y="44"/>
                  </a:lnTo>
                  <a:lnTo>
                    <a:pt x="81" y="54"/>
                  </a:lnTo>
                  <a:lnTo>
                    <a:pt x="0" y="54"/>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44" name="Freeform 273"/>
            <p:cNvSpPr>
              <a:spLocks/>
            </p:cNvSpPr>
            <p:nvPr/>
          </p:nvSpPr>
          <p:spPr bwMode="auto">
            <a:xfrm>
              <a:off x="999" y="1955"/>
              <a:ext cx="83" cy="63"/>
            </a:xfrm>
            <a:custGeom>
              <a:avLst/>
              <a:gdLst>
                <a:gd name="T0" fmla="*/ 63 w 83"/>
                <a:gd name="T1" fmla="*/ 0 h 63"/>
                <a:gd name="T2" fmla="*/ 75 w 83"/>
                <a:gd name="T3" fmla="*/ 6 h 63"/>
                <a:gd name="T4" fmla="*/ 82 w 83"/>
                <a:gd name="T5" fmla="*/ 18 h 63"/>
                <a:gd name="T6" fmla="*/ 83 w 83"/>
                <a:gd name="T7" fmla="*/ 36 h 63"/>
                <a:gd name="T8" fmla="*/ 79 w 83"/>
                <a:gd name="T9" fmla="*/ 47 h 63"/>
                <a:gd name="T10" fmla="*/ 70 w 83"/>
                <a:gd name="T11" fmla="*/ 58 h 63"/>
                <a:gd name="T12" fmla="*/ 56 w 83"/>
                <a:gd name="T13" fmla="*/ 63 h 63"/>
                <a:gd name="T14" fmla="*/ 61 w 83"/>
                <a:gd name="T15" fmla="*/ 52 h 63"/>
                <a:gd name="T16" fmla="*/ 69 w 83"/>
                <a:gd name="T17" fmla="*/ 45 h 63"/>
                <a:gd name="T18" fmla="*/ 74 w 83"/>
                <a:gd name="T19" fmla="*/ 36 h 63"/>
                <a:gd name="T20" fmla="*/ 71 w 83"/>
                <a:gd name="T21" fmla="*/ 18 h 63"/>
                <a:gd name="T22" fmla="*/ 67 w 83"/>
                <a:gd name="T23" fmla="*/ 11 h 63"/>
                <a:gd name="T24" fmla="*/ 53 w 83"/>
                <a:gd name="T25" fmla="*/ 11 h 63"/>
                <a:gd name="T26" fmla="*/ 49 w 83"/>
                <a:gd name="T27" fmla="*/ 16 h 63"/>
                <a:gd name="T28" fmla="*/ 47 w 83"/>
                <a:gd name="T29" fmla="*/ 22 h 63"/>
                <a:gd name="T30" fmla="*/ 45 w 83"/>
                <a:gd name="T31" fmla="*/ 33 h 63"/>
                <a:gd name="T32" fmla="*/ 41 w 83"/>
                <a:gd name="T33" fmla="*/ 45 h 63"/>
                <a:gd name="T34" fmla="*/ 38 w 83"/>
                <a:gd name="T35" fmla="*/ 53 h 63"/>
                <a:gd name="T36" fmla="*/ 32 w 83"/>
                <a:gd name="T37" fmla="*/ 57 h 63"/>
                <a:gd name="T38" fmla="*/ 18 w 83"/>
                <a:gd name="T39" fmla="*/ 60 h 63"/>
                <a:gd name="T40" fmla="*/ 10 w 83"/>
                <a:gd name="T41" fmla="*/ 56 h 63"/>
                <a:gd name="T42" fmla="*/ 2 w 83"/>
                <a:gd name="T43" fmla="*/ 47 h 63"/>
                <a:gd name="T44" fmla="*/ 0 w 83"/>
                <a:gd name="T45" fmla="*/ 32 h 63"/>
                <a:gd name="T46" fmla="*/ 1 w 83"/>
                <a:gd name="T47" fmla="*/ 21 h 63"/>
                <a:gd name="T48" fmla="*/ 8 w 83"/>
                <a:gd name="T49" fmla="*/ 8 h 63"/>
                <a:gd name="T50" fmla="*/ 19 w 83"/>
                <a:gd name="T51" fmla="*/ 2 h 63"/>
                <a:gd name="T52" fmla="*/ 25 w 83"/>
                <a:gd name="T53" fmla="*/ 11 h 63"/>
                <a:gd name="T54" fmla="*/ 16 w 83"/>
                <a:gd name="T55" fmla="*/ 15 h 63"/>
                <a:gd name="T56" fmla="*/ 11 w 83"/>
                <a:gd name="T57" fmla="*/ 21 h 63"/>
                <a:gd name="T58" fmla="*/ 9 w 83"/>
                <a:gd name="T59" fmla="*/ 31 h 63"/>
                <a:gd name="T60" fmla="*/ 13 w 83"/>
                <a:gd name="T61" fmla="*/ 46 h 63"/>
                <a:gd name="T62" fmla="*/ 18 w 83"/>
                <a:gd name="T63" fmla="*/ 49 h 63"/>
                <a:gd name="T64" fmla="*/ 29 w 83"/>
                <a:gd name="T65" fmla="*/ 47 h 63"/>
                <a:gd name="T66" fmla="*/ 32 w 83"/>
                <a:gd name="T67" fmla="*/ 38 h 63"/>
                <a:gd name="T68" fmla="*/ 37 w 83"/>
                <a:gd name="T69" fmla="*/ 23 h 63"/>
                <a:gd name="T70" fmla="*/ 39 w 83"/>
                <a:gd name="T71" fmla="*/ 13 h 63"/>
                <a:gd name="T72" fmla="*/ 45 w 83"/>
                <a:gd name="T73" fmla="*/ 6 h 63"/>
                <a:gd name="T74" fmla="*/ 51 w 83"/>
                <a:gd name="T75" fmla="*/ 1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63"/>
                <a:gd name="T116" fmla="*/ 83 w 83"/>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63">
                  <a:moveTo>
                    <a:pt x="55" y="0"/>
                  </a:moveTo>
                  <a:lnTo>
                    <a:pt x="63" y="0"/>
                  </a:lnTo>
                  <a:lnTo>
                    <a:pt x="68" y="1"/>
                  </a:lnTo>
                  <a:lnTo>
                    <a:pt x="75" y="6"/>
                  </a:lnTo>
                  <a:lnTo>
                    <a:pt x="77" y="9"/>
                  </a:lnTo>
                  <a:lnTo>
                    <a:pt x="82" y="18"/>
                  </a:lnTo>
                  <a:lnTo>
                    <a:pt x="83" y="23"/>
                  </a:lnTo>
                  <a:lnTo>
                    <a:pt x="83" y="36"/>
                  </a:lnTo>
                  <a:lnTo>
                    <a:pt x="82" y="41"/>
                  </a:lnTo>
                  <a:lnTo>
                    <a:pt x="79" y="47"/>
                  </a:lnTo>
                  <a:lnTo>
                    <a:pt x="77" y="52"/>
                  </a:lnTo>
                  <a:lnTo>
                    <a:pt x="70" y="58"/>
                  </a:lnTo>
                  <a:lnTo>
                    <a:pt x="65" y="61"/>
                  </a:lnTo>
                  <a:lnTo>
                    <a:pt x="56" y="63"/>
                  </a:lnTo>
                  <a:lnTo>
                    <a:pt x="55" y="53"/>
                  </a:lnTo>
                  <a:lnTo>
                    <a:pt x="61" y="52"/>
                  </a:lnTo>
                  <a:lnTo>
                    <a:pt x="68" y="48"/>
                  </a:lnTo>
                  <a:lnTo>
                    <a:pt x="69" y="45"/>
                  </a:lnTo>
                  <a:lnTo>
                    <a:pt x="71" y="41"/>
                  </a:lnTo>
                  <a:lnTo>
                    <a:pt x="74" y="36"/>
                  </a:lnTo>
                  <a:lnTo>
                    <a:pt x="74" y="24"/>
                  </a:lnTo>
                  <a:lnTo>
                    <a:pt x="71" y="18"/>
                  </a:lnTo>
                  <a:lnTo>
                    <a:pt x="70" y="15"/>
                  </a:lnTo>
                  <a:lnTo>
                    <a:pt x="67" y="11"/>
                  </a:lnTo>
                  <a:lnTo>
                    <a:pt x="60" y="9"/>
                  </a:lnTo>
                  <a:lnTo>
                    <a:pt x="53" y="11"/>
                  </a:lnTo>
                  <a:lnTo>
                    <a:pt x="52" y="14"/>
                  </a:lnTo>
                  <a:lnTo>
                    <a:pt x="49" y="16"/>
                  </a:lnTo>
                  <a:lnTo>
                    <a:pt x="48" y="19"/>
                  </a:lnTo>
                  <a:lnTo>
                    <a:pt x="47" y="22"/>
                  </a:lnTo>
                  <a:lnTo>
                    <a:pt x="46" y="26"/>
                  </a:lnTo>
                  <a:lnTo>
                    <a:pt x="45" y="33"/>
                  </a:lnTo>
                  <a:lnTo>
                    <a:pt x="42" y="40"/>
                  </a:lnTo>
                  <a:lnTo>
                    <a:pt x="41" y="45"/>
                  </a:lnTo>
                  <a:lnTo>
                    <a:pt x="40" y="48"/>
                  </a:lnTo>
                  <a:lnTo>
                    <a:pt x="38" y="53"/>
                  </a:lnTo>
                  <a:lnTo>
                    <a:pt x="34" y="55"/>
                  </a:lnTo>
                  <a:lnTo>
                    <a:pt x="32" y="57"/>
                  </a:lnTo>
                  <a:lnTo>
                    <a:pt x="25" y="60"/>
                  </a:lnTo>
                  <a:lnTo>
                    <a:pt x="18" y="60"/>
                  </a:lnTo>
                  <a:lnTo>
                    <a:pt x="14" y="58"/>
                  </a:lnTo>
                  <a:lnTo>
                    <a:pt x="10" y="56"/>
                  </a:lnTo>
                  <a:lnTo>
                    <a:pt x="5" y="50"/>
                  </a:lnTo>
                  <a:lnTo>
                    <a:pt x="2" y="47"/>
                  </a:lnTo>
                  <a:lnTo>
                    <a:pt x="1" y="39"/>
                  </a:lnTo>
                  <a:lnTo>
                    <a:pt x="0" y="32"/>
                  </a:lnTo>
                  <a:lnTo>
                    <a:pt x="0" y="26"/>
                  </a:lnTo>
                  <a:lnTo>
                    <a:pt x="1" y="21"/>
                  </a:lnTo>
                  <a:lnTo>
                    <a:pt x="6" y="11"/>
                  </a:lnTo>
                  <a:lnTo>
                    <a:pt x="8" y="8"/>
                  </a:lnTo>
                  <a:lnTo>
                    <a:pt x="15" y="3"/>
                  </a:lnTo>
                  <a:lnTo>
                    <a:pt x="19" y="2"/>
                  </a:lnTo>
                  <a:lnTo>
                    <a:pt x="24" y="2"/>
                  </a:lnTo>
                  <a:lnTo>
                    <a:pt x="25" y="11"/>
                  </a:lnTo>
                  <a:lnTo>
                    <a:pt x="21" y="13"/>
                  </a:lnTo>
                  <a:lnTo>
                    <a:pt x="16" y="15"/>
                  </a:lnTo>
                  <a:lnTo>
                    <a:pt x="14" y="17"/>
                  </a:lnTo>
                  <a:lnTo>
                    <a:pt x="11" y="21"/>
                  </a:lnTo>
                  <a:lnTo>
                    <a:pt x="10" y="25"/>
                  </a:lnTo>
                  <a:lnTo>
                    <a:pt x="9" y="31"/>
                  </a:lnTo>
                  <a:lnTo>
                    <a:pt x="11" y="42"/>
                  </a:lnTo>
                  <a:lnTo>
                    <a:pt x="13" y="46"/>
                  </a:lnTo>
                  <a:lnTo>
                    <a:pt x="16" y="48"/>
                  </a:lnTo>
                  <a:lnTo>
                    <a:pt x="18" y="49"/>
                  </a:lnTo>
                  <a:lnTo>
                    <a:pt x="24" y="49"/>
                  </a:lnTo>
                  <a:lnTo>
                    <a:pt x="29" y="47"/>
                  </a:lnTo>
                  <a:lnTo>
                    <a:pt x="31" y="44"/>
                  </a:lnTo>
                  <a:lnTo>
                    <a:pt x="32" y="38"/>
                  </a:lnTo>
                  <a:lnTo>
                    <a:pt x="34" y="31"/>
                  </a:lnTo>
                  <a:lnTo>
                    <a:pt x="37" y="23"/>
                  </a:lnTo>
                  <a:lnTo>
                    <a:pt x="38" y="17"/>
                  </a:lnTo>
                  <a:lnTo>
                    <a:pt x="39" y="13"/>
                  </a:lnTo>
                  <a:lnTo>
                    <a:pt x="41" y="9"/>
                  </a:lnTo>
                  <a:lnTo>
                    <a:pt x="45" y="6"/>
                  </a:lnTo>
                  <a:lnTo>
                    <a:pt x="47" y="2"/>
                  </a:lnTo>
                  <a:lnTo>
                    <a:pt x="51" y="1"/>
                  </a:lnTo>
                  <a:lnTo>
                    <a:pt x="55" y="0"/>
                  </a:lnTo>
                  <a:close/>
                </a:path>
              </a:pathLst>
            </a:custGeom>
            <a:solidFill>
              <a:srgbClr val="FFFFFF"/>
            </a:solidFill>
            <a:ln w="0">
              <a:solidFill>
                <a:srgbClr val="FFFFFF"/>
              </a:solidFill>
              <a:prstDash val="solid"/>
              <a:round/>
              <a:headEnd/>
              <a:tailEnd/>
            </a:ln>
          </p:spPr>
          <p:txBody>
            <a:bodyPr/>
            <a:lstStyle/>
            <a:p>
              <a:endParaRPr lang="en-US"/>
            </a:p>
          </p:txBody>
        </p:sp>
        <p:sp>
          <p:nvSpPr>
            <p:cNvPr id="45" name="Freeform 274"/>
            <p:cNvSpPr>
              <a:spLocks/>
            </p:cNvSpPr>
            <p:nvPr/>
          </p:nvSpPr>
          <p:spPr bwMode="auto">
            <a:xfrm>
              <a:off x="999" y="1884"/>
              <a:ext cx="106" cy="26"/>
            </a:xfrm>
            <a:custGeom>
              <a:avLst/>
              <a:gdLst>
                <a:gd name="T0" fmla="*/ 0 w 106"/>
                <a:gd name="T1" fmla="*/ 0 h 26"/>
                <a:gd name="T2" fmla="*/ 6 w 106"/>
                <a:gd name="T3" fmla="*/ 3 h 26"/>
                <a:gd name="T4" fmla="*/ 10 w 106"/>
                <a:gd name="T5" fmla="*/ 5 h 26"/>
                <a:gd name="T6" fmla="*/ 14 w 106"/>
                <a:gd name="T7" fmla="*/ 8 h 26"/>
                <a:gd name="T8" fmla="*/ 16 w 106"/>
                <a:gd name="T9" fmla="*/ 9 h 26"/>
                <a:gd name="T10" fmla="*/ 24 w 106"/>
                <a:gd name="T11" fmla="*/ 12 h 26"/>
                <a:gd name="T12" fmla="*/ 32 w 106"/>
                <a:gd name="T13" fmla="*/ 15 h 26"/>
                <a:gd name="T14" fmla="*/ 53 w 106"/>
                <a:gd name="T15" fmla="*/ 17 h 26"/>
                <a:gd name="T16" fmla="*/ 70 w 106"/>
                <a:gd name="T17" fmla="*/ 15 h 26"/>
                <a:gd name="T18" fmla="*/ 87 w 106"/>
                <a:gd name="T19" fmla="*/ 9 h 26"/>
                <a:gd name="T20" fmla="*/ 106 w 106"/>
                <a:gd name="T21" fmla="*/ 0 h 26"/>
                <a:gd name="T22" fmla="*/ 106 w 106"/>
                <a:gd name="T23" fmla="*/ 8 h 26"/>
                <a:gd name="T24" fmla="*/ 94 w 106"/>
                <a:gd name="T25" fmla="*/ 15 h 26"/>
                <a:gd name="T26" fmla="*/ 82 w 106"/>
                <a:gd name="T27" fmla="*/ 21 h 26"/>
                <a:gd name="T28" fmla="*/ 67 w 106"/>
                <a:gd name="T29" fmla="*/ 25 h 26"/>
                <a:gd name="T30" fmla="*/ 53 w 106"/>
                <a:gd name="T31" fmla="*/ 26 h 26"/>
                <a:gd name="T32" fmla="*/ 40 w 106"/>
                <a:gd name="T33" fmla="*/ 26 h 26"/>
                <a:gd name="T34" fmla="*/ 28 w 106"/>
                <a:gd name="T35" fmla="*/ 23 h 26"/>
                <a:gd name="T36" fmla="*/ 14 w 106"/>
                <a:gd name="T37" fmla="*/ 16 h 26"/>
                <a:gd name="T38" fmla="*/ 0 w 106"/>
                <a:gd name="T39" fmla="*/ 8 h 26"/>
                <a:gd name="T40" fmla="*/ 0 w 10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26"/>
                <a:gd name="T65" fmla="*/ 106 w 106"/>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26">
                  <a:moveTo>
                    <a:pt x="0" y="0"/>
                  </a:moveTo>
                  <a:lnTo>
                    <a:pt x="6" y="3"/>
                  </a:lnTo>
                  <a:lnTo>
                    <a:pt x="10" y="5"/>
                  </a:lnTo>
                  <a:lnTo>
                    <a:pt x="14" y="8"/>
                  </a:lnTo>
                  <a:lnTo>
                    <a:pt x="16" y="9"/>
                  </a:lnTo>
                  <a:lnTo>
                    <a:pt x="24" y="12"/>
                  </a:lnTo>
                  <a:lnTo>
                    <a:pt x="32" y="15"/>
                  </a:lnTo>
                  <a:lnTo>
                    <a:pt x="53" y="17"/>
                  </a:lnTo>
                  <a:lnTo>
                    <a:pt x="70" y="15"/>
                  </a:lnTo>
                  <a:lnTo>
                    <a:pt x="87" y="9"/>
                  </a:lnTo>
                  <a:lnTo>
                    <a:pt x="106" y="0"/>
                  </a:lnTo>
                  <a:lnTo>
                    <a:pt x="106" y="8"/>
                  </a:lnTo>
                  <a:lnTo>
                    <a:pt x="94" y="15"/>
                  </a:lnTo>
                  <a:lnTo>
                    <a:pt x="82" y="21"/>
                  </a:lnTo>
                  <a:lnTo>
                    <a:pt x="67" y="25"/>
                  </a:lnTo>
                  <a:lnTo>
                    <a:pt x="53" y="26"/>
                  </a:lnTo>
                  <a:lnTo>
                    <a:pt x="40" y="26"/>
                  </a:lnTo>
                  <a:lnTo>
                    <a:pt x="28" y="23"/>
                  </a:lnTo>
                  <a:lnTo>
                    <a:pt x="14" y="16"/>
                  </a:lnTo>
                  <a:lnTo>
                    <a:pt x="0" y="8"/>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46" name="Freeform 275"/>
            <p:cNvSpPr>
              <a:spLocks noEditPoints="1"/>
            </p:cNvSpPr>
            <p:nvPr/>
          </p:nvSpPr>
          <p:spPr bwMode="auto">
            <a:xfrm>
              <a:off x="999" y="1787"/>
              <a:ext cx="85" cy="86"/>
            </a:xfrm>
            <a:custGeom>
              <a:avLst/>
              <a:gdLst>
                <a:gd name="T0" fmla="*/ 13 w 85"/>
                <a:gd name="T1" fmla="*/ 62 h 86"/>
                <a:gd name="T2" fmla="*/ 8 w 85"/>
                <a:gd name="T3" fmla="*/ 66 h 86"/>
                <a:gd name="T4" fmla="*/ 8 w 85"/>
                <a:gd name="T5" fmla="*/ 73 h 86"/>
                <a:gd name="T6" fmla="*/ 13 w 85"/>
                <a:gd name="T7" fmla="*/ 77 h 86"/>
                <a:gd name="T8" fmla="*/ 26 w 85"/>
                <a:gd name="T9" fmla="*/ 78 h 86"/>
                <a:gd name="T10" fmla="*/ 32 w 85"/>
                <a:gd name="T11" fmla="*/ 76 h 86"/>
                <a:gd name="T12" fmla="*/ 36 w 85"/>
                <a:gd name="T13" fmla="*/ 71 h 86"/>
                <a:gd name="T14" fmla="*/ 34 w 85"/>
                <a:gd name="T15" fmla="*/ 64 h 86"/>
                <a:gd name="T16" fmla="*/ 26 w 85"/>
                <a:gd name="T17" fmla="*/ 61 h 86"/>
                <a:gd name="T18" fmla="*/ 16 w 85"/>
                <a:gd name="T19" fmla="*/ 52 h 86"/>
                <a:gd name="T20" fmla="*/ 26 w 85"/>
                <a:gd name="T21" fmla="*/ 53 h 86"/>
                <a:gd name="T22" fmla="*/ 37 w 85"/>
                <a:gd name="T23" fmla="*/ 58 h 86"/>
                <a:gd name="T24" fmla="*/ 41 w 85"/>
                <a:gd name="T25" fmla="*/ 64 h 86"/>
                <a:gd name="T26" fmla="*/ 40 w 85"/>
                <a:gd name="T27" fmla="*/ 78 h 86"/>
                <a:gd name="T28" fmla="*/ 25 w 85"/>
                <a:gd name="T29" fmla="*/ 86 h 86"/>
                <a:gd name="T30" fmla="*/ 6 w 85"/>
                <a:gd name="T31" fmla="*/ 82 h 86"/>
                <a:gd name="T32" fmla="*/ 0 w 85"/>
                <a:gd name="T33" fmla="*/ 74 h 86"/>
                <a:gd name="T34" fmla="*/ 1 w 85"/>
                <a:gd name="T35" fmla="*/ 64 h 86"/>
                <a:gd name="T36" fmla="*/ 8 w 85"/>
                <a:gd name="T37" fmla="*/ 55 h 86"/>
                <a:gd name="T38" fmla="*/ 16 w 85"/>
                <a:gd name="T39" fmla="*/ 52 h 86"/>
                <a:gd name="T40" fmla="*/ 85 w 85"/>
                <a:gd name="T41" fmla="*/ 61 h 86"/>
                <a:gd name="T42" fmla="*/ 0 w 85"/>
                <a:gd name="T43" fmla="*/ 25 h 86"/>
                <a:gd name="T44" fmla="*/ 59 w 85"/>
                <a:gd name="T45" fmla="*/ 9 h 86"/>
                <a:gd name="T46" fmla="*/ 49 w 85"/>
                <a:gd name="T47" fmla="*/ 14 h 86"/>
                <a:gd name="T48" fmla="*/ 52 w 85"/>
                <a:gd name="T49" fmla="*/ 24 h 86"/>
                <a:gd name="T50" fmla="*/ 64 w 85"/>
                <a:gd name="T51" fmla="*/ 27 h 86"/>
                <a:gd name="T52" fmla="*/ 72 w 85"/>
                <a:gd name="T53" fmla="*/ 25 h 86"/>
                <a:gd name="T54" fmla="*/ 77 w 85"/>
                <a:gd name="T55" fmla="*/ 21 h 86"/>
                <a:gd name="T56" fmla="*/ 76 w 85"/>
                <a:gd name="T57" fmla="*/ 13 h 86"/>
                <a:gd name="T58" fmla="*/ 72 w 85"/>
                <a:gd name="T59" fmla="*/ 10 h 86"/>
                <a:gd name="T60" fmla="*/ 59 w 85"/>
                <a:gd name="T61" fmla="*/ 9 h 86"/>
                <a:gd name="T62" fmla="*/ 70 w 85"/>
                <a:gd name="T63" fmla="*/ 1 h 86"/>
                <a:gd name="T64" fmla="*/ 79 w 85"/>
                <a:gd name="T65" fmla="*/ 6 h 86"/>
                <a:gd name="T66" fmla="*/ 84 w 85"/>
                <a:gd name="T67" fmla="*/ 13 h 86"/>
                <a:gd name="T68" fmla="*/ 83 w 85"/>
                <a:gd name="T69" fmla="*/ 27 h 86"/>
                <a:gd name="T70" fmla="*/ 76 w 85"/>
                <a:gd name="T71" fmla="*/ 32 h 86"/>
                <a:gd name="T72" fmla="*/ 68 w 85"/>
                <a:gd name="T73" fmla="*/ 35 h 86"/>
                <a:gd name="T74" fmla="*/ 48 w 85"/>
                <a:gd name="T75" fmla="*/ 30 h 86"/>
                <a:gd name="T76" fmla="*/ 42 w 85"/>
                <a:gd name="T77" fmla="*/ 22 h 86"/>
                <a:gd name="T78" fmla="*/ 47 w 85"/>
                <a:gd name="T79" fmla="*/ 6 h 86"/>
                <a:gd name="T80" fmla="*/ 63 w 85"/>
                <a:gd name="T81" fmla="*/ 0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
                <a:gd name="T124" fmla="*/ 0 h 86"/>
                <a:gd name="T125" fmla="*/ 85 w 85"/>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 h="86">
                  <a:moveTo>
                    <a:pt x="16" y="61"/>
                  </a:moveTo>
                  <a:lnTo>
                    <a:pt x="13" y="62"/>
                  </a:lnTo>
                  <a:lnTo>
                    <a:pt x="10" y="63"/>
                  </a:lnTo>
                  <a:lnTo>
                    <a:pt x="8" y="66"/>
                  </a:lnTo>
                  <a:lnTo>
                    <a:pt x="7" y="69"/>
                  </a:lnTo>
                  <a:lnTo>
                    <a:pt x="8" y="73"/>
                  </a:lnTo>
                  <a:lnTo>
                    <a:pt x="10" y="76"/>
                  </a:lnTo>
                  <a:lnTo>
                    <a:pt x="13" y="77"/>
                  </a:lnTo>
                  <a:lnTo>
                    <a:pt x="17" y="78"/>
                  </a:lnTo>
                  <a:lnTo>
                    <a:pt x="26" y="78"/>
                  </a:lnTo>
                  <a:lnTo>
                    <a:pt x="30" y="77"/>
                  </a:lnTo>
                  <a:lnTo>
                    <a:pt x="32" y="76"/>
                  </a:lnTo>
                  <a:lnTo>
                    <a:pt x="34" y="74"/>
                  </a:lnTo>
                  <a:lnTo>
                    <a:pt x="36" y="71"/>
                  </a:lnTo>
                  <a:lnTo>
                    <a:pt x="36" y="67"/>
                  </a:lnTo>
                  <a:lnTo>
                    <a:pt x="34" y="64"/>
                  </a:lnTo>
                  <a:lnTo>
                    <a:pt x="30" y="62"/>
                  </a:lnTo>
                  <a:lnTo>
                    <a:pt x="26" y="61"/>
                  </a:lnTo>
                  <a:lnTo>
                    <a:pt x="16" y="61"/>
                  </a:lnTo>
                  <a:close/>
                  <a:moveTo>
                    <a:pt x="16" y="52"/>
                  </a:moveTo>
                  <a:lnTo>
                    <a:pt x="22" y="52"/>
                  </a:lnTo>
                  <a:lnTo>
                    <a:pt x="26" y="53"/>
                  </a:lnTo>
                  <a:lnTo>
                    <a:pt x="30" y="53"/>
                  </a:lnTo>
                  <a:lnTo>
                    <a:pt x="37" y="58"/>
                  </a:lnTo>
                  <a:lnTo>
                    <a:pt x="40" y="61"/>
                  </a:lnTo>
                  <a:lnTo>
                    <a:pt x="41" y="64"/>
                  </a:lnTo>
                  <a:lnTo>
                    <a:pt x="42" y="69"/>
                  </a:lnTo>
                  <a:lnTo>
                    <a:pt x="40" y="78"/>
                  </a:lnTo>
                  <a:lnTo>
                    <a:pt x="34" y="84"/>
                  </a:lnTo>
                  <a:lnTo>
                    <a:pt x="25" y="86"/>
                  </a:lnTo>
                  <a:lnTo>
                    <a:pt x="15" y="86"/>
                  </a:lnTo>
                  <a:lnTo>
                    <a:pt x="6" y="82"/>
                  </a:lnTo>
                  <a:lnTo>
                    <a:pt x="1" y="77"/>
                  </a:lnTo>
                  <a:lnTo>
                    <a:pt x="0" y="74"/>
                  </a:lnTo>
                  <a:lnTo>
                    <a:pt x="0" y="70"/>
                  </a:lnTo>
                  <a:lnTo>
                    <a:pt x="1" y="64"/>
                  </a:lnTo>
                  <a:lnTo>
                    <a:pt x="2" y="61"/>
                  </a:lnTo>
                  <a:lnTo>
                    <a:pt x="8" y="55"/>
                  </a:lnTo>
                  <a:lnTo>
                    <a:pt x="13" y="53"/>
                  </a:lnTo>
                  <a:lnTo>
                    <a:pt x="16" y="52"/>
                  </a:lnTo>
                  <a:close/>
                  <a:moveTo>
                    <a:pt x="0" y="17"/>
                  </a:moveTo>
                  <a:lnTo>
                    <a:pt x="85" y="61"/>
                  </a:lnTo>
                  <a:lnTo>
                    <a:pt x="85" y="69"/>
                  </a:lnTo>
                  <a:lnTo>
                    <a:pt x="0" y="25"/>
                  </a:lnTo>
                  <a:lnTo>
                    <a:pt x="0" y="17"/>
                  </a:lnTo>
                  <a:close/>
                  <a:moveTo>
                    <a:pt x="59" y="9"/>
                  </a:moveTo>
                  <a:lnTo>
                    <a:pt x="52" y="12"/>
                  </a:lnTo>
                  <a:lnTo>
                    <a:pt x="49" y="14"/>
                  </a:lnTo>
                  <a:lnTo>
                    <a:pt x="49" y="20"/>
                  </a:lnTo>
                  <a:lnTo>
                    <a:pt x="52" y="24"/>
                  </a:lnTo>
                  <a:lnTo>
                    <a:pt x="59" y="27"/>
                  </a:lnTo>
                  <a:lnTo>
                    <a:pt x="64" y="27"/>
                  </a:lnTo>
                  <a:lnTo>
                    <a:pt x="69" y="25"/>
                  </a:lnTo>
                  <a:lnTo>
                    <a:pt x="72" y="25"/>
                  </a:lnTo>
                  <a:lnTo>
                    <a:pt x="75" y="24"/>
                  </a:lnTo>
                  <a:lnTo>
                    <a:pt x="77" y="21"/>
                  </a:lnTo>
                  <a:lnTo>
                    <a:pt x="78" y="17"/>
                  </a:lnTo>
                  <a:lnTo>
                    <a:pt x="76" y="13"/>
                  </a:lnTo>
                  <a:lnTo>
                    <a:pt x="75" y="12"/>
                  </a:lnTo>
                  <a:lnTo>
                    <a:pt x="72" y="10"/>
                  </a:lnTo>
                  <a:lnTo>
                    <a:pt x="68" y="9"/>
                  </a:lnTo>
                  <a:lnTo>
                    <a:pt x="59" y="9"/>
                  </a:lnTo>
                  <a:close/>
                  <a:moveTo>
                    <a:pt x="63" y="0"/>
                  </a:moveTo>
                  <a:lnTo>
                    <a:pt x="70" y="1"/>
                  </a:lnTo>
                  <a:lnTo>
                    <a:pt x="75" y="2"/>
                  </a:lnTo>
                  <a:lnTo>
                    <a:pt x="79" y="6"/>
                  </a:lnTo>
                  <a:lnTo>
                    <a:pt x="83" y="9"/>
                  </a:lnTo>
                  <a:lnTo>
                    <a:pt x="84" y="13"/>
                  </a:lnTo>
                  <a:lnTo>
                    <a:pt x="85" y="17"/>
                  </a:lnTo>
                  <a:lnTo>
                    <a:pt x="83" y="27"/>
                  </a:lnTo>
                  <a:lnTo>
                    <a:pt x="79" y="30"/>
                  </a:lnTo>
                  <a:lnTo>
                    <a:pt x="76" y="32"/>
                  </a:lnTo>
                  <a:lnTo>
                    <a:pt x="72" y="33"/>
                  </a:lnTo>
                  <a:lnTo>
                    <a:pt x="68" y="35"/>
                  </a:lnTo>
                  <a:lnTo>
                    <a:pt x="57" y="35"/>
                  </a:lnTo>
                  <a:lnTo>
                    <a:pt x="48" y="30"/>
                  </a:lnTo>
                  <a:lnTo>
                    <a:pt x="44" y="25"/>
                  </a:lnTo>
                  <a:lnTo>
                    <a:pt x="42" y="22"/>
                  </a:lnTo>
                  <a:lnTo>
                    <a:pt x="42" y="13"/>
                  </a:lnTo>
                  <a:lnTo>
                    <a:pt x="47" y="6"/>
                  </a:lnTo>
                  <a:lnTo>
                    <a:pt x="52" y="2"/>
                  </a:lnTo>
                  <a:lnTo>
                    <a:pt x="63" y="0"/>
                  </a:lnTo>
                  <a:close/>
                </a:path>
              </a:pathLst>
            </a:custGeom>
            <a:solidFill>
              <a:srgbClr val="FFFFFF"/>
            </a:solidFill>
            <a:ln w="0">
              <a:solidFill>
                <a:srgbClr val="FFFFFF"/>
              </a:solidFill>
              <a:prstDash val="solid"/>
              <a:round/>
              <a:headEnd/>
              <a:tailEnd/>
            </a:ln>
          </p:spPr>
          <p:txBody>
            <a:bodyPr/>
            <a:lstStyle/>
            <a:p>
              <a:endParaRPr lang="en-US"/>
            </a:p>
          </p:txBody>
        </p:sp>
        <p:sp>
          <p:nvSpPr>
            <p:cNvPr id="47" name="Freeform 276"/>
            <p:cNvSpPr>
              <a:spLocks/>
            </p:cNvSpPr>
            <p:nvPr/>
          </p:nvSpPr>
          <p:spPr bwMode="auto">
            <a:xfrm>
              <a:off x="999" y="1747"/>
              <a:ext cx="106" cy="26"/>
            </a:xfrm>
            <a:custGeom>
              <a:avLst/>
              <a:gdLst>
                <a:gd name="T0" fmla="*/ 53 w 106"/>
                <a:gd name="T1" fmla="*/ 0 h 26"/>
                <a:gd name="T2" fmla="*/ 67 w 106"/>
                <a:gd name="T3" fmla="*/ 2 h 26"/>
                <a:gd name="T4" fmla="*/ 82 w 106"/>
                <a:gd name="T5" fmla="*/ 6 h 26"/>
                <a:gd name="T6" fmla="*/ 94 w 106"/>
                <a:gd name="T7" fmla="*/ 13 h 26"/>
                <a:gd name="T8" fmla="*/ 106 w 106"/>
                <a:gd name="T9" fmla="*/ 19 h 26"/>
                <a:gd name="T10" fmla="*/ 106 w 106"/>
                <a:gd name="T11" fmla="*/ 26 h 26"/>
                <a:gd name="T12" fmla="*/ 79 w 106"/>
                <a:gd name="T13" fmla="*/ 15 h 26"/>
                <a:gd name="T14" fmla="*/ 53 w 106"/>
                <a:gd name="T15" fmla="*/ 10 h 26"/>
                <a:gd name="T16" fmla="*/ 32 w 106"/>
                <a:gd name="T17" fmla="*/ 13 h 26"/>
                <a:gd name="T18" fmla="*/ 24 w 106"/>
                <a:gd name="T19" fmla="*/ 15 h 26"/>
                <a:gd name="T20" fmla="*/ 16 w 106"/>
                <a:gd name="T21" fmla="*/ 18 h 26"/>
                <a:gd name="T22" fmla="*/ 14 w 106"/>
                <a:gd name="T23" fmla="*/ 19 h 26"/>
                <a:gd name="T24" fmla="*/ 10 w 106"/>
                <a:gd name="T25" fmla="*/ 21 h 26"/>
                <a:gd name="T26" fmla="*/ 6 w 106"/>
                <a:gd name="T27" fmla="*/ 23 h 26"/>
                <a:gd name="T28" fmla="*/ 0 w 106"/>
                <a:gd name="T29" fmla="*/ 26 h 26"/>
                <a:gd name="T30" fmla="*/ 0 w 106"/>
                <a:gd name="T31" fmla="*/ 19 h 26"/>
                <a:gd name="T32" fmla="*/ 14 w 106"/>
                <a:gd name="T33" fmla="*/ 10 h 26"/>
                <a:gd name="T34" fmla="*/ 28 w 106"/>
                <a:gd name="T35" fmla="*/ 4 h 26"/>
                <a:gd name="T36" fmla="*/ 40 w 106"/>
                <a:gd name="T37" fmla="*/ 1 h 26"/>
                <a:gd name="T38" fmla="*/ 53 w 106"/>
                <a:gd name="T39" fmla="*/ 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26"/>
                <a:gd name="T62" fmla="*/ 106 w 106"/>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26">
                  <a:moveTo>
                    <a:pt x="53" y="0"/>
                  </a:moveTo>
                  <a:lnTo>
                    <a:pt x="67" y="2"/>
                  </a:lnTo>
                  <a:lnTo>
                    <a:pt x="82" y="6"/>
                  </a:lnTo>
                  <a:lnTo>
                    <a:pt x="94" y="13"/>
                  </a:lnTo>
                  <a:lnTo>
                    <a:pt x="106" y="19"/>
                  </a:lnTo>
                  <a:lnTo>
                    <a:pt x="106" y="26"/>
                  </a:lnTo>
                  <a:lnTo>
                    <a:pt x="79" y="15"/>
                  </a:lnTo>
                  <a:lnTo>
                    <a:pt x="53" y="10"/>
                  </a:lnTo>
                  <a:lnTo>
                    <a:pt x="32" y="13"/>
                  </a:lnTo>
                  <a:lnTo>
                    <a:pt x="24" y="15"/>
                  </a:lnTo>
                  <a:lnTo>
                    <a:pt x="16" y="18"/>
                  </a:lnTo>
                  <a:lnTo>
                    <a:pt x="14" y="19"/>
                  </a:lnTo>
                  <a:lnTo>
                    <a:pt x="10" y="21"/>
                  </a:lnTo>
                  <a:lnTo>
                    <a:pt x="6" y="23"/>
                  </a:lnTo>
                  <a:lnTo>
                    <a:pt x="0" y="26"/>
                  </a:lnTo>
                  <a:lnTo>
                    <a:pt x="0" y="19"/>
                  </a:lnTo>
                  <a:lnTo>
                    <a:pt x="14" y="10"/>
                  </a:lnTo>
                  <a:lnTo>
                    <a:pt x="28" y="4"/>
                  </a:lnTo>
                  <a:lnTo>
                    <a:pt x="40" y="1"/>
                  </a:lnTo>
                  <a:lnTo>
                    <a:pt x="53" y="0"/>
                  </a:lnTo>
                  <a:close/>
                </a:path>
              </a:pathLst>
            </a:custGeom>
            <a:solidFill>
              <a:srgbClr val="FFFFFF"/>
            </a:solidFill>
            <a:ln w="0">
              <a:solidFill>
                <a:srgbClr val="FFFFFF"/>
              </a:solidFill>
              <a:prstDash val="solid"/>
              <a:round/>
              <a:headEnd/>
              <a:tailEnd/>
            </a:ln>
          </p:spPr>
          <p:txBody>
            <a:bodyPr/>
            <a:lstStyle/>
            <a:p>
              <a:endParaRPr lang="en-US"/>
            </a:p>
          </p:txBody>
        </p:sp>
        <p:sp>
          <p:nvSpPr>
            <p:cNvPr id="48" name="Line 277"/>
            <p:cNvSpPr>
              <a:spLocks noChangeShapeType="1"/>
            </p:cNvSpPr>
            <p:nvPr/>
          </p:nvSpPr>
          <p:spPr bwMode="auto">
            <a:xfrm>
              <a:off x="4200" y="3161"/>
              <a:ext cx="0" cy="43"/>
            </a:xfrm>
            <a:prstGeom prst="line">
              <a:avLst/>
            </a:prstGeom>
            <a:noFill/>
            <a:ln w="12700">
              <a:solidFill>
                <a:srgbClr val="FFFFFF"/>
              </a:solidFill>
              <a:round/>
              <a:headEnd/>
              <a:tailEnd/>
            </a:ln>
          </p:spPr>
          <p:txBody>
            <a:bodyPr/>
            <a:lstStyle/>
            <a:p>
              <a:endParaRPr lang="en-US"/>
            </a:p>
          </p:txBody>
        </p:sp>
        <p:sp>
          <p:nvSpPr>
            <p:cNvPr id="49" name="Line 278"/>
            <p:cNvSpPr>
              <a:spLocks noChangeShapeType="1"/>
            </p:cNvSpPr>
            <p:nvPr/>
          </p:nvSpPr>
          <p:spPr bwMode="auto">
            <a:xfrm>
              <a:off x="3774" y="3161"/>
              <a:ext cx="0" cy="43"/>
            </a:xfrm>
            <a:prstGeom prst="line">
              <a:avLst/>
            </a:prstGeom>
            <a:noFill/>
            <a:ln w="12700">
              <a:solidFill>
                <a:srgbClr val="FFFFFF"/>
              </a:solidFill>
              <a:round/>
              <a:headEnd/>
              <a:tailEnd/>
            </a:ln>
          </p:spPr>
          <p:txBody>
            <a:bodyPr/>
            <a:lstStyle/>
            <a:p>
              <a:endParaRPr lang="en-US"/>
            </a:p>
          </p:txBody>
        </p:sp>
        <p:sp>
          <p:nvSpPr>
            <p:cNvPr id="50" name="Line 279"/>
            <p:cNvSpPr>
              <a:spLocks noChangeShapeType="1"/>
            </p:cNvSpPr>
            <p:nvPr/>
          </p:nvSpPr>
          <p:spPr bwMode="auto">
            <a:xfrm>
              <a:off x="2492" y="3161"/>
              <a:ext cx="0" cy="43"/>
            </a:xfrm>
            <a:prstGeom prst="line">
              <a:avLst/>
            </a:prstGeom>
            <a:noFill/>
            <a:ln w="12700">
              <a:solidFill>
                <a:srgbClr val="FFFFFF"/>
              </a:solidFill>
              <a:round/>
              <a:headEnd/>
              <a:tailEnd/>
            </a:ln>
          </p:spPr>
          <p:txBody>
            <a:bodyPr/>
            <a:lstStyle/>
            <a:p>
              <a:endParaRPr lang="en-US"/>
            </a:p>
          </p:txBody>
        </p:sp>
        <p:sp>
          <p:nvSpPr>
            <p:cNvPr id="51" name="Line 280"/>
            <p:cNvSpPr>
              <a:spLocks noChangeShapeType="1"/>
            </p:cNvSpPr>
            <p:nvPr/>
          </p:nvSpPr>
          <p:spPr bwMode="auto">
            <a:xfrm>
              <a:off x="1851" y="3161"/>
              <a:ext cx="0" cy="43"/>
            </a:xfrm>
            <a:prstGeom prst="line">
              <a:avLst/>
            </a:prstGeom>
            <a:noFill/>
            <a:ln w="12700">
              <a:solidFill>
                <a:srgbClr val="FFFFFF"/>
              </a:solidFill>
              <a:round/>
              <a:headEnd/>
              <a:tailEnd/>
            </a:ln>
          </p:spPr>
          <p:txBody>
            <a:bodyPr/>
            <a:lstStyle/>
            <a:p>
              <a:endParaRPr lang="en-US"/>
            </a:p>
          </p:txBody>
        </p:sp>
        <p:sp>
          <p:nvSpPr>
            <p:cNvPr id="52" name="Line 281"/>
            <p:cNvSpPr>
              <a:spLocks noChangeShapeType="1"/>
            </p:cNvSpPr>
            <p:nvPr/>
          </p:nvSpPr>
          <p:spPr bwMode="auto">
            <a:xfrm>
              <a:off x="1424" y="3161"/>
              <a:ext cx="0" cy="43"/>
            </a:xfrm>
            <a:prstGeom prst="line">
              <a:avLst/>
            </a:prstGeom>
            <a:noFill/>
            <a:ln w="12700">
              <a:solidFill>
                <a:srgbClr val="FFFFFF"/>
              </a:solidFill>
              <a:round/>
              <a:headEnd/>
              <a:tailEnd/>
            </a:ln>
          </p:spPr>
          <p:txBody>
            <a:bodyPr/>
            <a:lstStyle/>
            <a:p>
              <a:endParaRPr lang="en-US"/>
            </a:p>
          </p:txBody>
        </p:sp>
        <p:sp>
          <p:nvSpPr>
            <p:cNvPr id="53" name="Line 282"/>
            <p:cNvSpPr>
              <a:spLocks noChangeShapeType="1"/>
            </p:cNvSpPr>
            <p:nvPr/>
          </p:nvSpPr>
          <p:spPr bwMode="auto">
            <a:xfrm flipH="1">
              <a:off x="1361" y="2655"/>
              <a:ext cx="68" cy="0"/>
            </a:xfrm>
            <a:prstGeom prst="line">
              <a:avLst/>
            </a:prstGeom>
            <a:noFill/>
            <a:ln w="12700">
              <a:solidFill>
                <a:srgbClr val="FFFFFF"/>
              </a:solidFill>
              <a:round/>
              <a:headEnd/>
              <a:tailEnd/>
            </a:ln>
          </p:spPr>
          <p:txBody>
            <a:bodyPr/>
            <a:lstStyle/>
            <a:p>
              <a:endParaRPr lang="en-US"/>
            </a:p>
          </p:txBody>
        </p:sp>
        <p:sp>
          <p:nvSpPr>
            <p:cNvPr id="54" name="Line 283"/>
            <p:cNvSpPr>
              <a:spLocks noChangeShapeType="1"/>
            </p:cNvSpPr>
            <p:nvPr/>
          </p:nvSpPr>
          <p:spPr bwMode="auto">
            <a:xfrm flipH="1">
              <a:off x="1362" y="3127"/>
              <a:ext cx="54" cy="0"/>
            </a:xfrm>
            <a:prstGeom prst="line">
              <a:avLst/>
            </a:prstGeom>
            <a:noFill/>
            <a:ln w="12700">
              <a:solidFill>
                <a:srgbClr val="FFFFFF"/>
              </a:solidFill>
              <a:round/>
              <a:headEnd/>
              <a:tailEnd/>
            </a:ln>
          </p:spPr>
          <p:txBody>
            <a:bodyPr/>
            <a:lstStyle/>
            <a:p>
              <a:endParaRPr lang="en-US"/>
            </a:p>
          </p:txBody>
        </p:sp>
        <p:sp>
          <p:nvSpPr>
            <p:cNvPr id="55" name="Line 284"/>
            <p:cNvSpPr>
              <a:spLocks noChangeShapeType="1"/>
            </p:cNvSpPr>
            <p:nvPr/>
          </p:nvSpPr>
          <p:spPr bwMode="auto">
            <a:xfrm flipH="1">
              <a:off x="1362" y="2178"/>
              <a:ext cx="67" cy="0"/>
            </a:xfrm>
            <a:prstGeom prst="line">
              <a:avLst/>
            </a:prstGeom>
            <a:noFill/>
            <a:ln w="12700">
              <a:solidFill>
                <a:srgbClr val="FFFFFF"/>
              </a:solidFill>
              <a:round/>
              <a:headEnd/>
              <a:tailEnd/>
            </a:ln>
          </p:spPr>
          <p:txBody>
            <a:bodyPr/>
            <a:lstStyle/>
            <a:p>
              <a:endParaRPr lang="en-US"/>
            </a:p>
          </p:txBody>
        </p:sp>
        <p:sp>
          <p:nvSpPr>
            <p:cNvPr id="56" name="Line 285"/>
            <p:cNvSpPr>
              <a:spLocks noChangeShapeType="1"/>
            </p:cNvSpPr>
            <p:nvPr/>
          </p:nvSpPr>
          <p:spPr bwMode="auto">
            <a:xfrm flipH="1" flipV="1">
              <a:off x="1361" y="1700"/>
              <a:ext cx="68" cy="1"/>
            </a:xfrm>
            <a:prstGeom prst="line">
              <a:avLst/>
            </a:prstGeom>
            <a:noFill/>
            <a:ln w="12700">
              <a:solidFill>
                <a:srgbClr val="FFFFFF"/>
              </a:solidFill>
              <a:round/>
              <a:headEnd/>
              <a:tailEnd/>
            </a:ln>
          </p:spPr>
          <p:txBody>
            <a:bodyPr/>
            <a:lstStyle/>
            <a:p>
              <a:endParaRPr lang="en-US"/>
            </a:p>
          </p:txBody>
        </p:sp>
        <p:sp>
          <p:nvSpPr>
            <p:cNvPr id="57" name="Line 286"/>
            <p:cNvSpPr>
              <a:spLocks noChangeShapeType="1"/>
            </p:cNvSpPr>
            <p:nvPr/>
          </p:nvSpPr>
          <p:spPr bwMode="auto">
            <a:xfrm flipH="1">
              <a:off x="1364" y="1229"/>
              <a:ext cx="65" cy="0"/>
            </a:xfrm>
            <a:prstGeom prst="line">
              <a:avLst/>
            </a:prstGeom>
            <a:noFill/>
            <a:ln w="12700">
              <a:solidFill>
                <a:srgbClr val="FFFFFF"/>
              </a:solidFill>
              <a:round/>
              <a:headEnd/>
              <a:tailEnd/>
            </a:ln>
          </p:spPr>
          <p:txBody>
            <a:bodyPr/>
            <a:lstStyle/>
            <a:p>
              <a:endParaRPr lang="en-US"/>
            </a:p>
          </p:txBody>
        </p:sp>
        <p:sp>
          <p:nvSpPr>
            <p:cNvPr id="58" name="Line 287"/>
            <p:cNvSpPr>
              <a:spLocks noChangeShapeType="1"/>
            </p:cNvSpPr>
            <p:nvPr/>
          </p:nvSpPr>
          <p:spPr bwMode="auto">
            <a:xfrm flipH="1">
              <a:off x="1361" y="743"/>
              <a:ext cx="68" cy="1"/>
            </a:xfrm>
            <a:prstGeom prst="line">
              <a:avLst/>
            </a:prstGeom>
            <a:noFill/>
            <a:ln w="12700">
              <a:solidFill>
                <a:srgbClr val="FFFFFF"/>
              </a:solidFill>
              <a:round/>
              <a:headEnd/>
              <a:tailEnd/>
            </a:ln>
          </p:spPr>
          <p:txBody>
            <a:bodyPr/>
            <a:lstStyle/>
            <a:p>
              <a:endParaRPr lang="en-US"/>
            </a:p>
          </p:txBody>
        </p:sp>
        <p:sp>
          <p:nvSpPr>
            <p:cNvPr id="59" name="Line 288"/>
            <p:cNvSpPr>
              <a:spLocks noChangeShapeType="1"/>
            </p:cNvSpPr>
            <p:nvPr/>
          </p:nvSpPr>
          <p:spPr bwMode="auto">
            <a:xfrm flipH="1">
              <a:off x="1361" y="988"/>
              <a:ext cx="45" cy="0"/>
            </a:xfrm>
            <a:prstGeom prst="line">
              <a:avLst/>
            </a:prstGeom>
            <a:noFill/>
            <a:ln w="12700">
              <a:solidFill>
                <a:srgbClr val="FFFFFF"/>
              </a:solidFill>
              <a:round/>
              <a:headEnd/>
              <a:tailEnd/>
            </a:ln>
          </p:spPr>
          <p:txBody>
            <a:bodyPr/>
            <a:lstStyle/>
            <a:p>
              <a:endParaRPr lang="en-US"/>
            </a:p>
          </p:txBody>
        </p:sp>
        <p:sp>
          <p:nvSpPr>
            <p:cNvPr id="60" name="Line 289"/>
            <p:cNvSpPr>
              <a:spLocks noChangeShapeType="1"/>
            </p:cNvSpPr>
            <p:nvPr/>
          </p:nvSpPr>
          <p:spPr bwMode="auto">
            <a:xfrm flipH="1">
              <a:off x="1362" y="1461"/>
              <a:ext cx="44" cy="0"/>
            </a:xfrm>
            <a:prstGeom prst="line">
              <a:avLst/>
            </a:prstGeom>
            <a:noFill/>
            <a:ln w="12700">
              <a:solidFill>
                <a:srgbClr val="FFFFFF"/>
              </a:solidFill>
              <a:round/>
              <a:headEnd/>
              <a:tailEnd/>
            </a:ln>
          </p:spPr>
          <p:txBody>
            <a:bodyPr/>
            <a:lstStyle/>
            <a:p>
              <a:endParaRPr lang="en-US"/>
            </a:p>
          </p:txBody>
        </p:sp>
        <p:sp>
          <p:nvSpPr>
            <p:cNvPr id="61" name="Line 290"/>
            <p:cNvSpPr>
              <a:spLocks noChangeShapeType="1"/>
            </p:cNvSpPr>
            <p:nvPr/>
          </p:nvSpPr>
          <p:spPr bwMode="auto">
            <a:xfrm flipH="1">
              <a:off x="1362" y="1938"/>
              <a:ext cx="44" cy="0"/>
            </a:xfrm>
            <a:prstGeom prst="line">
              <a:avLst/>
            </a:prstGeom>
            <a:noFill/>
            <a:ln w="12700">
              <a:solidFill>
                <a:srgbClr val="FFFFFF"/>
              </a:solidFill>
              <a:round/>
              <a:headEnd/>
              <a:tailEnd/>
            </a:ln>
          </p:spPr>
          <p:txBody>
            <a:bodyPr/>
            <a:lstStyle/>
            <a:p>
              <a:endParaRPr lang="en-US"/>
            </a:p>
          </p:txBody>
        </p:sp>
        <p:sp>
          <p:nvSpPr>
            <p:cNvPr id="62" name="Line 291"/>
            <p:cNvSpPr>
              <a:spLocks noChangeShapeType="1"/>
            </p:cNvSpPr>
            <p:nvPr/>
          </p:nvSpPr>
          <p:spPr bwMode="auto">
            <a:xfrm flipH="1">
              <a:off x="1364" y="2418"/>
              <a:ext cx="42" cy="0"/>
            </a:xfrm>
            <a:prstGeom prst="line">
              <a:avLst/>
            </a:prstGeom>
            <a:noFill/>
            <a:ln w="12700">
              <a:solidFill>
                <a:srgbClr val="FFFFFF"/>
              </a:solidFill>
              <a:round/>
              <a:headEnd/>
              <a:tailEnd/>
            </a:ln>
          </p:spPr>
          <p:txBody>
            <a:bodyPr/>
            <a:lstStyle/>
            <a:p>
              <a:endParaRPr lang="en-US"/>
            </a:p>
          </p:txBody>
        </p:sp>
        <p:sp>
          <p:nvSpPr>
            <p:cNvPr id="63" name="Line 292"/>
            <p:cNvSpPr>
              <a:spLocks noChangeShapeType="1"/>
            </p:cNvSpPr>
            <p:nvPr/>
          </p:nvSpPr>
          <p:spPr bwMode="auto">
            <a:xfrm flipH="1" flipV="1">
              <a:off x="1361" y="2887"/>
              <a:ext cx="45" cy="1"/>
            </a:xfrm>
            <a:prstGeom prst="line">
              <a:avLst/>
            </a:prstGeom>
            <a:noFill/>
            <a:ln w="12700">
              <a:solidFill>
                <a:srgbClr val="FFFFFF"/>
              </a:solidFill>
              <a:round/>
              <a:headEnd/>
              <a:tailEnd/>
            </a:ln>
          </p:spPr>
          <p:txBody>
            <a:bodyPr/>
            <a:lstStyle/>
            <a:p>
              <a:endParaRPr lang="en-US"/>
            </a:p>
          </p:txBody>
        </p:sp>
        <p:sp>
          <p:nvSpPr>
            <p:cNvPr id="64" name="Freeform 293"/>
            <p:cNvSpPr>
              <a:spLocks/>
            </p:cNvSpPr>
            <p:nvPr/>
          </p:nvSpPr>
          <p:spPr bwMode="auto">
            <a:xfrm>
              <a:off x="1500" y="745"/>
              <a:ext cx="2158" cy="2388"/>
            </a:xfrm>
            <a:custGeom>
              <a:avLst/>
              <a:gdLst>
                <a:gd name="T0" fmla="*/ 145 w 2158"/>
                <a:gd name="T1" fmla="*/ 38 h 2388"/>
                <a:gd name="T2" fmla="*/ 158 w 2158"/>
                <a:gd name="T3" fmla="*/ 131 h 2388"/>
                <a:gd name="T4" fmla="*/ 176 w 2158"/>
                <a:gd name="T5" fmla="*/ 179 h 2388"/>
                <a:gd name="T6" fmla="*/ 192 w 2158"/>
                <a:gd name="T7" fmla="*/ 314 h 2388"/>
                <a:gd name="T8" fmla="*/ 199 w 2158"/>
                <a:gd name="T9" fmla="*/ 408 h 2388"/>
                <a:gd name="T10" fmla="*/ 218 w 2158"/>
                <a:gd name="T11" fmla="*/ 502 h 2388"/>
                <a:gd name="T12" fmla="*/ 244 w 2158"/>
                <a:gd name="T13" fmla="*/ 548 h 2388"/>
                <a:gd name="T14" fmla="*/ 258 w 2158"/>
                <a:gd name="T15" fmla="*/ 688 h 2388"/>
                <a:gd name="T16" fmla="*/ 273 w 2158"/>
                <a:gd name="T17" fmla="*/ 744 h 2388"/>
                <a:gd name="T18" fmla="*/ 305 w 2158"/>
                <a:gd name="T19" fmla="*/ 785 h 2388"/>
                <a:gd name="T20" fmla="*/ 316 w 2158"/>
                <a:gd name="T21" fmla="*/ 846 h 2388"/>
                <a:gd name="T22" fmla="*/ 491 w 2158"/>
                <a:gd name="T23" fmla="*/ 898 h 2388"/>
                <a:gd name="T24" fmla="*/ 544 w 2158"/>
                <a:gd name="T25" fmla="*/ 1005 h 2388"/>
                <a:gd name="T26" fmla="*/ 566 w 2158"/>
                <a:gd name="T27" fmla="*/ 1069 h 2388"/>
                <a:gd name="T28" fmla="*/ 577 w 2158"/>
                <a:gd name="T29" fmla="*/ 1121 h 2388"/>
                <a:gd name="T30" fmla="*/ 641 w 2158"/>
                <a:gd name="T31" fmla="*/ 1191 h 2388"/>
                <a:gd name="T32" fmla="*/ 802 w 2158"/>
                <a:gd name="T33" fmla="*/ 1252 h 2388"/>
                <a:gd name="T34" fmla="*/ 822 w 2158"/>
                <a:gd name="T35" fmla="*/ 1405 h 2388"/>
                <a:gd name="T36" fmla="*/ 836 w 2158"/>
                <a:gd name="T37" fmla="*/ 1480 h 2388"/>
                <a:gd name="T38" fmla="*/ 1009 w 2158"/>
                <a:gd name="T39" fmla="*/ 1551 h 2388"/>
                <a:gd name="T40" fmla="*/ 1035 w 2158"/>
                <a:gd name="T41" fmla="*/ 1637 h 2388"/>
                <a:gd name="T42" fmla="*/ 1187 w 2158"/>
                <a:gd name="T43" fmla="*/ 1718 h 2388"/>
                <a:gd name="T44" fmla="*/ 1254 w 2158"/>
                <a:gd name="T45" fmla="*/ 1833 h 2388"/>
                <a:gd name="T46" fmla="*/ 1436 w 2158"/>
                <a:gd name="T47" fmla="*/ 1942 h 2388"/>
                <a:gd name="T48" fmla="*/ 2158 w 2158"/>
                <a:gd name="T49" fmla="*/ 2049 h 2388"/>
                <a:gd name="T50" fmla="*/ 1429 w 2158"/>
                <a:gd name="T51" fmla="*/ 2053 h 2388"/>
                <a:gd name="T52" fmla="*/ 1247 w 2158"/>
                <a:gd name="T53" fmla="*/ 1946 h 2388"/>
                <a:gd name="T54" fmla="*/ 1181 w 2158"/>
                <a:gd name="T55" fmla="*/ 1837 h 2388"/>
                <a:gd name="T56" fmla="*/ 1021 w 2158"/>
                <a:gd name="T57" fmla="*/ 1724 h 2388"/>
                <a:gd name="T58" fmla="*/ 999 w 2158"/>
                <a:gd name="T59" fmla="*/ 1648 h 2388"/>
                <a:gd name="T60" fmla="*/ 829 w 2158"/>
                <a:gd name="T61" fmla="*/ 1562 h 2388"/>
                <a:gd name="T62" fmla="*/ 813 w 2158"/>
                <a:gd name="T63" fmla="*/ 1483 h 2388"/>
                <a:gd name="T64" fmla="*/ 792 w 2158"/>
                <a:gd name="T65" fmla="*/ 1332 h 2388"/>
                <a:gd name="T66" fmla="*/ 629 w 2158"/>
                <a:gd name="T67" fmla="*/ 1257 h 2388"/>
                <a:gd name="T68" fmla="*/ 566 w 2158"/>
                <a:gd name="T69" fmla="*/ 1196 h 2388"/>
                <a:gd name="T70" fmla="*/ 559 w 2158"/>
                <a:gd name="T71" fmla="*/ 1078 h 2388"/>
                <a:gd name="T72" fmla="*/ 546 w 2158"/>
                <a:gd name="T73" fmla="*/ 1017 h 2388"/>
                <a:gd name="T74" fmla="*/ 478 w 2158"/>
                <a:gd name="T75" fmla="*/ 957 h 2388"/>
                <a:gd name="T76" fmla="*/ 305 w 2158"/>
                <a:gd name="T77" fmla="*/ 905 h 2388"/>
                <a:gd name="T78" fmla="*/ 292 w 2158"/>
                <a:gd name="T79" fmla="*/ 853 h 2388"/>
                <a:gd name="T80" fmla="*/ 269 w 2158"/>
                <a:gd name="T81" fmla="*/ 756 h 2388"/>
                <a:gd name="T82" fmla="*/ 252 w 2158"/>
                <a:gd name="T83" fmla="*/ 700 h 2388"/>
                <a:gd name="T84" fmla="*/ 232 w 2158"/>
                <a:gd name="T85" fmla="*/ 654 h 2388"/>
                <a:gd name="T86" fmla="*/ 215 w 2158"/>
                <a:gd name="T87" fmla="*/ 514 h 2388"/>
                <a:gd name="T88" fmla="*/ 198 w 2158"/>
                <a:gd name="T89" fmla="*/ 419 h 2388"/>
                <a:gd name="T90" fmla="*/ 179 w 2158"/>
                <a:gd name="T91" fmla="*/ 364 h 2388"/>
                <a:gd name="T92" fmla="*/ 164 w 2158"/>
                <a:gd name="T93" fmla="*/ 235 h 2388"/>
                <a:gd name="T94" fmla="*/ 153 w 2158"/>
                <a:gd name="T95" fmla="*/ 142 h 2388"/>
                <a:gd name="T96" fmla="*/ 133 w 2158"/>
                <a:gd name="T97" fmla="*/ 106 h 23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8"/>
                <a:gd name="T148" fmla="*/ 0 h 2388"/>
                <a:gd name="T149" fmla="*/ 2158 w 2158"/>
                <a:gd name="T150" fmla="*/ 2388 h 23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8" h="2388">
                  <a:moveTo>
                    <a:pt x="0" y="0"/>
                  </a:moveTo>
                  <a:lnTo>
                    <a:pt x="12" y="0"/>
                  </a:lnTo>
                  <a:lnTo>
                    <a:pt x="12" y="38"/>
                  </a:lnTo>
                  <a:lnTo>
                    <a:pt x="145" y="38"/>
                  </a:lnTo>
                  <a:lnTo>
                    <a:pt x="145" y="94"/>
                  </a:lnTo>
                  <a:lnTo>
                    <a:pt x="156" y="94"/>
                  </a:lnTo>
                  <a:lnTo>
                    <a:pt x="156" y="100"/>
                  </a:lnTo>
                  <a:lnTo>
                    <a:pt x="158" y="131"/>
                  </a:lnTo>
                  <a:lnTo>
                    <a:pt x="164" y="130"/>
                  </a:lnTo>
                  <a:lnTo>
                    <a:pt x="170" y="130"/>
                  </a:lnTo>
                  <a:lnTo>
                    <a:pt x="170" y="179"/>
                  </a:lnTo>
                  <a:lnTo>
                    <a:pt x="176" y="179"/>
                  </a:lnTo>
                  <a:lnTo>
                    <a:pt x="176" y="224"/>
                  </a:lnTo>
                  <a:lnTo>
                    <a:pt x="185" y="224"/>
                  </a:lnTo>
                  <a:lnTo>
                    <a:pt x="185" y="314"/>
                  </a:lnTo>
                  <a:lnTo>
                    <a:pt x="192" y="314"/>
                  </a:lnTo>
                  <a:lnTo>
                    <a:pt x="192" y="319"/>
                  </a:lnTo>
                  <a:lnTo>
                    <a:pt x="191" y="358"/>
                  </a:lnTo>
                  <a:lnTo>
                    <a:pt x="199" y="358"/>
                  </a:lnTo>
                  <a:lnTo>
                    <a:pt x="199" y="408"/>
                  </a:lnTo>
                  <a:lnTo>
                    <a:pt x="209" y="408"/>
                  </a:lnTo>
                  <a:lnTo>
                    <a:pt x="209" y="451"/>
                  </a:lnTo>
                  <a:lnTo>
                    <a:pt x="218" y="451"/>
                  </a:lnTo>
                  <a:lnTo>
                    <a:pt x="218" y="502"/>
                  </a:lnTo>
                  <a:lnTo>
                    <a:pt x="227" y="502"/>
                  </a:lnTo>
                  <a:lnTo>
                    <a:pt x="227" y="508"/>
                  </a:lnTo>
                  <a:lnTo>
                    <a:pt x="225" y="548"/>
                  </a:lnTo>
                  <a:lnTo>
                    <a:pt x="244" y="548"/>
                  </a:lnTo>
                  <a:lnTo>
                    <a:pt x="244" y="642"/>
                  </a:lnTo>
                  <a:lnTo>
                    <a:pt x="252" y="641"/>
                  </a:lnTo>
                  <a:lnTo>
                    <a:pt x="258" y="641"/>
                  </a:lnTo>
                  <a:lnTo>
                    <a:pt x="258" y="688"/>
                  </a:lnTo>
                  <a:lnTo>
                    <a:pt x="269" y="689"/>
                  </a:lnTo>
                  <a:lnTo>
                    <a:pt x="274" y="689"/>
                  </a:lnTo>
                  <a:lnTo>
                    <a:pt x="274" y="695"/>
                  </a:lnTo>
                  <a:lnTo>
                    <a:pt x="273" y="744"/>
                  </a:lnTo>
                  <a:lnTo>
                    <a:pt x="281" y="744"/>
                  </a:lnTo>
                  <a:lnTo>
                    <a:pt x="281" y="750"/>
                  </a:lnTo>
                  <a:lnTo>
                    <a:pt x="282" y="785"/>
                  </a:lnTo>
                  <a:lnTo>
                    <a:pt x="305" y="785"/>
                  </a:lnTo>
                  <a:lnTo>
                    <a:pt x="305" y="790"/>
                  </a:lnTo>
                  <a:lnTo>
                    <a:pt x="304" y="847"/>
                  </a:lnTo>
                  <a:lnTo>
                    <a:pt x="310" y="846"/>
                  </a:lnTo>
                  <a:lnTo>
                    <a:pt x="316" y="846"/>
                  </a:lnTo>
                  <a:lnTo>
                    <a:pt x="316" y="894"/>
                  </a:lnTo>
                  <a:lnTo>
                    <a:pt x="485" y="893"/>
                  </a:lnTo>
                  <a:lnTo>
                    <a:pt x="491" y="893"/>
                  </a:lnTo>
                  <a:lnTo>
                    <a:pt x="491" y="898"/>
                  </a:lnTo>
                  <a:lnTo>
                    <a:pt x="490" y="946"/>
                  </a:lnTo>
                  <a:lnTo>
                    <a:pt x="545" y="946"/>
                  </a:lnTo>
                  <a:lnTo>
                    <a:pt x="545" y="951"/>
                  </a:lnTo>
                  <a:lnTo>
                    <a:pt x="544" y="1005"/>
                  </a:lnTo>
                  <a:lnTo>
                    <a:pt x="558" y="1005"/>
                  </a:lnTo>
                  <a:lnTo>
                    <a:pt x="558" y="1011"/>
                  </a:lnTo>
                  <a:lnTo>
                    <a:pt x="559" y="1067"/>
                  </a:lnTo>
                  <a:lnTo>
                    <a:pt x="566" y="1069"/>
                  </a:lnTo>
                  <a:lnTo>
                    <a:pt x="570" y="1069"/>
                  </a:lnTo>
                  <a:lnTo>
                    <a:pt x="570" y="1073"/>
                  </a:lnTo>
                  <a:lnTo>
                    <a:pt x="569" y="1121"/>
                  </a:lnTo>
                  <a:lnTo>
                    <a:pt x="577" y="1121"/>
                  </a:lnTo>
                  <a:lnTo>
                    <a:pt x="577" y="1185"/>
                  </a:lnTo>
                  <a:lnTo>
                    <a:pt x="636" y="1186"/>
                  </a:lnTo>
                  <a:lnTo>
                    <a:pt x="641" y="1186"/>
                  </a:lnTo>
                  <a:lnTo>
                    <a:pt x="641" y="1191"/>
                  </a:lnTo>
                  <a:lnTo>
                    <a:pt x="640" y="1246"/>
                  </a:lnTo>
                  <a:lnTo>
                    <a:pt x="797" y="1247"/>
                  </a:lnTo>
                  <a:lnTo>
                    <a:pt x="802" y="1247"/>
                  </a:lnTo>
                  <a:lnTo>
                    <a:pt x="802" y="1252"/>
                  </a:lnTo>
                  <a:lnTo>
                    <a:pt x="804" y="1320"/>
                  </a:lnTo>
                  <a:lnTo>
                    <a:pt x="816" y="1320"/>
                  </a:lnTo>
                  <a:lnTo>
                    <a:pt x="816" y="1404"/>
                  </a:lnTo>
                  <a:lnTo>
                    <a:pt x="822" y="1405"/>
                  </a:lnTo>
                  <a:lnTo>
                    <a:pt x="827" y="1406"/>
                  </a:lnTo>
                  <a:lnTo>
                    <a:pt x="827" y="1411"/>
                  </a:lnTo>
                  <a:lnTo>
                    <a:pt x="824" y="1479"/>
                  </a:lnTo>
                  <a:lnTo>
                    <a:pt x="836" y="1480"/>
                  </a:lnTo>
                  <a:lnTo>
                    <a:pt x="840" y="1481"/>
                  </a:lnTo>
                  <a:lnTo>
                    <a:pt x="840" y="1550"/>
                  </a:lnTo>
                  <a:lnTo>
                    <a:pt x="1004" y="1551"/>
                  </a:lnTo>
                  <a:lnTo>
                    <a:pt x="1009" y="1551"/>
                  </a:lnTo>
                  <a:lnTo>
                    <a:pt x="1009" y="1557"/>
                  </a:lnTo>
                  <a:lnTo>
                    <a:pt x="1010" y="1636"/>
                  </a:lnTo>
                  <a:lnTo>
                    <a:pt x="1029" y="1637"/>
                  </a:lnTo>
                  <a:lnTo>
                    <a:pt x="1035" y="1637"/>
                  </a:lnTo>
                  <a:lnTo>
                    <a:pt x="1035" y="1643"/>
                  </a:lnTo>
                  <a:lnTo>
                    <a:pt x="1032" y="1712"/>
                  </a:lnTo>
                  <a:lnTo>
                    <a:pt x="1187" y="1712"/>
                  </a:lnTo>
                  <a:lnTo>
                    <a:pt x="1187" y="1718"/>
                  </a:lnTo>
                  <a:lnTo>
                    <a:pt x="1186" y="1826"/>
                  </a:lnTo>
                  <a:lnTo>
                    <a:pt x="1248" y="1827"/>
                  </a:lnTo>
                  <a:lnTo>
                    <a:pt x="1254" y="1827"/>
                  </a:lnTo>
                  <a:lnTo>
                    <a:pt x="1254" y="1833"/>
                  </a:lnTo>
                  <a:lnTo>
                    <a:pt x="1253" y="1935"/>
                  </a:lnTo>
                  <a:lnTo>
                    <a:pt x="1430" y="1936"/>
                  </a:lnTo>
                  <a:lnTo>
                    <a:pt x="1436" y="1936"/>
                  </a:lnTo>
                  <a:lnTo>
                    <a:pt x="1436" y="1942"/>
                  </a:lnTo>
                  <a:lnTo>
                    <a:pt x="1435" y="2042"/>
                  </a:lnTo>
                  <a:lnTo>
                    <a:pt x="2152" y="2043"/>
                  </a:lnTo>
                  <a:lnTo>
                    <a:pt x="2158" y="2043"/>
                  </a:lnTo>
                  <a:lnTo>
                    <a:pt x="2158" y="2049"/>
                  </a:lnTo>
                  <a:lnTo>
                    <a:pt x="2154" y="2388"/>
                  </a:lnTo>
                  <a:lnTo>
                    <a:pt x="2143" y="2388"/>
                  </a:lnTo>
                  <a:lnTo>
                    <a:pt x="2146" y="2054"/>
                  </a:lnTo>
                  <a:lnTo>
                    <a:pt x="1429" y="2053"/>
                  </a:lnTo>
                  <a:lnTo>
                    <a:pt x="1423" y="2053"/>
                  </a:lnTo>
                  <a:lnTo>
                    <a:pt x="1423" y="2048"/>
                  </a:lnTo>
                  <a:lnTo>
                    <a:pt x="1424" y="1948"/>
                  </a:lnTo>
                  <a:lnTo>
                    <a:pt x="1247" y="1946"/>
                  </a:lnTo>
                  <a:lnTo>
                    <a:pt x="1241" y="1946"/>
                  </a:lnTo>
                  <a:lnTo>
                    <a:pt x="1241" y="1941"/>
                  </a:lnTo>
                  <a:lnTo>
                    <a:pt x="1243" y="1838"/>
                  </a:lnTo>
                  <a:lnTo>
                    <a:pt x="1181" y="1837"/>
                  </a:lnTo>
                  <a:lnTo>
                    <a:pt x="1175" y="1837"/>
                  </a:lnTo>
                  <a:lnTo>
                    <a:pt x="1175" y="1832"/>
                  </a:lnTo>
                  <a:lnTo>
                    <a:pt x="1176" y="1724"/>
                  </a:lnTo>
                  <a:lnTo>
                    <a:pt x="1021" y="1724"/>
                  </a:lnTo>
                  <a:lnTo>
                    <a:pt x="1021" y="1718"/>
                  </a:lnTo>
                  <a:lnTo>
                    <a:pt x="1023" y="1649"/>
                  </a:lnTo>
                  <a:lnTo>
                    <a:pt x="1005" y="1648"/>
                  </a:lnTo>
                  <a:lnTo>
                    <a:pt x="999" y="1648"/>
                  </a:lnTo>
                  <a:lnTo>
                    <a:pt x="999" y="1642"/>
                  </a:lnTo>
                  <a:lnTo>
                    <a:pt x="998" y="1563"/>
                  </a:lnTo>
                  <a:lnTo>
                    <a:pt x="835" y="1562"/>
                  </a:lnTo>
                  <a:lnTo>
                    <a:pt x="829" y="1562"/>
                  </a:lnTo>
                  <a:lnTo>
                    <a:pt x="829" y="1490"/>
                  </a:lnTo>
                  <a:lnTo>
                    <a:pt x="818" y="1489"/>
                  </a:lnTo>
                  <a:lnTo>
                    <a:pt x="813" y="1488"/>
                  </a:lnTo>
                  <a:lnTo>
                    <a:pt x="813" y="1483"/>
                  </a:lnTo>
                  <a:lnTo>
                    <a:pt x="815" y="1416"/>
                  </a:lnTo>
                  <a:lnTo>
                    <a:pt x="805" y="1416"/>
                  </a:lnTo>
                  <a:lnTo>
                    <a:pt x="805" y="1332"/>
                  </a:lnTo>
                  <a:lnTo>
                    <a:pt x="792" y="1332"/>
                  </a:lnTo>
                  <a:lnTo>
                    <a:pt x="792" y="1326"/>
                  </a:lnTo>
                  <a:lnTo>
                    <a:pt x="791" y="1258"/>
                  </a:lnTo>
                  <a:lnTo>
                    <a:pt x="635" y="1257"/>
                  </a:lnTo>
                  <a:lnTo>
                    <a:pt x="629" y="1257"/>
                  </a:lnTo>
                  <a:lnTo>
                    <a:pt x="629" y="1251"/>
                  </a:lnTo>
                  <a:lnTo>
                    <a:pt x="630" y="1197"/>
                  </a:lnTo>
                  <a:lnTo>
                    <a:pt x="571" y="1196"/>
                  </a:lnTo>
                  <a:lnTo>
                    <a:pt x="566" y="1196"/>
                  </a:lnTo>
                  <a:lnTo>
                    <a:pt x="566" y="1133"/>
                  </a:lnTo>
                  <a:lnTo>
                    <a:pt x="558" y="1133"/>
                  </a:lnTo>
                  <a:lnTo>
                    <a:pt x="558" y="1127"/>
                  </a:lnTo>
                  <a:lnTo>
                    <a:pt x="559" y="1078"/>
                  </a:lnTo>
                  <a:lnTo>
                    <a:pt x="552" y="1077"/>
                  </a:lnTo>
                  <a:lnTo>
                    <a:pt x="547" y="1075"/>
                  </a:lnTo>
                  <a:lnTo>
                    <a:pt x="547" y="1071"/>
                  </a:lnTo>
                  <a:lnTo>
                    <a:pt x="546" y="1017"/>
                  </a:lnTo>
                  <a:lnTo>
                    <a:pt x="532" y="1017"/>
                  </a:lnTo>
                  <a:lnTo>
                    <a:pt x="532" y="1011"/>
                  </a:lnTo>
                  <a:lnTo>
                    <a:pt x="533" y="957"/>
                  </a:lnTo>
                  <a:lnTo>
                    <a:pt x="478" y="957"/>
                  </a:lnTo>
                  <a:lnTo>
                    <a:pt x="478" y="951"/>
                  </a:lnTo>
                  <a:lnTo>
                    <a:pt x="479" y="904"/>
                  </a:lnTo>
                  <a:lnTo>
                    <a:pt x="310" y="905"/>
                  </a:lnTo>
                  <a:lnTo>
                    <a:pt x="305" y="905"/>
                  </a:lnTo>
                  <a:lnTo>
                    <a:pt x="305" y="858"/>
                  </a:lnTo>
                  <a:lnTo>
                    <a:pt x="299" y="858"/>
                  </a:lnTo>
                  <a:lnTo>
                    <a:pt x="292" y="859"/>
                  </a:lnTo>
                  <a:lnTo>
                    <a:pt x="292" y="853"/>
                  </a:lnTo>
                  <a:lnTo>
                    <a:pt x="293" y="796"/>
                  </a:lnTo>
                  <a:lnTo>
                    <a:pt x="270" y="796"/>
                  </a:lnTo>
                  <a:lnTo>
                    <a:pt x="270" y="790"/>
                  </a:lnTo>
                  <a:lnTo>
                    <a:pt x="269" y="756"/>
                  </a:lnTo>
                  <a:lnTo>
                    <a:pt x="261" y="756"/>
                  </a:lnTo>
                  <a:lnTo>
                    <a:pt x="261" y="750"/>
                  </a:lnTo>
                  <a:lnTo>
                    <a:pt x="262" y="701"/>
                  </a:lnTo>
                  <a:lnTo>
                    <a:pt x="252" y="700"/>
                  </a:lnTo>
                  <a:lnTo>
                    <a:pt x="246" y="700"/>
                  </a:lnTo>
                  <a:lnTo>
                    <a:pt x="246" y="653"/>
                  </a:lnTo>
                  <a:lnTo>
                    <a:pt x="239" y="654"/>
                  </a:lnTo>
                  <a:lnTo>
                    <a:pt x="232" y="654"/>
                  </a:lnTo>
                  <a:lnTo>
                    <a:pt x="232" y="559"/>
                  </a:lnTo>
                  <a:lnTo>
                    <a:pt x="214" y="559"/>
                  </a:lnTo>
                  <a:lnTo>
                    <a:pt x="214" y="554"/>
                  </a:lnTo>
                  <a:lnTo>
                    <a:pt x="215" y="514"/>
                  </a:lnTo>
                  <a:lnTo>
                    <a:pt x="207" y="514"/>
                  </a:lnTo>
                  <a:lnTo>
                    <a:pt x="207" y="463"/>
                  </a:lnTo>
                  <a:lnTo>
                    <a:pt x="198" y="463"/>
                  </a:lnTo>
                  <a:lnTo>
                    <a:pt x="198" y="419"/>
                  </a:lnTo>
                  <a:lnTo>
                    <a:pt x="187" y="419"/>
                  </a:lnTo>
                  <a:lnTo>
                    <a:pt x="187" y="370"/>
                  </a:lnTo>
                  <a:lnTo>
                    <a:pt x="179" y="370"/>
                  </a:lnTo>
                  <a:lnTo>
                    <a:pt x="179" y="364"/>
                  </a:lnTo>
                  <a:lnTo>
                    <a:pt x="181" y="325"/>
                  </a:lnTo>
                  <a:lnTo>
                    <a:pt x="174" y="325"/>
                  </a:lnTo>
                  <a:lnTo>
                    <a:pt x="174" y="235"/>
                  </a:lnTo>
                  <a:lnTo>
                    <a:pt x="164" y="235"/>
                  </a:lnTo>
                  <a:lnTo>
                    <a:pt x="164" y="191"/>
                  </a:lnTo>
                  <a:lnTo>
                    <a:pt x="159" y="191"/>
                  </a:lnTo>
                  <a:lnTo>
                    <a:pt x="159" y="142"/>
                  </a:lnTo>
                  <a:lnTo>
                    <a:pt x="153" y="142"/>
                  </a:lnTo>
                  <a:lnTo>
                    <a:pt x="146" y="143"/>
                  </a:lnTo>
                  <a:lnTo>
                    <a:pt x="146" y="137"/>
                  </a:lnTo>
                  <a:lnTo>
                    <a:pt x="145" y="106"/>
                  </a:lnTo>
                  <a:lnTo>
                    <a:pt x="133" y="106"/>
                  </a:lnTo>
                  <a:lnTo>
                    <a:pt x="133" y="49"/>
                  </a:lnTo>
                  <a:lnTo>
                    <a:pt x="0" y="49"/>
                  </a:lnTo>
                  <a:lnTo>
                    <a:pt x="0" y="0"/>
                  </a:lnTo>
                  <a:close/>
                </a:path>
              </a:pathLst>
            </a:custGeom>
            <a:solidFill>
              <a:srgbClr val="F0FF62"/>
            </a:solidFill>
            <a:ln w="0">
              <a:solidFill>
                <a:srgbClr val="F0FF62"/>
              </a:solidFill>
              <a:prstDash val="solid"/>
              <a:round/>
              <a:headEnd/>
              <a:tailEnd/>
            </a:ln>
          </p:spPr>
          <p:txBody>
            <a:bodyPr/>
            <a:lstStyle/>
            <a:p>
              <a:endParaRPr lang="en-US"/>
            </a:p>
          </p:txBody>
        </p:sp>
        <p:sp>
          <p:nvSpPr>
            <p:cNvPr id="65" name="Freeform 294"/>
            <p:cNvSpPr>
              <a:spLocks/>
            </p:cNvSpPr>
            <p:nvPr/>
          </p:nvSpPr>
          <p:spPr bwMode="auto">
            <a:xfrm>
              <a:off x="1358" y="743"/>
              <a:ext cx="3207" cy="1890"/>
            </a:xfrm>
            <a:custGeom>
              <a:avLst/>
              <a:gdLst>
                <a:gd name="T0" fmla="*/ 333 w 3207"/>
                <a:gd name="T1" fmla="*/ 44 h 1890"/>
                <a:gd name="T2" fmla="*/ 425 w 3207"/>
                <a:gd name="T3" fmla="*/ 51 h 1890"/>
                <a:gd name="T4" fmla="*/ 440 w 3207"/>
                <a:gd name="T5" fmla="*/ 102 h 1890"/>
                <a:gd name="T6" fmla="*/ 517 w 3207"/>
                <a:gd name="T7" fmla="*/ 181 h 1890"/>
                <a:gd name="T8" fmla="*/ 541 w 3207"/>
                <a:gd name="T9" fmla="*/ 225 h 1890"/>
                <a:gd name="T10" fmla="*/ 587 w 3207"/>
                <a:gd name="T11" fmla="*/ 232 h 1890"/>
                <a:gd name="T12" fmla="*/ 682 w 3207"/>
                <a:gd name="T13" fmla="*/ 326 h 1890"/>
                <a:gd name="T14" fmla="*/ 749 w 3207"/>
                <a:gd name="T15" fmla="*/ 380 h 1890"/>
                <a:gd name="T16" fmla="*/ 766 w 3207"/>
                <a:gd name="T17" fmla="*/ 434 h 1890"/>
                <a:gd name="T18" fmla="*/ 809 w 3207"/>
                <a:gd name="T19" fmla="*/ 441 h 1890"/>
                <a:gd name="T20" fmla="*/ 919 w 3207"/>
                <a:gd name="T21" fmla="*/ 493 h 1890"/>
                <a:gd name="T22" fmla="*/ 1002 w 3207"/>
                <a:gd name="T23" fmla="*/ 609 h 1890"/>
                <a:gd name="T24" fmla="*/ 1050 w 3207"/>
                <a:gd name="T25" fmla="*/ 669 h 1890"/>
                <a:gd name="T26" fmla="*/ 1055 w 3207"/>
                <a:gd name="T27" fmla="*/ 730 h 1890"/>
                <a:gd name="T28" fmla="*/ 1095 w 3207"/>
                <a:gd name="T29" fmla="*/ 737 h 1890"/>
                <a:gd name="T30" fmla="*/ 1156 w 3207"/>
                <a:gd name="T31" fmla="*/ 800 h 1890"/>
                <a:gd name="T32" fmla="*/ 1236 w 3207"/>
                <a:gd name="T33" fmla="*/ 865 h 1890"/>
                <a:gd name="T34" fmla="*/ 1248 w 3207"/>
                <a:gd name="T35" fmla="*/ 931 h 1890"/>
                <a:gd name="T36" fmla="*/ 1252 w 3207"/>
                <a:gd name="T37" fmla="*/ 1003 h 1890"/>
                <a:gd name="T38" fmla="*/ 1305 w 3207"/>
                <a:gd name="T39" fmla="*/ 1010 h 1890"/>
                <a:gd name="T40" fmla="*/ 1335 w 3207"/>
                <a:gd name="T41" fmla="*/ 1146 h 1890"/>
                <a:gd name="T42" fmla="*/ 1561 w 3207"/>
                <a:gd name="T43" fmla="*/ 1236 h 1890"/>
                <a:gd name="T44" fmla="*/ 1717 w 3207"/>
                <a:gd name="T45" fmla="*/ 1323 h 1890"/>
                <a:gd name="T46" fmla="*/ 1721 w 3207"/>
                <a:gd name="T47" fmla="*/ 1439 h 1890"/>
                <a:gd name="T48" fmla="*/ 2779 w 3207"/>
                <a:gd name="T49" fmla="*/ 1628 h 1890"/>
                <a:gd name="T50" fmla="*/ 3207 w 3207"/>
                <a:gd name="T51" fmla="*/ 1890 h 1890"/>
                <a:gd name="T52" fmla="*/ 2767 w 3207"/>
                <a:gd name="T53" fmla="*/ 1639 h 1890"/>
                <a:gd name="T54" fmla="*/ 1710 w 3207"/>
                <a:gd name="T55" fmla="*/ 1451 h 1890"/>
                <a:gd name="T56" fmla="*/ 1601 w 3207"/>
                <a:gd name="T57" fmla="*/ 1334 h 1890"/>
                <a:gd name="T58" fmla="*/ 1549 w 3207"/>
                <a:gd name="T59" fmla="*/ 1248 h 1890"/>
                <a:gd name="T60" fmla="*/ 1324 w 3207"/>
                <a:gd name="T61" fmla="*/ 1158 h 1890"/>
                <a:gd name="T62" fmla="*/ 1295 w 3207"/>
                <a:gd name="T63" fmla="*/ 1077 h 1890"/>
                <a:gd name="T64" fmla="*/ 1241 w 3207"/>
                <a:gd name="T65" fmla="*/ 1014 h 1890"/>
                <a:gd name="T66" fmla="*/ 1229 w 3207"/>
                <a:gd name="T67" fmla="*/ 944 h 1890"/>
                <a:gd name="T68" fmla="*/ 1225 w 3207"/>
                <a:gd name="T69" fmla="*/ 876 h 1890"/>
                <a:gd name="T70" fmla="*/ 1144 w 3207"/>
                <a:gd name="T71" fmla="*/ 812 h 1890"/>
                <a:gd name="T72" fmla="*/ 1082 w 3207"/>
                <a:gd name="T73" fmla="*/ 805 h 1890"/>
                <a:gd name="T74" fmla="*/ 1043 w 3207"/>
                <a:gd name="T75" fmla="*/ 742 h 1890"/>
                <a:gd name="T76" fmla="*/ 1002 w 3207"/>
                <a:gd name="T77" fmla="*/ 679 h 1890"/>
                <a:gd name="T78" fmla="*/ 911 w 3207"/>
                <a:gd name="T79" fmla="*/ 619 h 1890"/>
                <a:gd name="T80" fmla="*/ 908 w 3207"/>
                <a:gd name="T81" fmla="*/ 504 h 1890"/>
                <a:gd name="T82" fmla="*/ 796 w 3207"/>
                <a:gd name="T83" fmla="*/ 497 h 1890"/>
                <a:gd name="T84" fmla="*/ 755 w 3207"/>
                <a:gd name="T85" fmla="*/ 445 h 1890"/>
                <a:gd name="T86" fmla="*/ 738 w 3207"/>
                <a:gd name="T87" fmla="*/ 391 h 1890"/>
                <a:gd name="T88" fmla="*/ 671 w 3207"/>
                <a:gd name="T89" fmla="*/ 337 h 1890"/>
                <a:gd name="T90" fmla="*/ 578 w 3207"/>
                <a:gd name="T91" fmla="*/ 281 h 1890"/>
                <a:gd name="T92" fmla="*/ 529 w 3207"/>
                <a:gd name="T93" fmla="*/ 236 h 1890"/>
                <a:gd name="T94" fmla="*/ 505 w 3207"/>
                <a:gd name="T95" fmla="*/ 193 h 1890"/>
                <a:gd name="T96" fmla="*/ 427 w 3207"/>
                <a:gd name="T97" fmla="*/ 147 h 1890"/>
                <a:gd name="T98" fmla="*/ 412 w 3207"/>
                <a:gd name="T99" fmla="*/ 102 h 1890"/>
                <a:gd name="T100" fmla="*/ 321 w 3207"/>
                <a:gd name="T101" fmla="*/ 56 h 1890"/>
                <a:gd name="T102" fmla="*/ 0 w 3207"/>
                <a:gd name="T103" fmla="*/ 0 h 18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07"/>
                <a:gd name="T157" fmla="*/ 0 h 1890"/>
                <a:gd name="T158" fmla="*/ 3207 w 3207"/>
                <a:gd name="T159" fmla="*/ 1890 h 18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07" h="1890">
                  <a:moveTo>
                    <a:pt x="0" y="0"/>
                  </a:moveTo>
                  <a:lnTo>
                    <a:pt x="333" y="0"/>
                  </a:lnTo>
                  <a:lnTo>
                    <a:pt x="333" y="44"/>
                  </a:lnTo>
                  <a:lnTo>
                    <a:pt x="419" y="46"/>
                  </a:lnTo>
                  <a:lnTo>
                    <a:pt x="425" y="46"/>
                  </a:lnTo>
                  <a:lnTo>
                    <a:pt x="425" y="51"/>
                  </a:lnTo>
                  <a:lnTo>
                    <a:pt x="424" y="96"/>
                  </a:lnTo>
                  <a:lnTo>
                    <a:pt x="440" y="96"/>
                  </a:lnTo>
                  <a:lnTo>
                    <a:pt x="440" y="102"/>
                  </a:lnTo>
                  <a:lnTo>
                    <a:pt x="439" y="141"/>
                  </a:lnTo>
                  <a:lnTo>
                    <a:pt x="517" y="141"/>
                  </a:lnTo>
                  <a:lnTo>
                    <a:pt x="517" y="181"/>
                  </a:lnTo>
                  <a:lnTo>
                    <a:pt x="535" y="180"/>
                  </a:lnTo>
                  <a:lnTo>
                    <a:pt x="541" y="180"/>
                  </a:lnTo>
                  <a:lnTo>
                    <a:pt x="541" y="225"/>
                  </a:lnTo>
                  <a:lnTo>
                    <a:pt x="581" y="226"/>
                  </a:lnTo>
                  <a:lnTo>
                    <a:pt x="587" y="226"/>
                  </a:lnTo>
                  <a:lnTo>
                    <a:pt x="587" y="232"/>
                  </a:lnTo>
                  <a:lnTo>
                    <a:pt x="589" y="275"/>
                  </a:lnTo>
                  <a:lnTo>
                    <a:pt x="682" y="275"/>
                  </a:lnTo>
                  <a:lnTo>
                    <a:pt x="682" y="326"/>
                  </a:lnTo>
                  <a:lnTo>
                    <a:pt x="748" y="326"/>
                  </a:lnTo>
                  <a:lnTo>
                    <a:pt x="748" y="332"/>
                  </a:lnTo>
                  <a:lnTo>
                    <a:pt x="749" y="380"/>
                  </a:lnTo>
                  <a:lnTo>
                    <a:pt x="767" y="380"/>
                  </a:lnTo>
                  <a:lnTo>
                    <a:pt x="767" y="386"/>
                  </a:lnTo>
                  <a:lnTo>
                    <a:pt x="766" y="434"/>
                  </a:lnTo>
                  <a:lnTo>
                    <a:pt x="803" y="435"/>
                  </a:lnTo>
                  <a:lnTo>
                    <a:pt x="809" y="435"/>
                  </a:lnTo>
                  <a:lnTo>
                    <a:pt x="809" y="441"/>
                  </a:lnTo>
                  <a:lnTo>
                    <a:pt x="808" y="491"/>
                  </a:lnTo>
                  <a:lnTo>
                    <a:pt x="913" y="493"/>
                  </a:lnTo>
                  <a:lnTo>
                    <a:pt x="919" y="493"/>
                  </a:lnTo>
                  <a:lnTo>
                    <a:pt x="919" y="498"/>
                  </a:lnTo>
                  <a:lnTo>
                    <a:pt x="917" y="607"/>
                  </a:lnTo>
                  <a:lnTo>
                    <a:pt x="1002" y="609"/>
                  </a:lnTo>
                  <a:lnTo>
                    <a:pt x="1008" y="609"/>
                  </a:lnTo>
                  <a:lnTo>
                    <a:pt x="1008" y="667"/>
                  </a:lnTo>
                  <a:lnTo>
                    <a:pt x="1050" y="669"/>
                  </a:lnTo>
                  <a:lnTo>
                    <a:pt x="1056" y="669"/>
                  </a:lnTo>
                  <a:lnTo>
                    <a:pt x="1056" y="675"/>
                  </a:lnTo>
                  <a:lnTo>
                    <a:pt x="1055" y="730"/>
                  </a:lnTo>
                  <a:lnTo>
                    <a:pt x="1089" y="732"/>
                  </a:lnTo>
                  <a:lnTo>
                    <a:pt x="1095" y="732"/>
                  </a:lnTo>
                  <a:lnTo>
                    <a:pt x="1095" y="737"/>
                  </a:lnTo>
                  <a:lnTo>
                    <a:pt x="1094" y="799"/>
                  </a:lnTo>
                  <a:lnTo>
                    <a:pt x="1150" y="800"/>
                  </a:lnTo>
                  <a:lnTo>
                    <a:pt x="1156" y="800"/>
                  </a:lnTo>
                  <a:lnTo>
                    <a:pt x="1156" y="864"/>
                  </a:lnTo>
                  <a:lnTo>
                    <a:pt x="1231" y="865"/>
                  </a:lnTo>
                  <a:lnTo>
                    <a:pt x="1236" y="865"/>
                  </a:lnTo>
                  <a:lnTo>
                    <a:pt x="1236" y="871"/>
                  </a:lnTo>
                  <a:lnTo>
                    <a:pt x="1235" y="933"/>
                  </a:lnTo>
                  <a:lnTo>
                    <a:pt x="1248" y="931"/>
                  </a:lnTo>
                  <a:lnTo>
                    <a:pt x="1254" y="931"/>
                  </a:lnTo>
                  <a:lnTo>
                    <a:pt x="1254" y="937"/>
                  </a:lnTo>
                  <a:lnTo>
                    <a:pt x="1252" y="1003"/>
                  </a:lnTo>
                  <a:lnTo>
                    <a:pt x="1300" y="1004"/>
                  </a:lnTo>
                  <a:lnTo>
                    <a:pt x="1305" y="1004"/>
                  </a:lnTo>
                  <a:lnTo>
                    <a:pt x="1305" y="1010"/>
                  </a:lnTo>
                  <a:lnTo>
                    <a:pt x="1306" y="1072"/>
                  </a:lnTo>
                  <a:lnTo>
                    <a:pt x="1335" y="1072"/>
                  </a:lnTo>
                  <a:lnTo>
                    <a:pt x="1335" y="1146"/>
                  </a:lnTo>
                  <a:lnTo>
                    <a:pt x="1559" y="1146"/>
                  </a:lnTo>
                  <a:lnTo>
                    <a:pt x="1559" y="1152"/>
                  </a:lnTo>
                  <a:lnTo>
                    <a:pt x="1561" y="1236"/>
                  </a:lnTo>
                  <a:lnTo>
                    <a:pt x="1606" y="1236"/>
                  </a:lnTo>
                  <a:lnTo>
                    <a:pt x="1606" y="1322"/>
                  </a:lnTo>
                  <a:lnTo>
                    <a:pt x="1717" y="1323"/>
                  </a:lnTo>
                  <a:lnTo>
                    <a:pt x="1723" y="1323"/>
                  </a:lnTo>
                  <a:lnTo>
                    <a:pt x="1723" y="1329"/>
                  </a:lnTo>
                  <a:lnTo>
                    <a:pt x="1721" y="1439"/>
                  </a:lnTo>
                  <a:lnTo>
                    <a:pt x="2719" y="1439"/>
                  </a:lnTo>
                  <a:lnTo>
                    <a:pt x="2719" y="1628"/>
                  </a:lnTo>
                  <a:lnTo>
                    <a:pt x="2779" y="1628"/>
                  </a:lnTo>
                  <a:lnTo>
                    <a:pt x="2779" y="1877"/>
                  </a:lnTo>
                  <a:lnTo>
                    <a:pt x="3207" y="1878"/>
                  </a:lnTo>
                  <a:lnTo>
                    <a:pt x="3207" y="1890"/>
                  </a:lnTo>
                  <a:lnTo>
                    <a:pt x="2773" y="1889"/>
                  </a:lnTo>
                  <a:lnTo>
                    <a:pt x="2767" y="1889"/>
                  </a:lnTo>
                  <a:lnTo>
                    <a:pt x="2767" y="1639"/>
                  </a:lnTo>
                  <a:lnTo>
                    <a:pt x="2708" y="1639"/>
                  </a:lnTo>
                  <a:lnTo>
                    <a:pt x="2708" y="1451"/>
                  </a:lnTo>
                  <a:lnTo>
                    <a:pt x="1710" y="1451"/>
                  </a:lnTo>
                  <a:lnTo>
                    <a:pt x="1710" y="1445"/>
                  </a:lnTo>
                  <a:lnTo>
                    <a:pt x="1711" y="1335"/>
                  </a:lnTo>
                  <a:lnTo>
                    <a:pt x="1601" y="1334"/>
                  </a:lnTo>
                  <a:lnTo>
                    <a:pt x="1595" y="1334"/>
                  </a:lnTo>
                  <a:lnTo>
                    <a:pt x="1595" y="1248"/>
                  </a:lnTo>
                  <a:lnTo>
                    <a:pt x="1549" y="1248"/>
                  </a:lnTo>
                  <a:lnTo>
                    <a:pt x="1549" y="1242"/>
                  </a:lnTo>
                  <a:lnTo>
                    <a:pt x="1548" y="1158"/>
                  </a:lnTo>
                  <a:lnTo>
                    <a:pt x="1324" y="1158"/>
                  </a:lnTo>
                  <a:lnTo>
                    <a:pt x="1324" y="1083"/>
                  </a:lnTo>
                  <a:lnTo>
                    <a:pt x="1295" y="1083"/>
                  </a:lnTo>
                  <a:lnTo>
                    <a:pt x="1295" y="1077"/>
                  </a:lnTo>
                  <a:lnTo>
                    <a:pt x="1294" y="1015"/>
                  </a:lnTo>
                  <a:lnTo>
                    <a:pt x="1247" y="1014"/>
                  </a:lnTo>
                  <a:lnTo>
                    <a:pt x="1241" y="1014"/>
                  </a:lnTo>
                  <a:lnTo>
                    <a:pt x="1241" y="1008"/>
                  </a:lnTo>
                  <a:lnTo>
                    <a:pt x="1242" y="943"/>
                  </a:lnTo>
                  <a:lnTo>
                    <a:pt x="1229" y="944"/>
                  </a:lnTo>
                  <a:lnTo>
                    <a:pt x="1224" y="944"/>
                  </a:lnTo>
                  <a:lnTo>
                    <a:pt x="1224" y="938"/>
                  </a:lnTo>
                  <a:lnTo>
                    <a:pt x="1225" y="876"/>
                  </a:lnTo>
                  <a:lnTo>
                    <a:pt x="1150" y="875"/>
                  </a:lnTo>
                  <a:lnTo>
                    <a:pt x="1144" y="875"/>
                  </a:lnTo>
                  <a:lnTo>
                    <a:pt x="1144" y="812"/>
                  </a:lnTo>
                  <a:lnTo>
                    <a:pt x="1088" y="811"/>
                  </a:lnTo>
                  <a:lnTo>
                    <a:pt x="1082" y="811"/>
                  </a:lnTo>
                  <a:lnTo>
                    <a:pt x="1082" y="805"/>
                  </a:lnTo>
                  <a:lnTo>
                    <a:pt x="1083" y="743"/>
                  </a:lnTo>
                  <a:lnTo>
                    <a:pt x="1049" y="742"/>
                  </a:lnTo>
                  <a:lnTo>
                    <a:pt x="1043" y="742"/>
                  </a:lnTo>
                  <a:lnTo>
                    <a:pt x="1043" y="736"/>
                  </a:lnTo>
                  <a:lnTo>
                    <a:pt x="1044" y="681"/>
                  </a:lnTo>
                  <a:lnTo>
                    <a:pt x="1002" y="679"/>
                  </a:lnTo>
                  <a:lnTo>
                    <a:pt x="996" y="679"/>
                  </a:lnTo>
                  <a:lnTo>
                    <a:pt x="996" y="620"/>
                  </a:lnTo>
                  <a:lnTo>
                    <a:pt x="911" y="619"/>
                  </a:lnTo>
                  <a:lnTo>
                    <a:pt x="905" y="619"/>
                  </a:lnTo>
                  <a:lnTo>
                    <a:pt x="905" y="613"/>
                  </a:lnTo>
                  <a:lnTo>
                    <a:pt x="908" y="504"/>
                  </a:lnTo>
                  <a:lnTo>
                    <a:pt x="802" y="503"/>
                  </a:lnTo>
                  <a:lnTo>
                    <a:pt x="796" y="503"/>
                  </a:lnTo>
                  <a:lnTo>
                    <a:pt x="796" y="497"/>
                  </a:lnTo>
                  <a:lnTo>
                    <a:pt x="797" y="447"/>
                  </a:lnTo>
                  <a:lnTo>
                    <a:pt x="760" y="445"/>
                  </a:lnTo>
                  <a:lnTo>
                    <a:pt x="755" y="445"/>
                  </a:lnTo>
                  <a:lnTo>
                    <a:pt x="755" y="440"/>
                  </a:lnTo>
                  <a:lnTo>
                    <a:pt x="756" y="391"/>
                  </a:lnTo>
                  <a:lnTo>
                    <a:pt x="738" y="391"/>
                  </a:lnTo>
                  <a:lnTo>
                    <a:pt x="738" y="386"/>
                  </a:lnTo>
                  <a:lnTo>
                    <a:pt x="736" y="337"/>
                  </a:lnTo>
                  <a:lnTo>
                    <a:pt x="671" y="337"/>
                  </a:lnTo>
                  <a:lnTo>
                    <a:pt x="671" y="287"/>
                  </a:lnTo>
                  <a:lnTo>
                    <a:pt x="578" y="287"/>
                  </a:lnTo>
                  <a:lnTo>
                    <a:pt x="578" y="281"/>
                  </a:lnTo>
                  <a:lnTo>
                    <a:pt x="575" y="237"/>
                  </a:lnTo>
                  <a:lnTo>
                    <a:pt x="535" y="236"/>
                  </a:lnTo>
                  <a:lnTo>
                    <a:pt x="529" y="236"/>
                  </a:lnTo>
                  <a:lnTo>
                    <a:pt x="529" y="191"/>
                  </a:lnTo>
                  <a:lnTo>
                    <a:pt x="511" y="193"/>
                  </a:lnTo>
                  <a:lnTo>
                    <a:pt x="505" y="193"/>
                  </a:lnTo>
                  <a:lnTo>
                    <a:pt x="505" y="152"/>
                  </a:lnTo>
                  <a:lnTo>
                    <a:pt x="427" y="152"/>
                  </a:lnTo>
                  <a:lnTo>
                    <a:pt x="427" y="147"/>
                  </a:lnTo>
                  <a:lnTo>
                    <a:pt x="428" y="108"/>
                  </a:lnTo>
                  <a:lnTo>
                    <a:pt x="412" y="108"/>
                  </a:lnTo>
                  <a:lnTo>
                    <a:pt x="412" y="102"/>
                  </a:lnTo>
                  <a:lnTo>
                    <a:pt x="413" y="57"/>
                  </a:lnTo>
                  <a:lnTo>
                    <a:pt x="327" y="56"/>
                  </a:lnTo>
                  <a:lnTo>
                    <a:pt x="321" y="56"/>
                  </a:lnTo>
                  <a:lnTo>
                    <a:pt x="321" y="11"/>
                  </a:lnTo>
                  <a:lnTo>
                    <a:pt x="0" y="11"/>
                  </a:lnTo>
                  <a:lnTo>
                    <a:pt x="0" y="0"/>
                  </a:lnTo>
                  <a:close/>
                </a:path>
              </a:pathLst>
            </a:custGeom>
            <a:solidFill>
              <a:srgbClr val="FFA609"/>
            </a:solidFill>
            <a:ln w="0">
              <a:solidFill>
                <a:srgbClr val="FFA609"/>
              </a:solidFill>
              <a:prstDash val="solid"/>
              <a:round/>
              <a:headEnd/>
              <a:tailEnd/>
            </a:ln>
          </p:spPr>
          <p:txBody>
            <a:bodyPr/>
            <a:lstStyle/>
            <a:p>
              <a:endParaRPr lang="en-US"/>
            </a:p>
          </p:txBody>
        </p:sp>
        <p:sp>
          <p:nvSpPr>
            <p:cNvPr id="66" name="Freeform 295"/>
            <p:cNvSpPr>
              <a:spLocks noEditPoints="1"/>
            </p:cNvSpPr>
            <p:nvPr/>
          </p:nvSpPr>
          <p:spPr bwMode="auto">
            <a:xfrm>
              <a:off x="2250" y="3232"/>
              <a:ext cx="47" cy="69"/>
            </a:xfrm>
            <a:custGeom>
              <a:avLst/>
              <a:gdLst>
                <a:gd name="T0" fmla="*/ 29 w 47"/>
                <a:gd name="T1" fmla="*/ 13 h 69"/>
                <a:gd name="T2" fmla="*/ 8 w 47"/>
                <a:gd name="T3" fmla="*/ 44 h 69"/>
                <a:gd name="T4" fmla="*/ 29 w 47"/>
                <a:gd name="T5" fmla="*/ 44 h 69"/>
                <a:gd name="T6" fmla="*/ 29 w 47"/>
                <a:gd name="T7" fmla="*/ 13 h 69"/>
                <a:gd name="T8" fmla="*/ 31 w 47"/>
                <a:gd name="T9" fmla="*/ 0 h 69"/>
                <a:gd name="T10" fmla="*/ 37 w 47"/>
                <a:gd name="T11" fmla="*/ 0 h 69"/>
                <a:gd name="T12" fmla="*/ 37 w 47"/>
                <a:gd name="T13" fmla="*/ 44 h 69"/>
                <a:gd name="T14" fmla="*/ 47 w 47"/>
                <a:gd name="T15" fmla="*/ 44 h 69"/>
                <a:gd name="T16" fmla="*/ 47 w 47"/>
                <a:gd name="T17" fmla="*/ 52 h 69"/>
                <a:gd name="T18" fmla="*/ 37 w 47"/>
                <a:gd name="T19" fmla="*/ 52 h 69"/>
                <a:gd name="T20" fmla="*/ 37 w 47"/>
                <a:gd name="T21" fmla="*/ 69 h 69"/>
                <a:gd name="T22" fmla="*/ 29 w 47"/>
                <a:gd name="T23" fmla="*/ 69 h 69"/>
                <a:gd name="T24" fmla="*/ 29 w 47"/>
                <a:gd name="T25" fmla="*/ 52 h 69"/>
                <a:gd name="T26" fmla="*/ 0 w 47"/>
                <a:gd name="T27" fmla="*/ 52 h 69"/>
                <a:gd name="T28" fmla="*/ 0 w 47"/>
                <a:gd name="T29" fmla="*/ 44 h 69"/>
                <a:gd name="T30" fmla="*/ 31 w 47"/>
                <a:gd name="T31" fmla="*/ 0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69"/>
                <a:gd name="T50" fmla="*/ 47 w 47"/>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69">
                  <a:moveTo>
                    <a:pt x="29" y="13"/>
                  </a:moveTo>
                  <a:lnTo>
                    <a:pt x="8" y="44"/>
                  </a:lnTo>
                  <a:lnTo>
                    <a:pt x="29" y="44"/>
                  </a:lnTo>
                  <a:lnTo>
                    <a:pt x="29" y="13"/>
                  </a:lnTo>
                  <a:close/>
                  <a:moveTo>
                    <a:pt x="31" y="0"/>
                  </a:moveTo>
                  <a:lnTo>
                    <a:pt x="37" y="0"/>
                  </a:lnTo>
                  <a:lnTo>
                    <a:pt x="37" y="44"/>
                  </a:lnTo>
                  <a:lnTo>
                    <a:pt x="47" y="44"/>
                  </a:lnTo>
                  <a:lnTo>
                    <a:pt x="47" y="52"/>
                  </a:lnTo>
                  <a:lnTo>
                    <a:pt x="37" y="52"/>
                  </a:lnTo>
                  <a:lnTo>
                    <a:pt x="37" y="69"/>
                  </a:lnTo>
                  <a:lnTo>
                    <a:pt x="29" y="69"/>
                  </a:lnTo>
                  <a:lnTo>
                    <a:pt x="29" y="52"/>
                  </a:lnTo>
                  <a:lnTo>
                    <a:pt x="0" y="52"/>
                  </a:lnTo>
                  <a:lnTo>
                    <a:pt x="0" y="44"/>
                  </a:lnTo>
                  <a:lnTo>
                    <a:pt x="31" y="0"/>
                  </a:lnTo>
                  <a:close/>
                </a:path>
              </a:pathLst>
            </a:custGeom>
            <a:solidFill>
              <a:srgbClr val="FFFFFF"/>
            </a:solidFill>
            <a:ln w="0">
              <a:solidFill>
                <a:srgbClr val="FFFFFF"/>
              </a:solidFill>
              <a:prstDash val="solid"/>
              <a:round/>
              <a:headEnd/>
              <a:tailEnd/>
            </a:ln>
          </p:spPr>
          <p:txBody>
            <a:bodyPr/>
            <a:lstStyle/>
            <a:p>
              <a:endParaRPr lang="en-US"/>
            </a:p>
          </p:txBody>
        </p:sp>
        <p:sp>
          <p:nvSpPr>
            <p:cNvPr id="67" name="Freeform 296"/>
            <p:cNvSpPr>
              <a:spLocks/>
            </p:cNvSpPr>
            <p:nvPr/>
          </p:nvSpPr>
          <p:spPr bwMode="auto">
            <a:xfrm>
              <a:off x="2045" y="3232"/>
              <a:ext cx="45" cy="70"/>
            </a:xfrm>
            <a:custGeom>
              <a:avLst/>
              <a:gdLst>
                <a:gd name="T0" fmla="*/ 26 w 45"/>
                <a:gd name="T1" fmla="*/ 0 h 70"/>
                <a:gd name="T2" fmla="*/ 36 w 45"/>
                <a:gd name="T3" fmla="*/ 5 h 70"/>
                <a:gd name="T4" fmla="*/ 40 w 45"/>
                <a:gd name="T5" fmla="*/ 12 h 70"/>
                <a:gd name="T6" fmla="*/ 40 w 45"/>
                <a:gd name="T7" fmla="*/ 21 h 70"/>
                <a:gd name="T8" fmla="*/ 36 w 45"/>
                <a:gd name="T9" fmla="*/ 28 h 70"/>
                <a:gd name="T10" fmla="*/ 36 w 45"/>
                <a:gd name="T11" fmla="*/ 33 h 70"/>
                <a:gd name="T12" fmla="*/ 41 w 45"/>
                <a:gd name="T13" fmla="*/ 37 h 70"/>
                <a:gd name="T14" fmla="*/ 44 w 45"/>
                <a:gd name="T15" fmla="*/ 44 h 70"/>
                <a:gd name="T16" fmla="*/ 44 w 45"/>
                <a:gd name="T17" fmla="*/ 54 h 70"/>
                <a:gd name="T18" fmla="*/ 38 w 45"/>
                <a:gd name="T19" fmla="*/ 64 h 70"/>
                <a:gd name="T20" fmla="*/ 22 w 45"/>
                <a:gd name="T21" fmla="*/ 70 h 70"/>
                <a:gd name="T22" fmla="*/ 6 w 45"/>
                <a:gd name="T23" fmla="*/ 64 h 70"/>
                <a:gd name="T24" fmla="*/ 1 w 45"/>
                <a:gd name="T25" fmla="*/ 58 h 70"/>
                <a:gd name="T26" fmla="*/ 0 w 45"/>
                <a:gd name="T27" fmla="*/ 50 h 70"/>
                <a:gd name="T28" fmla="*/ 9 w 45"/>
                <a:gd name="T29" fmla="*/ 54 h 70"/>
                <a:gd name="T30" fmla="*/ 15 w 45"/>
                <a:gd name="T31" fmla="*/ 62 h 70"/>
                <a:gd name="T32" fmla="*/ 22 w 45"/>
                <a:gd name="T33" fmla="*/ 63 h 70"/>
                <a:gd name="T34" fmla="*/ 33 w 45"/>
                <a:gd name="T35" fmla="*/ 56 h 70"/>
                <a:gd name="T36" fmla="*/ 36 w 45"/>
                <a:gd name="T37" fmla="*/ 44 h 70"/>
                <a:gd name="T38" fmla="*/ 32 w 45"/>
                <a:gd name="T39" fmla="*/ 39 h 70"/>
                <a:gd name="T40" fmla="*/ 25 w 45"/>
                <a:gd name="T41" fmla="*/ 35 h 70"/>
                <a:gd name="T42" fmla="*/ 16 w 45"/>
                <a:gd name="T43" fmla="*/ 36 h 70"/>
                <a:gd name="T44" fmla="*/ 22 w 45"/>
                <a:gd name="T45" fmla="*/ 28 h 70"/>
                <a:gd name="T46" fmla="*/ 28 w 45"/>
                <a:gd name="T47" fmla="*/ 26 h 70"/>
                <a:gd name="T48" fmla="*/ 32 w 45"/>
                <a:gd name="T49" fmla="*/ 20 h 70"/>
                <a:gd name="T50" fmla="*/ 31 w 45"/>
                <a:gd name="T51" fmla="*/ 12 h 70"/>
                <a:gd name="T52" fmla="*/ 24 w 45"/>
                <a:gd name="T53" fmla="*/ 6 h 70"/>
                <a:gd name="T54" fmla="*/ 15 w 45"/>
                <a:gd name="T55" fmla="*/ 8 h 70"/>
                <a:gd name="T56" fmla="*/ 11 w 45"/>
                <a:gd name="T57" fmla="*/ 12 h 70"/>
                <a:gd name="T58" fmla="*/ 0 w 45"/>
                <a:gd name="T59" fmla="*/ 17 h 70"/>
                <a:gd name="T60" fmla="*/ 3 w 45"/>
                <a:gd name="T61" fmla="*/ 8 h 70"/>
                <a:gd name="T62" fmla="*/ 16 w 45"/>
                <a:gd name="T63" fmla="*/ 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
                <a:gd name="T97" fmla="*/ 0 h 70"/>
                <a:gd name="T98" fmla="*/ 45 w 45"/>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 h="70">
                  <a:moveTo>
                    <a:pt x="16" y="0"/>
                  </a:moveTo>
                  <a:lnTo>
                    <a:pt x="26" y="0"/>
                  </a:lnTo>
                  <a:lnTo>
                    <a:pt x="31" y="2"/>
                  </a:lnTo>
                  <a:lnTo>
                    <a:pt x="36" y="5"/>
                  </a:lnTo>
                  <a:lnTo>
                    <a:pt x="39" y="9"/>
                  </a:lnTo>
                  <a:lnTo>
                    <a:pt x="40" y="12"/>
                  </a:lnTo>
                  <a:lnTo>
                    <a:pt x="41" y="17"/>
                  </a:lnTo>
                  <a:lnTo>
                    <a:pt x="40" y="21"/>
                  </a:lnTo>
                  <a:lnTo>
                    <a:pt x="39" y="25"/>
                  </a:lnTo>
                  <a:lnTo>
                    <a:pt x="36" y="28"/>
                  </a:lnTo>
                  <a:lnTo>
                    <a:pt x="31" y="32"/>
                  </a:lnTo>
                  <a:lnTo>
                    <a:pt x="36" y="33"/>
                  </a:lnTo>
                  <a:lnTo>
                    <a:pt x="39" y="34"/>
                  </a:lnTo>
                  <a:lnTo>
                    <a:pt x="41" y="37"/>
                  </a:lnTo>
                  <a:lnTo>
                    <a:pt x="42" y="40"/>
                  </a:lnTo>
                  <a:lnTo>
                    <a:pt x="44" y="44"/>
                  </a:lnTo>
                  <a:lnTo>
                    <a:pt x="45" y="48"/>
                  </a:lnTo>
                  <a:lnTo>
                    <a:pt x="44" y="54"/>
                  </a:lnTo>
                  <a:lnTo>
                    <a:pt x="41" y="59"/>
                  </a:lnTo>
                  <a:lnTo>
                    <a:pt x="38" y="64"/>
                  </a:lnTo>
                  <a:lnTo>
                    <a:pt x="33" y="67"/>
                  </a:lnTo>
                  <a:lnTo>
                    <a:pt x="22" y="70"/>
                  </a:lnTo>
                  <a:lnTo>
                    <a:pt x="10" y="67"/>
                  </a:lnTo>
                  <a:lnTo>
                    <a:pt x="6" y="64"/>
                  </a:lnTo>
                  <a:lnTo>
                    <a:pt x="3" y="62"/>
                  </a:lnTo>
                  <a:lnTo>
                    <a:pt x="1" y="58"/>
                  </a:lnTo>
                  <a:lnTo>
                    <a:pt x="0" y="55"/>
                  </a:lnTo>
                  <a:lnTo>
                    <a:pt x="0" y="50"/>
                  </a:lnTo>
                  <a:lnTo>
                    <a:pt x="8" y="49"/>
                  </a:lnTo>
                  <a:lnTo>
                    <a:pt x="9" y="54"/>
                  </a:lnTo>
                  <a:lnTo>
                    <a:pt x="10" y="57"/>
                  </a:lnTo>
                  <a:lnTo>
                    <a:pt x="15" y="62"/>
                  </a:lnTo>
                  <a:lnTo>
                    <a:pt x="18" y="63"/>
                  </a:lnTo>
                  <a:lnTo>
                    <a:pt x="22" y="63"/>
                  </a:lnTo>
                  <a:lnTo>
                    <a:pt x="29" y="60"/>
                  </a:lnTo>
                  <a:lnTo>
                    <a:pt x="33" y="56"/>
                  </a:lnTo>
                  <a:lnTo>
                    <a:pt x="36" y="52"/>
                  </a:lnTo>
                  <a:lnTo>
                    <a:pt x="36" y="44"/>
                  </a:lnTo>
                  <a:lnTo>
                    <a:pt x="34" y="41"/>
                  </a:lnTo>
                  <a:lnTo>
                    <a:pt x="32" y="39"/>
                  </a:lnTo>
                  <a:lnTo>
                    <a:pt x="29" y="36"/>
                  </a:lnTo>
                  <a:lnTo>
                    <a:pt x="25" y="35"/>
                  </a:lnTo>
                  <a:lnTo>
                    <a:pt x="19" y="35"/>
                  </a:lnTo>
                  <a:lnTo>
                    <a:pt x="16" y="36"/>
                  </a:lnTo>
                  <a:lnTo>
                    <a:pt x="17" y="28"/>
                  </a:lnTo>
                  <a:lnTo>
                    <a:pt x="22" y="28"/>
                  </a:lnTo>
                  <a:lnTo>
                    <a:pt x="25" y="27"/>
                  </a:lnTo>
                  <a:lnTo>
                    <a:pt x="28" y="26"/>
                  </a:lnTo>
                  <a:lnTo>
                    <a:pt x="31" y="24"/>
                  </a:lnTo>
                  <a:lnTo>
                    <a:pt x="32" y="20"/>
                  </a:lnTo>
                  <a:lnTo>
                    <a:pt x="32" y="14"/>
                  </a:lnTo>
                  <a:lnTo>
                    <a:pt x="31" y="12"/>
                  </a:lnTo>
                  <a:lnTo>
                    <a:pt x="26" y="8"/>
                  </a:lnTo>
                  <a:lnTo>
                    <a:pt x="24" y="6"/>
                  </a:lnTo>
                  <a:lnTo>
                    <a:pt x="18" y="6"/>
                  </a:lnTo>
                  <a:lnTo>
                    <a:pt x="15" y="8"/>
                  </a:lnTo>
                  <a:lnTo>
                    <a:pt x="13" y="10"/>
                  </a:lnTo>
                  <a:lnTo>
                    <a:pt x="11" y="12"/>
                  </a:lnTo>
                  <a:lnTo>
                    <a:pt x="9" y="19"/>
                  </a:lnTo>
                  <a:lnTo>
                    <a:pt x="0" y="17"/>
                  </a:lnTo>
                  <a:lnTo>
                    <a:pt x="2" y="12"/>
                  </a:lnTo>
                  <a:lnTo>
                    <a:pt x="3" y="8"/>
                  </a:lnTo>
                  <a:lnTo>
                    <a:pt x="7" y="4"/>
                  </a:lnTo>
                  <a:lnTo>
                    <a:pt x="16" y="0"/>
                  </a:lnTo>
                  <a:close/>
                </a:path>
              </a:pathLst>
            </a:custGeom>
            <a:solidFill>
              <a:srgbClr val="FFFFFF"/>
            </a:solidFill>
            <a:ln w="0">
              <a:solidFill>
                <a:srgbClr val="FFFFFF"/>
              </a:solidFill>
              <a:prstDash val="solid"/>
              <a:round/>
              <a:headEnd/>
              <a:tailEnd/>
            </a:ln>
          </p:spPr>
          <p:txBody>
            <a:bodyPr/>
            <a:lstStyle/>
            <a:p>
              <a:endParaRPr lang="en-US"/>
            </a:p>
          </p:txBody>
        </p:sp>
        <p:sp>
          <p:nvSpPr>
            <p:cNvPr id="68" name="Freeform 297"/>
            <p:cNvSpPr>
              <a:spLocks/>
            </p:cNvSpPr>
            <p:nvPr/>
          </p:nvSpPr>
          <p:spPr bwMode="auto">
            <a:xfrm>
              <a:off x="1827" y="3232"/>
              <a:ext cx="46" cy="69"/>
            </a:xfrm>
            <a:custGeom>
              <a:avLst/>
              <a:gdLst>
                <a:gd name="T0" fmla="*/ 18 w 46"/>
                <a:gd name="T1" fmla="*/ 0 h 69"/>
                <a:gd name="T2" fmla="*/ 28 w 46"/>
                <a:gd name="T3" fmla="*/ 0 h 69"/>
                <a:gd name="T4" fmla="*/ 33 w 46"/>
                <a:gd name="T5" fmla="*/ 1 h 69"/>
                <a:gd name="T6" fmla="*/ 40 w 46"/>
                <a:gd name="T7" fmla="*/ 5 h 69"/>
                <a:gd name="T8" fmla="*/ 43 w 46"/>
                <a:gd name="T9" fmla="*/ 9 h 69"/>
                <a:gd name="T10" fmla="*/ 44 w 46"/>
                <a:gd name="T11" fmla="*/ 13 h 69"/>
                <a:gd name="T12" fmla="*/ 46 w 46"/>
                <a:gd name="T13" fmla="*/ 19 h 69"/>
                <a:gd name="T14" fmla="*/ 46 w 46"/>
                <a:gd name="T15" fmla="*/ 23 h 69"/>
                <a:gd name="T16" fmla="*/ 43 w 46"/>
                <a:gd name="T17" fmla="*/ 27 h 69"/>
                <a:gd name="T18" fmla="*/ 42 w 46"/>
                <a:gd name="T19" fmla="*/ 31 h 69"/>
                <a:gd name="T20" fmla="*/ 39 w 46"/>
                <a:gd name="T21" fmla="*/ 35 h 69"/>
                <a:gd name="T22" fmla="*/ 35 w 46"/>
                <a:gd name="T23" fmla="*/ 39 h 69"/>
                <a:gd name="T24" fmla="*/ 31 w 46"/>
                <a:gd name="T25" fmla="*/ 42 h 69"/>
                <a:gd name="T26" fmla="*/ 25 w 46"/>
                <a:gd name="T27" fmla="*/ 47 h 69"/>
                <a:gd name="T28" fmla="*/ 13 w 46"/>
                <a:gd name="T29" fmla="*/ 58 h 69"/>
                <a:gd name="T30" fmla="*/ 12 w 46"/>
                <a:gd name="T31" fmla="*/ 60 h 69"/>
                <a:gd name="T32" fmla="*/ 46 w 46"/>
                <a:gd name="T33" fmla="*/ 60 h 69"/>
                <a:gd name="T34" fmla="*/ 46 w 46"/>
                <a:gd name="T35" fmla="*/ 69 h 69"/>
                <a:gd name="T36" fmla="*/ 0 w 46"/>
                <a:gd name="T37" fmla="*/ 69 h 69"/>
                <a:gd name="T38" fmla="*/ 1 w 46"/>
                <a:gd name="T39" fmla="*/ 65 h 69"/>
                <a:gd name="T40" fmla="*/ 1 w 46"/>
                <a:gd name="T41" fmla="*/ 63 h 69"/>
                <a:gd name="T42" fmla="*/ 3 w 46"/>
                <a:gd name="T43" fmla="*/ 58 h 69"/>
                <a:gd name="T44" fmla="*/ 6 w 46"/>
                <a:gd name="T45" fmla="*/ 54 h 69"/>
                <a:gd name="T46" fmla="*/ 13 w 46"/>
                <a:gd name="T47" fmla="*/ 47 h 69"/>
                <a:gd name="T48" fmla="*/ 18 w 46"/>
                <a:gd name="T49" fmla="*/ 43 h 69"/>
                <a:gd name="T50" fmla="*/ 23 w 46"/>
                <a:gd name="T51" fmla="*/ 39 h 69"/>
                <a:gd name="T52" fmla="*/ 27 w 46"/>
                <a:gd name="T53" fmla="*/ 35 h 69"/>
                <a:gd name="T54" fmla="*/ 31 w 46"/>
                <a:gd name="T55" fmla="*/ 32 h 69"/>
                <a:gd name="T56" fmla="*/ 35 w 46"/>
                <a:gd name="T57" fmla="*/ 25 h 69"/>
                <a:gd name="T58" fmla="*/ 36 w 46"/>
                <a:gd name="T59" fmla="*/ 21 h 69"/>
                <a:gd name="T60" fmla="*/ 36 w 46"/>
                <a:gd name="T61" fmla="*/ 16 h 69"/>
                <a:gd name="T62" fmla="*/ 35 w 46"/>
                <a:gd name="T63" fmla="*/ 12 h 69"/>
                <a:gd name="T64" fmla="*/ 31 w 46"/>
                <a:gd name="T65" fmla="*/ 8 h 69"/>
                <a:gd name="T66" fmla="*/ 27 w 46"/>
                <a:gd name="T67" fmla="*/ 6 h 69"/>
                <a:gd name="T68" fmla="*/ 20 w 46"/>
                <a:gd name="T69" fmla="*/ 6 h 69"/>
                <a:gd name="T70" fmla="*/ 17 w 46"/>
                <a:gd name="T71" fmla="*/ 8 h 69"/>
                <a:gd name="T72" fmla="*/ 14 w 46"/>
                <a:gd name="T73" fmla="*/ 10 h 69"/>
                <a:gd name="T74" fmla="*/ 12 w 46"/>
                <a:gd name="T75" fmla="*/ 13 h 69"/>
                <a:gd name="T76" fmla="*/ 10 w 46"/>
                <a:gd name="T77" fmla="*/ 20 h 69"/>
                <a:gd name="T78" fmla="*/ 2 w 46"/>
                <a:gd name="T79" fmla="*/ 19 h 69"/>
                <a:gd name="T80" fmla="*/ 3 w 46"/>
                <a:gd name="T81" fmla="*/ 13 h 69"/>
                <a:gd name="T82" fmla="*/ 5 w 46"/>
                <a:gd name="T83" fmla="*/ 9 h 69"/>
                <a:gd name="T84" fmla="*/ 9 w 46"/>
                <a:gd name="T85" fmla="*/ 4 h 69"/>
                <a:gd name="T86" fmla="*/ 12 w 46"/>
                <a:gd name="T87" fmla="*/ 2 h 69"/>
                <a:gd name="T88" fmla="*/ 18 w 46"/>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
                <a:gd name="T136" fmla="*/ 0 h 69"/>
                <a:gd name="T137" fmla="*/ 46 w 4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 h="69">
                  <a:moveTo>
                    <a:pt x="18" y="0"/>
                  </a:moveTo>
                  <a:lnTo>
                    <a:pt x="28" y="0"/>
                  </a:lnTo>
                  <a:lnTo>
                    <a:pt x="33" y="1"/>
                  </a:lnTo>
                  <a:lnTo>
                    <a:pt x="40" y="5"/>
                  </a:lnTo>
                  <a:lnTo>
                    <a:pt x="43" y="9"/>
                  </a:lnTo>
                  <a:lnTo>
                    <a:pt x="44" y="13"/>
                  </a:lnTo>
                  <a:lnTo>
                    <a:pt x="46" y="19"/>
                  </a:lnTo>
                  <a:lnTo>
                    <a:pt x="46" y="23"/>
                  </a:lnTo>
                  <a:lnTo>
                    <a:pt x="43" y="27"/>
                  </a:lnTo>
                  <a:lnTo>
                    <a:pt x="42" y="31"/>
                  </a:lnTo>
                  <a:lnTo>
                    <a:pt x="39" y="35"/>
                  </a:lnTo>
                  <a:lnTo>
                    <a:pt x="35" y="39"/>
                  </a:lnTo>
                  <a:lnTo>
                    <a:pt x="31" y="42"/>
                  </a:lnTo>
                  <a:lnTo>
                    <a:pt x="25" y="47"/>
                  </a:lnTo>
                  <a:lnTo>
                    <a:pt x="13" y="58"/>
                  </a:lnTo>
                  <a:lnTo>
                    <a:pt x="12" y="60"/>
                  </a:lnTo>
                  <a:lnTo>
                    <a:pt x="46" y="60"/>
                  </a:lnTo>
                  <a:lnTo>
                    <a:pt x="46" y="69"/>
                  </a:lnTo>
                  <a:lnTo>
                    <a:pt x="0" y="69"/>
                  </a:lnTo>
                  <a:lnTo>
                    <a:pt x="1" y="65"/>
                  </a:lnTo>
                  <a:lnTo>
                    <a:pt x="1" y="63"/>
                  </a:lnTo>
                  <a:lnTo>
                    <a:pt x="3" y="58"/>
                  </a:lnTo>
                  <a:lnTo>
                    <a:pt x="6" y="54"/>
                  </a:lnTo>
                  <a:lnTo>
                    <a:pt x="13" y="47"/>
                  </a:lnTo>
                  <a:lnTo>
                    <a:pt x="18" y="43"/>
                  </a:lnTo>
                  <a:lnTo>
                    <a:pt x="23" y="39"/>
                  </a:lnTo>
                  <a:lnTo>
                    <a:pt x="27" y="35"/>
                  </a:lnTo>
                  <a:lnTo>
                    <a:pt x="31" y="32"/>
                  </a:lnTo>
                  <a:lnTo>
                    <a:pt x="35" y="25"/>
                  </a:lnTo>
                  <a:lnTo>
                    <a:pt x="36" y="21"/>
                  </a:lnTo>
                  <a:lnTo>
                    <a:pt x="36" y="16"/>
                  </a:lnTo>
                  <a:lnTo>
                    <a:pt x="35" y="12"/>
                  </a:lnTo>
                  <a:lnTo>
                    <a:pt x="31" y="8"/>
                  </a:lnTo>
                  <a:lnTo>
                    <a:pt x="27" y="6"/>
                  </a:lnTo>
                  <a:lnTo>
                    <a:pt x="20" y="6"/>
                  </a:lnTo>
                  <a:lnTo>
                    <a:pt x="17" y="8"/>
                  </a:lnTo>
                  <a:lnTo>
                    <a:pt x="14" y="10"/>
                  </a:lnTo>
                  <a:lnTo>
                    <a:pt x="12" y="13"/>
                  </a:lnTo>
                  <a:lnTo>
                    <a:pt x="10" y="20"/>
                  </a:lnTo>
                  <a:lnTo>
                    <a:pt x="2" y="19"/>
                  </a:lnTo>
                  <a:lnTo>
                    <a:pt x="3" y="13"/>
                  </a:lnTo>
                  <a:lnTo>
                    <a:pt x="5" y="9"/>
                  </a:lnTo>
                  <a:lnTo>
                    <a:pt x="9" y="4"/>
                  </a:lnTo>
                  <a:lnTo>
                    <a:pt x="12" y="2"/>
                  </a:lnTo>
                  <a:lnTo>
                    <a:pt x="18" y="0"/>
                  </a:lnTo>
                  <a:close/>
                </a:path>
              </a:pathLst>
            </a:custGeom>
            <a:solidFill>
              <a:srgbClr val="FFFFFF"/>
            </a:solidFill>
            <a:ln w="0">
              <a:solidFill>
                <a:srgbClr val="FFFFFF"/>
              </a:solidFill>
              <a:prstDash val="solid"/>
              <a:round/>
              <a:headEnd/>
              <a:tailEnd/>
            </a:ln>
          </p:spPr>
          <p:txBody>
            <a:bodyPr/>
            <a:lstStyle/>
            <a:p>
              <a:endParaRPr lang="en-US"/>
            </a:p>
          </p:txBody>
        </p:sp>
        <p:sp>
          <p:nvSpPr>
            <p:cNvPr id="69" name="Freeform 298"/>
            <p:cNvSpPr>
              <a:spLocks/>
            </p:cNvSpPr>
            <p:nvPr/>
          </p:nvSpPr>
          <p:spPr bwMode="auto">
            <a:xfrm>
              <a:off x="1618" y="3232"/>
              <a:ext cx="26" cy="69"/>
            </a:xfrm>
            <a:custGeom>
              <a:avLst/>
              <a:gdLst>
                <a:gd name="T0" fmla="*/ 20 w 26"/>
                <a:gd name="T1" fmla="*/ 0 h 69"/>
                <a:gd name="T2" fmla="*/ 26 w 26"/>
                <a:gd name="T3" fmla="*/ 0 h 69"/>
                <a:gd name="T4" fmla="*/ 26 w 26"/>
                <a:gd name="T5" fmla="*/ 69 h 69"/>
                <a:gd name="T6" fmla="*/ 18 w 26"/>
                <a:gd name="T7" fmla="*/ 69 h 69"/>
                <a:gd name="T8" fmla="*/ 18 w 26"/>
                <a:gd name="T9" fmla="*/ 14 h 69"/>
                <a:gd name="T10" fmla="*/ 14 w 26"/>
                <a:gd name="T11" fmla="*/ 18 h 69"/>
                <a:gd name="T12" fmla="*/ 0 w 26"/>
                <a:gd name="T13" fmla="*/ 25 h 69"/>
                <a:gd name="T14" fmla="*/ 0 w 26"/>
                <a:gd name="T15" fmla="*/ 17 h 69"/>
                <a:gd name="T16" fmla="*/ 7 w 26"/>
                <a:gd name="T17" fmla="*/ 13 h 69"/>
                <a:gd name="T18" fmla="*/ 13 w 26"/>
                <a:gd name="T19" fmla="*/ 9 h 69"/>
                <a:gd name="T20" fmla="*/ 19 w 26"/>
                <a:gd name="T21" fmla="*/ 3 h 69"/>
                <a:gd name="T22" fmla="*/ 20 w 26"/>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69"/>
                <a:gd name="T38" fmla="*/ 26 w 26"/>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69">
                  <a:moveTo>
                    <a:pt x="20" y="0"/>
                  </a:moveTo>
                  <a:lnTo>
                    <a:pt x="26" y="0"/>
                  </a:lnTo>
                  <a:lnTo>
                    <a:pt x="26" y="69"/>
                  </a:lnTo>
                  <a:lnTo>
                    <a:pt x="18" y="69"/>
                  </a:lnTo>
                  <a:lnTo>
                    <a:pt x="18" y="14"/>
                  </a:lnTo>
                  <a:lnTo>
                    <a:pt x="14" y="18"/>
                  </a:lnTo>
                  <a:lnTo>
                    <a:pt x="0" y="25"/>
                  </a:lnTo>
                  <a:lnTo>
                    <a:pt x="0" y="17"/>
                  </a:lnTo>
                  <a:lnTo>
                    <a:pt x="7" y="13"/>
                  </a:lnTo>
                  <a:lnTo>
                    <a:pt x="13" y="9"/>
                  </a:lnTo>
                  <a:lnTo>
                    <a:pt x="19" y="3"/>
                  </a:lnTo>
                  <a:lnTo>
                    <a:pt x="20" y="0"/>
                  </a:lnTo>
                  <a:close/>
                </a:path>
              </a:pathLst>
            </a:custGeom>
            <a:solidFill>
              <a:srgbClr val="FFFFFF"/>
            </a:solidFill>
            <a:ln w="0">
              <a:solidFill>
                <a:srgbClr val="FFFFFF"/>
              </a:solidFill>
              <a:prstDash val="solid"/>
              <a:round/>
              <a:headEnd/>
              <a:tailEnd/>
            </a:ln>
          </p:spPr>
          <p:txBody>
            <a:bodyPr/>
            <a:lstStyle/>
            <a:p>
              <a:endParaRPr lang="en-US"/>
            </a:p>
          </p:txBody>
        </p:sp>
        <p:sp>
          <p:nvSpPr>
            <p:cNvPr id="70" name="Freeform 299"/>
            <p:cNvSpPr>
              <a:spLocks/>
            </p:cNvSpPr>
            <p:nvPr/>
          </p:nvSpPr>
          <p:spPr bwMode="auto">
            <a:xfrm>
              <a:off x="4585" y="3237"/>
              <a:ext cx="25" cy="69"/>
            </a:xfrm>
            <a:custGeom>
              <a:avLst/>
              <a:gdLst>
                <a:gd name="T0" fmla="*/ 20 w 25"/>
                <a:gd name="T1" fmla="*/ 0 h 69"/>
                <a:gd name="T2" fmla="*/ 25 w 25"/>
                <a:gd name="T3" fmla="*/ 0 h 69"/>
                <a:gd name="T4" fmla="*/ 25 w 25"/>
                <a:gd name="T5" fmla="*/ 69 h 69"/>
                <a:gd name="T6" fmla="*/ 17 w 25"/>
                <a:gd name="T7" fmla="*/ 69 h 69"/>
                <a:gd name="T8" fmla="*/ 17 w 25"/>
                <a:gd name="T9" fmla="*/ 15 h 69"/>
                <a:gd name="T10" fmla="*/ 14 w 25"/>
                <a:gd name="T11" fmla="*/ 19 h 69"/>
                <a:gd name="T12" fmla="*/ 0 w 25"/>
                <a:gd name="T13" fmla="*/ 26 h 69"/>
                <a:gd name="T14" fmla="*/ 0 w 25"/>
                <a:gd name="T15" fmla="*/ 18 h 69"/>
                <a:gd name="T16" fmla="*/ 7 w 25"/>
                <a:gd name="T17" fmla="*/ 14 h 69"/>
                <a:gd name="T18" fmla="*/ 13 w 25"/>
                <a:gd name="T19" fmla="*/ 9 h 69"/>
                <a:gd name="T20" fmla="*/ 19 w 25"/>
                <a:gd name="T21" fmla="*/ 4 h 69"/>
                <a:gd name="T22" fmla="*/ 20 w 25"/>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69"/>
                <a:gd name="T38" fmla="*/ 25 w 25"/>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69">
                  <a:moveTo>
                    <a:pt x="20" y="0"/>
                  </a:moveTo>
                  <a:lnTo>
                    <a:pt x="25" y="0"/>
                  </a:lnTo>
                  <a:lnTo>
                    <a:pt x="25" y="69"/>
                  </a:lnTo>
                  <a:lnTo>
                    <a:pt x="17" y="69"/>
                  </a:lnTo>
                  <a:lnTo>
                    <a:pt x="17" y="15"/>
                  </a:lnTo>
                  <a:lnTo>
                    <a:pt x="14" y="19"/>
                  </a:lnTo>
                  <a:lnTo>
                    <a:pt x="0" y="26"/>
                  </a:lnTo>
                  <a:lnTo>
                    <a:pt x="0" y="18"/>
                  </a:lnTo>
                  <a:lnTo>
                    <a:pt x="7" y="14"/>
                  </a:lnTo>
                  <a:lnTo>
                    <a:pt x="13" y="9"/>
                  </a:lnTo>
                  <a:lnTo>
                    <a:pt x="19" y="4"/>
                  </a:lnTo>
                  <a:lnTo>
                    <a:pt x="20" y="0"/>
                  </a:lnTo>
                  <a:close/>
                </a:path>
              </a:pathLst>
            </a:custGeom>
            <a:solidFill>
              <a:srgbClr val="FFFFFF"/>
            </a:solidFill>
            <a:ln w="0">
              <a:solidFill>
                <a:srgbClr val="FFFFFF"/>
              </a:solidFill>
              <a:prstDash val="solid"/>
              <a:round/>
              <a:headEnd/>
              <a:tailEnd/>
            </a:ln>
          </p:spPr>
          <p:txBody>
            <a:bodyPr/>
            <a:lstStyle/>
            <a:p>
              <a:endParaRPr lang="en-US"/>
            </a:p>
          </p:txBody>
        </p:sp>
        <p:sp>
          <p:nvSpPr>
            <p:cNvPr id="71" name="Freeform 300"/>
            <p:cNvSpPr>
              <a:spLocks/>
            </p:cNvSpPr>
            <p:nvPr/>
          </p:nvSpPr>
          <p:spPr bwMode="auto">
            <a:xfrm>
              <a:off x="4632" y="3238"/>
              <a:ext cx="46" cy="69"/>
            </a:xfrm>
            <a:custGeom>
              <a:avLst/>
              <a:gdLst>
                <a:gd name="T0" fmla="*/ 8 w 46"/>
                <a:gd name="T1" fmla="*/ 0 h 69"/>
                <a:gd name="T2" fmla="*/ 43 w 46"/>
                <a:gd name="T3" fmla="*/ 0 h 69"/>
                <a:gd name="T4" fmla="*/ 43 w 46"/>
                <a:gd name="T5" fmla="*/ 8 h 69"/>
                <a:gd name="T6" fmla="*/ 15 w 46"/>
                <a:gd name="T7" fmla="*/ 8 h 69"/>
                <a:gd name="T8" fmla="*/ 12 w 46"/>
                <a:gd name="T9" fmla="*/ 27 h 69"/>
                <a:gd name="T10" fmla="*/ 15 w 46"/>
                <a:gd name="T11" fmla="*/ 25 h 69"/>
                <a:gd name="T12" fmla="*/ 24 w 46"/>
                <a:gd name="T13" fmla="*/ 22 h 69"/>
                <a:gd name="T14" fmla="*/ 29 w 46"/>
                <a:gd name="T15" fmla="*/ 23 h 69"/>
                <a:gd name="T16" fmla="*/ 36 w 46"/>
                <a:gd name="T17" fmla="*/ 26 h 69"/>
                <a:gd name="T18" fmla="*/ 39 w 46"/>
                <a:gd name="T19" fmla="*/ 29 h 69"/>
                <a:gd name="T20" fmla="*/ 43 w 46"/>
                <a:gd name="T21" fmla="*/ 34 h 69"/>
                <a:gd name="T22" fmla="*/ 45 w 46"/>
                <a:gd name="T23" fmla="*/ 38 h 69"/>
                <a:gd name="T24" fmla="*/ 46 w 46"/>
                <a:gd name="T25" fmla="*/ 45 h 69"/>
                <a:gd name="T26" fmla="*/ 44 w 46"/>
                <a:gd name="T27" fmla="*/ 57 h 69"/>
                <a:gd name="T28" fmla="*/ 41 w 46"/>
                <a:gd name="T29" fmla="*/ 61 h 69"/>
                <a:gd name="T30" fmla="*/ 37 w 46"/>
                <a:gd name="T31" fmla="*/ 65 h 69"/>
                <a:gd name="T32" fmla="*/ 28 w 46"/>
                <a:gd name="T33" fmla="*/ 69 h 69"/>
                <a:gd name="T34" fmla="*/ 18 w 46"/>
                <a:gd name="T35" fmla="*/ 69 h 69"/>
                <a:gd name="T36" fmla="*/ 14 w 46"/>
                <a:gd name="T37" fmla="*/ 68 h 69"/>
                <a:gd name="T38" fmla="*/ 7 w 46"/>
                <a:gd name="T39" fmla="*/ 64 h 69"/>
                <a:gd name="T40" fmla="*/ 4 w 46"/>
                <a:gd name="T41" fmla="*/ 60 h 69"/>
                <a:gd name="T42" fmla="*/ 1 w 46"/>
                <a:gd name="T43" fmla="*/ 56 h 69"/>
                <a:gd name="T44" fmla="*/ 0 w 46"/>
                <a:gd name="T45" fmla="*/ 50 h 69"/>
                <a:gd name="T46" fmla="*/ 10 w 46"/>
                <a:gd name="T47" fmla="*/ 50 h 69"/>
                <a:gd name="T48" fmla="*/ 12 w 46"/>
                <a:gd name="T49" fmla="*/ 57 h 69"/>
                <a:gd name="T50" fmla="*/ 16 w 46"/>
                <a:gd name="T51" fmla="*/ 61 h 69"/>
                <a:gd name="T52" fmla="*/ 19 w 46"/>
                <a:gd name="T53" fmla="*/ 63 h 69"/>
                <a:gd name="T54" fmla="*/ 27 w 46"/>
                <a:gd name="T55" fmla="*/ 63 h 69"/>
                <a:gd name="T56" fmla="*/ 29 w 46"/>
                <a:gd name="T57" fmla="*/ 60 h 69"/>
                <a:gd name="T58" fmla="*/ 33 w 46"/>
                <a:gd name="T59" fmla="*/ 58 h 69"/>
                <a:gd name="T60" fmla="*/ 35 w 46"/>
                <a:gd name="T61" fmla="*/ 54 h 69"/>
                <a:gd name="T62" fmla="*/ 37 w 46"/>
                <a:gd name="T63" fmla="*/ 45 h 69"/>
                <a:gd name="T64" fmla="*/ 36 w 46"/>
                <a:gd name="T65" fmla="*/ 41 h 69"/>
                <a:gd name="T66" fmla="*/ 35 w 46"/>
                <a:gd name="T67" fmla="*/ 37 h 69"/>
                <a:gd name="T68" fmla="*/ 33 w 46"/>
                <a:gd name="T69" fmla="*/ 34 h 69"/>
                <a:gd name="T70" fmla="*/ 30 w 46"/>
                <a:gd name="T71" fmla="*/ 31 h 69"/>
                <a:gd name="T72" fmla="*/ 27 w 46"/>
                <a:gd name="T73" fmla="*/ 30 h 69"/>
                <a:gd name="T74" fmla="*/ 19 w 46"/>
                <a:gd name="T75" fmla="*/ 30 h 69"/>
                <a:gd name="T76" fmla="*/ 15 w 46"/>
                <a:gd name="T77" fmla="*/ 31 h 69"/>
                <a:gd name="T78" fmla="*/ 12 w 46"/>
                <a:gd name="T79" fmla="*/ 34 h 69"/>
                <a:gd name="T80" fmla="*/ 10 w 46"/>
                <a:gd name="T81" fmla="*/ 37 h 69"/>
                <a:gd name="T82" fmla="*/ 1 w 46"/>
                <a:gd name="T83" fmla="*/ 36 h 69"/>
                <a:gd name="T84" fmla="*/ 8 w 46"/>
                <a:gd name="T85" fmla="*/ 0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
                <a:gd name="T130" fmla="*/ 0 h 69"/>
                <a:gd name="T131" fmla="*/ 46 w 46"/>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 h="69">
                  <a:moveTo>
                    <a:pt x="8" y="0"/>
                  </a:moveTo>
                  <a:lnTo>
                    <a:pt x="43" y="0"/>
                  </a:lnTo>
                  <a:lnTo>
                    <a:pt x="43" y="8"/>
                  </a:lnTo>
                  <a:lnTo>
                    <a:pt x="15" y="8"/>
                  </a:lnTo>
                  <a:lnTo>
                    <a:pt x="12" y="27"/>
                  </a:lnTo>
                  <a:lnTo>
                    <a:pt x="15" y="25"/>
                  </a:lnTo>
                  <a:lnTo>
                    <a:pt x="24" y="22"/>
                  </a:lnTo>
                  <a:lnTo>
                    <a:pt x="29" y="23"/>
                  </a:lnTo>
                  <a:lnTo>
                    <a:pt x="36" y="26"/>
                  </a:lnTo>
                  <a:lnTo>
                    <a:pt x="39" y="29"/>
                  </a:lnTo>
                  <a:lnTo>
                    <a:pt x="43" y="34"/>
                  </a:lnTo>
                  <a:lnTo>
                    <a:pt x="45" y="38"/>
                  </a:lnTo>
                  <a:lnTo>
                    <a:pt x="46" y="45"/>
                  </a:lnTo>
                  <a:lnTo>
                    <a:pt x="44" y="57"/>
                  </a:lnTo>
                  <a:lnTo>
                    <a:pt x="41" y="61"/>
                  </a:lnTo>
                  <a:lnTo>
                    <a:pt x="37" y="65"/>
                  </a:lnTo>
                  <a:lnTo>
                    <a:pt x="28" y="69"/>
                  </a:lnTo>
                  <a:lnTo>
                    <a:pt x="18" y="69"/>
                  </a:lnTo>
                  <a:lnTo>
                    <a:pt x="14" y="68"/>
                  </a:lnTo>
                  <a:lnTo>
                    <a:pt x="7" y="64"/>
                  </a:lnTo>
                  <a:lnTo>
                    <a:pt x="4" y="60"/>
                  </a:lnTo>
                  <a:lnTo>
                    <a:pt x="1" y="56"/>
                  </a:lnTo>
                  <a:lnTo>
                    <a:pt x="0" y="50"/>
                  </a:lnTo>
                  <a:lnTo>
                    <a:pt x="10" y="50"/>
                  </a:lnTo>
                  <a:lnTo>
                    <a:pt x="12" y="57"/>
                  </a:lnTo>
                  <a:lnTo>
                    <a:pt x="16" y="61"/>
                  </a:lnTo>
                  <a:lnTo>
                    <a:pt x="19" y="63"/>
                  </a:lnTo>
                  <a:lnTo>
                    <a:pt x="27" y="63"/>
                  </a:lnTo>
                  <a:lnTo>
                    <a:pt x="29" y="60"/>
                  </a:lnTo>
                  <a:lnTo>
                    <a:pt x="33" y="58"/>
                  </a:lnTo>
                  <a:lnTo>
                    <a:pt x="35" y="54"/>
                  </a:lnTo>
                  <a:lnTo>
                    <a:pt x="37" y="45"/>
                  </a:lnTo>
                  <a:lnTo>
                    <a:pt x="36" y="41"/>
                  </a:lnTo>
                  <a:lnTo>
                    <a:pt x="35" y="37"/>
                  </a:lnTo>
                  <a:lnTo>
                    <a:pt x="33" y="34"/>
                  </a:lnTo>
                  <a:lnTo>
                    <a:pt x="30" y="31"/>
                  </a:lnTo>
                  <a:lnTo>
                    <a:pt x="27" y="30"/>
                  </a:lnTo>
                  <a:lnTo>
                    <a:pt x="19" y="30"/>
                  </a:lnTo>
                  <a:lnTo>
                    <a:pt x="15" y="31"/>
                  </a:lnTo>
                  <a:lnTo>
                    <a:pt x="12" y="34"/>
                  </a:lnTo>
                  <a:lnTo>
                    <a:pt x="10" y="37"/>
                  </a:lnTo>
                  <a:lnTo>
                    <a:pt x="1" y="36"/>
                  </a:lnTo>
                  <a:lnTo>
                    <a:pt x="8" y="0"/>
                  </a:lnTo>
                  <a:close/>
                </a:path>
              </a:pathLst>
            </a:custGeom>
            <a:solidFill>
              <a:srgbClr val="FFFFFF"/>
            </a:solidFill>
            <a:ln w="0">
              <a:solidFill>
                <a:srgbClr val="FFFFFF"/>
              </a:solidFill>
              <a:prstDash val="solid"/>
              <a:round/>
              <a:headEnd/>
              <a:tailEnd/>
            </a:ln>
          </p:spPr>
          <p:txBody>
            <a:bodyPr/>
            <a:lstStyle/>
            <a:p>
              <a:endParaRPr lang="en-US"/>
            </a:p>
          </p:txBody>
        </p:sp>
        <p:sp>
          <p:nvSpPr>
            <p:cNvPr id="72" name="Freeform 301"/>
            <p:cNvSpPr>
              <a:spLocks/>
            </p:cNvSpPr>
            <p:nvPr/>
          </p:nvSpPr>
          <p:spPr bwMode="auto">
            <a:xfrm>
              <a:off x="4159" y="3237"/>
              <a:ext cx="25" cy="69"/>
            </a:xfrm>
            <a:custGeom>
              <a:avLst/>
              <a:gdLst>
                <a:gd name="T0" fmla="*/ 19 w 25"/>
                <a:gd name="T1" fmla="*/ 0 h 69"/>
                <a:gd name="T2" fmla="*/ 25 w 25"/>
                <a:gd name="T3" fmla="*/ 0 h 69"/>
                <a:gd name="T4" fmla="*/ 25 w 25"/>
                <a:gd name="T5" fmla="*/ 69 h 69"/>
                <a:gd name="T6" fmla="*/ 17 w 25"/>
                <a:gd name="T7" fmla="*/ 69 h 69"/>
                <a:gd name="T8" fmla="*/ 17 w 25"/>
                <a:gd name="T9" fmla="*/ 15 h 69"/>
                <a:gd name="T10" fmla="*/ 14 w 25"/>
                <a:gd name="T11" fmla="*/ 19 h 69"/>
                <a:gd name="T12" fmla="*/ 0 w 25"/>
                <a:gd name="T13" fmla="*/ 26 h 69"/>
                <a:gd name="T14" fmla="*/ 0 w 25"/>
                <a:gd name="T15" fmla="*/ 18 h 69"/>
                <a:gd name="T16" fmla="*/ 7 w 25"/>
                <a:gd name="T17" fmla="*/ 14 h 69"/>
                <a:gd name="T18" fmla="*/ 12 w 25"/>
                <a:gd name="T19" fmla="*/ 9 h 69"/>
                <a:gd name="T20" fmla="*/ 18 w 25"/>
                <a:gd name="T21" fmla="*/ 4 h 69"/>
                <a:gd name="T22" fmla="*/ 19 w 25"/>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69"/>
                <a:gd name="T38" fmla="*/ 25 w 25"/>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69">
                  <a:moveTo>
                    <a:pt x="19" y="0"/>
                  </a:moveTo>
                  <a:lnTo>
                    <a:pt x="25" y="0"/>
                  </a:lnTo>
                  <a:lnTo>
                    <a:pt x="25" y="69"/>
                  </a:lnTo>
                  <a:lnTo>
                    <a:pt x="17" y="69"/>
                  </a:lnTo>
                  <a:lnTo>
                    <a:pt x="17" y="15"/>
                  </a:lnTo>
                  <a:lnTo>
                    <a:pt x="14" y="19"/>
                  </a:lnTo>
                  <a:lnTo>
                    <a:pt x="0" y="26"/>
                  </a:lnTo>
                  <a:lnTo>
                    <a:pt x="0" y="18"/>
                  </a:lnTo>
                  <a:lnTo>
                    <a:pt x="7" y="14"/>
                  </a:lnTo>
                  <a:lnTo>
                    <a:pt x="12" y="9"/>
                  </a:lnTo>
                  <a:lnTo>
                    <a:pt x="18" y="4"/>
                  </a:lnTo>
                  <a:lnTo>
                    <a:pt x="19" y="0"/>
                  </a:lnTo>
                  <a:close/>
                </a:path>
              </a:pathLst>
            </a:custGeom>
            <a:solidFill>
              <a:srgbClr val="FFFFFF"/>
            </a:solidFill>
            <a:ln w="0">
              <a:solidFill>
                <a:srgbClr val="FFFFFF"/>
              </a:solidFill>
              <a:prstDash val="solid"/>
              <a:round/>
              <a:headEnd/>
              <a:tailEnd/>
            </a:ln>
          </p:spPr>
          <p:txBody>
            <a:bodyPr/>
            <a:lstStyle/>
            <a:p>
              <a:endParaRPr lang="en-US"/>
            </a:p>
          </p:txBody>
        </p:sp>
        <p:sp>
          <p:nvSpPr>
            <p:cNvPr id="73" name="Freeform 302"/>
            <p:cNvSpPr>
              <a:spLocks/>
            </p:cNvSpPr>
            <p:nvPr/>
          </p:nvSpPr>
          <p:spPr bwMode="auto">
            <a:xfrm>
              <a:off x="4206" y="3237"/>
              <a:ext cx="45" cy="70"/>
            </a:xfrm>
            <a:custGeom>
              <a:avLst/>
              <a:gdLst>
                <a:gd name="T0" fmla="*/ 16 w 45"/>
                <a:gd name="T1" fmla="*/ 0 h 70"/>
                <a:gd name="T2" fmla="*/ 26 w 45"/>
                <a:gd name="T3" fmla="*/ 0 h 70"/>
                <a:gd name="T4" fmla="*/ 32 w 45"/>
                <a:gd name="T5" fmla="*/ 3 h 70"/>
                <a:gd name="T6" fmla="*/ 39 w 45"/>
                <a:gd name="T7" fmla="*/ 9 h 70"/>
                <a:gd name="T8" fmla="*/ 41 w 45"/>
                <a:gd name="T9" fmla="*/ 13 h 70"/>
                <a:gd name="T10" fmla="*/ 41 w 45"/>
                <a:gd name="T11" fmla="*/ 21 h 70"/>
                <a:gd name="T12" fmla="*/ 39 w 45"/>
                <a:gd name="T13" fmla="*/ 26 h 70"/>
                <a:gd name="T14" fmla="*/ 37 w 45"/>
                <a:gd name="T15" fmla="*/ 29 h 70"/>
                <a:gd name="T16" fmla="*/ 32 w 45"/>
                <a:gd name="T17" fmla="*/ 32 h 70"/>
                <a:gd name="T18" fmla="*/ 39 w 45"/>
                <a:gd name="T19" fmla="*/ 35 h 70"/>
                <a:gd name="T20" fmla="*/ 41 w 45"/>
                <a:gd name="T21" fmla="*/ 38 h 70"/>
                <a:gd name="T22" fmla="*/ 44 w 45"/>
                <a:gd name="T23" fmla="*/ 41 h 70"/>
                <a:gd name="T24" fmla="*/ 45 w 45"/>
                <a:gd name="T25" fmla="*/ 45 h 70"/>
                <a:gd name="T26" fmla="*/ 45 w 45"/>
                <a:gd name="T27" fmla="*/ 49 h 70"/>
                <a:gd name="T28" fmla="*/ 44 w 45"/>
                <a:gd name="T29" fmla="*/ 54 h 70"/>
                <a:gd name="T30" fmla="*/ 41 w 45"/>
                <a:gd name="T31" fmla="*/ 60 h 70"/>
                <a:gd name="T32" fmla="*/ 38 w 45"/>
                <a:gd name="T33" fmla="*/ 65 h 70"/>
                <a:gd name="T34" fmla="*/ 33 w 45"/>
                <a:gd name="T35" fmla="*/ 68 h 70"/>
                <a:gd name="T36" fmla="*/ 22 w 45"/>
                <a:gd name="T37" fmla="*/ 70 h 70"/>
                <a:gd name="T38" fmla="*/ 16 w 45"/>
                <a:gd name="T39" fmla="*/ 69 h 70"/>
                <a:gd name="T40" fmla="*/ 11 w 45"/>
                <a:gd name="T41" fmla="*/ 68 h 70"/>
                <a:gd name="T42" fmla="*/ 7 w 45"/>
                <a:gd name="T43" fmla="*/ 65 h 70"/>
                <a:gd name="T44" fmla="*/ 3 w 45"/>
                <a:gd name="T45" fmla="*/ 61 h 70"/>
                <a:gd name="T46" fmla="*/ 1 w 45"/>
                <a:gd name="T47" fmla="*/ 57 h 70"/>
                <a:gd name="T48" fmla="*/ 0 w 45"/>
                <a:gd name="T49" fmla="*/ 51 h 70"/>
                <a:gd name="T50" fmla="*/ 8 w 45"/>
                <a:gd name="T51" fmla="*/ 50 h 70"/>
                <a:gd name="T52" fmla="*/ 9 w 45"/>
                <a:gd name="T53" fmla="*/ 54 h 70"/>
                <a:gd name="T54" fmla="*/ 11 w 45"/>
                <a:gd name="T55" fmla="*/ 58 h 70"/>
                <a:gd name="T56" fmla="*/ 16 w 45"/>
                <a:gd name="T57" fmla="*/ 62 h 70"/>
                <a:gd name="T58" fmla="*/ 18 w 45"/>
                <a:gd name="T59" fmla="*/ 64 h 70"/>
                <a:gd name="T60" fmla="*/ 22 w 45"/>
                <a:gd name="T61" fmla="*/ 64 h 70"/>
                <a:gd name="T62" fmla="*/ 29 w 45"/>
                <a:gd name="T63" fmla="*/ 61 h 70"/>
                <a:gd name="T64" fmla="*/ 32 w 45"/>
                <a:gd name="T65" fmla="*/ 59 h 70"/>
                <a:gd name="T66" fmla="*/ 34 w 45"/>
                <a:gd name="T67" fmla="*/ 57 h 70"/>
                <a:gd name="T68" fmla="*/ 36 w 45"/>
                <a:gd name="T69" fmla="*/ 53 h 70"/>
                <a:gd name="T70" fmla="*/ 36 w 45"/>
                <a:gd name="T71" fmla="*/ 45 h 70"/>
                <a:gd name="T72" fmla="*/ 34 w 45"/>
                <a:gd name="T73" fmla="*/ 42 h 70"/>
                <a:gd name="T74" fmla="*/ 30 w 45"/>
                <a:gd name="T75" fmla="*/ 37 h 70"/>
                <a:gd name="T76" fmla="*/ 26 w 45"/>
                <a:gd name="T77" fmla="*/ 36 h 70"/>
                <a:gd name="T78" fmla="*/ 19 w 45"/>
                <a:gd name="T79" fmla="*/ 36 h 70"/>
                <a:gd name="T80" fmla="*/ 17 w 45"/>
                <a:gd name="T81" fmla="*/ 37 h 70"/>
                <a:gd name="T82" fmla="*/ 17 w 45"/>
                <a:gd name="T83" fmla="*/ 29 h 70"/>
                <a:gd name="T84" fmla="*/ 24 w 45"/>
                <a:gd name="T85" fmla="*/ 29 h 70"/>
                <a:gd name="T86" fmla="*/ 29 w 45"/>
                <a:gd name="T87" fmla="*/ 27 h 70"/>
                <a:gd name="T88" fmla="*/ 31 w 45"/>
                <a:gd name="T89" fmla="*/ 24 h 70"/>
                <a:gd name="T90" fmla="*/ 33 w 45"/>
                <a:gd name="T91" fmla="*/ 18 h 70"/>
                <a:gd name="T92" fmla="*/ 30 w 45"/>
                <a:gd name="T93" fmla="*/ 11 h 70"/>
                <a:gd name="T94" fmla="*/ 27 w 45"/>
                <a:gd name="T95" fmla="*/ 8 h 70"/>
                <a:gd name="T96" fmla="*/ 25 w 45"/>
                <a:gd name="T97" fmla="*/ 7 h 70"/>
                <a:gd name="T98" fmla="*/ 18 w 45"/>
                <a:gd name="T99" fmla="*/ 7 h 70"/>
                <a:gd name="T100" fmla="*/ 16 w 45"/>
                <a:gd name="T101" fmla="*/ 8 h 70"/>
                <a:gd name="T102" fmla="*/ 11 w 45"/>
                <a:gd name="T103" fmla="*/ 13 h 70"/>
                <a:gd name="T104" fmla="*/ 9 w 45"/>
                <a:gd name="T105" fmla="*/ 20 h 70"/>
                <a:gd name="T106" fmla="*/ 1 w 45"/>
                <a:gd name="T107" fmla="*/ 18 h 70"/>
                <a:gd name="T108" fmla="*/ 2 w 45"/>
                <a:gd name="T109" fmla="*/ 13 h 70"/>
                <a:gd name="T110" fmla="*/ 4 w 45"/>
                <a:gd name="T111" fmla="*/ 8 h 70"/>
                <a:gd name="T112" fmla="*/ 8 w 45"/>
                <a:gd name="T113" fmla="*/ 5 h 70"/>
                <a:gd name="T114" fmla="*/ 11 w 45"/>
                <a:gd name="T115" fmla="*/ 3 h 70"/>
                <a:gd name="T116" fmla="*/ 16 w 45"/>
                <a:gd name="T117" fmla="*/ 0 h 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
                <a:gd name="T178" fmla="*/ 0 h 70"/>
                <a:gd name="T179" fmla="*/ 45 w 45"/>
                <a:gd name="T180" fmla="*/ 70 h 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 h="70">
                  <a:moveTo>
                    <a:pt x="16" y="0"/>
                  </a:moveTo>
                  <a:lnTo>
                    <a:pt x="26" y="0"/>
                  </a:lnTo>
                  <a:lnTo>
                    <a:pt x="32" y="3"/>
                  </a:lnTo>
                  <a:lnTo>
                    <a:pt x="39" y="9"/>
                  </a:lnTo>
                  <a:lnTo>
                    <a:pt x="41" y="13"/>
                  </a:lnTo>
                  <a:lnTo>
                    <a:pt x="41" y="21"/>
                  </a:lnTo>
                  <a:lnTo>
                    <a:pt x="39" y="26"/>
                  </a:lnTo>
                  <a:lnTo>
                    <a:pt x="37" y="29"/>
                  </a:lnTo>
                  <a:lnTo>
                    <a:pt x="32" y="32"/>
                  </a:lnTo>
                  <a:lnTo>
                    <a:pt x="39" y="35"/>
                  </a:lnTo>
                  <a:lnTo>
                    <a:pt x="41" y="38"/>
                  </a:lnTo>
                  <a:lnTo>
                    <a:pt x="44" y="41"/>
                  </a:lnTo>
                  <a:lnTo>
                    <a:pt x="45" y="45"/>
                  </a:lnTo>
                  <a:lnTo>
                    <a:pt x="45" y="49"/>
                  </a:lnTo>
                  <a:lnTo>
                    <a:pt x="44" y="54"/>
                  </a:lnTo>
                  <a:lnTo>
                    <a:pt x="41" y="60"/>
                  </a:lnTo>
                  <a:lnTo>
                    <a:pt x="38" y="65"/>
                  </a:lnTo>
                  <a:lnTo>
                    <a:pt x="33" y="68"/>
                  </a:lnTo>
                  <a:lnTo>
                    <a:pt x="22" y="70"/>
                  </a:lnTo>
                  <a:lnTo>
                    <a:pt x="16" y="69"/>
                  </a:lnTo>
                  <a:lnTo>
                    <a:pt x="11" y="68"/>
                  </a:lnTo>
                  <a:lnTo>
                    <a:pt x="7" y="65"/>
                  </a:lnTo>
                  <a:lnTo>
                    <a:pt x="3" y="61"/>
                  </a:lnTo>
                  <a:lnTo>
                    <a:pt x="1" y="57"/>
                  </a:lnTo>
                  <a:lnTo>
                    <a:pt x="0" y="51"/>
                  </a:lnTo>
                  <a:lnTo>
                    <a:pt x="8" y="50"/>
                  </a:lnTo>
                  <a:lnTo>
                    <a:pt x="9" y="54"/>
                  </a:lnTo>
                  <a:lnTo>
                    <a:pt x="11" y="58"/>
                  </a:lnTo>
                  <a:lnTo>
                    <a:pt x="16" y="62"/>
                  </a:lnTo>
                  <a:lnTo>
                    <a:pt x="18" y="64"/>
                  </a:lnTo>
                  <a:lnTo>
                    <a:pt x="22" y="64"/>
                  </a:lnTo>
                  <a:lnTo>
                    <a:pt x="29" y="61"/>
                  </a:lnTo>
                  <a:lnTo>
                    <a:pt x="32" y="59"/>
                  </a:lnTo>
                  <a:lnTo>
                    <a:pt x="34" y="57"/>
                  </a:lnTo>
                  <a:lnTo>
                    <a:pt x="36" y="53"/>
                  </a:lnTo>
                  <a:lnTo>
                    <a:pt x="36" y="45"/>
                  </a:lnTo>
                  <a:lnTo>
                    <a:pt x="34" y="42"/>
                  </a:lnTo>
                  <a:lnTo>
                    <a:pt x="30" y="37"/>
                  </a:lnTo>
                  <a:lnTo>
                    <a:pt x="26" y="36"/>
                  </a:lnTo>
                  <a:lnTo>
                    <a:pt x="19" y="36"/>
                  </a:lnTo>
                  <a:lnTo>
                    <a:pt x="17" y="37"/>
                  </a:lnTo>
                  <a:lnTo>
                    <a:pt x="17" y="29"/>
                  </a:lnTo>
                  <a:lnTo>
                    <a:pt x="24" y="29"/>
                  </a:lnTo>
                  <a:lnTo>
                    <a:pt x="29" y="27"/>
                  </a:lnTo>
                  <a:lnTo>
                    <a:pt x="31" y="24"/>
                  </a:lnTo>
                  <a:lnTo>
                    <a:pt x="33" y="18"/>
                  </a:lnTo>
                  <a:lnTo>
                    <a:pt x="30" y="11"/>
                  </a:lnTo>
                  <a:lnTo>
                    <a:pt x="27" y="8"/>
                  </a:lnTo>
                  <a:lnTo>
                    <a:pt x="25" y="7"/>
                  </a:lnTo>
                  <a:lnTo>
                    <a:pt x="18" y="7"/>
                  </a:lnTo>
                  <a:lnTo>
                    <a:pt x="16" y="8"/>
                  </a:lnTo>
                  <a:lnTo>
                    <a:pt x="11" y="13"/>
                  </a:lnTo>
                  <a:lnTo>
                    <a:pt x="9" y="20"/>
                  </a:lnTo>
                  <a:lnTo>
                    <a:pt x="1" y="18"/>
                  </a:lnTo>
                  <a:lnTo>
                    <a:pt x="2" y="13"/>
                  </a:lnTo>
                  <a:lnTo>
                    <a:pt x="4" y="8"/>
                  </a:lnTo>
                  <a:lnTo>
                    <a:pt x="8" y="5"/>
                  </a:lnTo>
                  <a:lnTo>
                    <a:pt x="11" y="3"/>
                  </a:lnTo>
                  <a:lnTo>
                    <a:pt x="16" y="0"/>
                  </a:lnTo>
                  <a:close/>
                </a:path>
              </a:pathLst>
            </a:custGeom>
            <a:solidFill>
              <a:srgbClr val="FFFFFF"/>
            </a:solidFill>
            <a:ln w="0">
              <a:solidFill>
                <a:srgbClr val="FFFFFF"/>
              </a:solidFill>
              <a:prstDash val="solid"/>
              <a:round/>
              <a:headEnd/>
              <a:tailEnd/>
            </a:ln>
          </p:spPr>
          <p:txBody>
            <a:bodyPr/>
            <a:lstStyle/>
            <a:p>
              <a:endParaRPr lang="en-US"/>
            </a:p>
          </p:txBody>
        </p:sp>
        <p:sp>
          <p:nvSpPr>
            <p:cNvPr id="74" name="Freeform 303"/>
            <p:cNvSpPr>
              <a:spLocks/>
            </p:cNvSpPr>
            <p:nvPr/>
          </p:nvSpPr>
          <p:spPr bwMode="auto">
            <a:xfrm>
              <a:off x="3946" y="3237"/>
              <a:ext cx="25" cy="69"/>
            </a:xfrm>
            <a:custGeom>
              <a:avLst/>
              <a:gdLst>
                <a:gd name="T0" fmla="*/ 20 w 25"/>
                <a:gd name="T1" fmla="*/ 0 h 69"/>
                <a:gd name="T2" fmla="*/ 25 w 25"/>
                <a:gd name="T3" fmla="*/ 0 h 69"/>
                <a:gd name="T4" fmla="*/ 25 w 25"/>
                <a:gd name="T5" fmla="*/ 69 h 69"/>
                <a:gd name="T6" fmla="*/ 17 w 25"/>
                <a:gd name="T7" fmla="*/ 69 h 69"/>
                <a:gd name="T8" fmla="*/ 17 w 25"/>
                <a:gd name="T9" fmla="*/ 15 h 69"/>
                <a:gd name="T10" fmla="*/ 14 w 25"/>
                <a:gd name="T11" fmla="*/ 19 h 69"/>
                <a:gd name="T12" fmla="*/ 0 w 25"/>
                <a:gd name="T13" fmla="*/ 26 h 69"/>
                <a:gd name="T14" fmla="*/ 0 w 25"/>
                <a:gd name="T15" fmla="*/ 18 h 69"/>
                <a:gd name="T16" fmla="*/ 7 w 25"/>
                <a:gd name="T17" fmla="*/ 14 h 69"/>
                <a:gd name="T18" fmla="*/ 13 w 25"/>
                <a:gd name="T19" fmla="*/ 9 h 69"/>
                <a:gd name="T20" fmla="*/ 18 w 25"/>
                <a:gd name="T21" fmla="*/ 4 h 69"/>
                <a:gd name="T22" fmla="*/ 20 w 25"/>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69"/>
                <a:gd name="T38" fmla="*/ 25 w 25"/>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69">
                  <a:moveTo>
                    <a:pt x="20" y="0"/>
                  </a:moveTo>
                  <a:lnTo>
                    <a:pt x="25" y="0"/>
                  </a:lnTo>
                  <a:lnTo>
                    <a:pt x="25" y="69"/>
                  </a:lnTo>
                  <a:lnTo>
                    <a:pt x="17" y="69"/>
                  </a:lnTo>
                  <a:lnTo>
                    <a:pt x="17" y="15"/>
                  </a:lnTo>
                  <a:lnTo>
                    <a:pt x="14" y="19"/>
                  </a:lnTo>
                  <a:lnTo>
                    <a:pt x="0" y="26"/>
                  </a:lnTo>
                  <a:lnTo>
                    <a:pt x="0" y="18"/>
                  </a:lnTo>
                  <a:lnTo>
                    <a:pt x="7" y="14"/>
                  </a:lnTo>
                  <a:lnTo>
                    <a:pt x="13" y="9"/>
                  </a:lnTo>
                  <a:lnTo>
                    <a:pt x="18" y="4"/>
                  </a:lnTo>
                  <a:lnTo>
                    <a:pt x="20" y="0"/>
                  </a:lnTo>
                  <a:close/>
                </a:path>
              </a:pathLst>
            </a:custGeom>
            <a:solidFill>
              <a:srgbClr val="FFFFFF"/>
            </a:solidFill>
            <a:ln w="0">
              <a:solidFill>
                <a:srgbClr val="FFFFFF"/>
              </a:solidFill>
              <a:prstDash val="solid"/>
              <a:round/>
              <a:headEnd/>
              <a:tailEnd/>
            </a:ln>
          </p:spPr>
          <p:txBody>
            <a:bodyPr/>
            <a:lstStyle/>
            <a:p>
              <a:endParaRPr lang="en-US"/>
            </a:p>
          </p:txBody>
        </p:sp>
        <p:sp>
          <p:nvSpPr>
            <p:cNvPr id="75" name="Freeform 304"/>
            <p:cNvSpPr>
              <a:spLocks/>
            </p:cNvSpPr>
            <p:nvPr/>
          </p:nvSpPr>
          <p:spPr bwMode="auto">
            <a:xfrm>
              <a:off x="3992" y="3237"/>
              <a:ext cx="45" cy="69"/>
            </a:xfrm>
            <a:custGeom>
              <a:avLst/>
              <a:gdLst>
                <a:gd name="T0" fmla="*/ 18 w 45"/>
                <a:gd name="T1" fmla="*/ 0 h 69"/>
                <a:gd name="T2" fmla="*/ 29 w 45"/>
                <a:gd name="T3" fmla="*/ 0 h 69"/>
                <a:gd name="T4" fmla="*/ 32 w 45"/>
                <a:gd name="T5" fmla="*/ 1 h 69"/>
                <a:gd name="T6" fmla="*/ 43 w 45"/>
                <a:gd name="T7" fmla="*/ 8 h 69"/>
                <a:gd name="T8" fmla="*/ 45 w 45"/>
                <a:gd name="T9" fmla="*/ 15 h 69"/>
                <a:gd name="T10" fmla="*/ 45 w 45"/>
                <a:gd name="T11" fmla="*/ 23 h 69"/>
                <a:gd name="T12" fmla="*/ 44 w 45"/>
                <a:gd name="T13" fmla="*/ 28 h 69"/>
                <a:gd name="T14" fmla="*/ 41 w 45"/>
                <a:gd name="T15" fmla="*/ 31 h 69"/>
                <a:gd name="T16" fmla="*/ 38 w 45"/>
                <a:gd name="T17" fmla="*/ 36 h 69"/>
                <a:gd name="T18" fmla="*/ 31 w 45"/>
                <a:gd name="T19" fmla="*/ 43 h 69"/>
                <a:gd name="T20" fmla="*/ 25 w 45"/>
                <a:gd name="T21" fmla="*/ 47 h 69"/>
                <a:gd name="T22" fmla="*/ 21 w 45"/>
                <a:gd name="T23" fmla="*/ 52 h 69"/>
                <a:gd name="T24" fmla="*/ 17 w 45"/>
                <a:gd name="T25" fmla="*/ 54 h 69"/>
                <a:gd name="T26" fmla="*/ 15 w 45"/>
                <a:gd name="T27" fmla="*/ 57 h 69"/>
                <a:gd name="T28" fmla="*/ 12 w 45"/>
                <a:gd name="T29" fmla="*/ 61 h 69"/>
                <a:gd name="T30" fmla="*/ 45 w 45"/>
                <a:gd name="T31" fmla="*/ 61 h 69"/>
                <a:gd name="T32" fmla="*/ 45 w 45"/>
                <a:gd name="T33" fmla="*/ 69 h 69"/>
                <a:gd name="T34" fmla="*/ 0 w 45"/>
                <a:gd name="T35" fmla="*/ 69 h 69"/>
                <a:gd name="T36" fmla="*/ 0 w 45"/>
                <a:gd name="T37" fmla="*/ 66 h 69"/>
                <a:gd name="T38" fmla="*/ 4 w 45"/>
                <a:gd name="T39" fmla="*/ 59 h 69"/>
                <a:gd name="T40" fmla="*/ 7 w 45"/>
                <a:gd name="T41" fmla="*/ 54 h 69"/>
                <a:gd name="T42" fmla="*/ 17 w 45"/>
                <a:gd name="T43" fmla="*/ 44 h 69"/>
                <a:gd name="T44" fmla="*/ 23 w 45"/>
                <a:gd name="T45" fmla="*/ 39 h 69"/>
                <a:gd name="T46" fmla="*/ 30 w 45"/>
                <a:gd name="T47" fmla="*/ 32 h 69"/>
                <a:gd name="T48" fmla="*/ 32 w 45"/>
                <a:gd name="T49" fmla="*/ 29 h 69"/>
                <a:gd name="T50" fmla="*/ 36 w 45"/>
                <a:gd name="T51" fmla="*/ 24 h 69"/>
                <a:gd name="T52" fmla="*/ 37 w 45"/>
                <a:gd name="T53" fmla="*/ 19 h 69"/>
                <a:gd name="T54" fmla="*/ 37 w 45"/>
                <a:gd name="T55" fmla="*/ 16 h 69"/>
                <a:gd name="T56" fmla="*/ 36 w 45"/>
                <a:gd name="T57" fmla="*/ 13 h 69"/>
                <a:gd name="T58" fmla="*/ 33 w 45"/>
                <a:gd name="T59" fmla="*/ 11 h 69"/>
                <a:gd name="T60" fmla="*/ 30 w 45"/>
                <a:gd name="T61" fmla="*/ 8 h 69"/>
                <a:gd name="T62" fmla="*/ 28 w 45"/>
                <a:gd name="T63" fmla="*/ 7 h 69"/>
                <a:gd name="T64" fmla="*/ 20 w 45"/>
                <a:gd name="T65" fmla="*/ 7 h 69"/>
                <a:gd name="T66" fmla="*/ 16 w 45"/>
                <a:gd name="T67" fmla="*/ 8 h 69"/>
                <a:gd name="T68" fmla="*/ 14 w 45"/>
                <a:gd name="T69" fmla="*/ 11 h 69"/>
                <a:gd name="T70" fmla="*/ 12 w 45"/>
                <a:gd name="T71" fmla="*/ 14 h 69"/>
                <a:gd name="T72" fmla="*/ 10 w 45"/>
                <a:gd name="T73" fmla="*/ 18 h 69"/>
                <a:gd name="T74" fmla="*/ 10 w 45"/>
                <a:gd name="T75" fmla="*/ 21 h 69"/>
                <a:gd name="T76" fmla="*/ 1 w 45"/>
                <a:gd name="T77" fmla="*/ 20 h 69"/>
                <a:gd name="T78" fmla="*/ 2 w 45"/>
                <a:gd name="T79" fmla="*/ 14 h 69"/>
                <a:gd name="T80" fmla="*/ 5 w 45"/>
                <a:gd name="T81" fmla="*/ 9 h 69"/>
                <a:gd name="T82" fmla="*/ 8 w 45"/>
                <a:gd name="T83" fmla="*/ 5 h 69"/>
                <a:gd name="T84" fmla="*/ 13 w 45"/>
                <a:gd name="T85" fmla="*/ 3 h 69"/>
                <a:gd name="T86" fmla="*/ 18 w 45"/>
                <a:gd name="T87" fmla="*/ 0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
                <a:gd name="T133" fmla="*/ 0 h 69"/>
                <a:gd name="T134" fmla="*/ 45 w 45"/>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 h="69">
                  <a:moveTo>
                    <a:pt x="18" y="0"/>
                  </a:moveTo>
                  <a:lnTo>
                    <a:pt x="29" y="0"/>
                  </a:lnTo>
                  <a:lnTo>
                    <a:pt x="32" y="1"/>
                  </a:lnTo>
                  <a:lnTo>
                    <a:pt x="43" y="8"/>
                  </a:lnTo>
                  <a:lnTo>
                    <a:pt x="45" y="15"/>
                  </a:lnTo>
                  <a:lnTo>
                    <a:pt x="45" y="23"/>
                  </a:lnTo>
                  <a:lnTo>
                    <a:pt x="44" y="28"/>
                  </a:lnTo>
                  <a:lnTo>
                    <a:pt x="41" y="31"/>
                  </a:lnTo>
                  <a:lnTo>
                    <a:pt x="38" y="36"/>
                  </a:lnTo>
                  <a:lnTo>
                    <a:pt x="31" y="43"/>
                  </a:lnTo>
                  <a:lnTo>
                    <a:pt x="25" y="47"/>
                  </a:lnTo>
                  <a:lnTo>
                    <a:pt x="21" y="52"/>
                  </a:lnTo>
                  <a:lnTo>
                    <a:pt x="17" y="54"/>
                  </a:lnTo>
                  <a:lnTo>
                    <a:pt x="15" y="57"/>
                  </a:lnTo>
                  <a:lnTo>
                    <a:pt x="12" y="61"/>
                  </a:lnTo>
                  <a:lnTo>
                    <a:pt x="45" y="61"/>
                  </a:lnTo>
                  <a:lnTo>
                    <a:pt x="45" y="69"/>
                  </a:lnTo>
                  <a:lnTo>
                    <a:pt x="0" y="69"/>
                  </a:lnTo>
                  <a:lnTo>
                    <a:pt x="0" y="66"/>
                  </a:lnTo>
                  <a:lnTo>
                    <a:pt x="4" y="59"/>
                  </a:lnTo>
                  <a:lnTo>
                    <a:pt x="7" y="54"/>
                  </a:lnTo>
                  <a:lnTo>
                    <a:pt x="17" y="44"/>
                  </a:lnTo>
                  <a:lnTo>
                    <a:pt x="23" y="39"/>
                  </a:lnTo>
                  <a:lnTo>
                    <a:pt x="30" y="32"/>
                  </a:lnTo>
                  <a:lnTo>
                    <a:pt x="32" y="29"/>
                  </a:lnTo>
                  <a:lnTo>
                    <a:pt x="36" y="24"/>
                  </a:lnTo>
                  <a:lnTo>
                    <a:pt x="37" y="19"/>
                  </a:lnTo>
                  <a:lnTo>
                    <a:pt x="37" y="16"/>
                  </a:lnTo>
                  <a:lnTo>
                    <a:pt x="36" y="13"/>
                  </a:lnTo>
                  <a:lnTo>
                    <a:pt x="33" y="11"/>
                  </a:lnTo>
                  <a:lnTo>
                    <a:pt x="30" y="8"/>
                  </a:lnTo>
                  <a:lnTo>
                    <a:pt x="28" y="7"/>
                  </a:lnTo>
                  <a:lnTo>
                    <a:pt x="20" y="7"/>
                  </a:lnTo>
                  <a:lnTo>
                    <a:pt x="16" y="8"/>
                  </a:lnTo>
                  <a:lnTo>
                    <a:pt x="14" y="11"/>
                  </a:lnTo>
                  <a:lnTo>
                    <a:pt x="12" y="14"/>
                  </a:lnTo>
                  <a:lnTo>
                    <a:pt x="10" y="18"/>
                  </a:lnTo>
                  <a:lnTo>
                    <a:pt x="10" y="21"/>
                  </a:lnTo>
                  <a:lnTo>
                    <a:pt x="1" y="20"/>
                  </a:lnTo>
                  <a:lnTo>
                    <a:pt x="2" y="14"/>
                  </a:lnTo>
                  <a:lnTo>
                    <a:pt x="5" y="9"/>
                  </a:lnTo>
                  <a:lnTo>
                    <a:pt x="8" y="5"/>
                  </a:lnTo>
                  <a:lnTo>
                    <a:pt x="13" y="3"/>
                  </a:lnTo>
                  <a:lnTo>
                    <a:pt x="18" y="0"/>
                  </a:lnTo>
                  <a:close/>
                </a:path>
              </a:pathLst>
            </a:custGeom>
            <a:solidFill>
              <a:srgbClr val="FFFFFF"/>
            </a:solidFill>
            <a:ln w="0">
              <a:solidFill>
                <a:srgbClr val="FFFFFF"/>
              </a:solidFill>
              <a:prstDash val="solid"/>
              <a:round/>
              <a:headEnd/>
              <a:tailEnd/>
            </a:ln>
          </p:spPr>
          <p:txBody>
            <a:bodyPr/>
            <a:lstStyle/>
            <a:p>
              <a:endParaRPr lang="en-US"/>
            </a:p>
          </p:txBody>
        </p:sp>
        <p:sp>
          <p:nvSpPr>
            <p:cNvPr id="76" name="Freeform 305"/>
            <p:cNvSpPr>
              <a:spLocks/>
            </p:cNvSpPr>
            <p:nvPr/>
          </p:nvSpPr>
          <p:spPr bwMode="auto">
            <a:xfrm>
              <a:off x="3732" y="3237"/>
              <a:ext cx="26" cy="69"/>
            </a:xfrm>
            <a:custGeom>
              <a:avLst/>
              <a:gdLst>
                <a:gd name="T0" fmla="*/ 20 w 26"/>
                <a:gd name="T1" fmla="*/ 0 h 69"/>
                <a:gd name="T2" fmla="*/ 26 w 26"/>
                <a:gd name="T3" fmla="*/ 0 h 69"/>
                <a:gd name="T4" fmla="*/ 26 w 26"/>
                <a:gd name="T5" fmla="*/ 69 h 69"/>
                <a:gd name="T6" fmla="*/ 18 w 26"/>
                <a:gd name="T7" fmla="*/ 69 h 69"/>
                <a:gd name="T8" fmla="*/ 18 w 26"/>
                <a:gd name="T9" fmla="*/ 15 h 69"/>
                <a:gd name="T10" fmla="*/ 14 w 26"/>
                <a:gd name="T11" fmla="*/ 19 h 69"/>
                <a:gd name="T12" fmla="*/ 0 w 26"/>
                <a:gd name="T13" fmla="*/ 26 h 69"/>
                <a:gd name="T14" fmla="*/ 0 w 26"/>
                <a:gd name="T15" fmla="*/ 18 h 69"/>
                <a:gd name="T16" fmla="*/ 7 w 26"/>
                <a:gd name="T17" fmla="*/ 14 h 69"/>
                <a:gd name="T18" fmla="*/ 13 w 26"/>
                <a:gd name="T19" fmla="*/ 9 h 69"/>
                <a:gd name="T20" fmla="*/ 19 w 26"/>
                <a:gd name="T21" fmla="*/ 4 h 69"/>
                <a:gd name="T22" fmla="*/ 20 w 26"/>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69"/>
                <a:gd name="T38" fmla="*/ 26 w 26"/>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69">
                  <a:moveTo>
                    <a:pt x="20" y="0"/>
                  </a:moveTo>
                  <a:lnTo>
                    <a:pt x="26" y="0"/>
                  </a:lnTo>
                  <a:lnTo>
                    <a:pt x="26" y="69"/>
                  </a:lnTo>
                  <a:lnTo>
                    <a:pt x="18" y="69"/>
                  </a:lnTo>
                  <a:lnTo>
                    <a:pt x="18" y="15"/>
                  </a:lnTo>
                  <a:lnTo>
                    <a:pt x="14" y="19"/>
                  </a:lnTo>
                  <a:lnTo>
                    <a:pt x="0" y="26"/>
                  </a:lnTo>
                  <a:lnTo>
                    <a:pt x="0" y="18"/>
                  </a:lnTo>
                  <a:lnTo>
                    <a:pt x="7" y="14"/>
                  </a:lnTo>
                  <a:lnTo>
                    <a:pt x="13" y="9"/>
                  </a:lnTo>
                  <a:lnTo>
                    <a:pt x="19" y="4"/>
                  </a:lnTo>
                  <a:lnTo>
                    <a:pt x="20" y="0"/>
                  </a:lnTo>
                  <a:close/>
                </a:path>
              </a:pathLst>
            </a:custGeom>
            <a:solidFill>
              <a:srgbClr val="FFFFFF"/>
            </a:solidFill>
            <a:ln w="0">
              <a:solidFill>
                <a:srgbClr val="FFFFFF"/>
              </a:solidFill>
              <a:prstDash val="solid"/>
              <a:round/>
              <a:headEnd/>
              <a:tailEnd/>
            </a:ln>
          </p:spPr>
          <p:txBody>
            <a:bodyPr/>
            <a:lstStyle/>
            <a:p>
              <a:endParaRPr lang="en-US"/>
            </a:p>
          </p:txBody>
        </p:sp>
        <p:sp>
          <p:nvSpPr>
            <p:cNvPr id="77" name="Freeform 306"/>
            <p:cNvSpPr>
              <a:spLocks/>
            </p:cNvSpPr>
            <p:nvPr/>
          </p:nvSpPr>
          <p:spPr bwMode="auto">
            <a:xfrm>
              <a:off x="3778" y="3237"/>
              <a:ext cx="26" cy="69"/>
            </a:xfrm>
            <a:custGeom>
              <a:avLst/>
              <a:gdLst>
                <a:gd name="T0" fmla="*/ 21 w 26"/>
                <a:gd name="T1" fmla="*/ 0 h 69"/>
                <a:gd name="T2" fmla="*/ 26 w 26"/>
                <a:gd name="T3" fmla="*/ 0 h 69"/>
                <a:gd name="T4" fmla="*/ 26 w 26"/>
                <a:gd name="T5" fmla="*/ 69 h 69"/>
                <a:gd name="T6" fmla="*/ 18 w 26"/>
                <a:gd name="T7" fmla="*/ 69 h 69"/>
                <a:gd name="T8" fmla="*/ 18 w 26"/>
                <a:gd name="T9" fmla="*/ 15 h 69"/>
                <a:gd name="T10" fmla="*/ 14 w 26"/>
                <a:gd name="T11" fmla="*/ 19 h 69"/>
                <a:gd name="T12" fmla="*/ 0 w 26"/>
                <a:gd name="T13" fmla="*/ 26 h 69"/>
                <a:gd name="T14" fmla="*/ 0 w 26"/>
                <a:gd name="T15" fmla="*/ 18 h 69"/>
                <a:gd name="T16" fmla="*/ 7 w 26"/>
                <a:gd name="T17" fmla="*/ 14 h 69"/>
                <a:gd name="T18" fmla="*/ 13 w 26"/>
                <a:gd name="T19" fmla="*/ 9 h 69"/>
                <a:gd name="T20" fmla="*/ 18 w 26"/>
                <a:gd name="T21" fmla="*/ 5 h 69"/>
                <a:gd name="T22" fmla="*/ 21 w 26"/>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69"/>
                <a:gd name="T38" fmla="*/ 26 w 26"/>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69">
                  <a:moveTo>
                    <a:pt x="21" y="0"/>
                  </a:moveTo>
                  <a:lnTo>
                    <a:pt x="26" y="0"/>
                  </a:lnTo>
                  <a:lnTo>
                    <a:pt x="26" y="69"/>
                  </a:lnTo>
                  <a:lnTo>
                    <a:pt x="18" y="69"/>
                  </a:lnTo>
                  <a:lnTo>
                    <a:pt x="18" y="15"/>
                  </a:lnTo>
                  <a:lnTo>
                    <a:pt x="14" y="19"/>
                  </a:lnTo>
                  <a:lnTo>
                    <a:pt x="0" y="26"/>
                  </a:lnTo>
                  <a:lnTo>
                    <a:pt x="0" y="18"/>
                  </a:lnTo>
                  <a:lnTo>
                    <a:pt x="7" y="14"/>
                  </a:lnTo>
                  <a:lnTo>
                    <a:pt x="13" y="9"/>
                  </a:lnTo>
                  <a:lnTo>
                    <a:pt x="18" y="5"/>
                  </a:lnTo>
                  <a:lnTo>
                    <a:pt x="21" y="0"/>
                  </a:lnTo>
                  <a:close/>
                </a:path>
              </a:pathLst>
            </a:custGeom>
            <a:solidFill>
              <a:srgbClr val="FFFFFF"/>
            </a:solidFill>
            <a:ln w="0">
              <a:solidFill>
                <a:srgbClr val="FFFFFF"/>
              </a:solidFill>
              <a:prstDash val="solid"/>
              <a:round/>
              <a:headEnd/>
              <a:tailEnd/>
            </a:ln>
          </p:spPr>
          <p:txBody>
            <a:bodyPr/>
            <a:lstStyle/>
            <a:p>
              <a:endParaRPr lang="en-US"/>
            </a:p>
          </p:txBody>
        </p:sp>
        <p:sp>
          <p:nvSpPr>
            <p:cNvPr id="78" name="Freeform 307"/>
            <p:cNvSpPr>
              <a:spLocks noEditPoints="1"/>
            </p:cNvSpPr>
            <p:nvPr/>
          </p:nvSpPr>
          <p:spPr bwMode="auto">
            <a:xfrm>
              <a:off x="3323" y="3237"/>
              <a:ext cx="45" cy="70"/>
            </a:xfrm>
            <a:custGeom>
              <a:avLst/>
              <a:gdLst>
                <a:gd name="T0" fmla="*/ 15 w 45"/>
                <a:gd name="T1" fmla="*/ 9 h 70"/>
                <a:gd name="T2" fmla="*/ 8 w 45"/>
                <a:gd name="T3" fmla="*/ 19 h 70"/>
                <a:gd name="T4" fmla="*/ 9 w 45"/>
                <a:gd name="T5" fmla="*/ 31 h 70"/>
                <a:gd name="T6" fmla="*/ 15 w 45"/>
                <a:gd name="T7" fmla="*/ 37 h 70"/>
                <a:gd name="T8" fmla="*/ 25 w 45"/>
                <a:gd name="T9" fmla="*/ 38 h 70"/>
                <a:gd name="T10" fmla="*/ 31 w 45"/>
                <a:gd name="T11" fmla="*/ 35 h 70"/>
                <a:gd name="T12" fmla="*/ 35 w 45"/>
                <a:gd name="T13" fmla="*/ 28 h 70"/>
                <a:gd name="T14" fmla="*/ 35 w 45"/>
                <a:gd name="T15" fmla="*/ 19 h 70"/>
                <a:gd name="T16" fmla="*/ 31 w 45"/>
                <a:gd name="T17" fmla="*/ 12 h 70"/>
                <a:gd name="T18" fmla="*/ 25 w 45"/>
                <a:gd name="T19" fmla="*/ 7 h 70"/>
                <a:gd name="T20" fmla="*/ 21 w 45"/>
                <a:gd name="T21" fmla="*/ 0 h 70"/>
                <a:gd name="T22" fmla="*/ 30 w 45"/>
                <a:gd name="T23" fmla="*/ 1 h 70"/>
                <a:gd name="T24" fmla="*/ 39 w 45"/>
                <a:gd name="T25" fmla="*/ 9 h 70"/>
                <a:gd name="T26" fmla="*/ 44 w 45"/>
                <a:gd name="T27" fmla="*/ 22 h 70"/>
                <a:gd name="T28" fmla="*/ 44 w 45"/>
                <a:gd name="T29" fmla="*/ 45 h 70"/>
                <a:gd name="T30" fmla="*/ 37 w 45"/>
                <a:gd name="T31" fmla="*/ 64 h 70"/>
                <a:gd name="T32" fmla="*/ 29 w 45"/>
                <a:gd name="T33" fmla="*/ 68 h 70"/>
                <a:gd name="T34" fmla="*/ 15 w 45"/>
                <a:gd name="T35" fmla="*/ 70 h 70"/>
                <a:gd name="T36" fmla="*/ 7 w 45"/>
                <a:gd name="T37" fmla="*/ 66 h 70"/>
                <a:gd name="T38" fmla="*/ 1 w 45"/>
                <a:gd name="T39" fmla="*/ 53 h 70"/>
                <a:gd name="T40" fmla="*/ 9 w 45"/>
                <a:gd name="T41" fmla="*/ 57 h 70"/>
                <a:gd name="T42" fmla="*/ 13 w 45"/>
                <a:gd name="T43" fmla="*/ 61 h 70"/>
                <a:gd name="T44" fmla="*/ 23 w 45"/>
                <a:gd name="T45" fmla="*/ 64 h 70"/>
                <a:gd name="T46" fmla="*/ 27 w 45"/>
                <a:gd name="T47" fmla="*/ 61 h 70"/>
                <a:gd name="T48" fmla="*/ 32 w 45"/>
                <a:gd name="T49" fmla="*/ 57 h 70"/>
                <a:gd name="T50" fmla="*/ 33 w 45"/>
                <a:gd name="T51" fmla="*/ 52 h 70"/>
                <a:gd name="T52" fmla="*/ 36 w 45"/>
                <a:gd name="T53" fmla="*/ 44 h 70"/>
                <a:gd name="T54" fmla="*/ 36 w 45"/>
                <a:gd name="T55" fmla="*/ 38 h 70"/>
                <a:gd name="T56" fmla="*/ 33 w 45"/>
                <a:gd name="T57" fmla="*/ 41 h 70"/>
                <a:gd name="T58" fmla="*/ 20 w 45"/>
                <a:gd name="T59" fmla="*/ 46 h 70"/>
                <a:gd name="T60" fmla="*/ 12 w 45"/>
                <a:gd name="T61" fmla="*/ 44 h 70"/>
                <a:gd name="T62" fmla="*/ 6 w 45"/>
                <a:gd name="T63" fmla="*/ 39 h 70"/>
                <a:gd name="T64" fmla="*/ 1 w 45"/>
                <a:gd name="T65" fmla="*/ 32 h 70"/>
                <a:gd name="T66" fmla="*/ 0 w 45"/>
                <a:gd name="T67" fmla="*/ 19 h 70"/>
                <a:gd name="T68" fmla="*/ 4 w 45"/>
                <a:gd name="T69" fmla="*/ 9 h 70"/>
                <a:gd name="T70" fmla="*/ 10 w 45"/>
                <a:gd name="T71" fmla="*/ 3 h 70"/>
                <a:gd name="T72" fmla="*/ 21 w 45"/>
                <a:gd name="T73" fmla="*/ 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70"/>
                <a:gd name="T113" fmla="*/ 45 w 45"/>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70">
                  <a:moveTo>
                    <a:pt x="18" y="7"/>
                  </a:moveTo>
                  <a:lnTo>
                    <a:pt x="15" y="9"/>
                  </a:lnTo>
                  <a:lnTo>
                    <a:pt x="13" y="12"/>
                  </a:lnTo>
                  <a:lnTo>
                    <a:pt x="8" y="19"/>
                  </a:lnTo>
                  <a:lnTo>
                    <a:pt x="8" y="28"/>
                  </a:lnTo>
                  <a:lnTo>
                    <a:pt x="9" y="31"/>
                  </a:lnTo>
                  <a:lnTo>
                    <a:pt x="12" y="35"/>
                  </a:lnTo>
                  <a:lnTo>
                    <a:pt x="15" y="37"/>
                  </a:lnTo>
                  <a:lnTo>
                    <a:pt x="18" y="38"/>
                  </a:lnTo>
                  <a:lnTo>
                    <a:pt x="25" y="38"/>
                  </a:lnTo>
                  <a:lnTo>
                    <a:pt x="29" y="37"/>
                  </a:lnTo>
                  <a:lnTo>
                    <a:pt x="31" y="35"/>
                  </a:lnTo>
                  <a:lnTo>
                    <a:pt x="33" y="31"/>
                  </a:lnTo>
                  <a:lnTo>
                    <a:pt x="35" y="28"/>
                  </a:lnTo>
                  <a:lnTo>
                    <a:pt x="36" y="23"/>
                  </a:lnTo>
                  <a:lnTo>
                    <a:pt x="35" y="19"/>
                  </a:lnTo>
                  <a:lnTo>
                    <a:pt x="33" y="15"/>
                  </a:lnTo>
                  <a:lnTo>
                    <a:pt x="31" y="12"/>
                  </a:lnTo>
                  <a:lnTo>
                    <a:pt x="29" y="9"/>
                  </a:lnTo>
                  <a:lnTo>
                    <a:pt x="25" y="7"/>
                  </a:lnTo>
                  <a:lnTo>
                    <a:pt x="18" y="7"/>
                  </a:lnTo>
                  <a:close/>
                  <a:moveTo>
                    <a:pt x="21" y="0"/>
                  </a:moveTo>
                  <a:lnTo>
                    <a:pt x="25" y="0"/>
                  </a:lnTo>
                  <a:lnTo>
                    <a:pt x="30" y="1"/>
                  </a:lnTo>
                  <a:lnTo>
                    <a:pt x="37" y="6"/>
                  </a:lnTo>
                  <a:lnTo>
                    <a:pt x="39" y="9"/>
                  </a:lnTo>
                  <a:lnTo>
                    <a:pt x="41" y="14"/>
                  </a:lnTo>
                  <a:lnTo>
                    <a:pt x="44" y="22"/>
                  </a:lnTo>
                  <a:lnTo>
                    <a:pt x="45" y="34"/>
                  </a:lnTo>
                  <a:lnTo>
                    <a:pt x="44" y="45"/>
                  </a:lnTo>
                  <a:lnTo>
                    <a:pt x="41" y="54"/>
                  </a:lnTo>
                  <a:lnTo>
                    <a:pt x="37" y="64"/>
                  </a:lnTo>
                  <a:lnTo>
                    <a:pt x="33" y="66"/>
                  </a:lnTo>
                  <a:lnTo>
                    <a:pt x="29" y="68"/>
                  </a:lnTo>
                  <a:lnTo>
                    <a:pt x="25" y="70"/>
                  </a:lnTo>
                  <a:lnTo>
                    <a:pt x="15" y="70"/>
                  </a:lnTo>
                  <a:lnTo>
                    <a:pt x="10" y="68"/>
                  </a:lnTo>
                  <a:lnTo>
                    <a:pt x="7" y="66"/>
                  </a:lnTo>
                  <a:lnTo>
                    <a:pt x="4" y="62"/>
                  </a:lnTo>
                  <a:lnTo>
                    <a:pt x="1" y="53"/>
                  </a:lnTo>
                  <a:lnTo>
                    <a:pt x="9" y="53"/>
                  </a:lnTo>
                  <a:lnTo>
                    <a:pt x="9" y="57"/>
                  </a:lnTo>
                  <a:lnTo>
                    <a:pt x="12" y="59"/>
                  </a:lnTo>
                  <a:lnTo>
                    <a:pt x="13" y="61"/>
                  </a:lnTo>
                  <a:lnTo>
                    <a:pt x="17" y="64"/>
                  </a:lnTo>
                  <a:lnTo>
                    <a:pt x="23" y="64"/>
                  </a:lnTo>
                  <a:lnTo>
                    <a:pt x="25" y="62"/>
                  </a:lnTo>
                  <a:lnTo>
                    <a:pt x="27" y="61"/>
                  </a:lnTo>
                  <a:lnTo>
                    <a:pt x="30" y="60"/>
                  </a:lnTo>
                  <a:lnTo>
                    <a:pt x="32" y="57"/>
                  </a:lnTo>
                  <a:lnTo>
                    <a:pt x="33" y="54"/>
                  </a:lnTo>
                  <a:lnTo>
                    <a:pt x="33" y="52"/>
                  </a:lnTo>
                  <a:lnTo>
                    <a:pt x="35" y="49"/>
                  </a:lnTo>
                  <a:lnTo>
                    <a:pt x="36" y="44"/>
                  </a:lnTo>
                  <a:lnTo>
                    <a:pt x="37" y="38"/>
                  </a:lnTo>
                  <a:lnTo>
                    <a:pt x="36" y="38"/>
                  </a:lnTo>
                  <a:lnTo>
                    <a:pt x="36" y="37"/>
                  </a:lnTo>
                  <a:lnTo>
                    <a:pt x="33" y="41"/>
                  </a:lnTo>
                  <a:lnTo>
                    <a:pt x="29" y="44"/>
                  </a:lnTo>
                  <a:lnTo>
                    <a:pt x="20" y="46"/>
                  </a:lnTo>
                  <a:lnTo>
                    <a:pt x="16" y="45"/>
                  </a:lnTo>
                  <a:lnTo>
                    <a:pt x="12" y="44"/>
                  </a:lnTo>
                  <a:lnTo>
                    <a:pt x="8" y="43"/>
                  </a:lnTo>
                  <a:lnTo>
                    <a:pt x="6" y="39"/>
                  </a:lnTo>
                  <a:lnTo>
                    <a:pt x="2" y="36"/>
                  </a:lnTo>
                  <a:lnTo>
                    <a:pt x="1" y="32"/>
                  </a:lnTo>
                  <a:lnTo>
                    <a:pt x="0" y="28"/>
                  </a:lnTo>
                  <a:lnTo>
                    <a:pt x="0" y="19"/>
                  </a:lnTo>
                  <a:lnTo>
                    <a:pt x="1" y="14"/>
                  </a:lnTo>
                  <a:lnTo>
                    <a:pt x="4" y="9"/>
                  </a:lnTo>
                  <a:lnTo>
                    <a:pt x="6" y="6"/>
                  </a:lnTo>
                  <a:lnTo>
                    <a:pt x="10" y="3"/>
                  </a:lnTo>
                  <a:lnTo>
                    <a:pt x="15" y="1"/>
                  </a:lnTo>
                  <a:lnTo>
                    <a:pt x="21" y="0"/>
                  </a:lnTo>
                  <a:close/>
                </a:path>
              </a:pathLst>
            </a:custGeom>
            <a:solidFill>
              <a:srgbClr val="FFFFFF"/>
            </a:solidFill>
            <a:ln w="0">
              <a:solidFill>
                <a:srgbClr val="FFFFFF"/>
              </a:solidFill>
              <a:prstDash val="solid"/>
              <a:round/>
              <a:headEnd/>
              <a:tailEnd/>
            </a:ln>
          </p:spPr>
          <p:txBody>
            <a:bodyPr/>
            <a:lstStyle/>
            <a:p>
              <a:endParaRPr lang="en-US"/>
            </a:p>
          </p:txBody>
        </p:sp>
        <p:sp>
          <p:nvSpPr>
            <p:cNvPr id="79" name="Freeform 308"/>
            <p:cNvSpPr>
              <a:spLocks noEditPoints="1"/>
            </p:cNvSpPr>
            <p:nvPr/>
          </p:nvSpPr>
          <p:spPr bwMode="auto">
            <a:xfrm>
              <a:off x="3106" y="3237"/>
              <a:ext cx="46" cy="70"/>
            </a:xfrm>
            <a:custGeom>
              <a:avLst/>
              <a:gdLst>
                <a:gd name="T0" fmla="*/ 16 w 46"/>
                <a:gd name="T1" fmla="*/ 37 h 70"/>
                <a:gd name="T2" fmla="*/ 10 w 46"/>
                <a:gd name="T3" fmla="*/ 43 h 70"/>
                <a:gd name="T4" fmla="*/ 9 w 46"/>
                <a:gd name="T5" fmla="*/ 53 h 70"/>
                <a:gd name="T6" fmla="*/ 14 w 46"/>
                <a:gd name="T7" fmla="*/ 60 h 70"/>
                <a:gd name="T8" fmla="*/ 19 w 46"/>
                <a:gd name="T9" fmla="*/ 64 h 70"/>
                <a:gd name="T10" fmla="*/ 30 w 46"/>
                <a:gd name="T11" fmla="*/ 62 h 70"/>
                <a:gd name="T12" fmla="*/ 35 w 46"/>
                <a:gd name="T13" fmla="*/ 57 h 70"/>
                <a:gd name="T14" fmla="*/ 37 w 46"/>
                <a:gd name="T15" fmla="*/ 46 h 70"/>
                <a:gd name="T16" fmla="*/ 33 w 46"/>
                <a:gd name="T17" fmla="*/ 39 h 70"/>
                <a:gd name="T18" fmla="*/ 26 w 46"/>
                <a:gd name="T19" fmla="*/ 36 h 70"/>
                <a:gd name="T20" fmla="*/ 19 w 46"/>
                <a:gd name="T21" fmla="*/ 7 h 70"/>
                <a:gd name="T22" fmla="*/ 15 w 46"/>
                <a:gd name="T23" fmla="*/ 11 h 70"/>
                <a:gd name="T24" fmla="*/ 11 w 46"/>
                <a:gd name="T25" fmla="*/ 18 h 70"/>
                <a:gd name="T26" fmla="*/ 15 w 46"/>
                <a:gd name="T27" fmla="*/ 26 h 70"/>
                <a:gd name="T28" fmla="*/ 19 w 46"/>
                <a:gd name="T29" fmla="*/ 29 h 70"/>
                <a:gd name="T30" fmla="*/ 26 w 46"/>
                <a:gd name="T31" fmla="*/ 28 h 70"/>
                <a:gd name="T32" fmla="*/ 33 w 46"/>
                <a:gd name="T33" fmla="*/ 23 h 70"/>
                <a:gd name="T34" fmla="*/ 34 w 46"/>
                <a:gd name="T35" fmla="*/ 15 h 70"/>
                <a:gd name="T36" fmla="*/ 29 w 46"/>
                <a:gd name="T37" fmla="*/ 8 h 70"/>
                <a:gd name="T38" fmla="*/ 19 w 46"/>
                <a:gd name="T39" fmla="*/ 7 h 70"/>
                <a:gd name="T40" fmla="*/ 29 w 46"/>
                <a:gd name="T41" fmla="*/ 0 h 70"/>
                <a:gd name="T42" fmla="*/ 40 w 46"/>
                <a:gd name="T43" fmla="*/ 8 h 70"/>
                <a:gd name="T44" fmla="*/ 42 w 46"/>
                <a:gd name="T45" fmla="*/ 22 h 70"/>
                <a:gd name="T46" fmla="*/ 37 w 46"/>
                <a:gd name="T47" fmla="*/ 30 h 70"/>
                <a:gd name="T48" fmla="*/ 37 w 46"/>
                <a:gd name="T49" fmla="*/ 34 h 70"/>
                <a:gd name="T50" fmla="*/ 42 w 46"/>
                <a:gd name="T51" fmla="*/ 38 h 70"/>
                <a:gd name="T52" fmla="*/ 46 w 46"/>
                <a:gd name="T53" fmla="*/ 45 h 70"/>
                <a:gd name="T54" fmla="*/ 45 w 46"/>
                <a:gd name="T55" fmla="*/ 55 h 70"/>
                <a:gd name="T56" fmla="*/ 39 w 46"/>
                <a:gd name="T57" fmla="*/ 65 h 70"/>
                <a:gd name="T58" fmla="*/ 30 w 46"/>
                <a:gd name="T59" fmla="*/ 69 h 70"/>
                <a:gd name="T60" fmla="*/ 11 w 46"/>
                <a:gd name="T61" fmla="*/ 68 h 70"/>
                <a:gd name="T62" fmla="*/ 3 w 46"/>
                <a:gd name="T63" fmla="*/ 60 h 70"/>
                <a:gd name="T64" fmla="*/ 0 w 46"/>
                <a:gd name="T65" fmla="*/ 50 h 70"/>
                <a:gd name="T66" fmla="*/ 3 w 46"/>
                <a:gd name="T67" fmla="*/ 38 h 70"/>
                <a:gd name="T68" fmla="*/ 14 w 46"/>
                <a:gd name="T69" fmla="*/ 32 h 70"/>
                <a:gd name="T70" fmla="*/ 6 w 46"/>
                <a:gd name="T71" fmla="*/ 27 h 70"/>
                <a:gd name="T72" fmla="*/ 3 w 46"/>
                <a:gd name="T73" fmla="*/ 21 h 70"/>
                <a:gd name="T74" fmla="*/ 6 w 46"/>
                <a:gd name="T75" fmla="*/ 8 h 70"/>
                <a:gd name="T76" fmla="*/ 13 w 46"/>
                <a:gd name="T77" fmla="*/ 3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70"/>
                <a:gd name="T119" fmla="*/ 46 w 46"/>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70">
                  <a:moveTo>
                    <a:pt x="19" y="36"/>
                  </a:moveTo>
                  <a:lnTo>
                    <a:pt x="16" y="37"/>
                  </a:lnTo>
                  <a:lnTo>
                    <a:pt x="13" y="39"/>
                  </a:lnTo>
                  <a:lnTo>
                    <a:pt x="10" y="43"/>
                  </a:lnTo>
                  <a:lnTo>
                    <a:pt x="9" y="46"/>
                  </a:lnTo>
                  <a:lnTo>
                    <a:pt x="9" y="53"/>
                  </a:lnTo>
                  <a:lnTo>
                    <a:pt x="10" y="57"/>
                  </a:lnTo>
                  <a:lnTo>
                    <a:pt x="14" y="60"/>
                  </a:lnTo>
                  <a:lnTo>
                    <a:pt x="16" y="61"/>
                  </a:lnTo>
                  <a:lnTo>
                    <a:pt x="19" y="64"/>
                  </a:lnTo>
                  <a:lnTo>
                    <a:pt x="26" y="64"/>
                  </a:lnTo>
                  <a:lnTo>
                    <a:pt x="30" y="62"/>
                  </a:lnTo>
                  <a:lnTo>
                    <a:pt x="33" y="60"/>
                  </a:lnTo>
                  <a:lnTo>
                    <a:pt x="35" y="57"/>
                  </a:lnTo>
                  <a:lnTo>
                    <a:pt x="37" y="53"/>
                  </a:lnTo>
                  <a:lnTo>
                    <a:pt x="37" y="46"/>
                  </a:lnTo>
                  <a:lnTo>
                    <a:pt x="35" y="43"/>
                  </a:lnTo>
                  <a:lnTo>
                    <a:pt x="33" y="39"/>
                  </a:lnTo>
                  <a:lnTo>
                    <a:pt x="30" y="37"/>
                  </a:lnTo>
                  <a:lnTo>
                    <a:pt x="26" y="36"/>
                  </a:lnTo>
                  <a:lnTo>
                    <a:pt x="19" y="36"/>
                  </a:lnTo>
                  <a:close/>
                  <a:moveTo>
                    <a:pt x="19" y="7"/>
                  </a:moveTo>
                  <a:lnTo>
                    <a:pt x="17" y="8"/>
                  </a:lnTo>
                  <a:lnTo>
                    <a:pt x="15" y="11"/>
                  </a:lnTo>
                  <a:lnTo>
                    <a:pt x="13" y="14"/>
                  </a:lnTo>
                  <a:lnTo>
                    <a:pt x="11" y="18"/>
                  </a:lnTo>
                  <a:lnTo>
                    <a:pt x="13" y="21"/>
                  </a:lnTo>
                  <a:lnTo>
                    <a:pt x="15" y="26"/>
                  </a:lnTo>
                  <a:lnTo>
                    <a:pt x="17" y="28"/>
                  </a:lnTo>
                  <a:lnTo>
                    <a:pt x="19" y="29"/>
                  </a:lnTo>
                  <a:lnTo>
                    <a:pt x="23" y="29"/>
                  </a:lnTo>
                  <a:lnTo>
                    <a:pt x="26" y="28"/>
                  </a:lnTo>
                  <a:lnTo>
                    <a:pt x="29" y="28"/>
                  </a:lnTo>
                  <a:lnTo>
                    <a:pt x="33" y="23"/>
                  </a:lnTo>
                  <a:lnTo>
                    <a:pt x="34" y="21"/>
                  </a:lnTo>
                  <a:lnTo>
                    <a:pt x="34" y="15"/>
                  </a:lnTo>
                  <a:lnTo>
                    <a:pt x="33" y="13"/>
                  </a:lnTo>
                  <a:lnTo>
                    <a:pt x="29" y="8"/>
                  </a:lnTo>
                  <a:lnTo>
                    <a:pt x="26" y="7"/>
                  </a:lnTo>
                  <a:lnTo>
                    <a:pt x="19" y="7"/>
                  </a:lnTo>
                  <a:close/>
                  <a:moveTo>
                    <a:pt x="17" y="0"/>
                  </a:moveTo>
                  <a:lnTo>
                    <a:pt x="29" y="0"/>
                  </a:lnTo>
                  <a:lnTo>
                    <a:pt x="38" y="5"/>
                  </a:lnTo>
                  <a:lnTo>
                    <a:pt x="40" y="8"/>
                  </a:lnTo>
                  <a:lnTo>
                    <a:pt x="42" y="15"/>
                  </a:lnTo>
                  <a:lnTo>
                    <a:pt x="42" y="22"/>
                  </a:lnTo>
                  <a:lnTo>
                    <a:pt x="40" y="27"/>
                  </a:lnTo>
                  <a:lnTo>
                    <a:pt x="37" y="30"/>
                  </a:lnTo>
                  <a:lnTo>
                    <a:pt x="33" y="32"/>
                  </a:lnTo>
                  <a:lnTo>
                    <a:pt x="37" y="34"/>
                  </a:lnTo>
                  <a:lnTo>
                    <a:pt x="40" y="36"/>
                  </a:lnTo>
                  <a:lnTo>
                    <a:pt x="42" y="38"/>
                  </a:lnTo>
                  <a:lnTo>
                    <a:pt x="45" y="42"/>
                  </a:lnTo>
                  <a:lnTo>
                    <a:pt x="46" y="45"/>
                  </a:lnTo>
                  <a:lnTo>
                    <a:pt x="46" y="50"/>
                  </a:lnTo>
                  <a:lnTo>
                    <a:pt x="45" y="55"/>
                  </a:lnTo>
                  <a:lnTo>
                    <a:pt x="42" y="60"/>
                  </a:lnTo>
                  <a:lnTo>
                    <a:pt x="39" y="65"/>
                  </a:lnTo>
                  <a:lnTo>
                    <a:pt x="34" y="68"/>
                  </a:lnTo>
                  <a:lnTo>
                    <a:pt x="30" y="69"/>
                  </a:lnTo>
                  <a:lnTo>
                    <a:pt x="23" y="70"/>
                  </a:lnTo>
                  <a:lnTo>
                    <a:pt x="11" y="68"/>
                  </a:lnTo>
                  <a:lnTo>
                    <a:pt x="7" y="65"/>
                  </a:lnTo>
                  <a:lnTo>
                    <a:pt x="3" y="60"/>
                  </a:lnTo>
                  <a:lnTo>
                    <a:pt x="1" y="55"/>
                  </a:lnTo>
                  <a:lnTo>
                    <a:pt x="0" y="50"/>
                  </a:lnTo>
                  <a:lnTo>
                    <a:pt x="1" y="45"/>
                  </a:lnTo>
                  <a:lnTo>
                    <a:pt x="3" y="38"/>
                  </a:lnTo>
                  <a:lnTo>
                    <a:pt x="10" y="34"/>
                  </a:lnTo>
                  <a:lnTo>
                    <a:pt x="14" y="32"/>
                  </a:lnTo>
                  <a:lnTo>
                    <a:pt x="9" y="30"/>
                  </a:lnTo>
                  <a:lnTo>
                    <a:pt x="6" y="27"/>
                  </a:lnTo>
                  <a:lnTo>
                    <a:pt x="4" y="24"/>
                  </a:lnTo>
                  <a:lnTo>
                    <a:pt x="3" y="21"/>
                  </a:lnTo>
                  <a:lnTo>
                    <a:pt x="3" y="13"/>
                  </a:lnTo>
                  <a:lnTo>
                    <a:pt x="6" y="8"/>
                  </a:lnTo>
                  <a:lnTo>
                    <a:pt x="9" y="5"/>
                  </a:lnTo>
                  <a:lnTo>
                    <a:pt x="13" y="3"/>
                  </a:lnTo>
                  <a:lnTo>
                    <a:pt x="17" y="0"/>
                  </a:lnTo>
                  <a:close/>
                </a:path>
              </a:pathLst>
            </a:custGeom>
            <a:solidFill>
              <a:srgbClr val="FFFFFF"/>
            </a:solidFill>
            <a:ln w="0">
              <a:solidFill>
                <a:srgbClr val="FFFFFF"/>
              </a:solidFill>
              <a:prstDash val="solid"/>
              <a:round/>
              <a:headEnd/>
              <a:tailEnd/>
            </a:ln>
          </p:spPr>
          <p:txBody>
            <a:bodyPr/>
            <a:lstStyle/>
            <a:p>
              <a:endParaRPr lang="en-US"/>
            </a:p>
          </p:txBody>
        </p:sp>
        <p:sp>
          <p:nvSpPr>
            <p:cNvPr id="80" name="Freeform 309"/>
            <p:cNvSpPr>
              <a:spLocks/>
            </p:cNvSpPr>
            <p:nvPr/>
          </p:nvSpPr>
          <p:spPr bwMode="auto">
            <a:xfrm>
              <a:off x="2892" y="3238"/>
              <a:ext cx="45" cy="68"/>
            </a:xfrm>
            <a:custGeom>
              <a:avLst/>
              <a:gdLst>
                <a:gd name="T0" fmla="*/ 0 w 45"/>
                <a:gd name="T1" fmla="*/ 0 h 68"/>
                <a:gd name="T2" fmla="*/ 45 w 45"/>
                <a:gd name="T3" fmla="*/ 0 h 68"/>
                <a:gd name="T4" fmla="*/ 45 w 45"/>
                <a:gd name="T5" fmla="*/ 7 h 68"/>
                <a:gd name="T6" fmla="*/ 38 w 45"/>
                <a:gd name="T7" fmla="*/ 15 h 68"/>
                <a:gd name="T8" fmla="*/ 31 w 45"/>
                <a:gd name="T9" fmla="*/ 26 h 68"/>
                <a:gd name="T10" fmla="*/ 25 w 45"/>
                <a:gd name="T11" fmla="*/ 37 h 68"/>
                <a:gd name="T12" fmla="*/ 22 w 45"/>
                <a:gd name="T13" fmla="*/ 50 h 68"/>
                <a:gd name="T14" fmla="*/ 18 w 45"/>
                <a:gd name="T15" fmla="*/ 68 h 68"/>
                <a:gd name="T16" fmla="*/ 9 w 45"/>
                <a:gd name="T17" fmla="*/ 68 h 68"/>
                <a:gd name="T18" fmla="*/ 10 w 45"/>
                <a:gd name="T19" fmla="*/ 59 h 68"/>
                <a:gd name="T20" fmla="*/ 13 w 45"/>
                <a:gd name="T21" fmla="*/ 49 h 68"/>
                <a:gd name="T22" fmla="*/ 16 w 45"/>
                <a:gd name="T23" fmla="*/ 37 h 68"/>
                <a:gd name="T24" fmla="*/ 22 w 45"/>
                <a:gd name="T25" fmla="*/ 27 h 68"/>
                <a:gd name="T26" fmla="*/ 25 w 45"/>
                <a:gd name="T27" fmla="*/ 20 h 68"/>
                <a:gd name="T28" fmla="*/ 29 w 45"/>
                <a:gd name="T29" fmla="*/ 14 h 68"/>
                <a:gd name="T30" fmla="*/ 33 w 45"/>
                <a:gd name="T31" fmla="*/ 8 h 68"/>
                <a:gd name="T32" fmla="*/ 0 w 45"/>
                <a:gd name="T33" fmla="*/ 8 h 68"/>
                <a:gd name="T34" fmla="*/ 0 w 45"/>
                <a:gd name="T35" fmla="*/ 0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68"/>
                <a:gd name="T56" fmla="*/ 45 w 45"/>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68">
                  <a:moveTo>
                    <a:pt x="0" y="0"/>
                  </a:moveTo>
                  <a:lnTo>
                    <a:pt x="45" y="0"/>
                  </a:lnTo>
                  <a:lnTo>
                    <a:pt x="45" y="7"/>
                  </a:lnTo>
                  <a:lnTo>
                    <a:pt x="38" y="15"/>
                  </a:lnTo>
                  <a:lnTo>
                    <a:pt x="31" y="26"/>
                  </a:lnTo>
                  <a:lnTo>
                    <a:pt x="25" y="37"/>
                  </a:lnTo>
                  <a:lnTo>
                    <a:pt x="22" y="50"/>
                  </a:lnTo>
                  <a:lnTo>
                    <a:pt x="18" y="68"/>
                  </a:lnTo>
                  <a:lnTo>
                    <a:pt x="9" y="68"/>
                  </a:lnTo>
                  <a:lnTo>
                    <a:pt x="10" y="59"/>
                  </a:lnTo>
                  <a:lnTo>
                    <a:pt x="13" y="49"/>
                  </a:lnTo>
                  <a:lnTo>
                    <a:pt x="16" y="37"/>
                  </a:lnTo>
                  <a:lnTo>
                    <a:pt x="22" y="27"/>
                  </a:lnTo>
                  <a:lnTo>
                    <a:pt x="25" y="20"/>
                  </a:lnTo>
                  <a:lnTo>
                    <a:pt x="29" y="14"/>
                  </a:lnTo>
                  <a:lnTo>
                    <a:pt x="33" y="8"/>
                  </a:lnTo>
                  <a:lnTo>
                    <a:pt x="0" y="8"/>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81" name="Line 310"/>
            <p:cNvSpPr>
              <a:spLocks noChangeShapeType="1"/>
            </p:cNvSpPr>
            <p:nvPr/>
          </p:nvSpPr>
          <p:spPr bwMode="auto">
            <a:xfrm>
              <a:off x="4628" y="3161"/>
              <a:ext cx="0" cy="43"/>
            </a:xfrm>
            <a:prstGeom prst="line">
              <a:avLst/>
            </a:prstGeom>
            <a:noFill/>
            <a:ln w="12700">
              <a:solidFill>
                <a:srgbClr val="FFFFFF"/>
              </a:solidFill>
              <a:round/>
              <a:headEnd/>
              <a:tailEnd/>
            </a:ln>
          </p:spPr>
          <p:txBody>
            <a:bodyPr/>
            <a:lstStyle/>
            <a:p>
              <a:endParaRPr lang="en-US"/>
            </a:p>
          </p:txBody>
        </p:sp>
        <p:sp>
          <p:nvSpPr>
            <p:cNvPr id="82" name="Line 311"/>
            <p:cNvSpPr>
              <a:spLocks noChangeShapeType="1"/>
            </p:cNvSpPr>
            <p:nvPr/>
          </p:nvSpPr>
          <p:spPr bwMode="auto">
            <a:xfrm>
              <a:off x="3986" y="3161"/>
              <a:ext cx="0" cy="43"/>
            </a:xfrm>
            <a:prstGeom prst="line">
              <a:avLst/>
            </a:prstGeom>
            <a:noFill/>
            <a:ln w="12700">
              <a:solidFill>
                <a:srgbClr val="FFFFFF"/>
              </a:solidFill>
              <a:round/>
              <a:headEnd/>
              <a:tailEnd/>
            </a:ln>
          </p:spPr>
          <p:txBody>
            <a:bodyPr/>
            <a:lstStyle/>
            <a:p>
              <a:endParaRPr lang="en-US"/>
            </a:p>
          </p:txBody>
        </p:sp>
        <p:sp>
          <p:nvSpPr>
            <p:cNvPr id="83" name="Line 312"/>
            <p:cNvSpPr>
              <a:spLocks noChangeShapeType="1"/>
            </p:cNvSpPr>
            <p:nvPr/>
          </p:nvSpPr>
          <p:spPr bwMode="auto">
            <a:xfrm>
              <a:off x="3560" y="3161"/>
              <a:ext cx="0" cy="43"/>
            </a:xfrm>
            <a:prstGeom prst="line">
              <a:avLst/>
            </a:prstGeom>
            <a:noFill/>
            <a:ln w="12700">
              <a:solidFill>
                <a:srgbClr val="FFFFFF"/>
              </a:solidFill>
              <a:round/>
              <a:headEnd/>
              <a:tailEnd/>
            </a:ln>
          </p:spPr>
          <p:txBody>
            <a:bodyPr/>
            <a:lstStyle/>
            <a:p>
              <a:endParaRPr lang="en-US"/>
            </a:p>
          </p:txBody>
        </p:sp>
        <p:sp>
          <p:nvSpPr>
            <p:cNvPr id="84" name="Line 313"/>
            <p:cNvSpPr>
              <a:spLocks noChangeShapeType="1"/>
            </p:cNvSpPr>
            <p:nvPr/>
          </p:nvSpPr>
          <p:spPr bwMode="auto">
            <a:xfrm>
              <a:off x="3346" y="3161"/>
              <a:ext cx="0" cy="43"/>
            </a:xfrm>
            <a:prstGeom prst="line">
              <a:avLst/>
            </a:prstGeom>
            <a:noFill/>
            <a:ln w="12700">
              <a:solidFill>
                <a:srgbClr val="FFFFFF"/>
              </a:solidFill>
              <a:round/>
              <a:headEnd/>
              <a:tailEnd/>
            </a:ln>
          </p:spPr>
          <p:txBody>
            <a:bodyPr/>
            <a:lstStyle/>
            <a:p>
              <a:endParaRPr lang="en-US"/>
            </a:p>
          </p:txBody>
        </p:sp>
        <p:sp>
          <p:nvSpPr>
            <p:cNvPr id="85" name="Line 314"/>
            <p:cNvSpPr>
              <a:spLocks noChangeShapeType="1"/>
            </p:cNvSpPr>
            <p:nvPr/>
          </p:nvSpPr>
          <p:spPr bwMode="auto">
            <a:xfrm>
              <a:off x="3132" y="3161"/>
              <a:ext cx="0" cy="43"/>
            </a:xfrm>
            <a:prstGeom prst="line">
              <a:avLst/>
            </a:prstGeom>
            <a:noFill/>
            <a:ln w="12700">
              <a:solidFill>
                <a:srgbClr val="FFFFFF"/>
              </a:solidFill>
              <a:round/>
              <a:headEnd/>
              <a:tailEnd/>
            </a:ln>
          </p:spPr>
          <p:txBody>
            <a:bodyPr/>
            <a:lstStyle/>
            <a:p>
              <a:endParaRPr lang="en-US"/>
            </a:p>
          </p:txBody>
        </p:sp>
        <p:sp>
          <p:nvSpPr>
            <p:cNvPr id="86" name="Line 315"/>
            <p:cNvSpPr>
              <a:spLocks noChangeShapeType="1"/>
            </p:cNvSpPr>
            <p:nvPr/>
          </p:nvSpPr>
          <p:spPr bwMode="auto">
            <a:xfrm>
              <a:off x="2706" y="3161"/>
              <a:ext cx="0" cy="43"/>
            </a:xfrm>
            <a:prstGeom prst="line">
              <a:avLst/>
            </a:prstGeom>
            <a:noFill/>
            <a:ln w="12700">
              <a:solidFill>
                <a:srgbClr val="FFFFFF"/>
              </a:solidFill>
              <a:round/>
              <a:headEnd/>
              <a:tailEnd/>
            </a:ln>
          </p:spPr>
          <p:txBody>
            <a:bodyPr/>
            <a:lstStyle/>
            <a:p>
              <a:endParaRPr lang="en-US"/>
            </a:p>
          </p:txBody>
        </p:sp>
        <p:sp>
          <p:nvSpPr>
            <p:cNvPr id="87" name="Line 316"/>
            <p:cNvSpPr>
              <a:spLocks noChangeShapeType="1"/>
            </p:cNvSpPr>
            <p:nvPr/>
          </p:nvSpPr>
          <p:spPr bwMode="auto">
            <a:xfrm>
              <a:off x="2278" y="3161"/>
              <a:ext cx="0" cy="43"/>
            </a:xfrm>
            <a:prstGeom prst="line">
              <a:avLst/>
            </a:prstGeom>
            <a:noFill/>
            <a:ln w="12700">
              <a:solidFill>
                <a:srgbClr val="FFFFFF"/>
              </a:solidFill>
              <a:round/>
              <a:headEnd/>
              <a:tailEnd/>
            </a:ln>
          </p:spPr>
          <p:txBody>
            <a:bodyPr/>
            <a:lstStyle/>
            <a:p>
              <a:endParaRPr lang="en-US"/>
            </a:p>
          </p:txBody>
        </p:sp>
        <p:sp>
          <p:nvSpPr>
            <p:cNvPr id="88" name="Line 317"/>
            <p:cNvSpPr>
              <a:spLocks noChangeShapeType="1"/>
            </p:cNvSpPr>
            <p:nvPr/>
          </p:nvSpPr>
          <p:spPr bwMode="auto">
            <a:xfrm>
              <a:off x="2064" y="3161"/>
              <a:ext cx="0" cy="43"/>
            </a:xfrm>
            <a:prstGeom prst="line">
              <a:avLst/>
            </a:prstGeom>
            <a:noFill/>
            <a:ln w="12700">
              <a:solidFill>
                <a:srgbClr val="FFFFFF"/>
              </a:solidFill>
              <a:round/>
              <a:headEnd/>
              <a:tailEnd/>
            </a:ln>
          </p:spPr>
          <p:txBody>
            <a:bodyPr/>
            <a:lstStyle/>
            <a:p>
              <a:endParaRPr lang="en-US"/>
            </a:p>
          </p:txBody>
        </p:sp>
        <p:sp>
          <p:nvSpPr>
            <p:cNvPr id="89" name="Line 318"/>
            <p:cNvSpPr>
              <a:spLocks noChangeShapeType="1"/>
            </p:cNvSpPr>
            <p:nvPr/>
          </p:nvSpPr>
          <p:spPr bwMode="auto">
            <a:xfrm>
              <a:off x="1638" y="3161"/>
              <a:ext cx="0" cy="43"/>
            </a:xfrm>
            <a:prstGeom prst="line">
              <a:avLst/>
            </a:prstGeom>
            <a:noFill/>
            <a:ln w="12700">
              <a:solidFill>
                <a:srgbClr val="FFFFFF"/>
              </a:solidFill>
              <a:round/>
              <a:headEnd/>
              <a:tailEnd/>
            </a:ln>
          </p:spPr>
          <p:txBody>
            <a:bodyPr/>
            <a:lstStyle/>
            <a:p>
              <a:endParaRPr lang="en-US"/>
            </a:p>
          </p:txBody>
        </p:sp>
        <p:sp>
          <p:nvSpPr>
            <p:cNvPr id="90" name="Line 319"/>
            <p:cNvSpPr>
              <a:spLocks noChangeShapeType="1"/>
            </p:cNvSpPr>
            <p:nvPr/>
          </p:nvSpPr>
          <p:spPr bwMode="auto">
            <a:xfrm>
              <a:off x="2919" y="3161"/>
              <a:ext cx="0" cy="43"/>
            </a:xfrm>
            <a:prstGeom prst="line">
              <a:avLst/>
            </a:prstGeom>
            <a:noFill/>
            <a:ln w="12700">
              <a:solidFill>
                <a:srgbClr val="FFFFFF"/>
              </a:solidFill>
              <a:round/>
              <a:headEnd/>
              <a:tailEnd/>
            </a:ln>
          </p:spPr>
          <p:txBody>
            <a:bodyPr/>
            <a:lstStyle/>
            <a:p>
              <a:endParaRPr lang="en-US"/>
            </a:p>
          </p:txBody>
        </p:sp>
        <p:sp>
          <p:nvSpPr>
            <p:cNvPr id="91" name="Line 320"/>
            <p:cNvSpPr>
              <a:spLocks noChangeShapeType="1"/>
            </p:cNvSpPr>
            <p:nvPr/>
          </p:nvSpPr>
          <p:spPr bwMode="auto">
            <a:xfrm>
              <a:off x="4414" y="3161"/>
              <a:ext cx="0" cy="43"/>
            </a:xfrm>
            <a:prstGeom prst="line">
              <a:avLst/>
            </a:prstGeom>
            <a:noFill/>
            <a:ln w="12700">
              <a:solidFill>
                <a:srgbClr val="FFFFFF"/>
              </a:solidFill>
              <a:round/>
              <a:headEnd/>
              <a:tailEnd/>
            </a:ln>
          </p:spPr>
          <p:txBody>
            <a:bodyPr/>
            <a:lstStyle/>
            <a:p>
              <a:endParaRPr lang="en-US"/>
            </a:p>
          </p:txBody>
        </p:sp>
      </p:grpSp>
      <p:sp>
        <p:nvSpPr>
          <p:cNvPr id="92" name="Rectangle 321"/>
          <p:cNvSpPr>
            <a:spLocks noChangeArrowheads="1"/>
          </p:cNvSpPr>
          <p:nvPr/>
        </p:nvSpPr>
        <p:spPr bwMode="auto">
          <a:xfrm>
            <a:off x="5268913" y="1125538"/>
            <a:ext cx="3113087" cy="1135062"/>
          </a:xfrm>
          <a:prstGeom prst="rect">
            <a:avLst/>
          </a:prstGeom>
          <a:solidFill>
            <a:srgbClr val="002448"/>
          </a:solidFill>
          <a:ln w="19050">
            <a:solidFill>
              <a:srgbClr val="006CE2"/>
            </a:solidFill>
            <a:miter lim="800000"/>
            <a:headEnd/>
            <a:tailEnd/>
          </a:ln>
        </p:spPr>
        <p:txBody>
          <a:bodyPr wrap="none" anchor="ctr"/>
          <a:lstStyle/>
          <a:p>
            <a:endParaRPr lang="en-US"/>
          </a:p>
        </p:txBody>
      </p:sp>
      <p:sp>
        <p:nvSpPr>
          <p:cNvPr id="93" name="Text Box 322"/>
          <p:cNvSpPr txBox="1">
            <a:spLocks noChangeArrowheads="1"/>
          </p:cNvSpPr>
          <p:nvPr/>
        </p:nvSpPr>
        <p:spPr bwMode="auto">
          <a:xfrm>
            <a:off x="5284788" y="1038225"/>
            <a:ext cx="3554412" cy="1925638"/>
          </a:xfrm>
          <a:prstGeom prst="rect">
            <a:avLst/>
          </a:prstGeom>
          <a:noFill/>
          <a:ln w="9525">
            <a:noFill/>
            <a:miter lim="800000"/>
            <a:headEnd/>
            <a:tailEnd/>
          </a:ln>
        </p:spPr>
        <p:txBody>
          <a:bodyPr>
            <a:spAutoFit/>
          </a:bodyPr>
          <a:lstStyle/>
          <a:p>
            <a:r>
              <a:rPr lang="en-US" sz="2400" b="1" baseline="-25000" dirty="0">
                <a:solidFill>
                  <a:srgbClr val="FFCC00"/>
                </a:solidFill>
              </a:rPr>
              <a:t>BSI-201 + Gem/</a:t>
            </a:r>
            <a:r>
              <a:rPr lang="en-US" sz="2400" b="1" baseline="-25000" dirty="0" err="1">
                <a:solidFill>
                  <a:srgbClr val="FFCC00"/>
                </a:solidFill>
              </a:rPr>
              <a:t>Carbo</a:t>
            </a:r>
            <a:r>
              <a:rPr lang="en-US" sz="2400" b="1" baseline="-25000" dirty="0">
                <a:solidFill>
                  <a:srgbClr val="FFCC00"/>
                </a:solidFill>
              </a:rPr>
              <a:t> (n = 57)</a:t>
            </a:r>
          </a:p>
          <a:p>
            <a:r>
              <a:rPr lang="en-US" sz="2400" baseline="-25000" dirty="0">
                <a:solidFill>
                  <a:srgbClr val="FFCC00"/>
                </a:solidFill>
              </a:rPr>
              <a:t>Median PFS = 6.9 months</a:t>
            </a:r>
          </a:p>
          <a:p>
            <a:endParaRPr lang="en-US" sz="800" baseline="-25000" dirty="0">
              <a:solidFill>
                <a:srgbClr val="FFCC00"/>
              </a:solidFill>
            </a:endParaRPr>
          </a:p>
          <a:p>
            <a:r>
              <a:rPr lang="en-US" sz="2400" b="1" baseline="-25000" dirty="0">
                <a:solidFill>
                  <a:srgbClr val="FFFF99"/>
                </a:solidFill>
              </a:rPr>
              <a:t>Gem/</a:t>
            </a:r>
            <a:r>
              <a:rPr lang="en-US" sz="2400" b="1" baseline="-25000" dirty="0" err="1">
                <a:solidFill>
                  <a:srgbClr val="FFFF99"/>
                </a:solidFill>
              </a:rPr>
              <a:t>Carbo</a:t>
            </a:r>
            <a:r>
              <a:rPr lang="en-US" sz="2400" b="1" baseline="-25000" dirty="0">
                <a:solidFill>
                  <a:srgbClr val="FFFF99"/>
                </a:solidFill>
              </a:rPr>
              <a:t> (n = 59)</a:t>
            </a:r>
          </a:p>
          <a:p>
            <a:r>
              <a:rPr lang="en-US" sz="2400" baseline="-25000" dirty="0">
                <a:solidFill>
                  <a:srgbClr val="FFFF99"/>
                </a:solidFill>
              </a:rPr>
              <a:t>Median PFS = 3.3 months</a:t>
            </a:r>
          </a:p>
          <a:p>
            <a:endParaRPr lang="en-US" sz="2400" baseline="-25000" dirty="0"/>
          </a:p>
          <a:p>
            <a:r>
              <a:rPr lang="en-US" sz="2400" b="1" i="1" baseline="-25000" dirty="0"/>
              <a:t>P </a:t>
            </a:r>
            <a:r>
              <a:rPr lang="en-US" sz="2400" b="1" baseline="-25000" dirty="0"/>
              <a:t>&lt; 0.0001</a:t>
            </a:r>
          </a:p>
          <a:p>
            <a:endParaRPr lang="en-US" sz="400" b="1" baseline="-25000" dirty="0"/>
          </a:p>
          <a:p>
            <a:r>
              <a:rPr lang="en-US" sz="2400" b="1" baseline="-25000" dirty="0"/>
              <a:t>HR = 0.342 (95% CI, 0.200-0.584)</a:t>
            </a:r>
          </a:p>
        </p:txBody>
      </p:sp>
      <p:sp>
        <p:nvSpPr>
          <p:cNvPr id="94" name="TextBox 93"/>
          <p:cNvSpPr txBox="1"/>
          <p:nvPr/>
        </p:nvSpPr>
        <p:spPr>
          <a:xfrm>
            <a:off x="4648200" y="6550223"/>
            <a:ext cx="4343400" cy="307777"/>
          </a:xfrm>
          <a:prstGeom prst="rect">
            <a:avLst/>
          </a:prstGeom>
          <a:noFill/>
        </p:spPr>
        <p:txBody>
          <a:bodyPr wrap="square" rtlCol="0">
            <a:spAutoFit/>
          </a:bodyPr>
          <a:lstStyle/>
          <a:p>
            <a:r>
              <a:rPr lang="en-US" sz="1400" dirty="0" smtClean="0"/>
              <a:t>O’Shaughnessy J et al: J </a:t>
            </a:r>
            <a:r>
              <a:rPr lang="en-US" sz="1400" dirty="0" err="1" smtClean="0"/>
              <a:t>Clin</a:t>
            </a:r>
            <a:r>
              <a:rPr lang="en-US" sz="1400" dirty="0" smtClean="0"/>
              <a:t> </a:t>
            </a:r>
            <a:r>
              <a:rPr lang="en-US" sz="1400" dirty="0" err="1" smtClean="0"/>
              <a:t>Oncol</a:t>
            </a:r>
            <a:r>
              <a:rPr lang="en-US" sz="1400" dirty="0" smtClean="0"/>
              <a:t> 2009; ab</a:t>
            </a:r>
            <a:r>
              <a:rPr lang="en-US" sz="1400" dirty="0"/>
              <a:t>s</a:t>
            </a:r>
            <a:r>
              <a:rPr lang="en-US" sz="1400" dirty="0" smtClean="0"/>
              <a:t>tract 3</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65"/>
          <p:cNvSpPr>
            <a:spLocks noChangeShapeType="1"/>
          </p:cNvSpPr>
          <p:nvPr/>
        </p:nvSpPr>
        <p:spPr bwMode="auto">
          <a:xfrm flipH="1">
            <a:off x="1770063" y="1187450"/>
            <a:ext cx="84137" cy="0"/>
          </a:xfrm>
          <a:prstGeom prst="line">
            <a:avLst/>
          </a:prstGeom>
          <a:noFill/>
          <a:ln w="11113">
            <a:solidFill>
              <a:srgbClr val="FFFFFF"/>
            </a:solidFill>
            <a:round/>
            <a:headEnd/>
            <a:tailEnd/>
          </a:ln>
        </p:spPr>
        <p:txBody>
          <a:bodyPr/>
          <a:lstStyle/>
          <a:p>
            <a:endParaRPr lang="en-US"/>
          </a:p>
        </p:txBody>
      </p:sp>
      <p:sp>
        <p:nvSpPr>
          <p:cNvPr id="5" name="Line 562"/>
          <p:cNvSpPr>
            <a:spLocks noChangeShapeType="1"/>
          </p:cNvSpPr>
          <p:nvPr/>
        </p:nvSpPr>
        <p:spPr bwMode="auto">
          <a:xfrm flipV="1">
            <a:off x="1770063" y="3287713"/>
            <a:ext cx="3209925" cy="7937"/>
          </a:xfrm>
          <a:prstGeom prst="line">
            <a:avLst/>
          </a:prstGeom>
          <a:noFill/>
          <a:ln w="9525">
            <a:solidFill>
              <a:schemeClr val="tx1"/>
            </a:solidFill>
            <a:prstDash val="dash"/>
            <a:round/>
            <a:headEnd/>
            <a:tailEnd/>
          </a:ln>
        </p:spPr>
        <p:txBody>
          <a:bodyPr/>
          <a:lstStyle/>
          <a:p>
            <a:endParaRPr lang="en-US"/>
          </a:p>
        </p:txBody>
      </p:sp>
      <p:sp>
        <p:nvSpPr>
          <p:cNvPr id="6" name="Line 563"/>
          <p:cNvSpPr>
            <a:spLocks noChangeShapeType="1"/>
          </p:cNvSpPr>
          <p:nvPr/>
        </p:nvSpPr>
        <p:spPr bwMode="auto">
          <a:xfrm>
            <a:off x="3810000" y="3287713"/>
            <a:ext cx="0" cy="2198687"/>
          </a:xfrm>
          <a:prstGeom prst="line">
            <a:avLst/>
          </a:prstGeom>
          <a:noFill/>
          <a:ln w="9525">
            <a:solidFill>
              <a:schemeClr val="tx1"/>
            </a:solidFill>
            <a:prstDash val="dash"/>
            <a:round/>
            <a:headEnd/>
            <a:tailEnd/>
          </a:ln>
        </p:spPr>
        <p:txBody>
          <a:bodyPr/>
          <a:lstStyle/>
          <a:p>
            <a:endParaRPr lang="en-US"/>
          </a:p>
        </p:txBody>
      </p:sp>
      <p:sp>
        <p:nvSpPr>
          <p:cNvPr id="7" name="Line 564"/>
          <p:cNvSpPr>
            <a:spLocks noChangeShapeType="1"/>
          </p:cNvSpPr>
          <p:nvPr/>
        </p:nvSpPr>
        <p:spPr bwMode="auto">
          <a:xfrm>
            <a:off x="5000625" y="3287713"/>
            <a:ext cx="0" cy="2198687"/>
          </a:xfrm>
          <a:prstGeom prst="line">
            <a:avLst/>
          </a:prstGeom>
          <a:noFill/>
          <a:ln w="9525">
            <a:solidFill>
              <a:schemeClr val="tx1"/>
            </a:solidFill>
            <a:prstDash val="dash"/>
            <a:round/>
            <a:headEnd/>
            <a:tailEnd/>
          </a:ln>
        </p:spPr>
        <p:txBody>
          <a:bodyPr/>
          <a:lstStyle/>
          <a:p>
            <a:endParaRPr lang="en-US"/>
          </a:p>
        </p:txBody>
      </p:sp>
      <p:sp>
        <p:nvSpPr>
          <p:cNvPr id="8" name="Rectangle 6"/>
          <p:cNvSpPr>
            <a:spLocks noChangeArrowheads="1"/>
          </p:cNvSpPr>
          <p:nvPr/>
        </p:nvSpPr>
        <p:spPr bwMode="auto">
          <a:xfrm>
            <a:off x="5476875" y="1149350"/>
            <a:ext cx="3048000" cy="1176338"/>
          </a:xfrm>
          <a:prstGeom prst="rect">
            <a:avLst/>
          </a:prstGeom>
          <a:solidFill>
            <a:srgbClr val="002448"/>
          </a:solidFill>
          <a:ln w="19050">
            <a:solidFill>
              <a:srgbClr val="006CE2"/>
            </a:solidFill>
            <a:miter lim="800000"/>
            <a:headEnd/>
            <a:tailEnd/>
          </a:ln>
        </p:spPr>
        <p:txBody>
          <a:bodyPr wrap="none" anchor="ctr"/>
          <a:lstStyle/>
          <a:p>
            <a:endParaRPr lang="en-US"/>
          </a:p>
        </p:txBody>
      </p:sp>
      <p:sp>
        <p:nvSpPr>
          <p:cNvPr id="9" name="Rectangle 2"/>
          <p:cNvSpPr>
            <a:spLocks noGrp="1"/>
          </p:cNvSpPr>
          <p:nvPr>
            <p:ph type="title" idx="4294967295"/>
          </p:nvPr>
        </p:nvSpPr>
        <p:spPr>
          <a:xfrm>
            <a:off x="0" y="304800"/>
            <a:ext cx="8218488" cy="838200"/>
          </a:xfrm>
          <a:noFill/>
        </p:spPr>
        <p:txBody>
          <a:bodyPr/>
          <a:lstStyle/>
          <a:p>
            <a:pPr algn="ctr" eaLnBrk="1" hangingPunct="1"/>
            <a:r>
              <a:rPr lang="en-US" sz="3600" b="1" dirty="0" smtClean="0">
                <a:latin typeface="Calibri" pitchFamily="34" charset="0"/>
                <a:ea typeface="ＭＳ Ｐゴシック" pitchFamily="48" charset="-128"/>
              </a:rPr>
              <a:t>Overall Survival </a:t>
            </a:r>
          </a:p>
        </p:txBody>
      </p:sp>
      <p:sp>
        <p:nvSpPr>
          <p:cNvPr id="10" name="Text Box 3"/>
          <p:cNvSpPr txBox="1">
            <a:spLocks noChangeArrowheads="1"/>
          </p:cNvSpPr>
          <p:nvPr/>
        </p:nvSpPr>
        <p:spPr bwMode="auto">
          <a:xfrm>
            <a:off x="8628063" y="6384925"/>
            <a:ext cx="609600" cy="336550"/>
          </a:xfrm>
          <a:prstGeom prst="rect">
            <a:avLst/>
          </a:prstGeom>
          <a:noFill/>
          <a:ln w="9525">
            <a:noFill/>
            <a:miter lim="800000"/>
            <a:headEnd/>
            <a:tailEnd/>
          </a:ln>
        </p:spPr>
        <p:txBody>
          <a:bodyPr>
            <a:spAutoFit/>
          </a:bodyPr>
          <a:lstStyle/>
          <a:p>
            <a:pPr>
              <a:spcBef>
                <a:spcPct val="50000"/>
              </a:spcBef>
            </a:pPr>
            <a:fld id="{956F3ED6-EAFD-4E9B-9C11-5C154DC04E40}" type="slidenum">
              <a:rPr lang="en-US" sz="1600">
                <a:solidFill>
                  <a:srgbClr val="336699"/>
                </a:solidFill>
              </a:rPr>
              <a:pPr>
                <a:spcBef>
                  <a:spcPct val="50000"/>
                </a:spcBef>
              </a:pPr>
              <a:t>36</a:t>
            </a:fld>
            <a:endParaRPr lang="en-US" sz="1600">
              <a:solidFill>
                <a:srgbClr val="336699"/>
              </a:solidFill>
            </a:endParaRPr>
          </a:p>
        </p:txBody>
      </p:sp>
      <p:sp>
        <p:nvSpPr>
          <p:cNvPr id="11" name="Text Box 5"/>
          <p:cNvSpPr txBox="1">
            <a:spLocks noChangeArrowheads="1"/>
          </p:cNvSpPr>
          <p:nvPr/>
        </p:nvSpPr>
        <p:spPr bwMode="auto">
          <a:xfrm>
            <a:off x="5499100" y="1077913"/>
            <a:ext cx="3340100" cy="2001837"/>
          </a:xfrm>
          <a:prstGeom prst="rect">
            <a:avLst/>
          </a:prstGeom>
          <a:noFill/>
          <a:ln w="9525">
            <a:noFill/>
            <a:miter lim="800000"/>
            <a:headEnd/>
            <a:tailEnd/>
          </a:ln>
        </p:spPr>
        <p:txBody>
          <a:bodyPr>
            <a:spAutoFit/>
          </a:bodyPr>
          <a:lstStyle/>
          <a:p>
            <a:r>
              <a:rPr lang="en-US" sz="2400" b="1" baseline="-25000" dirty="0">
                <a:solidFill>
                  <a:srgbClr val="FFCC00"/>
                </a:solidFill>
              </a:rPr>
              <a:t>BSI-201 + Gem/</a:t>
            </a:r>
            <a:r>
              <a:rPr lang="en-US" sz="2400" b="1" baseline="-25000" dirty="0" err="1">
                <a:solidFill>
                  <a:srgbClr val="FFCC00"/>
                </a:solidFill>
              </a:rPr>
              <a:t>Carbo</a:t>
            </a:r>
            <a:r>
              <a:rPr lang="en-US" sz="2400" b="1" baseline="-25000" dirty="0">
                <a:solidFill>
                  <a:srgbClr val="FFCC00"/>
                </a:solidFill>
              </a:rPr>
              <a:t> (n = 57)</a:t>
            </a:r>
          </a:p>
          <a:p>
            <a:r>
              <a:rPr lang="en-US" sz="2400" baseline="-25000" dirty="0">
                <a:solidFill>
                  <a:srgbClr val="FFCC00"/>
                </a:solidFill>
              </a:rPr>
              <a:t>Median OS = 9.2 months</a:t>
            </a:r>
          </a:p>
          <a:p>
            <a:r>
              <a:rPr lang="en-US" sz="800" baseline="-25000" dirty="0">
                <a:solidFill>
                  <a:srgbClr val="FFCC00"/>
                </a:solidFill>
              </a:rPr>
              <a:t>8</a:t>
            </a:r>
          </a:p>
          <a:p>
            <a:r>
              <a:rPr lang="en-US" sz="2400" b="1" baseline="-25000" dirty="0">
                <a:solidFill>
                  <a:srgbClr val="FFFF99"/>
                </a:solidFill>
              </a:rPr>
              <a:t>Gem/</a:t>
            </a:r>
            <a:r>
              <a:rPr lang="en-US" sz="2400" b="1" baseline="-25000" dirty="0" err="1">
                <a:solidFill>
                  <a:srgbClr val="FFFF99"/>
                </a:solidFill>
              </a:rPr>
              <a:t>Carbo</a:t>
            </a:r>
            <a:r>
              <a:rPr lang="en-US" sz="2400" b="1" baseline="-25000" dirty="0">
                <a:solidFill>
                  <a:srgbClr val="FFFF99"/>
                </a:solidFill>
              </a:rPr>
              <a:t> (n = 59)</a:t>
            </a:r>
          </a:p>
          <a:p>
            <a:r>
              <a:rPr lang="en-US" sz="2400" baseline="-25000" dirty="0">
                <a:solidFill>
                  <a:srgbClr val="FFFF99"/>
                </a:solidFill>
              </a:rPr>
              <a:t>Median OS = 5.7 months</a:t>
            </a:r>
          </a:p>
          <a:p>
            <a:endParaRPr lang="en-US" sz="2400" baseline="-25000" dirty="0">
              <a:solidFill>
                <a:srgbClr val="FFFF99"/>
              </a:solidFill>
            </a:endParaRPr>
          </a:p>
          <a:p>
            <a:endParaRPr lang="en-US" sz="800" baseline="-25000" dirty="0"/>
          </a:p>
          <a:p>
            <a:r>
              <a:rPr lang="en-US" sz="2400" b="1" i="1" baseline="-25000" dirty="0"/>
              <a:t>P </a:t>
            </a:r>
            <a:r>
              <a:rPr lang="en-US" sz="2400" b="1" baseline="-25000" dirty="0"/>
              <a:t>= 0.0005</a:t>
            </a:r>
          </a:p>
          <a:p>
            <a:endParaRPr lang="en-US" sz="400" b="1" baseline="-25000" dirty="0"/>
          </a:p>
          <a:p>
            <a:r>
              <a:rPr lang="en-US" sz="2400" b="1" baseline="-25000" dirty="0"/>
              <a:t>HR = 0.348 (95% CI, 0.189-0.649)</a:t>
            </a:r>
          </a:p>
        </p:txBody>
      </p:sp>
      <p:sp>
        <p:nvSpPr>
          <p:cNvPr id="12" name="Line 464"/>
          <p:cNvSpPr>
            <a:spLocks noChangeShapeType="1"/>
          </p:cNvSpPr>
          <p:nvPr/>
        </p:nvSpPr>
        <p:spPr bwMode="auto">
          <a:xfrm>
            <a:off x="1768475" y="1111250"/>
            <a:ext cx="0" cy="4379913"/>
          </a:xfrm>
          <a:prstGeom prst="line">
            <a:avLst/>
          </a:prstGeom>
          <a:noFill/>
          <a:ln w="11113">
            <a:solidFill>
              <a:srgbClr val="FFFFFF"/>
            </a:solidFill>
            <a:round/>
            <a:headEnd/>
            <a:tailEnd/>
          </a:ln>
        </p:spPr>
        <p:txBody>
          <a:bodyPr/>
          <a:lstStyle/>
          <a:p>
            <a:endParaRPr lang="en-US"/>
          </a:p>
        </p:txBody>
      </p:sp>
      <p:sp>
        <p:nvSpPr>
          <p:cNvPr id="13" name="Line 465"/>
          <p:cNvSpPr>
            <a:spLocks noChangeShapeType="1"/>
          </p:cNvSpPr>
          <p:nvPr/>
        </p:nvSpPr>
        <p:spPr bwMode="auto">
          <a:xfrm>
            <a:off x="1768475" y="5491163"/>
            <a:ext cx="5759450" cy="0"/>
          </a:xfrm>
          <a:prstGeom prst="line">
            <a:avLst/>
          </a:prstGeom>
          <a:noFill/>
          <a:ln w="11176">
            <a:solidFill>
              <a:srgbClr val="FFFFFF"/>
            </a:solidFill>
            <a:round/>
            <a:headEnd/>
            <a:tailEnd/>
          </a:ln>
        </p:spPr>
        <p:txBody>
          <a:bodyPr/>
          <a:lstStyle/>
          <a:p>
            <a:endParaRPr lang="en-US"/>
          </a:p>
        </p:txBody>
      </p:sp>
      <p:sp>
        <p:nvSpPr>
          <p:cNvPr id="14" name="Freeform 466"/>
          <p:cNvSpPr>
            <a:spLocks/>
          </p:cNvSpPr>
          <p:nvPr/>
        </p:nvSpPr>
        <p:spPr bwMode="auto">
          <a:xfrm>
            <a:off x="1457325" y="1101725"/>
            <a:ext cx="46038" cy="128588"/>
          </a:xfrm>
          <a:custGeom>
            <a:avLst/>
            <a:gdLst>
              <a:gd name="T0" fmla="*/ 23 w 29"/>
              <a:gd name="T1" fmla="*/ 0 h 81"/>
              <a:gd name="T2" fmla="*/ 29 w 29"/>
              <a:gd name="T3" fmla="*/ 0 h 81"/>
              <a:gd name="T4" fmla="*/ 29 w 29"/>
              <a:gd name="T5" fmla="*/ 81 h 81"/>
              <a:gd name="T6" fmla="*/ 20 w 29"/>
              <a:gd name="T7" fmla="*/ 81 h 81"/>
              <a:gd name="T8" fmla="*/ 20 w 29"/>
              <a:gd name="T9" fmla="*/ 19 h 81"/>
              <a:gd name="T10" fmla="*/ 15 w 29"/>
              <a:gd name="T11" fmla="*/ 21 h 81"/>
              <a:gd name="T12" fmla="*/ 10 w 29"/>
              <a:gd name="T13" fmla="*/ 25 h 81"/>
              <a:gd name="T14" fmla="*/ 6 w 29"/>
              <a:gd name="T15" fmla="*/ 27 h 81"/>
              <a:gd name="T16" fmla="*/ 3 w 29"/>
              <a:gd name="T17" fmla="*/ 29 h 81"/>
              <a:gd name="T18" fmla="*/ 0 w 29"/>
              <a:gd name="T19" fmla="*/ 30 h 81"/>
              <a:gd name="T20" fmla="*/ 0 w 29"/>
              <a:gd name="T21" fmla="*/ 21 h 81"/>
              <a:gd name="T22" fmla="*/ 8 w 29"/>
              <a:gd name="T23" fmla="*/ 16 h 81"/>
              <a:gd name="T24" fmla="*/ 14 w 29"/>
              <a:gd name="T25" fmla="*/ 11 h 81"/>
              <a:gd name="T26" fmla="*/ 21 w 29"/>
              <a:gd name="T27" fmla="*/ 4 h 81"/>
              <a:gd name="T28" fmla="*/ 23 w 29"/>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81"/>
              <a:gd name="T47" fmla="*/ 29 w 29"/>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81">
                <a:moveTo>
                  <a:pt x="23" y="0"/>
                </a:moveTo>
                <a:lnTo>
                  <a:pt x="29" y="0"/>
                </a:lnTo>
                <a:lnTo>
                  <a:pt x="29" y="81"/>
                </a:lnTo>
                <a:lnTo>
                  <a:pt x="20" y="81"/>
                </a:lnTo>
                <a:lnTo>
                  <a:pt x="20" y="19"/>
                </a:lnTo>
                <a:lnTo>
                  <a:pt x="15" y="21"/>
                </a:lnTo>
                <a:lnTo>
                  <a:pt x="10" y="25"/>
                </a:lnTo>
                <a:lnTo>
                  <a:pt x="6" y="27"/>
                </a:lnTo>
                <a:lnTo>
                  <a:pt x="3" y="29"/>
                </a:lnTo>
                <a:lnTo>
                  <a:pt x="0" y="30"/>
                </a:lnTo>
                <a:lnTo>
                  <a:pt x="0" y="21"/>
                </a:lnTo>
                <a:lnTo>
                  <a:pt x="8" y="16"/>
                </a:lnTo>
                <a:lnTo>
                  <a:pt x="14" y="11"/>
                </a:lnTo>
                <a:lnTo>
                  <a:pt x="21" y="4"/>
                </a:lnTo>
                <a:lnTo>
                  <a:pt x="23" y="0"/>
                </a:lnTo>
                <a:close/>
              </a:path>
            </a:pathLst>
          </a:custGeom>
          <a:solidFill>
            <a:srgbClr val="FFFFFF"/>
          </a:solidFill>
          <a:ln w="0">
            <a:solidFill>
              <a:srgbClr val="FFFFFF"/>
            </a:solidFill>
            <a:prstDash val="solid"/>
            <a:round/>
            <a:headEnd/>
            <a:tailEnd/>
          </a:ln>
        </p:spPr>
        <p:txBody>
          <a:bodyPr/>
          <a:lstStyle/>
          <a:p>
            <a:endParaRPr lang="en-US"/>
          </a:p>
        </p:txBody>
      </p:sp>
      <p:sp>
        <p:nvSpPr>
          <p:cNvPr id="15" name="Freeform 467"/>
          <p:cNvSpPr>
            <a:spLocks noEditPoints="1"/>
          </p:cNvSpPr>
          <p:nvPr/>
        </p:nvSpPr>
        <p:spPr bwMode="auto">
          <a:xfrm>
            <a:off x="1544638" y="1101725"/>
            <a:ext cx="82550" cy="130175"/>
          </a:xfrm>
          <a:custGeom>
            <a:avLst/>
            <a:gdLst>
              <a:gd name="T0" fmla="*/ 21 w 52"/>
              <a:gd name="T1" fmla="*/ 9 h 82"/>
              <a:gd name="T2" fmla="*/ 17 w 52"/>
              <a:gd name="T3" fmla="*/ 11 h 82"/>
              <a:gd name="T4" fmla="*/ 15 w 52"/>
              <a:gd name="T5" fmla="*/ 15 h 82"/>
              <a:gd name="T6" fmla="*/ 11 w 52"/>
              <a:gd name="T7" fmla="*/ 25 h 82"/>
              <a:gd name="T8" fmla="*/ 10 w 52"/>
              <a:gd name="T9" fmla="*/ 41 h 82"/>
              <a:gd name="T10" fmla="*/ 10 w 52"/>
              <a:gd name="T11" fmla="*/ 54 h 82"/>
              <a:gd name="T12" fmla="*/ 12 w 52"/>
              <a:gd name="T13" fmla="*/ 62 h 82"/>
              <a:gd name="T14" fmla="*/ 15 w 52"/>
              <a:gd name="T15" fmla="*/ 67 h 82"/>
              <a:gd name="T16" fmla="*/ 17 w 52"/>
              <a:gd name="T17" fmla="*/ 71 h 82"/>
              <a:gd name="T18" fmla="*/ 21 w 52"/>
              <a:gd name="T19" fmla="*/ 74 h 82"/>
              <a:gd name="T20" fmla="*/ 26 w 52"/>
              <a:gd name="T21" fmla="*/ 75 h 82"/>
              <a:gd name="T22" fmla="*/ 30 w 52"/>
              <a:gd name="T23" fmla="*/ 74 h 82"/>
              <a:gd name="T24" fmla="*/ 34 w 52"/>
              <a:gd name="T25" fmla="*/ 71 h 82"/>
              <a:gd name="T26" fmla="*/ 37 w 52"/>
              <a:gd name="T27" fmla="*/ 67 h 82"/>
              <a:gd name="T28" fmla="*/ 41 w 52"/>
              <a:gd name="T29" fmla="*/ 57 h 82"/>
              <a:gd name="T30" fmla="*/ 42 w 52"/>
              <a:gd name="T31" fmla="*/ 41 h 82"/>
              <a:gd name="T32" fmla="*/ 41 w 52"/>
              <a:gd name="T33" fmla="*/ 25 h 82"/>
              <a:gd name="T34" fmla="*/ 37 w 52"/>
              <a:gd name="T35" fmla="*/ 15 h 82"/>
              <a:gd name="T36" fmla="*/ 34 w 52"/>
              <a:gd name="T37" fmla="*/ 11 h 82"/>
              <a:gd name="T38" fmla="*/ 26 w 52"/>
              <a:gd name="T39" fmla="*/ 9 h 82"/>
              <a:gd name="T40" fmla="*/ 21 w 52"/>
              <a:gd name="T41" fmla="*/ 9 h 82"/>
              <a:gd name="T42" fmla="*/ 26 w 52"/>
              <a:gd name="T43" fmla="*/ 0 h 82"/>
              <a:gd name="T44" fmla="*/ 32 w 52"/>
              <a:gd name="T45" fmla="*/ 1 h 82"/>
              <a:gd name="T46" fmla="*/ 37 w 52"/>
              <a:gd name="T47" fmla="*/ 2 h 82"/>
              <a:gd name="T48" fmla="*/ 45 w 52"/>
              <a:gd name="T49" fmla="*/ 10 h 82"/>
              <a:gd name="T50" fmla="*/ 50 w 52"/>
              <a:gd name="T51" fmla="*/ 22 h 82"/>
              <a:gd name="T52" fmla="*/ 51 w 52"/>
              <a:gd name="T53" fmla="*/ 27 h 82"/>
              <a:gd name="T54" fmla="*/ 52 w 52"/>
              <a:gd name="T55" fmla="*/ 34 h 82"/>
              <a:gd name="T56" fmla="*/ 52 w 52"/>
              <a:gd name="T57" fmla="*/ 41 h 82"/>
              <a:gd name="T58" fmla="*/ 51 w 52"/>
              <a:gd name="T59" fmla="*/ 55 h 82"/>
              <a:gd name="T60" fmla="*/ 47 w 52"/>
              <a:gd name="T61" fmla="*/ 70 h 82"/>
              <a:gd name="T62" fmla="*/ 40 w 52"/>
              <a:gd name="T63" fmla="*/ 77 h 82"/>
              <a:gd name="T64" fmla="*/ 36 w 52"/>
              <a:gd name="T65" fmla="*/ 80 h 82"/>
              <a:gd name="T66" fmla="*/ 31 w 52"/>
              <a:gd name="T67" fmla="*/ 82 h 82"/>
              <a:gd name="T68" fmla="*/ 20 w 52"/>
              <a:gd name="T69" fmla="*/ 82 h 82"/>
              <a:gd name="T70" fmla="*/ 15 w 52"/>
              <a:gd name="T71" fmla="*/ 80 h 82"/>
              <a:gd name="T72" fmla="*/ 11 w 52"/>
              <a:gd name="T73" fmla="*/ 77 h 82"/>
              <a:gd name="T74" fmla="*/ 8 w 52"/>
              <a:gd name="T75" fmla="*/ 74 h 82"/>
              <a:gd name="T76" fmla="*/ 4 w 52"/>
              <a:gd name="T77" fmla="*/ 66 h 82"/>
              <a:gd name="T78" fmla="*/ 1 w 52"/>
              <a:gd name="T79" fmla="*/ 55 h 82"/>
              <a:gd name="T80" fmla="*/ 0 w 52"/>
              <a:gd name="T81" fmla="*/ 41 h 82"/>
              <a:gd name="T82" fmla="*/ 0 w 52"/>
              <a:gd name="T83" fmla="*/ 29 h 82"/>
              <a:gd name="T84" fmla="*/ 3 w 52"/>
              <a:gd name="T85" fmla="*/ 19 h 82"/>
              <a:gd name="T86" fmla="*/ 8 w 52"/>
              <a:gd name="T87" fmla="*/ 9 h 82"/>
              <a:gd name="T88" fmla="*/ 11 w 52"/>
              <a:gd name="T89" fmla="*/ 5 h 82"/>
              <a:gd name="T90" fmla="*/ 15 w 52"/>
              <a:gd name="T91" fmla="*/ 2 h 82"/>
              <a:gd name="T92" fmla="*/ 20 w 52"/>
              <a:gd name="T93" fmla="*/ 1 h 82"/>
              <a:gd name="T94" fmla="*/ 26 w 52"/>
              <a:gd name="T95" fmla="*/ 0 h 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82"/>
              <a:gd name="T146" fmla="*/ 52 w 52"/>
              <a:gd name="T147" fmla="*/ 82 h 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82">
                <a:moveTo>
                  <a:pt x="21" y="9"/>
                </a:moveTo>
                <a:lnTo>
                  <a:pt x="17" y="11"/>
                </a:lnTo>
                <a:lnTo>
                  <a:pt x="15" y="15"/>
                </a:lnTo>
                <a:lnTo>
                  <a:pt x="11" y="25"/>
                </a:lnTo>
                <a:lnTo>
                  <a:pt x="10" y="41"/>
                </a:lnTo>
                <a:lnTo>
                  <a:pt x="10" y="54"/>
                </a:lnTo>
                <a:lnTo>
                  <a:pt x="12" y="62"/>
                </a:lnTo>
                <a:lnTo>
                  <a:pt x="15" y="67"/>
                </a:lnTo>
                <a:lnTo>
                  <a:pt x="17" y="71"/>
                </a:lnTo>
                <a:lnTo>
                  <a:pt x="21" y="74"/>
                </a:lnTo>
                <a:lnTo>
                  <a:pt x="26" y="75"/>
                </a:lnTo>
                <a:lnTo>
                  <a:pt x="30" y="74"/>
                </a:lnTo>
                <a:lnTo>
                  <a:pt x="34" y="71"/>
                </a:lnTo>
                <a:lnTo>
                  <a:pt x="37" y="67"/>
                </a:lnTo>
                <a:lnTo>
                  <a:pt x="41" y="57"/>
                </a:lnTo>
                <a:lnTo>
                  <a:pt x="42" y="41"/>
                </a:lnTo>
                <a:lnTo>
                  <a:pt x="41" y="25"/>
                </a:lnTo>
                <a:lnTo>
                  <a:pt x="37" y="15"/>
                </a:lnTo>
                <a:lnTo>
                  <a:pt x="34" y="11"/>
                </a:lnTo>
                <a:lnTo>
                  <a:pt x="26" y="9"/>
                </a:lnTo>
                <a:lnTo>
                  <a:pt x="21" y="9"/>
                </a:lnTo>
                <a:close/>
                <a:moveTo>
                  <a:pt x="26" y="0"/>
                </a:moveTo>
                <a:lnTo>
                  <a:pt x="32" y="1"/>
                </a:lnTo>
                <a:lnTo>
                  <a:pt x="37" y="2"/>
                </a:lnTo>
                <a:lnTo>
                  <a:pt x="45" y="10"/>
                </a:lnTo>
                <a:lnTo>
                  <a:pt x="50" y="22"/>
                </a:lnTo>
                <a:lnTo>
                  <a:pt x="51" y="27"/>
                </a:lnTo>
                <a:lnTo>
                  <a:pt x="52" y="34"/>
                </a:lnTo>
                <a:lnTo>
                  <a:pt x="52" y="41"/>
                </a:lnTo>
                <a:lnTo>
                  <a:pt x="51" y="55"/>
                </a:lnTo>
                <a:lnTo>
                  <a:pt x="47" y="70"/>
                </a:lnTo>
                <a:lnTo>
                  <a:pt x="40" y="77"/>
                </a:lnTo>
                <a:lnTo>
                  <a:pt x="36" y="80"/>
                </a:lnTo>
                <a:lnTo>
                  <a:pt x="31" y="82"/>
                </a:lnTo>
                <a:lnTo>
                  <a:pt x="20" y="82"/>
                </a:lnTo>
                <a:lnTo>
                  <a:pt x="15" y="80"/>
                </a:lnTo>
                <a:lnTo>
                  <a:pt x="11" y="77"/>
                </a:lnTo>
                <a:lnTo>
                  <a:pt x="8" y="74"/>
                </a:lnTo>
                <a:lnTo>
                  <a:pt x="4" y="66"/>
                </a:lnTo>
                <a:lnTo>
                  <a:pt x="1" y="55"/>
                </a:lnTo>
                <a:lnTo>
                  <a:pt x="0" y="41"/>
                </a:lnTo>
                <a:lnTo>
                  <a:pt x="0" y="29"/>
                </a:lnTo>
                <a:lnTo>
                  <a:pt x="3" y="19"/>
                </a:lnTo>
                <a:lnTo>
                  <a:pt x="8" y="9"/>
                </a:lnTo>
                <a:lnTo>
                  <a:pt x="11" y="5"/>
                </a:lnTo>
                <a:lnTo>
                  <a:pt x="15" y="2"/>
                </a:lnTo>
                <a:lnTo>
                  <a:pt x="20" y="1"/>
                </a:lnTo>
                <a:lnTo>
                  <a:pt x="26" y="0"/>
                </a:lnTo>
                <a:close/>
              </a:path>
            </a:pathLst>
          </a:custGeom>
          <a:solidFill>
            <a:srgbClr val="FFFFFF"/>
          </a:solidFill>
          <a:ln w="0">
            <a:solidFill>
              <a:srgbClr val="FFFFFF"/>
            </a:solidFill>
            <a:prstDash val="solid"/>
            <a:round/>
            <a:headEnd/>
            <a:tailEnd/>
          </a:ln>
        </p:spPr>
        <p:txBody>
          <a:bodyPr/>
          <a:lstStyle/>
          <a:p>
            <a:endParaRPr lang="en-US"/>
          </a:p>
        </p:txBody>
      </p:sp>
      <p:sp>
        <p:nvSpPr>
          <p:cNvPr id="16" name="Freeform 468"/>
          <p:cNvSpPr>
            <a:spLocks noEditPoints="1"/>
          </p:cNvSpPr>
          <p:nvPr/>
        </p:nvSpPr>
        <p:spPr bwMode="auto">
          <a:xfrm>
            <a:off x="1643063" y="1101725"/>
            <a:ext cx="84137" cy="130175"/>
          </a:xfrm>
          <a:custGeom>
            <a:avLst/>
            <a:gdLst>
              <a:gd name="T0" fmla="*/ 22 w 53"/>
              <a:gd name="T1" fmla="*/ 9 h 82"/>
              <a:gd name="T2" fmla="*/ 18 w 53"/>
              <a:gd name="T3" fmla="*/ 11 h 82"/>
              <a:gd name="T4" fmla="*/ 15 w 53"/>
              <a:gd name="T5" fmla="*/ 15 h 82"/>
              <a:gd name="T6" fmla="*/ 12 w 53"/>
              <a:gd name="T7" fmla="*/ 25 h 82"/>
              <a:gd name="T8" fmla="*/ 10 w 53"/>
              <a:gd name="T9" fmla="*/ 41 h 82"/>
              <a:gd name="T10" fmla="*/ 10 w 53"/>
              <a:gd name="T11" fmla="*/ 54 h 82"/>
              <a:gd name="T12" fmla="*/ 13 w 53"/>
              <a:gd name="T13" fmla="*/ 62 h 82"/>
              <a:gd name="T14" fmla="*/ 15 w 53"/>
              <a:gd name="T15" fmla="*/ 67 h 82"/>
              <a:gd name="T16" fmla="*/ 18 w 53"/>
              <a:gd name="T17" fmla="*/ 71 h 82"/>
              <a:gd name="T18" fmla="*/ 22 w 53"/>
              <a:gd name="T19" fmla="*/ 74 h 82"/>
              <a:gd name="T20" fmla="*/ 27 w 53"/>
              <a:gd name="T21" fmla="*/ 75 h 82"/>
              <a:gd name="T22" fmla="*/ 30 w 53"/>
              <a:gd name="T23" fmla="*/ 74 h 82"/>
              <a:gd name="T24" fmla="*/ 34 w 53"/>
              <a:gd name="T25" fmla="*/ 71 h 82"/>
              <a:gd name="T26" fmla="*/ 38 w 53"/>
              <a:gd name="T27" fmla="*/ 67 h 82"/>
              <a:gd name="T28" fmla="*/ 41 w 53"/>
              <a:gd name="T29" fmla="*/ 57 h 82"/>
              <a:gd name="T30" fmla="*/ 43 w 53"/>
              <a:gd name="T31" fmla="*/ 41 h 82"/>
              <a:gd name="T32" fmla="*/ 41 w 53"/>
              <a:gd name="T33" fmla="*/ 25 h 82"/>
              <a:gd name="T34" fmla="*/ 38 w 53"/>
              <a:gd name="T35" fmla="*/ 15 h 82"/>
              <a:gd name="T36" fmla="*/ 34 w 53"/>
              <a:gd name="T37" fmla="*/ 11 h 82"/>
              <a:gd name="T38" fmla="*/ 27 w 53"/>
              <a:gd name="T39" fmla="*/ 9 h 82"/>
              <a:gd name="T40" fmla="*/ 22 w 53"/>
              <a:gd name="T41" fmla="*/ 9 h 82"/>
              <a:gd name="T42" fmla="*/ 27 w 53"/>
              <a:gd name="T43" fmla="*/ 0 h 82"/>
              <a:gd name="T44" fmla="*/ 33 w 53"/>
              <a:gd name="T45" fmla="*/ 1 h 82"/>
              <a:gd name="T46" fmla="*/ 38 w 53"/>
              <a:gd name="T47" fmla="*/ 2 h 82"/>
              <a:gd name="T48" fmla="*/ 45 w 53"/>
              <a:gd name="T49" fmla="*/ 10 h 82"/>
              <a:gd name="T50" fmla="*/ 50 w 53"/>
              <a:gd name="T51" fmla="*/ 22 h 82"/>
              <a:gd name="T52" fmla="*/ 51 w 53"/>
              <a:gd name="T53" fmla="*/ 27 h 82"/>
              <a:gd name="T54" fmla="*/ 53 w 53"/>
              <a:gd name="T55" fmla="*/ 34 h 82"/>
              <a:gd name="T56" fmla="*/ 53 w 53"/>
              <a:gd name="T57" fmla="*/ 41 h 82"/>
              <a:gd name="T58" fmla="*/ 51 w 53"/>
              <a:gd name="T59" fmla="*/ 55 h 82"/>
              <a:gd name="T60" fmla="*/ 49 w 53"/>
              <a:gd name="T61" fmla="*/ 65 h 82"/>
              <a:gd name="T62" fmla="*/ 46 w 53"/>
              <a:gd name="T63" fmla="*/ 70 h 82"/>
              <a:gd name="T64" fmla="*/ 44 w 53"/>
              <a:gd name="T65" fmla="*/ 74 h 82"/>
              <a:gd name="T66" fmla="*/ 40 w 53"/>
              <a:gd name="T67" fmla="*/ 77 h 82"/>
              <a:gd name="T68" fmla="*/ 36 w 53"/>
              <a:gd name="T69" fmla="*/ 80 h 82"/>
              <a:gd name="T70" fmla="*/ 32 w 53"/>
              <a:gd name="T71" fmla="*/ 82 h 82"/>
              <a:gd name="T72" fmla="*/ 20 w 53"/>
              <a:gd name="T73" fmla="*/ 82 h 82"/>
              <a:gd name="T74" fmla="*/ 15 w 53"/>
              <a:gd name="T75" fmla="*/ 80 h 82"/>
              <a:gd name="T76" fmla="*/ 12 w 53"/>
              <a:gd name="T77" fmla="*/ 77 h 82"/>
              <a:gd name="T78" fmla="*/ 8 w 53"/>
              <a:gd name="T79" fmla="*/ 74 h 82"/>
              <a:gd name="T80" fmla="*/ 4 w 53"/>
              <a:gd name="T81" fmla="*/ 66 h 82"/>
              <a:gd name="T82" fmla="*/ 2 w 53"/>
              <a:gd name="T83" fmla="*/ 55 h 82"/>
              <a:gd name="T84" fmla="*/ 0 w 53"/>
              <a:gd name="T85" fmla="*/ 41 h 82"/>
              <a:gd name="T86" fmla="*/ 0 w 53"/>
              <a:gd name="T87" fmla="*/ 29 h 82"/>
              <a:gd name="T88" fmla="*/ 3 w 53"/>
              <a:gd name="T89" fmla="*/ 19 h 82"/>
              <a:gd name="T90" fmla="*/ 8 w 53"/>
              <a:gd name="T91" fmla="*/ 9 h 82"/>
              <a:gd name="T92" fmla="*/ 12 w 53"/>
              <a:gd name="T93" fmla="*/ 5 h 82"/>
              <a:gd name="T94" fmla="*/ 15 w 53"/>
              <a:gd name="T95" fmla="*/ 2 h 82"/>
              <a:gd name="T96" fmla="*/ 20 w 53"/>
              <a:gd name="T97" fmla="*/ 1 h 82"/>
              <a:gd name="T98" fmla="*/ 27 w 53"/>
              <a:gd name="T99" fmla="*/ 0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82"/>
              <a:gd name="T152" fmla="*/ 53 w 53"/>
              <a:gd name="T153" fmla="*/ 82 h 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82">
                <a:moveTo>
                  <a:pt x="22" y="9"/>
                </a:moveTo>
                <a:lnTo>
                  <a:pt x="18" y="11"/>
                </a:lnTo>
                <a:lnTo>
                  <a:pt x="15" y="15"/>
                </a:lnTo>
                <a:lnTo>
                  <a:pt x="12" y="25"/>
                </a:lnTo>
                <a:lnTo>
                  <a:pt x="10" y="41"/>
                </a:lnTo>
                <a:lnTo>
                  <a:pt x="10" y="54"/>
                </a:lnTo>
                <a:lnTo>
                  <a:pt x="13" y="62"/>
                </a:lnTo>
                <a:lnTo>
                  <a:pt x="15" y="67"/>
                </a:lnTo>
                <a:lnTo>
                  <a:pt x="18" y="71"/>
                </a:lnTo>
                <a:lnTo>
                  <a:pt x="22" y="74"/>
                </a:lnTo>
                <a:lnTo>
                  <a:pt x="27" y="75"/>
                </a:lnTo>
                <a:lnTo>
                  <a:pt x="30" y="74"/>
                </a:lnTo>
                <a:lnTo>
                  <a:pt x="34" y="71"/>
                </a:lnTo>
                <a:lnTo>
                  <a:pt x="38" y="67"/>
                </a:lnTo>
                <a:lnTo>
                  <a:pt x="41" y="57"/>
                </a:lnTo>
                <a:lnTo>
                  <a:pt x="43" y="41"/>
                </a:lnTo>
                <a:lnTo>
                  <a:pt x="41" y="25"/>
                </a:lnTo>
                <a:lnTo>
                  <a:pt x="38" y="15"/>
                </a:lnTo>
                <a:lnTo>
                  <a:pt x="34" y="11"/>
                </a:lnTo>
                <a:lnTo>
                  <a:pt x="27" y="9"/>
                </a:lnTo>
                <a:lnTo>
                  <a:pt x="22" y="9"/>
                </a:lnTo>
                <a:close/>
                <a:moveTo>
                  <a:pt x="27" y="0"/>
                </a:moveTo>
                <a:lnTo>
                  <a:pt x="33" y="1"/>
                </a:lnTo>
                <a:lnTo>
                  <a:pt x="38" y="2"/>
                </a:lnTo>
                <a:lnTo>
                  <a:pt x="45" y="10"/>
                </a:lnTo>
                <a:lnTo>
                  <a:pt x="50" y="22"/>
                </a:lnTo>
                <a:lnTo>
                  <a:pt x="51" y="27"/>
                </a:lnTo>
                <a:lnTo>
                  <a:pt x="53" y="34"/>
                </a:lnTo>
                <a:lnTo>
                  <a:pt x="53" y="41"/>
                </a:lnTo>
                <a:lnTo>
                  <a:pt x="51" y="55"/>
                </a:lnTo>
                <a:lnTo>
                  <a:pt x="49" y="65"/>
                </a:lnTo>
                <a:lnTo>
                  <a:pt x="46" y="70"/>
                </a:lnTo>
                <a:lnTo>
                  <a:pt x="44" y="74"/>
                </a:lnTo>
                <a:lnTo>
                  <a:pt x="40" y="77"/>
                </a:lnTo>
                <a:lnTo>
                  <a:pt x="36" y="80"/>
                </a:lnTo>
                <a:lnTo>
                  <a:pt x="32" y="82"/>
                </a:lnTo>
                <a:lnTo>
                  <a:pt x="20" y="82"/>
                </a:lnTo>
                <a:lnTo>
                  <a:pt x="15" y="80"/>
                </a:lnTo>
                <a:lnTo>
                  <a:pt x="12" y="77"/>
                </a:lnTo>
                <a:lnTo>
                  <a:pt x="8" y="74"/>
                </a:lnTo>
                <a:lnTo>
                  <a:pt x="4" y="66"/>
                </a:lnTo>
                <a:lnTo>
                  <a:pt x="2" y="55"/>
                </a:lnTo>
                <a:lnTo>
                  <a:pt x="0" y="41"/>
                </a:lnTo>
                <a:lnTo>
                  <a:pt x="0" y="29"/>
                </a:lnTo>
                <a:lnTo>
                  <a:pt x="3" y="19"/>
                </a:lnTo>
                <a:lnTo>
                  <a:pt x="8" y="9"/>
                </a:lnTo>
                <a:lnTo>
                  <a:pt x="12" y="5"/>
                </a:lnTo>
                <a:lnTo>
                  <a:pt x="15" y="2"/>
                </a:lnTo>
                <a:lnTo>
                  <a:pt x="20" y="1"/>
                </a:lnTo>
                <a:lnTo>
                  <a:pt x="27" y="0"/>
                </a:lnTo>
                <a:close/>
              </a:path>
            </a:pathLst>
          </a:custGeom>
          <a:solidFill>
            <a:srgbClr val="FFFFFF"/>
          </a:solidFill>
          <a:ln w="0">
            <a:solidFill>
              <a:srgbClr val="FFFFFF"/>
            </a:solidFill>
            <a:prstDash val="solid"/>
            <a:round/>
            <a:headEnd/>
            <a:tailEnd/>
          </a:ln>
        </p:spPr>
        <p:txBody>
          <a:bodyPr/>
          <a:lstStyle/>
          <a:p>
            <a:endParaRPr lang="en-US"/>
          </a:p>
        </p:txBody>
      </p:sp>
      <p:sp>
        <p:nvSpPr>
          <p:cNvPr id="17" name="Freeform 469"/>
          <p:cNvSpPr>
            <a:spLocks noEditPoints="1"/>
          </p:cNvSpPr>
          <p:nvPr/>
        </p:nvSpPr>
        <p:spPr bwMode="auto">
          <a:xfrm>
            <a:off x="1530350" y="1939925"/>
            <a:ext cx="84138" cy="131763"/>
          </a:xfrm>
          <a:custGeom>
            <a:avLst/>
            <a:gdLst>
              <a:gd name="T0" fmla="*/ 18 w 53"/>
              <a:gd name="T1" fmla="*/ 44 h 83"/>
              <a:gd name="T2" fmla="*/ 12 w 53"/>
              <a:gd name="T3" fmla="*/ 50 h 83"/>
              <a:gd name="T4" fmla="*/ 10 w 53"/>
              <a:gd name="T5" fmla="*/ 63 h 83"/>
              <a:gd name="T6" fmla="*/ 14 w 53"/>
              <a:gd name="T7" fmla="*/ 70 h 83"/>
              <a:gd name="T8" fmla="*/ 21 w 53"/>
              <a:gd name="T9" fmla="*/ 74 h 83"/>
              <a:gd name="T10" fmla="*/ 30 w 53"/>
              <a:gd name="T11" fmla="*/ 74 h 83"/>
              <a:gd name="T12" fmla="*/ 38 w 53"/>
              <a:gd name="T13" fmla="*/ 70 h 83"/>
              <a:gd name="T14" fmla="*/ 43 w 53"/>
              <a:gd name="T15" fmla="*/ 54 h 83"/>
              <a:gd name="T16" fmla="*/ 34 w 53"/>
              <a:gd name="T17" fmla="*/ 44 h 83"/>
              <a:gd name="T18" fmla="*/ 21 w 53"/>
              <a:gd name="T19" fmla="*/ 43 h 83"/>
              <a:gd name="T20" fmla="*/ 19 w 53"/>
              <a:gd name="T21" fmla="*/ 10 h 83"/>
              <a:gd name="T22" fmla="*/ 14 w 53"/>
              <a:gd name="T23" fmla="*/ 18 h 83"/>
              <a:gd name="T24" fmla="*/ 14 w 53"/>
              <a:gd name="T25" fmla="*/ 25 h 83"/>
              <a:gd name="T26" fmla="*/ 19 w 53"/>
              <a:gd name="T27" fmla="*/ 33 h 83"/>
              <a:gd name="T28" fmla="*/ 30 w 53"/>
              <a:gd name="T29" fmla="*/ 34 h 83"/>
              <a:gd name="T30" fmla="*/ 38 w 53"/>
              <a:gd name="T31" fmla="*/ 28 h 83"/>
              <a:gd name="T32" fmla="*/ 39 w 53"/>
              <a:gd name="T33" fmla="*/ 18 h 83"/>
              <a:gd name="T34" fmla="*/ 33 w 53"/>
              <a:gd name="T35" fmla="*/ 10 h 83"/>
              <a:gd name="T36" fmla="*/ 23 w 53"/>
              <a:gd name="T37" fmla="*/ 9 h 83"/>
              <a:gd name="T38" fmla="*/ 33 w 53"/>
              <a:gd name="T39" fmla="*/ 2 h 83"/>
              <a:gd name="T40" fmla="*/ 43 w 53"/>
              <a:gd name="T41" fmla="*/ 7 h 83"/>
              <a:gd name="T42" fmla="*/ 49 w 53"/>
              <a:gd name="T43" fmla="*/ 17 h 83"/>
              <a:gd name="T44" fmla="*/ 46 w 53"/>
              <a:gd name="T45" fmla="*/ 32 h 83"/>
              <a:gd name="T46" fmla="*/ 38 w 53"/>
              <a:gd name="T47" fmla="*/ 38 h 83"/>
              <a:gd name="T48" fmla="*/ 46 w 53"/>
              <a:gd name="T49" fmla="*/ 43 h 83"/>
              <a:gd name="T50" fmla="*/ 51 w 53"/>
              <a:gd name="T51" fmla="*/ 49 h 83"/>
              <a:gd name="T52" fmla="*/ 53 w 53"/>
              <a:gd name="T53" fmla="*/ 59 h 83"/>
              <a:gd name="T54" fmla="*/ 49 w 53"/>
              <a:gd name="T55" fmla="*/ 72 h 83"/>
              <a:gd name="T56" fmla="*/ 41 w 53"/>
              <a:gd name="T57" fmla="*/ 79 h 83"/>
              <a:gd name="T58" fmla="*/ 31 w 53"/>
              <a:gd name="T59" fmla="*/ 83 h 83"/>
              <a:gd name="T60" fmla="*/ 15 w 53"/>
              <a:gd name="T61" fmla="*/ 82 h 83"/>
              <a:gd name="T62" fmla="*/ 4 w 53"/>
              <a:gd name="T63" fmla="*/ 72 h 83"/>
              <a:gd name="T64" fmla="*/ 0 w 53"/>
              <a:gd name="T65" fmla="*/ 63 h 83"/>
              <a:gd name="T66" fmla="*/ 2 w 53"/>
              <a:gd name="T67" fmla="*/ 49 h 83"/>
              <a:gd name="T68" fmla="*/ 10 w 53"/>
              <a:gd name="T69" fmla="*/ 39 h 83"/>
              <a:gd name="T70" fmla="*/ 12 w 53"/>
              <a:gd name="T71" fmla="*/ 37 h 83"/>
              <a:gd name="T72" fmla="*/ 4 w 53"/>
              <a:gd name="T73" fmla="*/ 27 h 83"/>
              <a:gd name="T74" fmla="*/ 5 w 53"/>
              <a:gd name="T75" fmla="*/ 12 h 83"/>
              <a:gd name="T76" fmla="*/ 14 w 53"/>
              <a:gd name="T77" fmla="*/ 3 h 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3"/>
              <a:gd name="T119" fmla="*/ 53 w 53"/>
              <a:gd name="T120" fmla="*/ 83 h 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3">
                <a:moveTo>
                  <a:pt x="21" y="43"/>
                </a:moveTo>
                <a:lnTo>
                  <a:pt x="18" y="44"/>
                </a:lnTo>
                <a:lnTo>
                  <a:pt x="14" y="47"/>
                </a:lnTo>
                <a:lnTo>
                  <a:pt x="12" y="50"/>
                </a:lnTo>
                <a:lnTo>
                  <a:pt x="10" y="54"/>
                </a:lnTo>
                <a:lnTo>
                  <a:pt x="10" y="63"/>
                </a:lnTo>
                <a:lnTo>
                  <a:pt x="12" y="67"/>
                </a:lnTo>
                <a:lnTo>
                  <a:pt x="14" y="70"/>
                </a:lnTo>
                <a:lnTo>
                  <a:pt x="18" y="73"/>
                </a:lnTo>
                <a:lnTo>
                  <a:pt x="21" y="74"/>
                </a:lnTo>
                <a:lnTo>
                  <a:pt x="26" y="75"/>
                </a:lnTo>
                <a:lnTo>
                  <a:pt x="30" y="74"/>
                </a:lnTo>
                <a:lnTo>
                  <a:pt x="35" y="73"/>
                </a:lnTo>
                <a:lnTo>
                  <a:pt x="38" y="70"/>
                </a:lnTo>
                <a:lnTo>
                  <a:pt x="43" y="63"/>
                </a:lnTo>
                <a:lnTo>
                  <a:pt x="43" y="54"/>
                </a:lnTo>
                <a:lnTo>
                  <a:pt x="38" y="47"/>
                </a:lnTo>
                <a:lnTo>
                  <a:pt x="34" y="44"/>
                </a:lnTo>
                <a:lnTo>
                  <a:pt x="30" y="43"/>
                </a:lnTo>
                <a:lnTo>
                  <a:pt x="21" y="43"/>
                </a:lnTo>
                <a:close/>
                <a:moveTo>
                  <a:pt x="23" y="9"/>
                </a:moveTo>
                <a:lnTo>
                  <a:pt x="19" y="10"/>
                </a:lnTo>
                <a:lnTo>
                  <a:pt x="17" y="13"/>
                </a:lnTo>
                <a:lnTo>
                  <a:pt x="14" y="18"/>
                </a:lnTo>
                <a:lnTo>
                  <a:pt x="13" y="22"/>
                </a:lnTo>
                <a:lnTo>
                  <a:pt x="14" y="25"/>
                </a:lnTo>
                <a:lnTo>
                  <a:pt x="17" y="30"/>
                </a:lnTo>
                <a:lnTo>
                  <a:pt x="19" y="33"/>
                </a:lnTo>
                <a:lnTo>
                  <a:pt x="23" y="34"/>
                </a:lnTo>
                <a:lnTo>
                  <a:pt x="30" y="34"/>
                </a:lnTo>
                <a:lnTo>
                  <a:pt x="33" y="33"/>
                </a:lnTo>
                <a:lnTo>
                  <a:pt x="38" y="28"/>
                </a:lnTo>
                <a:lnTo>
                  <a:pt x="39" y="25"/>
                </a:lnTo>
                <a:lnTo>
                  <a:pt x="39" y="18"/>
                </a:lnTo>
                <a:lnTo>
                  <a:pt x="38" y="15"/>
                </a:lnTo>
                <a:lnTo>
                  <a:pt x="33" y="10"/>
                </a:lnTo>
                <a:lnTo>
                  <a:pt x="30" y="9"/>
                </a:lnTo>
                <a:lnTo>
                  <a:pt x="23" y="9"/>
                </a:lnTo>
                <a:close/>
                <a:moveTo>
                  <a:pt x="26" y="0"/>
                </a:moveTo>
                <a:lnTo>
                  <a:pt x="33" y="2"/>
                </a:lnTo>
                <a:lnTo>
                  <a:pt x="38" y="3"/>
                </a:lnTo>
                <a:lnTo>
                  <a:pt x="43" y="7"/>
                </a:lnTo>
                <a:lnTo>
                  <a:pt x="46" y="12"/>
                </a:lnTo>
                <a:lnTo>
                  <a:pt x="49" y="17"/>
                </a:lnTo>
                <a:lnTo>
                  <a:pt x="49" y="27"/>
                </a:lnTo>
                <a:lnTo>
                  <a:pt x="46" y="32"/>
                </a:lnTo>
                <a:lnTo>
                  <a:pt x="41" y="37"/>
                </a:lnTo>
                <a:lnTo>
                  <a:pt x="38" y="38"/>
                </a:lnTo>
                <a:lnTo>
                  <a:pt x="43" y="40"/>
                </a:lnTo>
                <a:lnTo>
                  <a:pt x="46" y="43"/>
                </a:lnTo>
                <a:lnTo>
                  <a:pt x="49" y="45"/>
                </a:lnTo>
                <a:lnTo>
                  <a:pt x="51" y="49"/>
                </a:lnTo>
                <a:lnTo>
                  <a:pt x="53" y="54"/>
                </a:lnTo>
                <a:lnTo>
                  <a:pt x="53" y="59"/>
                </a:lnTo>
                <a:lnTo>
                  <a:pt x="51" y="65"/>
                </a:lnTo>
                <a:lnTo>
                  <a:pt x="49" y="72"/>
                </a:lnTo>
                <a:lnTo>
                  <a:pt x="45" y="77"/>
                </a:lnTo>
                <a:lnTo>
                  <a:pt x="41" y="79"/>
                </a:lnTo>
                <a:lnTo>
                  <a:pt x="36" y="82"/>
                </a:lnTo>
                <a:lnTo>
                  <a:pt x="31" y="83"/>
                </a:lnTo>
                <a:lnTo>
                  <a:pt x="20" y="83"/>
                </a:lnTo>
                <a:lnTo>
                  <a:pt x="15" y="82"/>
                </a:lnTo>
                <a:lnTo>
                  <a:pt x="12" y="79"/>
                </a:lnTo>
                <a:lnTo>
                  <a:pt x="4" y="72"/>
                </a:lnTo>
                <a:lnTo>
                  <a:pt x="2" y="68"/>
                </a:lnTo>
                <a:lnTo>
                  <a:pt x="0" y="63"/>
                </a:lnTo>
                <a:lnTo>
                  <a:pt x="0" y="53"/>
                </a:lnTo>
                <a:lnTo>
                  <a:pt x="2" y="49"/>
                </a:lnTo>
                <a:lnTo>
                  <a:pt x="7" y="42"/>
                </a:lnTo>
                <a:lnTo>
                  <a:pt x="10" y="39"/>
                </a:lnTo>
                <a:lnTo>
                  <a:pt x="15" y="38"/>
                </a:lnTo>
                <a:lnTo>
                  <a:pt x="12" y="37"/>
                </a:lnTo>
                <a:lnTo>
                  <a:pt x="7" y="32"/>
                </a:lnTo>
                <a:lnTo>
                  <a:pt x="4" y="27"/>
                </a:lnTo>
                <a:lnTo>
                  <a:pt x="3" y="22"/>
                </a:lnTo>
                <a:lnTo>
                  <a:pt x="5" y="12"/>
                </a:lnTo>
                <a:lnTo>
                  <a:pt x="9" y="7"/>
                </a:lnTo>
                <a:lnTo>
                  <a:pt x="14" y="3"/>
                </a:lnTo>
                <a:lnTo>
                  <a:pt x="26" y="0"/>
                </a:lnTo>
                <a:close/>
              </a:path>
            </a:pathLst>
          </a:custGeom>
          <a:solidFill>
            <a:srgbClr val="FFFFFF"/>
          </a:solidFill>
          <a:ln w="0">
            <a:solidFill>
              <a:srgbClr val="FFFFFF"/>
            </a:solidFill>
            <a:prstDash val="solid"/>
            <a:round/>
            <a:headEnd/>
            <a:tailEnd/>
          </a:ln>
        </p:spPr>
        <p:txBody>
          <a:bodyPr/>
          <a:lstStyle/>
          <a:p>
            <a:endParaRPr lang="en-US"/>
          </a:p>
        </p:txBody>
      </p:sp>
      <p:sp>
        <p:nvSpPr>
          <p:cNvPr id="18" name="Freeform 470"/>
          <p:cNvSpPr>
            <a:spLocks noEditPoints="1"/>
          </p:cNvSpPr>
          <p:nvPr/>
        </p:nvSpPr>
        <p:spPr bwMode="auto">
          <a:xfrm>
            <a:off x="1630363" y="1939925"/>
            <a:ext cx="82550" cy="131763"/>
          </a:xfrm>
          <a:custGeom>
            <a:avLst/>
            <a:gdLst>
              <a:gd name="T0" fmla="*/ 21 w 52"/>
              <a:gd name="T1" fmla="*/ 9 h 83"/>
              <a:gd name="T2" fmla="*/ 17 w 52"/>
              <a:gd name="T3" fmla="*/ 12 h 83"/>
              <a:gd name="T4" fmla="*/ 15 w 52"/>
              <a:gd name="T5" fmla="*/ 15 h 83"/>
              <a:gd name="T6" fmla="*/ 11 w 52"/>
              <a:gd name="T7" fmla="*/ 25 h 83"/>
              <a:gd name="T8" fmla="*/ 10 w 52"/>
              <a:gd name="T9" fmla="*/ 42 h 83"/>
              <a:gd name="T10" fmla="*/ 10 w 52"/>
              <a:gd name="T11" fmla="*/ 54 h 83"/>
              <a:gd name="T12" fmla="*/ 12 w 52"/>
              <a:gd name="T13" fmla="*/ 63 h 83"/>
              <a:gd name="T14" fmla="*/ 15 w 52"/>
              <a:gd name="T15" fmla="*/ 68 h 83"/>
              <a:gd name="T16" fmla="*/ 17 w 52"/>
              <a:gd name="T17" fmla="*/ 72 h 83"/>
              <a:gd name="T18" fmla="*/ 21 w 52"/>
              <a:gd name="T19" fmla="*/ 74 h 83"/>
              <a:gd name="T20" fmla="*/ 26 w 52"/>
              <a:gd name="T21" fmla="*/ 75 h 83"/>
              <a:gd name="T22" fmla="*/ 30 w 52"/>
              <a:gd name="T23" fmla="*/ 74 h 83"/>
              <a:gd name="T24" fmla="*/ 33 w 52"/>
              <a:gd name="T25" fmla="*/ 72 h 83"/>
              <a:gd name="T26" fmla="*/ 37 w 52"/>
              <a:gd name="T27" fmla="*/ 68 h 83"/>
              <a:gd name="T28" fmla="*/ 41 w 52"/>
              <a:gd name="T29" fmla="*/ 58 h 83"/>
              <a:gd name="T30" fmla="*/ 42 w 52"/>
              <a:gd name="T31" fmla="*/ 42 h 83"/>
              <a:gd name="T32" fmla="*/ 41 w 52"/>
              <a:gd name="T33" fmla="*/ 25 h 83"/>
              <a:gd name="T34" fmla="*/ 37 w 52"/>
              <a:gd name="T35" fmla="*/ 15 h 83"/>
              <a:gd name="T36" fmla="*/ 33 w 52"/>
              <a:gd name="T37" fmla="*/ 12 h 83"/>
              <a:gd name="T38" fmla="*/ 26 w 52"/>
              <a:gd name="T39" fmla="*/ 9 h 83"/>
              <a:gd name="T40" fmla="*/ 21 w 52"/>
              <a:gd name="T41" fmla="*/ 9 h 83"/>
              <a:gd name="T42" fmla="*/ 26 w 52"/>
              <a:gd name="T43" fmla="*/ 0 h 83"/>
              <a:gd name="T44" fmla="*/ 32 w 52"/>
              <a:gd name="T45" fmla="*/ 2 h 83"/>
              <a:gd name="T46" fmla="*/ 37 w 52"/>
              <a:gd name="T47" fmla="*/ 3 h 83"/>
              <a:gd name="T48" fmla="*/ 44 w 52"/>
              <a:gd name="T49" fmla="*/ 10 h 83"/>
              <a:gd name="T50" fmla="*/ 49 w 52"/>
              <a:gd name="T51" fmla="*/ 23 h 83"/>
              <a:gd name="T52" fmla="*/ 51 w 52"/>
              <a:gd name="T53" fmla="*/ 28 h 83"/>
              <a:gd name="T54" fmla="*/ 52 w 52"/>
              <a:gd name="T55" fmla="*/ 34 h 83"/>
              <a:gd name="T56" fmla="*/ 52 w 52"/>
              <a:gd name="T57" fmla="*/ 42 h 83"/>
              <a:gd name="T58" fmla="*/ 51 w 52"/>
              <a:gd name="T59" fmla="*/ 55 h 83"/>
              <a:gd name="T60" fmla="*/ 47 w 52"/>
              <a:gd name="T61" fmla="*/ 70 h 83"/>
              <a:gd name="T62" fmla="*/ 40 w 52"/>
              <a:gd name="T63" fmla="*/ 78 h 83"/>
              <a:gd name="T64" fmla="*/ 36 w 52"/>
              <a:gd name="T65" fmla="*/ 80 h 83"/>
              <a:gd name="T66" fmla="*/ 31 w 52"/>
              <a:gd name="T67" fmla="*/ 83 h 83"/>
              <a:gd name="T68" fmla="*/ 20 w 52"/>
              <a:gd name="T69" fmla="*/ 83 h 83"/>
              <a:gd name="T70" fmla="*/ 15 w 52"/>
              <a:gd name="T71" fmla="*/ 80 h 83"/>
              <a:gd name="T72" fmla="*/ 11 w 52"/>
              <a:gd name="T73" fmla="*/ 78 h 83"/>
              <a:gd name="T74" fmla="*/ 7 w 52"/>
              <a:gd name="T75" fmla="*/ 74 h 83"/>
              <a:gd name="T76" fmla="*/ 3 w 52"/>
              <a:gd name="T77" fmla="*/ 67 h 83"/>
              <a:gd name="T78" fmla="*/ 1 w 52"/>
              <a:gd name="T79" fmla="*/ 55 h 83"/>
              <a:gd name="T80" fmla="*/ 0 w 52"/>
              <a:gd name="T81" fmla="*/ 42 h 83"/>
              <a:gd name="T82" fmla="*/ 0 w 52"/>
              <a:gd name="T83" fmla="*/ 29 h 83"/>
              <a:gd name="T84" fmla="*/ 2 w 52"/>
              <a:gd name="T85" fmla="*/ 19 h 83"/>
              <a:gd name="T86" fmla="*/ 7 w 52"/>
              <a:gd name="T87" fmla="*/ 9 h 83"/>
              <a:gd name="T88" fmla="*/ 11 w 52"/>
              <a:gd name="T89" fmla="*/ 5 h 83"/>
              <a:gd name="T90" fmla="*/ 15 w 52"/>
              <a:gd name="T91" fmla="*/ 3 h 83"/>
              <a:gd name="T92" fmla="*/ 20 w 52"/>
              <a:gd name="T93" fmla="*/ 2 h 83"/>
              <a:gd name="T94" fmla="*/ 26 w 52"/>
              <a:gd name="T95" fmla="*/ 0 h 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83"/>
              <a:gd name="T146" fmla="*/ 52 w 52"/>
              <a:gd name="T147" fmla="*/ 83 h 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83">
                <a:moveTo>
                  <a:pt x="21" y="9"/>
                </a:moveTo>
                <a:lnTo>
                  <a:pt x="17" y="12"/>
                </a:lnTo>
                <a:lnTo>
                  <a:pt x="15" y="15"/>
                </a:lnTo>
                <a:lnTo>
                  <a:pt x="11" y="25"/>
                </a:lnTo>
                <a:lnTo>
                  <a:pt x="10" y="42"/>
                </a:lnTo>
                <a:lnTo>
                  <a:pt x="10" y="54"/>
                </a:lnTo>
                <a:lnTo>
                  <a:pt x="12" y="63"/>
                </a:lnTo>
                <a:lnTo>
                  <a:pt x="15" y="68"/>
                </a:lnTo>
                <a:lnTo>
                  <a:pt x="17" y="72"/>
                </a:lnTo>
                <a:lnTo>
                  <a:pt x="21" y="74"/>
                </a:lnTo>
                <a:lnTo>
                  <a:pt x="26" y="75"/>
                </a:lnTo>
                <a:lnTo>
                  <a:pt x="30" y="74"/>
                </a:lnTo>
                <a:lnTo>
                  <a:pt x="33" y="72"/>
                </a:lnTo>
                <a:lnTo>
                  <a:pt x="37" y="68"/>
                </a:lnTo>
                <a:lnTo>
                  <a:pt x="41" y="58"/>
                </a:lnTo>
                <a:lnTo>
                  <a:pt x="42" y="42"/>
                </a:lnTo>
                <a:lnTo>
                  <a:pt x="41" y="25"/>
                </a:lnTo>
                <a:lnTo>
                  <a:pt x="37" y="15"/>
                </a:lnTo>
                <a:lnTo>
                  <a:pt x="33" y="12"/>
                </a:lnTo>
                <a:lnTo>
                  <a:pt x="26" y="9"/>
                </a:lnTo>
                <a:lnTo>
                  <a:pt x="21" y="9"/>
                </a:lnTo>
                <a:close/>
                <a:moveTo>
                  <a:pt x="26" y="0"/>
                </a:moveTo>
                <a:lnTo>
                  <a:pt x="32" y="2"/>
                </a:lnTo>
                <a:lnTo>
                  <a:pt x="37" y="3"/>
                </a:lnTo>
                <a:lnTo>
                  <a:pt x="44" y="10"/>
                </a:lnTo>
                <a:lnTo>
                  <a:pt x="49" y="23"/>
                </a:lnTo>
                <a:lnTo>
                  <a:pt x="51" y="28"/>
                </a:lnTo>
                <a:lnTo>
                  <a:pt x="52" y="34"/>
                </a:lnTo>
                <a:lnTo>
                  <a:pt x="52" y="42"/>
                </a:lnTo>
                <a:lnTo>
                  <a:pt x="51" y="55"/>
                </a:lnTo>
                <a:lnTo>
                  <a:pt x="47" y="70"/>
                </a:lnTo>
                <a:lnTo>
                  <a:pt x="40" y="78"/>
                </a:lnTo>
                <a:lnTo>
                  <a:pt x="36" y="80"/>
                </a:lnTo>
                <a:lnTo>
                  <a:pt x="31" y="83"/>
                </a:lnTo>
                <a:lnTo>
                  <a:pt x="20" y="83"/>
                </a:lnTo>
                <a:lnTo>
                  <a:pt x="15" y="80"/>
                </a:lnTo>
                <a:lnTo>
                  <a:pt x="11" y="78"/>
                </a:lnTo>
                <a:lnTo>
                  <a:pt x="7" y="74"/>
                </a:lnTo>
                <a:lnTo>
                  <a:pt x="3" y="67"/>
                </a:lnTo>
                <a:lnTo>
                  <a:pt x="1" y="55"/>
                </a:lnTo>
                <a:lnTo>
                  <a:pt x="0" y="42"/>
                </a:lnTo>
                <a:lnTo>
                  <a:pt x="0" y="29"/>
                </a:lnTo>
                <a:lnTo>
                  <a:pt x="2" y="19"/>
                </a:lnTo>
                <a:lnTo>
                  <a:pt x="7" y="9"/>
                </a:lnTo>
                <a:lnTo>
                  <a:pt x="11" y="5"/>
                </a:lnTo>
                <a:lnTo>
                  <a:pt x="15" y="3"/>
                </a:lnTo>
                <a:lnTo>
                  <a:pt x="20" y="2"/>
                </a:lnTo>
                <a:lnTo>
                  <a:pt x="26" y="0"/>
                </a:lnTo>
                <a:close/>
              </a:path>
            </a:pathLst>
          </a:custGeom>
          <a:solidFill>
            <a:srgbClr val="FFFFFF"/>
          </a:solidFill>
          <a:ln w="0">
            <a:solidFill>
              <a:srgbClr val="FFFFFF"/>
            </a:solidFill>
            <a:prstDash val="solid"/>
            <a:round/>
            <a:headEnd/>
            <a:tailEnd/>
          </a:ln>
        </p:spPr>
        <p:txBody>
          <a:bodyPr/>
          <a:lstStyle/>
          <a:p>
            <a:endParaRPr lang="en-US"/>
          </a:p>
        </p:txBody>
      </p:sp>
      <p:sp>
        <p:nvSpPr>
          <p:cNvPr id="19" name="Freeform 471"/>
          <p:cNvSpPr>
            <a:spLocks noEditPoints="1"/>
          </p:cNvSpPr>
          <p:nvPr/>
        </p:nvSpPr>
        <p:spPr bwMode="auto">
          <a:xfrm>
            <a:off x="1528763" y="2795588"/>
            <a:ext cx="85725" cy="130175"/>
          </a:xfrm>
          <a:custGeom>
            <a:avLst/>
            <a:gdLst>
              <a:gd name="T0" fmla="*/ 20 w 54"/>
              <a:gd name="T1" fmla="*/ 40 h 82"/>
              <a:gd name="T2" fmla="*/ 14 w 54"/>
              <a:gd name="T3" fmla="*/ 46 h 82"/>
              <a:gd name="T4" fmla="*/ 11 w 54"/>
              <a:gd name="T5" fmla="*/ 55 h 82"/>
              <a:gd name="T6" fmla="*/ 16 w 54"/>
              <a:gd name="T7" fmla="*/ 69 h 82"/>
              <a:gd name="T8" fmla="*/ 24 w 54"/>
              <a:gd name="T9" fmla="*/ 74 h 82"/>
              <a:gd name="T10" fmla="*/ 36 w 54"/>
              <a:gd name="T11" fmla="*/ 72 h 82"/>
              <a:gd name="T12" fmla="*/ 41 w 54"/>
              <a:gd name="T13" fmla="*/ 66 h 82"/>
              <a:gd name="T14" fmla="*/ 42 w 54"/>
              <a:gd name="T15" fmla="*/ 50 h 82"/>
              <a:gd name="T16" fmla="*/ 39 w 54"/>
              <a:gd name="T17" fmla="*/ 42 h 82"/>
              <a:gd name="T18" fmla="*/ 32 w 54"/>
              <a:gd name="T19" fmla="*/ 39 h 82"/>
              <a:gd name="T20" fmla="*/ 30 w 54"/>
              <a:gd name="T21" fmla="*/ 0 h 82"/>
              <a:gd name="T22" fmla="*/ 45 w 54"/>
              <a:gd name="T23" fmla="*/ 6 h 82"/>
              <a:gd name="T24" fmla="*/ 51 w 54"/>
              <a:gd name="T25" fmla="*/ 15 h 82"/>
              <a:gd name="T26" fmla="*/ 42 w 54"/>
              <a:gd name="T27" fmla="*/ 21 h 82"/>
              <a:gd name="T28" fmla="*/ 39 w 54"/>
              <a:gd name="T29" fmla="*/ 12 h 82"/>
              <a:gd name="T30" fmla="*/ 32 w 54"/>
              <a:gd name="T31" fmla="*/ 9 h 82"/>
              <a:gd name="T32" fmla="*/ 20 w 54"/>
              <a:gd name="T33" fmla="*/ 11 h 82"/>
              <a:gd name="T34" fmla="*/ 13 w 54"/>
              <a:gd name="T35" fmla="*/ 21 h 82"/>
              <a:gd name="T36" fmla="*/ 10 w 54"/>
              <a:gd name="T37" fmla="*/ 32 h 82"/>
              <a:gd name="T38" fmla="*/ 14 w 54"/>
              <a:gd name="T39" fmla="*/ 35 h 82"/>
              <a:gd name="T40" fmla="*/ 24 w 54"/>
              <a:gd name="T41" fmla="*/ 30 h 82"/>
              <a:gd name="T42" fmla="*/ 35 w 54"/>
              <a:gd name="T43" fmla="*/ 30 h 82"/>
              <a:gd name="T44" fmla="*/ 46 w 54"/>
              <a:gd name="T45" fmla="*/ 36 h 82"/>
              <a:gd name="T46" fmla="*/ 52 w 54"/>
              <a:gd name="T47" fmla="*/ 47 h 82"/>
              <a:gd name="T48" fmla="*/ 54 w 54"/>
              <a:gd name="T49" fmla="*/ 60 h 82"/>
              <a:gd name="T50" fmla="*/ 50 w 54"/>
              <a:gd name="T51" fmla="*/ 69 h 82"/>
              <a:gd name="T52" fmla="*/ 45 w 54"/>
              <a:gd name="T53" fmla="*/ 76 h 82"/>
              <a:gd name="T54" fmla="*/ 34 w 54"/>
              <a:gd name="T55" fmla="*/ 82 h 82"/>
              <a:gd name="T56" fmla="*/ 13 w 54"/>
              <a:gd name="T57" fmla="*/ 77 h 82"/>
              <a:gd name="T58" fmla="*/ 3 w 54"/>
              <a:gd name="T59" fmla="*/ 61 h 82"/>
              <a:gd name="T60" fmla="*/ 1 w 54"/>
              <a:gd name="T61" fmla="*/ 30 h 82"/>
              <a:gd name="T62" fmla="*/ 9 w 54"/>
              <a:gd name="T63" fmla="*/ 10 h 82"/>
              <a:gd name="T64" fmla="*/ 30 w 5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82"/>
              <a:gd name="T101" fmla="*/ 54 w 5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82">
                <a:moveTo>
                  <a:pt x="27" y="37"/>
                </a:moveTo>
                <a:lnTo>
                  <a:pt x="20" y="40"/>
                </a:lnTo>
                <a:lnTo>
                  <a:pt x="16" y="42"/>
                </a:lnTo>
                <a:lnTo>
                  <a:pt x="14" y="46"/>
                </a:lnTo>
                <a:lnTo>
                  <a:pt x="13" y="50"/>
                </a:lnTo>
                <a:lnTo>
                  <a:pt x="11" y="55"/>
                </a:lnTo>
                <a:lnTo>
                  <a:pt x="14" y="65"/>
                </a:lnTo>
                <a:lnTo>
                  <a:pt x="16" y="69"/>
                </a:lnTo>
                <a:lnTo>
                  <a:pt x="20" y="72"/>
                </a:lnTo>
                <a:lnTo>
                  <a:pt x="24" y="74"/>
                </a:lnTo>
                <a:lnTo>
                  <a:pt x="29" y="75"/>
                </a:lnTo>
                <a:lnTo>
                  <a:pt x="36" y="72"/>
                </a:lnTo>
                <a:lnTo>
                  <a:pt x="39" y="70"/>
                </a:lnTo>
                <a:lnTo>
                  <a:pt x="41" y="66"/>
                </a:lnTo>
                <a:lnTo>
                  <a:pt x="44" y="56"/>
                </a:lnTo>
                <a:lnTo>
                  <a:pt x="42" y="50"/>
                </a:lnTo>
                <a:lnTo>
                  <a:pt x="41" y="46"/>
                </a:lnTo>
                <a:lnTo>
                  <a:pt x="39" y="42"/>
                </a:lnTo>
                <a:lnTo>
                  <a:pt x="36" y="40"/>
                </a:lnTo>
                <a:lnTo>
                  <a:pt x="32" y="39"/>
                </a:lnTo>
                <a:lnTo>
                  <a:pt x="27" y="37"/>
                </a:lnTo>
                <a:close/>
                <a:moveTo>
                  <a:pt x="30" y="0"/>
                </a:moveTo>
                <a:lnTo>
                  <a:pt x="40" y="2"/>
                </a:lnTo>
                <a:lnTo>
                  <a:pt x="45" y="6"/>
                </a:lnTo>
                <a:lnTo>
                  <a:pt x="49" y="10"/>
                </a:lnTo>
                <a:lnTo>
                  <a:pt x="51" y="15"/>
                </a:lnTo>
                <a:lnTo>
                  <a:pt x="52" y="20"/>
                </a:lnTo>
                <a:lnTo>
                  <a:pt x="42" y="21"/>
                </a:lnTo>
                <a:lnTo>
                  <a:pt x="41" y="16"/>
                </a:lnTo>
                <a:lnTo>
                  <a:pt x="39" y="12"/>
                </a:lnTo>
                <a:lnTo>
                  <a:pt x="36" y="10"/>
                </a:lnTo>
                <a:lnTo>
                  <a:pt x="32" y="9"/>
                </a:lnTo>
                <a:lnTo>
                  <a:pt x="24" y="9"/>
                </a:lnTo>
                <a:lnTo>
                  <a:pt x="20" y="11"/>
                </a:lnTo>
                <a:lnTo>
                  <a:pt x="16" y="15"/>
                </a:lnTo>
                <a:lnTo>
                  <a:pt x="13" y="21"/>
                </a:lnTo>
                <a:lnTo>
                  <a:pt x="11" y="26"/>
                </a:lnTo>
                <a:lnTo>
                  <a:pt x="10" y="32"/>
                </a:lnTo>
                <a:lnTo>
                  <a:pt x="10" y="40"/>
                </a:lnTo>
                <a:lnTo>
                  <a:pt x="14" y="35"/>
                </a:lnTo>
                <a:lnTo>
                  <a:pt x="19" y="31"/>
                </a:lnTo>
                <a:lnTo>
                  <a:pt x="24" y="30"/>
                </a:lnTo>
                <a:lnTo>
                  <a:pt x="30" y="29"/>
                </a:lnTo>
                <a:lnTo>
                  <a:pt x="35" y="30"/>
                </a:lnTo>
                <a:lnTo>
                  <a:pt x="42" y="32"/>
                </a:lnTo>
                <a:lnTo>
                  <a:pt x="46" y="36"/>
                </a:lnTo>
                <a:lnTo>
                  <a:pt x="50" y="41"/>
                </a:lnTo>
                <a:lnTo>
                  <a:pt x="52" y="47"/>
                </a:lnTo>
                <a:lnTo>
                  <a:pt x="54" y="55"/>
                </a:lnTo>
                <a:lnTo>
                  <a:pt x="54" y="60"/>
                </a:lnTo>
                <a:lnTo>
                  <a:pt x="52" y="65"/>
                </a:lnTo>
                <a:lnTo>
                  <a:pt x="50" y="69"/>
                </a:lnTo>
                <a:lnTo>
                  <a:pt x="47" y="74"/>
                </a:lnTo>
                <a:lnTo>
                  <a:pt x="45" y="76"/>
                </a:lnTo>
                <a:lnTo>
                  <a:pt x="37" y="81"/>
                </a:lnTo>
                <a:lnTo>
                  <a:pt x="34" y="82"/>
                </a:lnTo>
                <a:lnTo>
                  <a:pt x="22" y="82"/>
                </a:lnTo>
                <a:lnTo>
                  <a:pt x="13" y="77"/>
                </a:lnTo>
                <a:lnTo>
                  <a:pt x="9" y="74"/>
                </a:lnTo>
                <a:lnTo>
                  <a:pt x="3" y="61"/>
                </a:lnTo>
                <a:lnTo>
                  <a:pt x="0" y="44"/>
                </a:lnTo>
                <a:lnTo>
                  <a:pt x="1" y="30"/>
                </a:lnTo>
                <a:lnTo>
                  <a:pt x="4" y="19"/>
                </a:lnTo>
                <a:lnTo>
                  <a:pt x="9" y="10"/>
                </a:lnTo>
                <a:lnTo>
                  <a:pt x="18" y="2"/>
                </a:lnTo>
                <a:lnTo>
                  <a:pt x="30" y="0"/>
                </a:lnTo>
                <a:close/>
              </a:path>
            </a:pathLst>
          </a:custGeom>
          <a:solidFill>
            <a:srgbClr val="FFFFFF"/>
          </a:solidFill>
          <a:ln w="0">
            <a:solidFill>
              <a:srgbClr val="FFFFFF"/>
            </a:solidFill>
            <a:prstDash val="solid"/>
            <a:round/>
            <a:headEnd/>
            <a:tailEnd/>
          </a:ln>
        </p:spPr>
        <p:txBody>
          <a:bodyPr/>
          <a:lstStyle/>
          <a:p>
            <a:endParaRPr lang="en-US"/>
          </a:p>
        </p:txBody>
      </p:sp>
      <p:sp>
        <p:nvSpPr>
          <p:cNvPr id="20" name="Freeform 472"/>
          <p:cNvSpPr>
            <a:spLocks noEditPoints="1"/>
          </p:cNvSpPr>
          <p:nvPr/>
        </p:nvSpPr>
        <p:spPr bwMode="auto">
          <a:xfrm>
            <a:off x="1630363" y="2795588"/>
            <a:ext cx="82550" cy="130175"/>
          </a:xfrm>
          <a:custGeom>
            <a:avLst/>
            <a:gdLst>
              <a:gd name="T0" fmla="*/ 21 w 52"/>
              <a:gd name="T1" fmla="*/ 9 h 82"/>
              <a:gd name="T2" fmla="*/ 17 w 52"/>
              <a:gd name="T3" fmla="*/ 11 h 82"/>
              <a:gd name="T4" fmla="*/ 15 w 52"/>
              <a:gd name="T5" fmla="*/ 15 h 82"/>
              <a:gd name="T6" fmla="*/ 11 w 52"/>
              <a:gd name="T7" fmla="*/ 25 h 82"/>
              <a:gd name="T8" fmla="*/ 10 w 52"/>
              <a:gd name="T9" fmla="*/ 41 h 82"/>
              <a:gd name="T10" fmla="*/ 10 w 52"/>
              <a:gd name="T11" fmla="*/ 54 h 82"/>
              <a:gd name="T12" fmla="*/ 12 w 52"/>
              <a:gd name="T13" fmla="*/ 62 h 82"/>
              <a:gd name="T14" fmla="*/ 15 w 52"/>
              <a:gd name="T15" fmla="*/ 67 h 82"/>
              <a:gd name="T16" fmla="*/ 17 w 52"/>
              <a:gd name="T17" fmla="*/ 71 h 82"/>
              <a:gd name="T18" fmla="*/ 21 w 52"/>
              <a:gd name="T19" fmla="*/ 74 h 82"/>
              <a:gd name="T20" fmla="*/ 26 w 52"/>
              <a:gd name="T21" fmla="*/ 75 h 82"/>
              <a:gd name="T22" fmla="*/ 30 w 52"/>
              <a:gd name="T23" fmla="*/ 74 h 82"/>
              <a:gd name="T24" fmla="*/ 33 w 52"/>
              <a:gd name="T25" fmla="*/ 71 h 82"/>
              <a:gd name="T26" fmla="*/ 37 w 52"/>
              <a:gd name="T27" fmla="*/ 67 h 82"/>
              <a:gd name="T28" fmla="*/ 41 w 52"/>
              <a:gd name="T29" fmla="*/ 57 h 82"/>
              <a:gd name="T30" fmla="*/ 42 w 52"/>
              <a:gd name="T31" fmla="*/ 41 h 82"/>
              <a:gd name="T32" fmla="*/ 41 w 52"/>
              <a:gd name="T33" fmla="*/ 25 h 82"/>
              <a:gd name="T34" fmla="*/ 37 w 52"/>
              <a:gd name="T35" fmla="*/ 15 h 82"/>
              <a:gd name="T36" fmla="*/ 33 w 52"/>
              <a:gd name="T37" fmla="*/ 11 h 82"/>
              <a:gd name="T38" fmla="*/ 26 w 52"/>
              <a:gd name="T39" fmla="*/ 9 h 82"/>
              <a:gd name="T40" fmla="*/ 21 w 52"/>
              <a:gd name="T41" fmla="*/ 9 h 82"/>
              <a:gd name="T42" fmla="*/ 26 w 52"/>
              <a:gd name="T43" fmla="*/ 0 h 82"/>
              <a:gd name="T44" fmla="*/ 32 w 52"/>
              <a:gd name="T45" fmla="*/ 1 h 82"/>
              <a:gd name="T46" fmla="*/ 37 w 52"/>
              <a:gd name="T47" fmla="*/ 2 h 82"/>
              <a:gd name="T48" fmla="*/ 44 w 52"/>
              <a:gd name="T49" fmla="*/ 10 h 82"/>
              <a:gd name="T50" fmla="*/ 49 w 52"/>
              <a:gd name="T51" fmla="*/ 22 h 82"/>
              <a:gd name="T52" fmla="*/ 51 w 52"/>
              <a:gd name="T53" fmla="*/ 27 h 82"/>
              <a:gd name="T54" fmla="*/ 52 w 52"/>
              <a:gd name="T55" fmla="*/ 34 h 82"/>
              <a:gd name="T56" fmla="*/ 52 w 52"/>
              <a:gd name="T57" fmla="*/ 41 h 82"/>
              <a:gd name="T58" fmla="*/ 51 w 52"/>
              <a:gd name="T59" fmla="*/ 55 h 82"/>
              <a:gd name="T60" fmla="*/ 47 w 52"/>
              <a:gd name="T61" fmla="*/ 70 h 82"/>
              <a:gd name="T62" fmla="*/ 40 w 52"/>
              <a:gd name="T63" fmla="*/ 77 h 82"/>
              <a:gd name="T64" fmla="*/ 36 w 52"/>
              <a:gd name="T65" fmla="*/ 80 h 82"/>
              <a:gd name="T66" fmla="*/ 31 w 52"/>
              <a:gd name="T67" fmla="*/ 82 h 82"/>
              <a:gd name="T68" fmla="*/ 20 w 52"/>
              <a:gd name="T69" fmla="*/ 82 h 82"/>
              <a:gd name="T70" fmla="*/ 15 w 52"/>
              <a:gd name="T71" fmla="*/ 80 h 82"/>
              <a:gd name="T72" fmla="*/ 11 w 52"/>
              <a:gd name="T73" fmla="*/ 77 h 82"/>
              <a:gd name="T74" fmla="*/ 7 w 52"/>
              <a:gd name="T75" fmla="*/ 74 h 82"/>
              <a:gd name="T76" fmla="*/ 3 w 52"/>
              <a:gd name="T77" fmla="*/ 66 h 82"/>
              <a:gd name="T78" fmla="*/ 1 w 52"/>
              <a:gd name="T79" fmla="*/ 55 h 82"/>
              <a:gd name="T80" fmla="*/ 0 w 52"/>
              <a:gd name="T81" fmla="*/ 41 h 82"/>
              <a:gd name="T82" fmla="*/ 0 w 52"/>
              <a:gd name="T83" fmla="*/ 29 h 82"/>
              <a:gd name="T84" fmla="*/ 2 w 52"/>
              <a:gd name="T85" fmla="*/ 19 h 82"/>
              <a:gd name="T86" fmla="*/ 7 w 52"/>
              <a:gd name="T87" fmla="*/ 9 h 82"/>
              <a:gd name="T88" fmla="*/ 11 w 52"/>
              <a:gd name="T89" fmla="*/ 5 h 82"/>
              <a:gd name="T90" fmla="*/ 15 w 52"/>
              <a:gd name="T91" fmla="*/ 2 h 82"/>
              <a:gd name="T92" fmla="*/ 20 w 52"/>
              <a:gd name="T93" fmla="*/ 1 h 82"/>
              <a:gd name="T94" fmla="*/ 26 w 52"/>
              <a:gd name="T95" fmla="*/ 0 h 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82"/>
              <a:gd name="T146" fmla="*/ 52 w 52"/>
              <a:gd name="T147" fmla="*/ 82 h 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82">
                <a:moveTo>
                  <a:pt x="21" y="9"/>
                </a:moveTo>
                <a:lnTo>
                  <a:pt x="17" y="11"/>
                </a:lnTo>
                <a:lnTo>
                  <a:pt x="15" y="15"/>
                </a:lnTo>
                <a:lnTo>
                  <a:pt x="11" y="25"/>
                </a:lnTo>
                <a:lnTo>
                  <a:pt x="10" y="41"/>
                </a:lnTo>
                <a:lnTo>
                  <a:pt x="10" y="54"/>
                </a:lnTo>
                <a:lnTo>
                  <a:pt x="12" y="62"/>
                </a:lnTo>
                <a:lnTo>
                  <a:pt x="15" y="67"/>
                </a:lnTo>
                <a:lnTo>
                  <a:pt x="17" y="71"/>
                </a:lnTo>
                <a:lnTo>
                  <a:pt x="21" y="74"/>
                </a:lnTo>
                <a:lnTo>
                  <a:pt x="26" y="75"/>
                </a:lnTo>
                <a:lnTo>
                  <a:pt x="30" y="74"/>
                </a:lnTo>
                <a:lnTo>
                  <a:pt x="33" y="71"/>
                </a:lnTo>
                <a:lnTo>
                  <a:pt x="37" y="67"/>
                </a:lnTo>
                <a:lnTo>
                  <a:pt x="41" y="57"/>
                </a:lnTo>
                <a:lnTo>
                  <a:pt x="42" y="41"/>
                </a:lnTo>
                <a:lnTo>
                  <a:pt x="41" y="25"/>
                </a:lnTo>
                <a:lnTo>
                  <a:pt x="37" y="15"/>
                </a:lnTo>
                <a:lnTo>
                  <a:pt x="33" y="11"/>
                </a:lnTo>
                <a:lnTo>
                  <a:pt x="26" y="9"/>
                </a:lnTo>
                <a:lnTo>
                  <a:pt x="21" y="9"/>
                </a:lnTo>
                <a:close/>
                <a:moveTo>
                  <a:pt x="26" y="0"/>
                </a:moveTo>
                <a:lnTo>
                  <a:pt x="32" y="1"/>
                </a:lnTo>
                <a:lnTo>
                  <a:pt x="37" y="2"/>
                </a:lnTo>
                <a:lnTo>
                  <a:pt x="44" y="10"/>
                </a:lnTo>
                <a:lnTo>
                  <a:pt x="49" y="22"/>
                </a:lnTo>
                <a:lnTo>
                  <a:pt x="51" y="27"/>
                </a:lnTo>
                <a:lnTo>
                  <a:pt x="52" y="34"/>
                </a:lnTo>
                <a:lnTo>
                  <a:pt x="52" y="41"/>
                </a:lnTo>
                <a:lnTo>
                  <a:pt x="51" y="55"/>
                </a:lnTo>
                <a:lnTo>
                  <a:pt x="47" y="70"/>
                </a:lnTo>
                <a:lnTo>
                  <a:pt x="40" y="77"/>
                </a:lnTo>
                <a:lnTo>
                  <a:pt x="36" y="80"/>
                </a:lnTo>
                <a:lnTo>
                  <a:pt x="31" y="82"/>
                </a:lnTo>
                <a:lnTo>
                  <a:pt x="20" y="82"/>
                </a:lnTo>
                <a:lnTo>
                  <a:pt x="15" y="80"/>
                </a:lnTo>
                <a:lnTo>
                  <a:pt x="11" y="77"/>
                </a:lnTo>
                <a:lnTo>
                  <a:pt x="7" y="74"/>
                </a:lnTo>
                <a:lnTo>
                  <a:pt x="3" y="66"/>
                </a:lnTo>
                <a:lnTo>
                  <a:pt x="1" y="55"/>
                </a:lnTo>
                <a:lnTo>
                  <a:pt x="0" y="41"/>
                </a:lnTo>
                <a:lnTo>
                  <a:pt x="0" y="29"/>
                </a:lnTo>
                <a:lnTo>
                  <a:pt x="2" y="19"/>
                </a:lnTo>
                <a:lnTo>
                  <a:pt x="7" y="9"/>
                </a:lnTo>
                <a:lnTo>
                  <a:pt x="11" y="5"/>
                </a:lnTo>
                <a:lnTo>
                  <a:pt x="15" y="2"/>
                </a:lnTo>
                <a:lnTo>
                  <a:pt x="20" y="1"/>
                </a:lnTo>
                <a:lnTo>
                  <a:pt x="26" y="0"/>
                </a:lnTo>
                <a:close/>
              </a:path>
            </a:pathLst>
          </a:custGeom>
          <a:solidFill>
            <a:srgbClr val="FFFFFF"/>
          </a:solidFill>
          <a:ln w="0">
            <a:solidFill>
              <a:srgbClr val="FFFFFF"/>
            </a:solidFill>
            <a:prstDash val="solid"/>
            <a:round/>
            <a:headEnd/>
            <a:tailEnd/>
          </a:ln>
        </p:spPr>
        <p:txBody>
          <a:bodyPr/>
          <a:lstStyle/>
          <a:p>
            <a:endParaRPr lang="en-US"/>
          </a:p>
        </p:txBody>
      </p:sp>
      <p:sp>
        <p:nvSpPr>
          <p:cNvPr id="21" name="Freeform 473"/>
          <p:cNvSpPr>
            <a:spLocks noEditPoints="1"/>
          </p:cNvSpPr>
          <p:nvPr/>
        </p:nvSpPr>
        <p:spPr bwMode="auto">
          <a:xfrm>
            <a:off x="1525588" y="3640138"/>
            <a:ext cx="88900" cy="127000"/>
          </a:xfrm>
          <a:custGeom>
            <a:avLst/>
            <a:gdLst>
              <a:gd name="T0" fmla="*/ 34 w 56"/>
              <a:gd name="T1" fmla="*/ 15 h 80"/>
              <a:gd name="T2" fmla="*/ 10 w 56"/>
              <a:gd name="T3" fmla="*/ 51 h 80"/>
              <a:gd name="T4" fmla="*/ 34 w 56"/>
              <a:gd name="T5" fmla="*/ 51 h 80"/>
              <a:gd name="T6" fmla="*/ 34 w 56"/>
              <a:gd name="T7" fmla="*/ 15 h 80"/>
              <a:gd name="T8" fmla="*/ 36 w 56"/>
              <a:gd name="T9" fmla="*/ 0 h 80"/>
              <a:gd name="T10" fmla="*/ 44 w 56"/>
              <a:gd name="T11" fmla="*/ 0 h 80"/>
              <a:gd name="T12" fmla="*/ 44 w 56"/>
              <a:gd name="T13" fmla="*/ 51 h 80"/>
              <a:gd name="T14" fmla="*/ 56 w 56"/>
              <a:gd name="T15" fmla="*/ 51 h 80"/>
              <a:gd name="T16" fmla="*/ 56 w 56"/>
              <a:gd name="T17" fmla="*/ 61 h 80"/>
              <a:gd name="T18" fmla="*/ 44 w 56"/>
              <a:gd name="T19" fmla="*/ 61 h 80"/>
              <a:gd name="T20" fmla="*/ 44 w 56"/>
              <a:gd name="T21" fmla="*/ 80 h 80"/>
              <a:gd name="T22" fmla="*/ 34 w 56"/>
              <a:gd name="T23" fmla="*/ 80 h 80"/>
              <a:gd name="T24" fmla="*/ 34 w 56"/>
              <a:gd name="T25" fmla="*/ 61 h 80"/>
              <a:gd name="T26" fmla="*/ 0 w 56"/>
              <a:gd name="T27" fmla="*/ 61 h 80"/>
              <a:gd name="T28" fmla="*/ 0 w 56"/>
              <a:gd name="T29" fmla="*/ 51 h 80"/>
              <a:gd name="T30" fmla="*/ 36 w 56"/>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80"/>
              <a:gd name="T50" fmla="*/ 56 w 56"/>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80">
                <a:moveTo>
                  <a:pt x="34" y="15"/>
                </a:moveTo>
                <a:lnTo>
                  <a:pt x="10" y="51"/>
                </a:lnTo>
                <a:lnTo>
                  <a:pt x="34" y="51"/>
                </a:lnTo>
                <a:lnTo>
                  <a:pt x="34" y="15"/>
                </a:lnTo>
                <a:close/>
                <a:moveTo>
                  <a:pt x="36" y="0"/>
                </a:moveTo>
                <a:lnTo>
                  <a:pt x="44" y="0"/>
                </a:lnTo>
                <a:lnTo>
                  <a:pt x="44" y="51"/>
                </a:lnTo>
                <a:lnTo>
                  <a:pt x="56" y="51"/>
                </a:lnTo>
                <a:lnTo>
                  <a:pt x="56" y="61"/>
                </a:lnTo>
                <a:lnTo>
                  <a:pt x="44" y="61"/>
                </a:lnTo>
                <a:lnTo>
                  <a:pt x="44" y="80"/>
                </a:lnTo>
                <a:lnTo>
                  <a:pt x="34" y="80"/>
                </a:lnTo>
                <a:lnTo>
                  <a:pt x="34" y="61"/>
                </a:lnTo>
                <a:lnTo>
                  <a:pt x="0" y="61"/>
                </a:lnTo>
                <a:lnTo>
                  <a:pt x="0" y="51"/>
                </a:lnTo>
                <a:lnTo>
                  <a:pt x="36" y="0"/>
                </a:lnTo>
                <a:close/>
              </a:path>
            </a:pathLst>
          </a:custGeom>
          <a:solidFill>
            <a:srgbClr val="FFFFFF"/>
          </a:solidFill>
          <a:ln w="0">
            <a:solidFill>
              <a:srgbClr val="FFFFFF"/>
            </a:solidFill>
            <a:prstDash val="solid"/>
            <a:round/>
            <a:headEnd/>
            <a:tailEnd/>
          </a:ln>
        </p:spPr>
        <p:txBody>
          <a:bodyPr/>
          <a:lstStyle/>
          <a:p>
            <a:endParaRPr lang="en-US"/>
          </a:p>
        </p:txBody>
      </p:sp>
      <p:sp>
        <p:nvSpPr>
          <p:cNvPr id="22" name="Freeform 474"/>
          <p:cNvSpPr>
            <a:spLocks noEditPoints="1"/>
          </p:cNvSpPr>
          <p:nvPr/>
        </p:nvSpPr>
        <p:spPr bwMode="auto">
          <a:xfrm>
            <a:off x="1630363" y="3638550"/>
            <a:ext cx="82550" cy="130175"/>
          </a:xfrm>
          <a:custGeom>
            <a:avLst/>
            <a:gdLst>
              <a:gd name="T0" fmla="*/ 21 w 52"/>
              <a:gd name="T1" fmla="*/ 9 h 82"/>
              <a:gd name="T2" fmla="*/ 17 w 52"/>
              <a:gd name="T3" fmla="*/ 11 h 82"/>
              <a:gd name="T4" fmla="*/ 15 w 52"/>
              <a:gd name="T5" fmla="*/ 15 h 82"/>
              <a:gd name="T6" fmla="*/ 11 w 52"/>
              <a:gd name="T7" fmla="*/ 25 h 82"/>
              <a:gd name="T8" fmla="*/ 10 w 52"/>
              <a:gd name="T9" fmla="*/ 41 h 82"/>
              <a:gd name="T10" fmla="*/ 10 w 52"/>
              <a:gd name="T11" fmla="*/ 54 h 82"/>
              <a:gd name="T12" fmla="*/ 12 w 52"/>
              <a:gd name="T13" fmla="*/ 62 h 82"/>
              <a:gd name="T14" fmla="*/ 15 w 52"/>
              <a:gd name="T15" fmla="*/ 67 h 82"/>
              <a:gd name="T16" fmla="*/ 17 w 52"/>
              <a:gd name="T17" fmla="*/ 71 h 82"/>
              <a:gd name="T18" fmla="*/ 21 w 52"/>
              <a:gd name="T19" fmla="*/ 74 h 82"/>
              <a:gd name="T20" fmla="*/ 26 w 52"/>
              <a:gd name="T21" fmla="*/ 75 h 82"/>
              <a:gd name="T22" fmla="*/ 30 w 52"/>
              <a:gd name="T23" fmla="*/ 74 h 82"/>
              <a:gd name="T24" fmla="*/ 33 w 52"/>
              <a:gd name="T25" fmla="*/ 71 h 82"/>
              <a:gd name="T26" fmla="*/ 37 w 52"/>
              <a:gd name="T27" fmla="*/ 67 h 82"/>
              <a:gd name="T28" fmla="*/ 41 w 52"/>
              <a:gd name="T29" fmla="*/ 57 h 82"/>
              <a:gd name="T30" fmla="*/ 42 w 52"/>
              <a:gd name="T31" fmla="*/ 41 h 82"/>
              <a:gd name="T32" fmla="*/ 41 w 52"/>
              <a:gd name="T33" fmla="*/ 25 h 82"/>
              <a:gd name="T34" fmla="*/ 37 w 52"/>
              <a:gd name="T35" fmla="*/ 15 h 82"/>
              <a:gd name="T36" fmla="*/ 33 w 52"/>
              <a:gd name="T37" fmla="*/ 11 h 82"/>
              <a:gd name="T38" fmla="*/ 26 w 52"/>
              <a:gd name="T39" fmla="*/ 9 h 82"/>
              <a:gd name="T40" fmla="*/ 21 w 52"/>
              <a:gd name="T41" fmla="*/ 9 h 82"/>
              <a:gd name="T42" fmla="*/ 26 w 52"/>
              <a:gd name="T43" fmla="*/ 0 h 82"/>
              <a:gd name="T44" fmla="*/ 32 w 52"/>
              <a:gd name="T45" fmla="*/ 1 h 82"/>
              <a:gd name="T46" fmla="*/ 37 w 52"/>
              <a:gd name="T47" fmla="*/ 2 h 82"/>
              <a:gd name="T48" fmla="*/ 44 w 52"/>
              <a:gd name="T49" fmla="*/ 10 h 82"/>
              <a:gd name="T50" fmla="*/ 49 w 52"/>
              <a:gd name="T51" fmla="*/ 22 h 82"/>
              <a:gd name="T52" fmla="*/ 51 w 52"/>
              <a:gd name="T53" fmla="*/ 27 h 82"/>
              <a:gd name="T54" fmla="*/ 52 w 52"/>
              <a:gd name="T55" fmla="*/ 34 h 82"/>
              <a:gd name="T56" fmla="*/ 52 w 52"/>
              <a:gd name="T57" fmla="*/ 41 h 82"/>
              <a:gd name="T58" fmla="*/ 51 w 52"/>
              <a:gd name="T59" fmla="*/ 55 h 82"/>
              <a:gd name="T60" fmla="*/ 47 w 52"/>
              <a:gd name="T61" fmla="*/ 70 h 82"/>
              <a:gd name="T62" fmla="*/ 40 w 52"/>
              <a:gd name="T63" fmla="*/ 77 h 82"/>
              <a:gd name="T64" fmla="*/ 36 w 52"/>
              <a:gd name="T65" fmla="*/ 80 h 82"/>
              <a:gd name="T66" fmla="*/ 31 w 52"/>
              <a:gd name="T67" fmla="*/ 82 h 82"/>
              <a:gd name="T68" fmla="*/ 20 w 52"/>
              <a:gd name="T69" fmla="*/ 82 h 82"/>
              <a:gd name="T70" fmla="*/ 15 w 52"/>
              <a:gd name="T71" fmla="*/ 80 h 82"/>
              <a:gd name="T72" fmla="*/ 11 w 52"/>
              <a:gd name="T73" fmla="*/ 77 h 82"/>
              <a:gd name="T74" fmla="*/ 7 w 52"/>
              <a:gd name="T75" fmla="*/ 74 h 82"/>
              <a:gd name="T76" fmla="*/ 3 w 52"/>
              <a:gd name="T77" fmla="*/ 66 h 82"/>
              <a:gd name="T78" fmla="*/ 1 w 52"/>
              <a:gd name="T79" fmla="*/ 55 h 82"/>
              <a:gd name="T80" fmla="*/ 0 w 52"/>
              <a:gd name="T81" fmla="*/ 41 h 82"/>
              <a:gd name="T82" fmla="*/ 0 w 52"/>
              <a:gd name="T83" fmla="*/ 29 h 82"/>
              <a:gd name="T84" fmla="*/ 2 w 52"/>
              <a:gd name="T85" fmla="*/ 19 h 82"/>
              <a:gd name="T86" fmla="*/ 7 w 52"/>
              <a:gd name="T87" fmla="*/ 9 h 82"/>
              <a:gd name="T88" fmla="*/ 11 w 52"/>
              <a:gd name="T89" fmla="*/ 5 h 82"/>
              <a:gd name="T90" fmla="*/ 15 w 52"/>
              <a:gd name="T91" fmla="*/ 2 h 82"/>
              <a:gd name="T92" fmla="*/ 20 w 52"/>
              <a:gd name="T93" fmla="*/ 1 h 82"/>
              <a:gd name="T94" fmla="*/ 26 w 52"/>
              <a:gd name="T95" fmla="*/ 0 h 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82"/>
              <a:gd name="T146" fmla="*/ 52 w 52"/>
              <a:gd name="T147" fmla="*/ 82 h 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82">
                <a:moveTo>
                  <a:pt x="21" y="9"/>
                </a:moveTo>
                <a:lnTo>
                  <a:pt x="17" y="11"/>
                </a:lnTo>
                <a:lnTo>
                  <a:pt x="15" y="15"/>
                </a:lnTo>
                <a:lnTo>
                  <a:pt x="11" y="25"/>
                </a:lnTo>
                <a:lnTo>
                  <a:pt x="10" y="41"/>
                </a:lnTo>
                <a:lnTo>
                  <a:pt x="10" y="54"/>
                </a:lnTo>
                <a:lnTo>
                  <a:pt x="12" y="62"/>
                </a:lnTo>
                <a:lnTo>
                  <a:pt x="15" y="67"/>
                </a:lnTo>
                <a:lnTo>
                  <a:pt x="17" y="71"/>
                </a:lnTo>
                <a:lnTo>
                  <a:pt x="21" y="74"/>
                </a:lnTo>
                <a:lnTo>
                  <a:pt x="26" y="75"/>
                </a:lnTo>
                <a:lnTo>
                  <a:pt x="30" y="74"/>
                </a:lnTo>
                <a:lnTo>
                  <a:pt x="33" y="71"/>
                </a:lnTo>
                <a:lnTo>
                  <a:pt x="37" y="67"/>
                </a:lnTo>
                <a:lnTo>
                  <a:pt x="41" y="57"/>
                </a:lnTo>
                <a:lnTo>
                  <a:pt x="42" y="41"/>
                </a:lnTo>
                <a:lnTo>
                  <a:pt x="41" y="25"/>
                </a:lnTo>
                <a:lnTo>
                  <a:pt x="37" y="15"/>
                </a:lnTo>
                <a:lnTo>
                  <a:pt x="33" y="11"/>
                </a:lnTo>
                <a:lnTo>
                  <a:pt x="26" y="9"/>
                </a:lnTo>
                <a:lnTo>
                  <a:pt x="21" y="9"/>
                </a:lnTo>
                <a:close/>
                <a:moveTo>
                  <a:pt x="26" y="0"/>
                </a:moveTo>
                <a:lnTo>
                  <a:pt x="32" y="1"/>
                </a:lnTo>
                <a:lnTo>
                  <a:pt x="37" y="2"/>
                </a:lnTo>
                <a:lnTo>
                  <a:pt x="44" y="10"/>
                </a:lnTo>
                <a:lnTo>
                  <a:pt x="49" y="22"/>
                </a:lnTo>
                <a:lnTo>
                  <a:pt x="51" y="27"/>
                </a:lnTo>
                <a:lnTo>
                  <a:pt x="52" y="34"/>
                </a:lnTo>
                <a:lnTo>
                  <a:pt x="52" y="41"/>
                </a:lnTo>
                <a:lnTo>
                  <a:pt x="51" y="55"/>
                </a:lnTo>
                <a:lnTo>
                  <a:pt x="47" y="70"/>
                </a:lnTo>
                <a:lnTo>
                  <a:pt x="40" y="77"/>
                </a:lnTo>
                <a:lnTo>
                  <a:pt x="36" y="80"/>
                </a:lnTo>
                <a:lnTo>
                  <a:pt x="31" y="82"/>
                </a:lnTo>
                <a:lnTo>
                  <a:pt x="20" y="82"/>
                </a:lnTo>
                <a:lnTo>
                  <a:pt x="15" y="80"/>
                </a:lnTo>
                <a:lnTo>
                  <a:pt x="11" y="77"/>
                </a:lnTo>
                <a:lnTo>
                  <a:pt x="7" y="74"/>
                </a:lnTo>
                <a:lnTo>
                  <a:pt x="3" y="66"/>
                </a:lnTo>
                <a:lnTo>
                  <a:pt x="1" y="55"/>
                </a:lnTo>
                <a:lnTo>
                  <a:pt x="0" y="41"/>
                </a:lnTo>
                <a:lnTo>
                  <a:pt x="0" y="29"/>
                </a:lnTo>
                <a:lnTo>
                  <a:pt x="2" y="19"/>
                </a:lnTo>
                <a:lnTo>
                  <a:pt x="7" y="9"/>
                </a:lnTo>
                <a:lnTo>
                  <a:pt x="11" y="5"/>
                </a:lnTo>
                <a:lnTo>
                  <a:pt x="15" y="2"/>
                </a:lnTo>
                <a:lnTo>
                  <a:pt x="20" y="1"/>
                </a:lnTo>
                <a:lnTo>
                  <a:pt x="26" y="0"/>
                </a:lnTo>
                <a:close/>
              </a:path>
            </a:pathLst>
          </a:custGeom>
          <a:solidFill>
            <a:srgbClr val="FFFFFF"/>
          </a:solidFill>
          <a:ln w="0">
            <a:solidFill>
              <a:srgbClr val="FFFFFF"/>
            </a:solidFill>
            <a:prstDash val="solid"/>
            <a:round/>
            <a:headEnd/>
            <a:tailEnd/>
          </a:ln>
        </p:spPr>
        <p:txBody>
          <a:bodyPr/>
          <a:lstStyle/>
          <a:p>
            <a:endParaRPr lang="en-US"/>
          </a:p>
        </p:txBody>
      </p:sp>
      <p:sp>
        <p:nvSpPr>
          <p:cNvPr id="23" name="Freeform 475"/>
          <p:cNvSpPr>
            <a:spLocks/>
          </p:cNvSpPr>
          <p:nvPr/>
        </p:nvSpPr>
        <p:spPr bwMode="auto">
          <a:xfrm>
            <a:off x="1528763" y="4470400"/>
            <a:ext cx="82550" cy="128588"/>
          </a:xfrm>
          <a:custGeom>
            <a:avLst/>
            <a:gdLst>
              <a:gd name="T0" fmla="*/ 27 w 52"/>
              <a:gd name="T1" fmla="*/ 0 h 81"/>
              <a:gd name="T2" fmla="*/ 35 w 52"/>
              <a:gd name="T3" fmla="*/ 1 h 81"/>
              <a:gd name="T4" fmla="*/ 41 w 52"/>
              <a:gd name="T5" fmla="*/ 3 h 81"/>
              <a:gd name="T6" fmla="*/ 46 w 52"/>
              <a:gd name="T7" fmla="*/ 6 h 81"/>
              <a:gd name="T8" fmla="*/ 50 w 52"/>
              <a:gd name="T9" fmla="*/ 11 h 81"/>
              <a:gd name="T10" fmla="*/ 51 w 52"/>
              <a:gd name="T11" fmla="*/ 16 h 81"/>
              <a:gd name="T12" fmla="*/ 52 w 52"/>
              <a:gd name="T13" fmla="*/ 22 h 81"/>
              <a:gd name="T14" fmla="*/ 52 w 52"/>
              <a:gd name="T15" fmla="*/ 27 h 81"/>
              <a:gd name="T16" fmla="*/ 51 w 52"/>
              <a:gd name="T17" fmla="*/ 32 h 81"/>
              <a:gd name="T18" fmla="*/ 49 w 52"/>
              <a:gd name="T19" fmla="*/ 34 h 81"/>
              <a:gd name="T20" fmla="*/ 44 w 52"/>
              <a:gd name="T21" fmla="*/ 42 h 81"/>
              <a:gd name="T22" fmla="*/ 35 w 52"/>
              <a:gd name="T23" fmla="*/ 51 h 81"/>
              <a:gd name="T24" fmla="*/ 29 w 52"/>
              <a:gd name="T25" fmla="*/ 56 h 81"/>
              <a:gd name="T26" fmla="*/ 25 w 52"/>
              <a:gd name="T27" fmla="*/ 59 h 81"/>
              <a:gd name="T28" fmla="*/ 21 w 52"/>
              <a:gd name="T29" fmla="*/ 62 h 81"/>
              <a:gd name="T30" fmla="*/ 15 w 52"/>
              <a:gd name="T31" fmla="*/ 68 h 81"/>
              <a:gd name="T32" fmla="*/ 14 w 52"/>
              <a:gd name="T33" fmla="*/ 71 h 81"/>
              <a:gd name="T34" fmla="*/ 52 w 52"/>
              <a:gd name="T35" fmla="*/ 71 h 81"/>
              <a:gd name="T36" fmla="*/ 52 w 52"/>
              <a:gd name="T37" fmla="*/ 81 h 81"/>
              <a:gd name="T38" fmla="*/ 0 w 52"/>
              <a:gd name="T39" fmla="*/ 81 h 81"/>
              <a:gd name="T40" fmla="*/ 0 w 52"/>
              <a:gd name="T41" fmla="*/ 76 h 81"/>
              <a:gd name="T42" fmla="*/ 1 w 52"/>
              <a:gd name="T43" fmla="*/ 74 h 81"/>
              <a:gd name="T44" fmla="*/ 4 w 52"/>
              <a:gd name="T45" fmla="*/ 68 h 81"/>
              <a:gd name="T46" fmla="*/ 8 w 52"/>
              <a:gd name="T47" fmla="*/ 63 h 81"/>
              <a:gd name="T48" fmla="*/ 20 w 52"/>
              <a:gd name="T49" fmla="*/ 51 h 81"/>
              <a:gd name="T50" fmla="*/ 26 w 52"/>
              <a:gd name="T51" fmla="*/ 46 h 81"/>
              <a:gd name="T52" fmla="*/ 31 w 52"/>
              <a:gd name="T53" fmla="*/ 42 h 81"/>
              <a:gd name="T54" fmla="*/ 35 w 52"/>
              <a:gd name="T55" fmla="*/ 38 h 81"/>
              <a:gd name="T56" fmla="*/ 37 w 52"/>
              <a:gd name="T57" fmla="*/ 34 h 81"/>
              <a:gd name="T58" fmla="*/ 40 w 52"/>
              <a:gd name="T59" fmla="*/ 29 h 81"/>
              <a:gd name="T60" fmla="*/ 42 w 52"/>
              <a:gd name="T61" fmla="*/ 26 h 81"/>
              <a:gd name="T62" fmla="*/ 42 w 52"/>
              <a:gd name="T63" fmla="*/ 18 h 81"/>
              <a:gd name="T64" fmla="*/ 41 w 52"/>
              <a:gd name="T65" fmla="*/ 14 h 81"/>
              <a:gd name="T66" fmla="*/ 39 w 52"/>
              <a:gd name="T67" fmla="*/ 12 h 81"/>
              <a:gd name="T68" fmla="*/ 35 w 52"/>
              <a:gd name="T69" fmla="*/ 9 h 81"/>
              <a:gd name="T70" fmla="*/ 31 w 52"/>
              <a:gd name="T71" fmla="*/ 8 h 81"/>
              <a:gd name="T72" fmla="*/ 22 w 52"/>
              <a:gd name="T73" fmla="*/ 8 h 81"/>
              <a:gd name="T74" fmla="*/ 19 w 52"/>
              <a:gd name="T75" fmla="*/ 9 h 81"/>
              <a:gd name="T76" fmla="*/ 16 w 52"/>
              <a:gd name="T77" fmla="*/ 12 h 81"/>
              <a:gd name="T78" fmla="*/ 14 w 52"/>
              <a:gd name="T79" fmla="*/ 16 h 81"/>
              <a:gd name="T80" fmla="*/ 13 w 52"/>
              <a:gd name="T81" fmla="*/ 19 h 81"/>
              <a:gd name="T82" fmla="*/ 11 w 52"/>
              <a:gd name="T83" fmla="*/ 24 h 81"/>
              <a:gd name="T84" fmla="*/ 1 w 52"/>
              <a:gd name="T85" fmla="*/ 23 h 81"/>
              <a:gd name="T86" fmla="*/ 3 w 52"/>
              <a:gd name="T87" fmla="*/ 16 h 81"/>
              <a:gd name="T88" fmla="*/ 5 w 52"/>
              <a:gd name="T89" fmla="*/ 11 h 81"/>
              <a:gd name="T90" fmla="*/ 9 w 52"/>
              <a:gd name="T91" fmla="*/ 6 h 81"/>
              <a:gd name="T92" fmla="*/ 14 w 52"/>
              <a:gd name="T93" fmla="*/ 2 h 81"/>
              <a:gd name="T94" fmla="*/ 20 w 52"/>
              <a:gd name="T95" fmla="*/ 1 h 81"/>
              <a:gd name="T96" fmla="*/ 27 w 52"/>
              <a:gd name="T97" fmla="*/ 0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81"/>
              <a:gd name="T149" fmla="*/ 52 w 52"/>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81">
                <a:moveTo>
                  <a:pt x="27" y="0"/>
                </a:moveTo>
                <a:lnTo>
                  <a:pt x="35" y="1"/>
                </a:lnTo>
                <a:lnTo>
                  <a:pt x="41" y="3"/>
                </a:lnTo>
                <a:lnTo>
                  <a:pt x="46" y="6"/>
                </a:lnTo>
                <a:lnTo>
                  <a:pt x="50" y="11"/>
                </a:lnTo>
                <a:lnTo>
                  <a:pt x="51" y="16"/>
                </a:lnTo>
                <a:lnTo>
                  <a:pt x="52" y="22"/>
                </a:lnTo>
                <a:lnTo>
                  <a:pt x="52" y="27"/>
                </a:lnTo>
                <a:lnTo>
                  <a:pt x="51" y="32"/>
                </a:lnTo>
                <a:lnTo>
                  <a:pt x="49" y="34"/>
                </a:lnTo>
                <a:lnTo>
                  <a:pt x="44" y="42"/>
                </a:lnTo>
                <a:lnTo>
                  <a:pt x="35" y="51"/>
                </a:lnTo>
                <a:lnTo>
                  <a:pt x="29" y="56"/>
                </a:lnTo>
                <a:lnTo>
                  <a:pt x="25" y="59"/>
                </a:lnTo>
                <a:lnTo>
                  <a:pt x="21" y="62"/>
                </a:lnTo>
                <a:lnTo>
                  <a:pt x="15" y="68"/>
                </a:lnTo>
                <a:lnTo>
                  <a:pt x="14" y="71"/>
                </a:lnTo>
                <a:lnTo>
                  <a:pt x="52" y="71"/>
                </a:lnTo>
                <a:lnTo>
                  <a:pt x="52" y="81"/>
                </a:lnTo>
                <a:lnTo>
                  <a:pt x="0" y="81"/>
                </a:lnTo>
                <a:lnTo>
                  <a:pt x="0" y="76"/>
                </a:lnTo>
                <a:lnTo>
                  <a:pt x="1" y="74"/>
                </a:lnTo>
                <a:lnTo>
                  <a:pt x="4" y="68"/>
                </a:lnTo>
                <a:lnTo>
                  <a:pt x="8" y="63"/>
                </a:lnTo>
                <a:lnTo>
                  <a:pt x="20" y="51"/>
                </a:lnTo>
                <a:lnTo>
                  <a:pt x="26" y="46"/>
                </a:lnTo>
                <a:lnTo>
                  <a:pt x="31" y="42"/>
                </a:lnTo>
                <a:lnTo>
                  <a:pt x="35" y="38"/>
                </a:lnTo>
                <a:lnTo>
                  <a:pt x="37" y="34"/>
                </a:lnTo>
                <a:lnTo>
                  <a:pt x="40" y="29"/>
                </a:lnTo>
                <a:lnTo>
                  <a:pt x="42" y="26"/>
                </a:lnTo>
                <a:lnTo>
                  <a:pt x="42" y="18"/>
                </a:lnTo>
                <a:lnTo>
                  <a:pt x="41" y="14"/>
                </a:lnTo>
                <a:lnTo>
                  <a:pt x="39" y="12"/>
                </a:lnTo>
                <a:lnTo>
                  <a:pt x="35" y="9"/>
                </a:lnTo>
                <a:lnTo>
                  <a:pt x="31" y="8"/>
                </a:lnTo>
                <a:lnTo>
                  <a:pt x="22" y="8"/>
                </a:lnTo>
                <a:lnTo>
                  <a:pt x="19" y="9"/>
                </a:lnTo>
                <a:lnTo>
                  <a:pt x="16" y="12"/>
                </a:lnTo>
                <a:lnTo>
                  <a:pt x="14" y="16"/>
                </a:lnTo>
                <a:lnTo>
                  <a:pt x="13" y="19"/>
                </a:lnTo>
                <a:lnTo>
                  <a:pt x="11" y="24"/>
                </a:lnTo>
                <a:lnTo>
                  <a:pt x="1" y="23"/>
                </a:lnTo>
                <a:lnTo>
                  <a:pt x="3" y="16"/>
                </a:lnTo>
                <a:lnTo>
                  <a:pt x="5" y="11"/>
                </a:lnTo>
                <a:lnTo>
                  <a:pt x="9" y="6"/>
                </a:lnTo>
                <a:lnTo>
                  <a:pt x="14" y="2"/>
                </a:lnTo>
                <a:lnTo>
                  <a:pt x="20" y="1"/>
                </a:lnTo>
                <a:lnTo>
                  <a:pt x="27" y="0"/>
                </a:lnTo>
                <a:close/>
              </a:path>
            </a:pathLst>
          </a:custGeom>
          <a:solidFill>
            <a:srgbClr val="FFFFFF"/>
          </a:solidFill>
          <a:ln w="0">
            <a:solidFill>
              <a:srgbClr val="FFFFFF"/>
            </a:solidFill>
            <a:prstDash val="solid"/>
            <a:round/>
            <a:headEnd/>
            <a:tailEnd/>
          </a:ln>
        </p:spPr>
        <p:txBody>
          <a:bodyPr/>
          <a:lstStyle/>
          <a:p>
            <a:endParaRPr lang="en-US"/>
          </a:p>
        </p:txBody>
      </p:sp>
      <p:sp>
        <p:nvSpPr>
          <p:cNvPr id="24" name="Freeform 476"/>
          <p:cNvSpPr>
            <a:spLocks noEditPoints="1"/>
          </p:cNvSpPr>
          <p:nvPr/>
        </p:nvSpPr>
        <p:spPr bwMode="auto">
          <a:xfrm>
            <a:off x="1630363" y="4470400"/>
            <a:ext cx="82550" cy="130175"/>
          </a:xfrm>
          <a:custGeom>
            <a:avLst/>
            <a:gdLst>
              <a:gd name="T0" fmla="*/ 21 w 52"/>
              <a:gd name="T1" fmla="*/ 8 h 82"/>
              <a:gd name="T2" fmla="*/ 17 w 52"/>
              <a:gd name="T3" fmla="*/ 11 h 82"/>
              <a:gd name="T4" fmla="*/ 15 w 52"/>
              <a:gd name="T5" fmla="*/ 14 h 82"/>
              <a:gd name="T6" fmla="*/ 11 w 52"/>
              <a:gd name="T7" fmla="*/ 24 h 82"/>
              <a:gd name="T8" fmla="*/ 10 w 52"/>
              <a:gd name="T9" fmla="*/ 41 h 82"/>
              <a:gd name="T10" fmla="*/ 10 w 52"/>
              <a:gd name="T11" fmla="*/ 53 h 82"/>
              <a:gd name="T12" fmla="*/ 12 w 52"/>
              <a:gd name="T13" fmla="*/ 62 h 82"/>
              <a:gd name="T14" fmla="*/ 15 w 52"/>
              <a:gd name="T15" fmla="*/ 67 h 82"/>
              <a:gd name="T16" fmla="*/ 17 w 52"/>
              <a:gd name="T17" fmla="*/ 71 h 82"/>
              <a:gd name="T18" fmla="*/ 21 w 52"/>
              <a:gd name="T19" fmla="*/ 73 h 82"/>
              <a:gd name="T20" fmla="*/ 26 w 52"/>
              <a:gd name="T21" fmla="*/ 74 h 82"/>
              <a:gd name="T22" fmla="*/ 30 w 52"/>
              <a:gd name="T23" fmla="*/ 73 h 82"/>
              <a:gd name="T24" fmla="*/ 33 w 52"/>
              <a:gd name="T25" fmla="*/ 71 h 82"/>
              <a:gd name="T26" fmla="*/ 37 w 52"/>
              <a:gd name="T27" fmla="*/ 67 h 82"/>
              <a:gd name="T28" fmla="*/ 41 w 52"/>
              <a:gd name="T29" fmla="*/ 57 h 82"/>
              <a:gd name="T30" fmla="*/ 42 w 52"/>
              <a:gd name="T31" fmla="*/ 41 h 82"/>
              <a:gd name="T32" fmla="*/ 41 w 52"/>
              <a:gd name="T33" fmla="*/ 24 h 82"/>
              <a:gd name="T34" fmla="*/ 37 w 52"/>
              <a:gd name="T35" fmla="*/ 14 h 82"/>
              <a:gd name="T36" fmla="*/ 33 w 52"/>
              <a:gd name="T37" fmla="*/ 11 h 82"/>
              <a:gd name="T38" fmla="*/ 26 w 52"/>
              <a:gd name="T39" fmla="*/ 8 h 82"/>
              <a:gd name="T40" fmla="*/ 21 w 52"/>
              <a:gd name="T41" fmla="*/ 8 h 82"/>
              <a:gd name="T42" fmla="*/ 26 w 52"/>
              <a:gd name="T43" fmla="*/ 0 h 82"/>
              <a:gd name="T44" fmla="*/ 32 w 52"/>
              <a:gd name="T45" fmla="*/ 1 h 82"/>
              <a:gd name="T46" fmla="*/ 37 w 52"/>
              <a:gd name="T47" fmla="*/ 2 h 82"/>
              <a:gd name="T48" fmla="*/ 44 w 52"/>
              <a:gd name="T49" fmla="*/ 9 h 82"/>
              <a:gd name="T50" fmla="*/ 49 w 52"/>
              <a:gd name="T51" fmla="*/ 22 h 82"/>
              <a:gd name="T52" fmla="*/ 51 w 52"/>
              <a:gd name="T53" fmla="*/ 27 h 82"/>
              <a:gd name="T54" fmla="*/ 52 w 52"/>
              <a:gd name="T55" fmla="*/ 33 h 82"/>
              <a:gd name="T56" fmla="*/ 52 w 52"/>
              <a:gd name="T57" fmla="*/ 41 h 82"/>
              <a:gd name="T58" fmla="*/ 51 w 52"/>
              <a:gd name="T59" fmla="*/ 54 h 82"/>
              <a:gd name="T60" fmla="*/ 47 w 52"/>
              <a:gd name="T61" fmla="*/ 69 h 82"/>
              <a:gd name="T62" fmla="*/ 40 w 52"/>
              <a:gd name="T63" fmla="*/ 77 h 82"/>
              <a:gd name="T64" fmla="*/ 36 w 52"/>
              <a:gd name="T65" fmla="*/ 79 h 82"/>
              <a:gd name="T66" fmla="*/ 31 w 52"/>
              <a:gd name="T67" fmla="*/ 82 h 82"/>
              <a:gd name="T68" fmla="*/ 20 w 52"/>
              <a:gd name="T69" fmla="*/ 82 h 82"/>
              <a:gd name="T70" fmla="*/ 15 w 52"/>
              <a:gd name="T71" fmla="*/ 79 h 82"/>
              <a:gd name="T72" fmla="*/ 11 w 52"/>
              <a:gd name="T73" fmla="*/ 77 h 82"/>
              <a:gd name="T74" fmla="*/ 7 w 52"/>
              <a:gd name="T75" fmla="*/ 73 h 82"/>
              <a:gd name="T76" fmla="*/ 3 w 52"/>
              <a:gd name="T77" fmla="*/ 66 h 82"/>
              <a:gd name="T78" fmla="*/ 1 w 52"/>
              <a:gd name="T79" fmla="*/ 54 h 82"/>
              <a:gd name="T80" fmla="*/ 0 w 52"/>
              <a:gd name="T81" fmla="*/ 41 h 82"/>
              <a:gd name="T82" fmla="*/ 0 w 52"/>
              <a:gd name="T83" fmla="*/ 28 h 82"/>
              <a:gd name="T84" fmla="*/ 2 w 52"/>
              <a:gd name="T85" fmla="*/ 18 h 82"/>
              <a:gd name="T86" fmla="*/ 7 w 52"/>
              <a:gd name="T87" fmla="*/ 8 h 82"/>
              <a:gd name="T88" fmla="*/ 11 w 52"/>
              <a:gd name="T89" fmla="*/ 5 h 82"/>
              <a:gd name="T90" fmla="*/ 15 w 52"/>
              <a:gd name="T91" fmla="*/ 2 h 82"/>
              <a:gd name="T92" fmla="*/ 20 w 52"/>
              <a:gd name="T93" fmla="*/ 1 h 82"/>
              <a:gd name="T94" fmla="*/ 26 w 52"/>
              <a:gd name="T95" fmla="*/ 0 h 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82"/>
              <a:gd name="T146" fmla="*/ 52 w 52"/>
              <a:gd name="T147" fmla="*/ 82 h 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82">
                <a:moveTo>
                  <a:pt x="21" y="8"/>
                </a:moveTo>
                <a:lnTo>
                  <a:pt x="17" y="11"/>
                </a:lnTo>
                <a:lnTo>
                  <a:pt x="15" y="14"/>
                </a:lnTo>
                <a:lnTo>
                  <a:pt x="11" y="24"/>
                </a:lnTo>
                <a:lnTo>
                  <a:pt x="10" y="41"/>
                </a:lnTo>
                <a:lnTo>
                  <a:pt x="10" y="53"/>
                </a:lnTo>
                <a:lnTo>
                  <a:pt x="12" y="62"/>
                </a:lnTo>
                <a:lnTo>
                  <a:pt x="15" y="67"/>
                </a:lnTo>
                <a:lnTo>
                  <a:pt x="17" y="71"/>
                </a:lnTo>
                <a:lnTo>
                  <a:pt x="21" y="73"/>
                </a:lnTo>
                <a:lnTo>
                  <a:pt x="26" y="74"/>
                </a:lnTo>
                <a:lnTo>
                  <a:pt x="30" y="73"/>
                </a:lnTo>
                <a:lnTo>
                  <a:pt x="33" y="71"/>
                </a:lnTo>
                <a:lnTo>
                  <a:pt x="37" y="67"/>
                </a:lnTo>
                <a:lnTo>
                  <a:pt x="41" y="57"/>
                </a:lnTo>
                <a:lnTo>
                  <a:pt x="42" y="41"/>
                </a:lnTo>
                <a:lnTo>
                  <a:pt x="41" y="24"/>
                </a:lnTo>
                <a:lnTo>
                  <a:pt x="37" y="14"/>
                </a:lnTo>
                <a:lnTo>
                  <a:pt x="33" y="11"/>
                </a:lnTo>
                <a:lnTo>
                  <a:pt x="26" y="8"/>
                </a:lnTo>
                <a:lnTo>
                  <a:pt x="21" y="8"/>
                </a:lnTo>
                <a:close/>
                <a:moveTo>
                  <a:pt x="26" y="0"/>
                </a:moveTo>
                <a:lnTo>
                  <a:pt x="32" y="1"/>
                </a:lnTo>
                <a:lnTo>
                  <a:pt x="37" y="2"/>
                </a:lnTo>
                <a:lnTo>
                  <a:pt x="44" y="9"/>
                </a:lnTo>
                <a:lnTo>
                  <a:pt x="49" y="22"/>
                </a:lnTo>
                <a:lnTo>
                  <a:pt x="51" y="27"/>
                </a:lnTo>
                <a:lnTo>
                  <a:pt x="52" y="33"/>
                </a:lnTo>
                <a:lnTo>
                  <a:pt x="52" y="41"/>
                </a:lnTo>
                <a:lnTo>
                  <a:pt x="51" y="54"/>
                </a:lnTo>
                <a:lnTo>
                  <a:pt x="47" y="69"/>
                </a:lnTo>
                <a:lnTo>
                  <a:pt x="40" y="77"/>
                </a:lnTo>
                <a:lnTo>
                  <a:pt x="36" y="79"/>
                </a:lnTo>
                <a:lnTo>
                  <a:pt x="31" y="82"/>
                </a:lnTo>
                <a:lnTo>
                  <a:pt x="20" y="82"/>
                </a:lnTo>
                <a:lnTo>
                  <a:pt x="15" y="79"/>
                </a:lnTo>
                <a:lnTo>
                  <a:pt x="11" y="77"/>
                </a:lnTo>
                <a:lnTo>
                  <a:pt x="7" y="73"/>
                </a:lnTo>
                <a:lnTo>
                  <a:pt x="3" y="66"/>
                </a:lnTo>
                <a:lnTo>
                  <a:pt x="1" y="54"/>
                </a:lnTo>
                <a:lnTo>
                  <a:pt x="0" y="41"/>
                </a:lnTo>
                <a:lnTo>
                  <a:pt x="0" y="28"/>
                </a:lnTo>
                <a:lnTo>
                  <a:pt x="2" y="18"/>
                </a:lnTo>
                <a:lnTo>
                  <a:pt x="7" y="8"/>
                </a:lnTo>
                <a:lnTo>
                  <a:pt x="11" y="5"/>
                </a:lnTo>
                <a:lnTo>
                  <a:pt x="15" y="2"/>
                </a:lnTo>
                <a:lnTo>
                  <a:pt x="20" y="1"/>
                </a:lnTo>
                <a:lnTo>
                  <a:pt x="26" y="0"/>
                </a:lnTo>
                <a:close/>
              </a:path>
            </a:pathLst>
          </a:custGeom>
          <a:solidFill>
            <a:srgbClr val="FFFFFF"/>
          </a:solidFill>
          <a:ln w="0">
            <a:solidFill>
              <a:srgbClr val="FFFFFF"/>
            </a:solidFill>
            <a:prstDash val="solid"/>
            <a:round/>
            <a:headEnd/>
            <a:tailEnd/>
          </a:ln>
        </p:spPr>
        <p:txBody>
          <a:bodyPr/>
          <a:lstStyle/>
          <a:p>
            <a:endParaRPr lang="en-US"/>
          </a:p>
        </p:txBody>
      </p:sp>
      <p:sp>
        <p:nvSpPr>
          <p:cNvPr id="25" name="Freeform 477"/>
          <p:cNvSpPr>
            <a:spLocks/>
          </p:cNvSpPr>
          <p:nvPr/>
        </p:nvSpPr>
        <p:spPr bwMode="auto">
          <a:xfrm>
            <a:off x="1168400" y="4106863"/>
            <a:ext cx="141288" cy="109537"/>
          </a:xfrm>
          <a:custGeom>
            <a:avLst/>
            <a:gdLst>
              <a:gd name="T0" fmla="*/ 64 w 89"/>
              <a:gd name="T1" fmla="*/ 0 h 69"/>
              <a:gd name="T2" fmla="*/ 76 w 89"/>
              <a:gd name="T3" fmla="*/ 4 h 69"/>
              <a:gd name="T4" fmla="*/ 82 w 89"/>
              <a:gd name="T5" fmla="*/ 10 h 69"/>
              <a:gd name="T6" fmla="*/ 89 w 89"/>
              <a:gd name="T7" fmla="*/ 25 h 69"/>
              <a:gd name="T8" fmla="*/ 87 w 89"/>
              <a:gd name="T9" fmla="*/ 45 h 69"/>
              <a:gd name="T10" fmla="*/ 82 w 89"/>
              <a:gd name="T11" fmla="*/ 57 h 69"/>
              <a:gd name="T12" fmla="*/ 70 w 89"/>
              <a:gd name="T13" fmla="*/ 66 h 69"/>
              <a:gd name="T14" fmla="*/ 59 w 89"/>
              <a:gd name="T15" fmla="*/ 58 h 69"/>
              <a:gd name="T16" fmla="*/ 70 w 89"/>
              <a:gd name="T17" fmla="*/ 54 h 69"/>
              <a:gd name="T18" fmla="*/ 74 w 89"/>
              <a:gd name="T19" fmla="*/ 49 h 69"/>
              <a:gd name="T20" fmla="*/ 79 w 89"/>
              <a:gd name="T21" fmla="*/ 39 h 69"/>
              <a:gd name="T22" fmla="*/ 77 w 89"/>
              <a:gd name="T23" fmla="*/ 20 h 69"/>
              <a:gd name="T24" fmla="*/ 71 w 89"/>
              <a:gd name="T25" fmla="*/ 13 h 69"/>
              <a:gd name="T26" fmla="*/ 60 w 89"/>
              <a:gd name="T27" fmla="*/ 12 h 69"/>
              <a:gd name="T28" fmla="*/ 55 w 89"/>
              <a:gd name="T29" fmla="*/ 15 h 69"/>
              <a:gd name="T30" fmla="*/ 53 w 89"/>
              <a:gd name="T31" fmla="*/ 22 h 69"/>
              <a:gd name="T32" fmla="*/ 50 w 89"/>
              <a:gd name="T33" fmla="*/ 29 h 69"/>
              <a:gd name="T34" fmla="*/ 46 w 89"/>
              <a:gd name="T35" fmla="*/ 44 h 69"/>
              <a:gd name="T36" fmla="*/ 43 w 89"/>
              <a:gd name="T37" fmla="*/ 53 h 69"/>
              <a:gd name="T38" fmla="*/ 35 w 89"/>
              <a:gd name="T39" fmla="*/ 63 h 69"/>
              <a:gd name="T40" fmla="*/ 24 w 89"/>
              <a:gd name="T41" fmla="*/ 65 h 69"/>
              <a:gd name="T42" fmla="*/ 15 w 89"/>
              <a:gd name="T43" fmla="*/ 64 h 69"/>
              <a:gd name="T44" fmla="*/ 5 w 89"/>
              <a:gd name="T45" fmla="*/ 55 h 69"/>
              <a:gd name="T46" fmla="*/ 0 w 89"/>
              <a:gd name="T47" fmla="*/ 43 h 69"/>
              <a:gd name="T48" fmla="*/ 1 w 89"/>
              <a:gd name="T49" fmla="*/ 23 h 69"/>
              <a:gd name="T50" fmla="*/ 5 w 89"/>
              <a:gd name="T51" fmla="*/ 14 h 69"/>
              <a:gd name="T52" fmla="*/ 16 w 89"/>
              <a:gd name="T53" fmla="*/ 4 h 69"/>
              <a:gd name="T54" fmla="*/ 26 w 89"/>
              <a:gd name="T55" fmla="*/ 3 h 69"/>
              <a:gd name="T56" fmla="*/ 21 w 89"/>
              <a:gd name="T57" fmla="*/ 14 h 69"/>
              <a:gd name="T58" fmla="*/ 13 w 89"/>
              <a:gd name="T59" fmla="*/ 23 h 69"/>
              <a:gd name="T60" fmla="*/ 10 w 89"/>
              <a:gd name="T61" fmla="*/ 40 h 69"/>
              <a:gd name="T62" fmla="*/ 16 w 89"/>
              <a:gd name="T63" fmla="*/ 53 h 69"/>
              <a:gd name="T64" fmla="*/ 26 w 89"/>
              <a:gd name="T65" fmla="*/ 54 h 69"/>
              <a:gd name="T66" fmla="*/ 30 w 89"/>
              <a:gd name="T67" fmla="*/ 50 h 69"/>
              <a:gd name="T68" fmla="*/ 35 w 89"/>
              <a:gd name="T69" fmla="*/ 42 h 69"/>
              <a:gd name="T70" fmla="*/ 39 w 89"/>
              <a:gd name="T71" fmla="*/ 25 h 69"/>
              <a:gd name="T72" fmla="*/ 43 w 89"/>
              <a:gd name="T73" fmla="*/ 15 h 69"/>
              <a:gd name="T74" fmla="*/ 48 w 89"/>
              <a:gd name="T75" fmla="*/ 7 h 69"/>
              <a:gd name="T76" fmla="*/ 59 w 89"/>
              <a:gd name="T77" fmla="*/ 0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
              <a:gd name="T118" fmla="*/ 0 h 69"/>
              <a:gd name="T119" fmla="*/ 89 w 89"/>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 h="69">
                <a:moveTo>
                  <a:pt x="59" y="0"/>
                </a:moveTo>
                <a:lnTo>
                  <a:pt x="64" y="0"/>
                </a:lnTo>
                <a:lnTo>
                  <a:pt x="70" y="2"/>
                </a:lnTo>
                <a:lnTo>
                  <a:pt x="76" y="4"/>
                </a:lnTo>
                <a:lnTo>
                  <a:pt x="80" y="7"/>
                </a:lnTo>
                <a:lnTo>
                  <a:pt x="82" y="10"/>
                </a:lnTo>
                <a:lnTo>
                  <a:pt x="87" y="20"/>
                </a:lnTo>
                <a:lnTo>
                  <a:pt x="89" y="25"/>
                </a:lnTo>
                <a:lnTo>
                  <a:pt x="89" y="39"/>
                </a:lnTo>
                <a:lnTo>
                  <a:pt x="87" y="45"/>
                </a:lnTo>
                <a:lnTo>
                  <a:pt x="85" y="52"/>
                </a:lnTo>
                <a:lnTo>
                  <a:pt x="82" y="57"/>
                </a:lnTo>
                <a:lnTo>
                  <a:pt x="75" y="64"/>
                </a:lnTo>
                <a:lnTo>
                  <a:pt x="70" y="66"/>
                </a:lnTo>
                <a:lnTo>
                  <a:pt x="60" y="69"/>
                </a:lnTo>
                <a:lnTo>
                  <a:pt x="59" y="58"/>
                </a:lnTo>
                <a:lnTo>
                  <a:pt x="65" y="57"/>
                </a:lnTo>
                <a:lnTo>
                  <a:pt x="70" y="54"/>
                </a:lnTo>
                <a:lnTo>
                  <a:pt x="72" y="52"/>
                </a:lnTo>
                <a:lnTo>
                  <a:pt x="74" y="49"/>
                </a:lnTo>
                <a:lnTo>
                  <a:pt x="76" y="45"/>
                </a:lnTo>
                <a:lnTo>
                  <a:pt x="79" y="39"/>
                </a:lnTo>
                <a:lnTo>
                  <a:pt x="79" y="27"/>
                </a:lnTo>
                <a:lnTo>
                  <a:pt x="77" y="20"/>
                </a:lnTo>
                <a:lnTo>
                  <a:pt x="75" y="17"/>
                </a:lnTo>
                <a:lnTo>
                  <a:pt x="71" y="13"/>
                </a:lnTo>
                <a:lnTo>
                  <a:pt x="69" y="12"/>
                </a:lnTo>
                <a:lnTo>
                  <a:pt x="60" y="12"/>
                </a:lnTo>
                <a:lnTo>
                  <a:pt x="58" y="13"/>
                </a:lnTo>
                <a:lnTo>
                  <a:pt x="55" y="15"/>
                </a:lnTo>
                <a:lnTo>
                  <a:pt x="54" y="18"/>
                </a:lnTo>
                <a:lnTo>
                  <a:pt x="53" y="22"/>
                </a:lnTo>
                <a:lnTo>
                  <a:pt x="51" y="24"/>
                </a:lnTo>
                <a:lnTo>
                  <a:pt x="50" y="29"/>
                </a:lnTo>
                <a:lnTo>
                  <a:pt x="48" y="37"/>
                </a:lnTo>
                <a:lnTo>
                  <a:pt x="46" y="44"/>
                </a:lnTo>
                <a:lnTo>
                  <a:pt x="44" y="49"/>
                </a:lnTo>
                <a:lnTo>
                  <a:pt x="43" y="53"/>
                </a:lnTo>
                <a:lnTo>
                  <a:pt x="38" y="60"/>
                </a:lnTo>
                <a:lnTo>
                  <a:pt x="35" y="63"/>
                </a:lnTo>
                <a:lnTo>
                  <a:pt x="29" y="64"/>
                </a:lnTo>
                <a:lnTo>
                  <a:pt x="24" y="65"/>
                </a:lnTo>
                <a:lnTo>
                  <a:pt x="20" y="65"/>
                </a:lnTo>
                <a:lnTo>
                  <a:pt x="15" y="64"/>
                </a:lnTo>
                <a:lnTo>
                  <a:pt x="8" y="59"/>
                </a:lnTo>
                <a:lnTo>
                  <a:pt x="5" y="55"/>
                </a:lnTo>
                <a:lnTo>
                  <a:pt x="3" y="50"/>
                </a:lnTo>
                <a:lnTo>
                  <a:pt x="0" y="43"/>
                </a:lnTo>
                <a:lnTo>
                  <a:pt x="0" y="29"/>
                </a:lnTo>
                <a:lnTo>
                  <a:pt x="1" y="23"/>
                </a:lnTo>
                <a:lnTo>
                  <a:pt x="3" y="18"/>
                </a:lnTo>
                <a:lnTo>
                  <a:pt x="5" y="14"/>
                </a:lnTo>
                <a:lnTo>
                  <a:pt x="13" y="7"/>
                </a:lnTo>
                <a:lnTo>
                  <a:pt x="16" y="4"/>
                </a:lnTo>
                <a:lnTo>
                  <a:pt x="21" y="3"/>
                </a:lnTo>
                <a:lnTo>
                  <a:pt x="26" y="3"/>
                </a:lnTo>
                <a:lnTo>
                  <a:pt x="26" y="14"/>
                </a:lnTo>
                <a:lnTo>
                  <a:pt x="21" y="14"/>
                </a:lnTo>
                <a:lnTo>
                  <a:pt x="14" y="19"/>
                </a:lnTo>
                <a:lnTo>
                  <a:pt x="13" y="23"/>
                </a:lnTo>
                <a:lnTo>
                  <a:pt x="10" y="28"/>
                </a:lnTo>
                <a:lnTo>
                  <a:pt x="10" y="40"/>
                </a:lnTo>
                <a:lnTo>
                  <a:pt x="11" y="45"/>
                </a:lnTo>
                <a:lnTo>
                  <a:pt x="16" y="53"/>
                </a:lnTo>
                <a:lnTo>
                  <a:pt x="20" y="54"/>
                </a:lnTo>
                <a:lnTo>
                  <a:pt x="26" y="54"/>
                </a:lnTo>
                <a:lnTo>
                  <a:pt x="29" y="53"/>
                </a:lnTo>
                <a:lnTo>
                  <a:pt x="30" y="50"/>
                </a:lnTo>
                <a:lnTo>
                  <a:pt x="33" y="48"/>
                </a:lnTo>
                <a:lnTo>
                  <a:pt x="35" y="42"/>
                </a:lnTo>
                <a:lnTo>
                  <a:pt x="36" y="34"/>
                </a:lnTo>
                <a:lnTo>
                  <a:pt x="39" y="25"/>
                </a:lnTo>
                <a:lnTo>
                  <a:pt x="41" y="19"/>
                </a:lnTo>
                <a:lnTo>
                  <a:pt x="43" y="15"/>
                </a:lnTo>
                <a:lnTo>
                  <a:pt x="45" y="10"/>
                </a:lnTo>
                <a:lnTo>
                  <a:pt x="48" y="7"/>
                </a:lnTo>
                <a:lnTo>
                  <a:pt x="55" y="2"/>
                </a:lnTo>
                <a:lnTo>
                  <a:pt x="59" y="0"/>
                </a:lnTo>
                <a:close/>
              </a:path>
            </a:pathLst>
          </a:custGeom>
          <a:solidFill>
            <a:srgbClr val="FFFFFF"/>
          </a:solidFill>
          <a:ln w="0">
            <a:solidFill>
              <a:srgbClr val="FFFFFF"/>
            </a:solidFill>
            <a:prstDash val="solid"/>
            <a:round/>
            <a:headEnd/>
            <a:tailEnd/>
          </a:ln>
        </p:spPr>
        <p:txBody>
          <a:bodyPr/>
          <a:lstStyle/>
          <a:p>
            <a:endParaRPr lang="en-US"/>
          </a:p>
        </p:txBody>
      </p:sp>
      <p:sp>
        <p:nvSpPr>
          <p:cNvPr id="26" name="Freeform 478"/>
          <p:cNvSpPr>
            <a:spLocks/>
          </p:cNvSpPr>
          <p:nvPr/>
        </p:nvSpPr>
        <p:spPr bwMode="auto">
          <a:xfrm>
            <a:off x="1208088" y="4005263"/>
            <a:ext cx="101600" cy="80962"/>
          </a:xfrm>
          <a:custGeom>
            <a:avLst/>
            <a:gdLst>
              <a:gd name="T0" fmla="*/ 0 w 64"/>
              <a:gd name="T1" fmla="*/ 0 h 51"/>
              <a:gd name="T2" fmla="*/ 62 w 64"/>
              <a:gd name="T3" fmla="*/ 0 h 51"/>
              <a:gd name="T4" fmla="*/ 62 w 64"/>
              <a:gd name="T5" fmla="*/ 10 h 51"/>
              <a:gd name="T6" fmla="*/ 54 w 64"/>
              <a:gd name="T7" fmla="*/ 10 h 51"/>
              <a:gd name="T8" fmla="*/ 61 w 64"/>
              <a:gd name="T9" fmla="*/ 18 h 51"/>
              <a:gd name="T10" fmla="*/ 64 w 64"/>
              <a:gd name="T11" fmla="*/ 30 h 51"/>
              <a:gd name="T12" fmla="*/ 64 w 64"/>
              <a:gd name="T13" fmla="*/ 34 h 51"/>
              <a:gd name="T14" fmla="*/ 61 w 64"/>
              <a:gd name="T15" fmla="*/ 39 h 51"/>
              <a:gd name="T16" fmla="*/ 56 w 64"/>
              <a:gd name="T17" fmla="*/ 47 h 51"/>
              <a:gd name="T18" fmla="*/ 45 w 64"/>
              <a:gd name="T19" fmla="*/ 51 h 51"/>
              <a:gd name="T20" fmla="*/ 0 w 64"/>
              <a:gd name="T21" fmla="*/ 51 h 51"/>
              <a:gd name="T22" fmla="*/ 0 w 64"/>
              <a:gd name="T23" fmla="*/ 39 h 51"/>
              <a:gd name="T24" fmla="*/ 46 w 64"/>
              <a:gd name="T25" fmla="*/ 39 h 51"/>
              <a:gd name="T26" fmla="*/ 50 w 64"/>
              <a:gd name="T27" fmla="*/ 37 h 51"/>
              <a:gd name="T28" fmla="*/ 52 w 64"/>
              <a:gd name="T29" fmla="*/ 34 h 51"/>
              <a:gd name="T30" fmla="*/ 55 w 64"/>
              <a:gd name="T31" fmla="*/ 27 h 51"/>
              <a:gd name="T32" fmla="*/ 54 w 64"/>
              <a:gd name="T33" fmla="*/ 22 h 51"/>
              <a:gd name="T34" fmla="*/ 52 w 64"/>
              <a:gd name="T35" fmla="*/ 18 h 51"/>
              <a:gd name="T36" fmla="*/ 50 w 64"/>
              <a:gd name="T37" fmla="*/ 15 h 51"/>
              <a:gd name="T38" fmla="*/ 46 w 64"/>
              <a:gd name="T39" fmla="*/ 12 h 51"/>
              <a:gd name="T40" fmla="*/ 43 w 64"/>
              <a:gd name="T41" fmla="*/ 11 h 51"/>
              <a:gd name="T42" fmla="*/ 0 w 64"/>
              <a:gd name="T43" fmla="*/ 11 h 51"/>
              <a:gd name="T44" fmla="*/ 0 w 64"/>
              <a:gd name="T45" fmla="*/ 0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
              <a:gd name="T70" fmla="*/ 0 h 51"/>
              <a:gd name="T71" fmla="*/ 64 w 64"/>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 h="51">
                <a:moveTo>
                  <a:pt x="0" y="0"/>
                </a:moveTo>
                <a:lnTo>
                  <a:pt x="62" y="0"/>
                </a:lnTo>
                <a:lnTo>
                  <a:pt x="62" y="10"/>
                </a:lnTo>
                <a:lnTo>
                  <a:pt x="54" y="10"/>
                </a:lnTo>
                <a:lnTo>
                  <a:pt x="61" y="18"/>
                </a:lnTo>
                <a:lnTo>
                  <a:pt x="64" y="30"/>
                </a:lnTo>
                <a:lnTo>
                  <a:pt x="64" y="34"/>
                </a:lnTo>
                <a:lnTo>
                  <a:pt x="61" y="39"/>
                </a:lnTo>
                <a:lnTo>
                  <a:pt x="56" y="47"/>
                </a:lnTo>
                <a:lnTo>
                  <a:pt x="45" y="51"/>
                </a:lnTo>
                <a:lnTo>
                  <a:pt x="0" y="51"/>
                </a:lnTo>
                <a:lnTo>
                  <a:pt x="0" y="39"/>
                </a:lnTo>
                <a:lnTo>
                  <a:pt x="46" y="39"/>
                </a:lnTo>
                <a:lnTo>
                  <a:pt x="50" y="37"/>
                </a:lnTo>
                <a:lnTo>
                  <a:pt x="52" y="34"/>
                </a:lnTo>
                <a:lnTo>
                  <a:pt x="55" y="27"/>
                </a:lnTo>
                <a:lnTo>
                  <a:pt x="54" y="22"/>
                </a:lnTo>
                <a:lnTo>
                  <a:pt x="52" y="18"/>
                </a:lnTo>
                <a:lnTo>
                  <a:pt x="50" y="15"/>
                </a:lnTo>
                <a:lnTo>
                  <a:pt x="46" y="12"/>
                </a:lnTo>
                <a:lnTo>
                  <a:pt x="43" y="11"/>
                </a:lnTo>
                <a:lnTo>
                  <a:pt x="0" y="11"/>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27" name="Freeform 479"/>
          <p:cNvSpPr>
            <a:spLocks/>
          </p:cNvSpPr>
          <p:nvPr/>
        </p:nvSpPr>
        <p:spPr bwMode="auto">
          <a:xfrm>
            <a:off x="1206500" y="3925888"/>
            <a:ext cx="100013" cy="52387"/>
          </a:xfrm>
          <a:custGeom>
            <a:avLst/>
            <a:gdLst>
              <a:gd name="T0" fmla="*/ 4 w 63"/>
              <a:gd name="T1" fmla="*/ 0 h 33"/>
              <a:gd name="T2" fmla="*/ 12 w 63"/>
              <a:gd name="T3" fmla="*/ 3 h 33"/>
              <a:gd name="T4" fmla="*/ 11 w 63"/>
              <a:gd name="T5" fmla="*/ 7 h 33"/>
              <a:gd name="T6" fmla="*/ 11 w 63"/>
              <a:gd name="T7" fmla="*/ 15 h 33"/>
              <a:gd name="T8" fmla="*/ 12 w 63"/>
              <a:gd name="T9" fmla="*/ 17 h 33"/>
              <a:gd name="T10" fmla="*/ 15 w 63"/>
              <a:gd name="T11" fmla="*/ 20 h 33"/>
              <a:gd name="T12" fmla="*/ 19 w 63"/>
              <a:gd name="T13" fmla="*/ 21 h 33"/>
              <a:gd name="T14" fmla="*/ 25 w 63"/>
              <a:gd name="T15" fmla="*/ 22 h 33"/>
              <a:gd name="T16" fmla="*/ 63 w 63"/>
              <a:gd name="T17" fmla="*/ 22 h 33"/>
              <a:gd name="T18" fmla="*/ 63 w 63"/>
              <a:gd name="T19" fmla="*/ 33 h 33"/>
              <a:gd name="T20" fmla="*/ 1 w 63"/>
              <a:gd name="T21" fmla="*/ 33 h 33"/>
              <a:gd name="T22" fmla="*/ 1 w 63"/>
              <a:gd name="T23" fmla="*/ 23 h 33"/>
              <a:gd name="T24" fmla="*/ 11 w 63"/>
              <a:gd name="T25" fmla="*/ 23 h 33"/>
              <a:gd name="T26" fmla="*/ 7 w 63"/>
              <a:gd name="T27" fmla="*/ 21 h 33"/>
              <a:gd name="T28" fmla="*/ 4 w 63"/>
              <a:gd name="T29" fmla="*/ 20 h 33"/>
              <a:gd name="T30" fmla="*/ 2 w 63"/>
              <a:gd name="T31" fmla="*/ 17 h 33"/>
              <a:gd name="T32" fmla="*/ 0 w 63"/>
              <a:gd name="T33" fmla="*/ 13 h 33"/>
              <a:gd name="T34" fmla="*/ 0 w 63"/>
              <a:gd name="T35" fmla="*/ 7 h 33"/>
              <a:gd name="T36" fmla="*/ 1 w 63"/>
              <a:gd name="T37" fmla="*/ 3 h 33"/>
              <a:gd name="T38" fmla="*/ 4 w 63"/>
              <a:gd name="T39" fmla="*/ 0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
              <a:gd name="T61" fmla="*/ 0 h 33"/>
              <a:gd name="T62" fmla="*/ 63 w 63"/>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 h="33">
                <a:moveTo>
                  <a:pt x="4" y="0"/>
                </a:moveTo>
                <a:lnTo>
                  <a:pt x="12" y="3"/>
                </a:lnTo>
                <a:lnTo>
                  <a:pt x="11" y="7"/>
                </a:lnTo>
                <a:lnTo>
                  <a:pt x="11" y="15"/>
                </a:lnTo>
                <a:lnTo>
                  <a:pt x="12" y="17"/>
                </a:lnTo>
                <a:lnTo>
                  <a:pt x="15" y="20"/>
                </a:lnTo>
                <a:lnTo>
                  <a:pt x="19" y="21"/>
                </a:lnTo>
                <a:lnTo>
                  <a:pt x="25" y="22"/>
                </a:lnTo>
                <a:lnTo>
                  <a:pt x="63" y="22"/>
                </a:lnTo>
                <a:lnTo>
                  <a:pt x="63" y="33"/>
                </a:lnTo>
                <a:lnTo>
                  <a:pt x="1" y="33"/>
                </a:lnTo>
                <a:lnTo>
                  <a:pt x="1" y="23"/>
                </a:lnTo>
                <a:lnTo>
                  <a:pt x="11" y="23"/>
                </a:lnTo>
                <a:lnTo>
                  <a:pt x="7" y="21"/>
                </a:lnTo>
                <a:lnTo>
                  <a:pt x="4" y="20"/>
                </a:lnTo>
                <a:lnTo>
                  <a:pt x="2" y="17"/>
                </a:lnTo>
                <a:lnTo>
                  <a:pt x="0" y="13"/>
                </a:lnTo>
                <a:lnTo>
                  <a:pt x="0" y="7"/>
                </a:lnTo>
                <a:lnTo>
                  <a:pt x="1" y="3"/>
                </a:lnTo>
                <a:lnTo>
                  <a:pt x="4" y="0"/>
                </a:lnTo>
                <a:close/>
              </a:path>
            </a:pathLst>
          </a:custGeom>
          <a:solidFill>
            <a:srgbClr val="FFFFFF"/>
          </a:solidFill>
          <a:ln w="0">
            <a:solidFill>
              <a:srgbClr val="FFFFFF"/>
            </a:solidFill>
            <a:prstDash val="solid"/>
            <a:round/>
            <a:headEnd/>
            <a:tailEnd/>
          </a:ln>
        </p:spPr>
        <p:txBody>
          <a:bodyPr/>
          <a:lstStyle/>
          <a:p>
            <a:endParaRPr lang="en-US"/>
          </a:p>
        </p:txBody>
      </p:sp>
      <p:sp>
        <p:nvSpPr>
          <p:cNvPr id="28" name="Freeform 480"/>
          <p:cNvSpPr>
            <a:spLocks/>
          </p:cNvSpPr>
          <p:nvPr/>
        </p:nvSpPr>
        <p:spPr bwMode="auto">
          <a:xfrm>
            <a:off x="1208088" y="3833813"/>
            <a:ext cx="98425" cy="92075"/>
          </a:xfrm>
          <a:custGeom>
            <a:avLst/>
            <a:gdLst>
              <a:gd name="T0" fmla="*/ 0 w 62"/>
              <a:gd name="T1" fmla="*/ 0 h 58"/>
              <a:gd name="T2" fmla="*/ 62 w 62"/>
              <a:gd name="T3" fmla="*/ 24 h 58"/>
              <a:gd name="T4" fmla="*/ 62 w 62"/>
              <a:gd name="T5" fmla="*/ 34 h 58"/>
              <a:gd name="T6" fmla="*/ 0 w 62"/>
              <a:gd name="T7" fmla="*/ 58 h 58"/>
              <a:gd name="T8" fmla="*/ 0 w 62"/>
              <a:gd name="T9" fmla="*/ 47 h 58"/>
              <a:gd name="T10" fmla="*/ 38 w 62"/>
              <a:gd name="T11" fmla="*/ 33 h 58"/>
              <a:gd name="T12" fmla="*/ 50 w 62"/>
              <a:gd name="T13" fmla="*/ 29 h 58"/>
              <a:gd name="T14" fmla="*/ 45 w 62"/>
              <a:gd name="T15" fmla="*/ 28 h 58"/>
              <a:gd name="T16" fmla="*/ 39 w 62"/>
              <a:gd name="T17" fmla="*/ 25 h 58"/>
              <a:gd name="T18" fmla="*/ 0 w 62"/>
              <a:gd name="T19" fmla="*/ 12 h 58"/>
              <a:gd name="T20" fmla="*/ 0 w 62"/>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58"/>
              <a:gd name="T35" fmla="*/ 62 w 62"/>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58">
                <a:moveTo>
                  <a:pt x="0" y="0"/>
                </a:moveTo>
                <a:lnTo>
                  <a:pt x="62" y="24"/>
                </a:lnTo>
                <a:lnTo>
                  <a:pt x="62" y="34"/>
                </a:lnTo>
                <a:lnTo>
                  <a:pt x="0" y="58"/>
                </a:lnTo>
                <a:lnTo>
                  <a:pt x="0" y="47"/>
                </a:lnTo>
                <a:lnTo>
                  <a:pt x="38" y="33"/>
                </a:lnTo>
                <a:lnTo>
                  <a:pt x="50" y="29"/>
                </a:lnTo>
                <a:lnTo>
                  <a:pt x="45" y="28"/>
                </a:lnTo>
                <a:lnTo>
                  <a:pt x="39" y="25"/>
                </a:lnTo>
                <a:lnTo>
                  <a:pt x="0" y="12"/>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29" name="Freeform 481"/>
          <p:cNvSpPr>
            <a:spLocks noEditPoints="1"/>
          </p:cNvSpPr>
          <p:nvPr/>
        </p:nvSpPr>
        <p:spPr bwMode="auto">
          <a:xfrm>
            <a:off x="1169988" y="3802063"/>
            <a:ext cx="136525" cy="19050"/>
          </a:xfrm>
          <a:custGeom>
            <a:avLst/>
            <a:gdLst>
              <a:gd name="T0" fmla="*/ 24 w 86"/>
              <a:gd name="T1" fmla="*/ 0 h 12"/>
              <a:gd name="T2" fmla="*/ 86 w 86"/>
              <a:gd name="T3" fmla="*/ 0 h 12"/>
              <a:gd name="T4" fmla="*/ 86 w 86"/>
              <a:gd name="T5" fmla="*/ 12 h 12"/>
              <a:gd name="T6" fmla="*/ 24 w 86"/>
              <a:gd name="T7" fmla="*/ 12 h 12"/>
              <a:gd name="T8" fmla="*/ 24 w 86"/>
              <a:gd name="T9" fmla="*/ 0 h 12"/>
              <a:gd name="T10" fmla="*/ 0 w 86"/>
              <a:gd name="T11" fmla="*/ 0 h 12"/>
              <a:gd name="T12" fmla="*/ 13 w 86"/>
              <a:gd name="T13" fmla="*/ 0 h 12"/>
              <a:gd name="T14" fmla="*/ 13 w 86"/>
              <a:gd name="T15" fmla="*/ 12 h 12"/>
              <a:gd name="T16" fmla="*/ 0 w 86"/>
              <a:gd name="T17" fmla="*/ 12 h 12"/>
              <a:gd name="T18" fmla="*/ 0 w 86"/>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2"/>
              <a:gd name="T32" fmla="*/ 86 w 8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2">
                <a:moveTo>
                  <a:pt x="24" y="0"/>
                </a:moveTo>
                <a:lnTo>
                  <a:pt x="86" y="0"/>
                </a:lnTo>
                <a:lnTo>
                  <a:pt x="86" y="12"/>
                </a:lnTo>
                <a:lnTo>
                  <a:pt x="24" y="12"/>
                </a:lnTo>
                <a:lnTo>
                  <a:pt x="24" y="0"/>
                </a:lnTo>
                <a:close/>
                <a:moveTo>
                  <a:pt x="0" y="0"/>
                </a:moveTo>
                <a:lnTo>
                  <a:pt x="13" y="0"/>
                </a:lnTo>
                <a:lnTo>
                  <a:pt x="13" y="12"/>
                </a:lnTo>
                <a:lnTo>
                  <a:pt x="0" y="12"/>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30" name="Freeform 482"/>
          <p:cNvSpPr>
            <a:spLocks/>
          </p:cNvSpPr>
          <p:nvPr/>
        </p:nvSpPr>
        <p:spPr bwMode="auto">
          <a:xfrm>
            <a:off x="1208088" y="3695700"/>
            <a:ext cx="98425" cy="90488"/>
          </a:xfrm>
          <a:custGeom>
            <a:avLst/>
            <a:gdLst>
              <a:gd name="T0" fmla="*/ 0 w 62"/>
              <a:gd name="T1" fmla="*/ 0 h 57"/>
              <a:gd name="T2" fmla="*/ 62 w 62"/>
              <a:gd name="T3" fmla="*/ 24 h 57"/>
              <a:gd name="T4" fmla="*/ 62 w 62"/>
              <a:gd name="T5" fmla="*/ 35 h 57"/>
              <a:gd name="T6" fmla="*/ 0 w 62"/>
              <a:gd name="T7" fmla="*/ 57 h 57"/>
              <a:gd name="T8" fmla="*/ 0 w 62"/>
              <a:gd name="T9" fmla="*/ 46 h 57"/>
              <a:gd name="T10" fmla="*/ 38 w 62"/>
              <a:gd name="T11" fmla="*/ 34 h 57"/>
              <a:gd name="T12" fmla="*/ 50 w 62"/>
              <a:gd name="T13" fmla="*/ 29 h 57"/>
              <a:gd name="T14" fmla="*/ 45 w 62"/>
              <a:gd name="T15" fmla="*/ 28 h 57"/>
              <a:gd name="T16" fmla="*/ 39 w 62"/>
              <a:gd name="T17" fmla="*/ 25 h 57"/>
              <a:gd name="T18" fmla="*/ 0 w 62"/>
              <a:gd name="T19" fmla="*/ 11 h 57"/>
              <a:gd name="T20" fmla="*/ 0 w 62"/>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57"/>
              <a:gd name="T35" fmla="*/ 62 w 62"/>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57">
                <a:moveTo>
                  <a:pt x="0" y="0"/>
                </a:moveTo>
                <a:lnTo>
                  <a:pt x="62" y="24"/>
                </a:lnTo>
                <a:lnTo>
                  <a:pt x="62" y="35"/>
                </a:lnTo>
                <a:lnTo>
                  <a:pt x="0" y="57"/>
                </a:lnTo>
                <a:lnTo>
                  <a:pt x="0" y="46"/>
                </a:lnTo>
                <a:lnTo>
                  <a:pt x="38" y="34"/>
                </a:lnTo>
                <a:lnTo>
                  <a:pt x="50" y="29"/>
                </a:lnTo>
                <a:lnTo>
                  <a:pt x="45" y="28"/>
                </a:lnTo>
                <a:lnTo>
                  <a:pt x="39" y="25"/>
                </a:lnTo>
                <a:lnTo>
                  <a:pt x="0" y="11"/>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31" name="Freeform 483"/>
          <p:cNvSpPr>
            <a:spLocks noEditPoints="1"/>
          </p:cNvSpPr>
          <p:nvPr/>
        </p:nvSpPr>
        <p:spPr bwMode="auto">
          <a:xfrm>
            <a:off x="1206500" y="3597275"/>
            <a:ext cx="103188" cy="90488"/>
          </a:xfrm>
          <a:custGeom>
            <a:avLst/>
            <a:gdLst>
              <a:gd name="T0" fmla="*/ 32 w 65"/>
              <a:gd name="T1" fmla="*/ 14 h 57"/>
              <a:gd name="T2" fmla="*/ 35 w 65"/>
              <a:gd name="T3" fmla="*/ 23 h 57"/>
              <a:gd name="T4" fmla="*/ 36 w 65"/>
              <a:gd name="T5" fmla="*/ 31 h 57"/>
              <a:gd name="T6" fmla="*/ 37 w 65"/>
              <a:gd name="T7" fmla="*/ 35 h 57"/>
              <a:gd name="T8" fmla="*/ 37 w 65"/>
              <a:gd name="T9" fmla="*/ 37 h 57"/>
              <a:gd name="T10" fmla="*/ 40 w 65"/>
              <a:gd name="T11" fmla="*/ 42 h 57"/>
              <a:gd name="T12" fmla="*/ 42 w 65"/>
              <a:gd name="T13" fmla="*/ 45 h 57"/>
              <a:gd name="T14" fmla="*/ 45 w 65"/>
              <a:gd name="T15" fmla="*/ 46 h 57"/>
              <a:gd name="T16" fmla="*/ 50 w 65"/>
              <a:gd name="T17" fmla="*/ 46 h 57"/>
              <a:gd name="T18" fmla="*/ 52 w 65"/>
              <a:gd name="T19" fmla="*/ 45 h 57"/>
              <a:gd name="T20" fmla="*/ 56 w 65"/>
              <a:gd name="T21" fmla="*/ 37 h 57"/>
              <a:gd name="T22" fmla="*/ 56 w 65"/>
              <a:gd name="T23" fmla="*/ 30 h 57"/>
              <a:gd name="T24" fmla="*/ 53 w 65"/>
              <a:gd name="T25" fmla="*/ 22 h 57"/>
              <a:gd name="T26" fmla="*/ 51 w 65"/>
              <a:gd name="T27" fmla="*/ 19 h 57"/>
              <a:gd name="T28" fmla="*/ 47 w 65"/>
              <a:gd name="T29" fmla="*/ 16 h 57"/>
              <a:gd name="T30" fmla="*/ 44 w 65"/>
              <a:gd name="T31" fmla="*/ 15 h 57"/>
              <a:gd name="T32" fmla="*/ 41 w 65"/>
              <a:gd name="T33" fmla="*/ 14 h 57"/>
              <a:gd name="T34" fmla="*/ 32 w 65"/>
              <a:gd name="T35" fmla="*/ 14 h 57"/>
              <a:gd name="T36" fmla="*/ 63 w 65"/>
              <a:gd name="T37" fmla="*/ 0 h 57"/>
              <a:gd name="T38" fmla="*/ 63 w 65"/>
              <a:gd name="T39" fmla="*/ 11 h 57"/>
              <a:gd name="T40" fmla="*/ 60 w 65"/>
              <a:gd name="T41" fmla="*/ 12 h 57"/>
              <a:gd name="T42" fmla="*/ 56 w 65"/>
              <a:gd name="T43" fmla="*/ 12 h 57"/>
              <a:gd name="T44" fmla="*/ 60 w 65"/>
              <a:gd name="T45" fmla="*/ 19 h 57"/>
              <a:gd name="T46" fmla="*/ 63 w 65"/>
              <a:gd name="T47" fmla="*/ 23 h 57"/>
              <a:gd name="T48" fmla="*/ 65 w 65"/>
              <a:gd name="T49" fmla="*/ 30 h 57"/>
              <a:gd name="T50" fmla="*/ 65 w 65"/>
              <a:gd name="T51" fmla="*/ 42 h 57"/>
              <a:gd name="T52" fmla="*/ 60 w 65"/>
              <a:gd name="T53" fmla="*/ 52 h 57"/>
              <a:gd name="T54" fmla="*/ 56 w 65"/>
              <a:gd name="T55" fmla="*/ 55 h 57"/>
              <a:gd name="T56" fmla="*/ 52 w 65"/>
              <a:gd name="T57" fmla="*/ 56 h 57"/>
              <a:gd name="T58" fmla="*/ 47 w 65"/>
              <a:gd name="T59" fmla="*/ 57 h 57"/>
              <a:gd name="T60" fmla="*/ 42 w 65"/>
              <a:gd name="T61" fmla="*/ 57 h 57"/>
              <a:gd name="T62" fmla="*/ 35 w 65"/>
              <a:gd name="T63" fmla="*/ 52 h 57"/>
              <a:gd name="T64" fmla="*/ 32 w 65"/>
              <a:gd name="T65" fmla="*/ 50 h 57"/>
              <a:gd name="T66" fmla="*/ 29 w 65"/>
              <a:gd name="T67" fmla="*/ 38 h 57"/>
              <a:gd name="T68" fmla="*/ 27 w 65"/>
              <a:gd name="T69" fmla="*/ 32 h 57"/>
              <a:gd name="T70" fmla="*/ 26 w 65"/>
              <a:gd name="T71" fmla="*/ 25 h 57"/>
              <a:gd name="T72" fmla="*/ 25 w 65"/>
              <a:gd name="T73" fmla="*/ 19 h 57"/>
              <a:gd name="T74" fmla="*/ 24 w 65"/>
              <a:gd name="T75" fmla="*/ 14 h 57"/>
              <a:gd name="T76" fmla="*/ 17 w 65"/>
              <a:gd name="T77" fmla="*/ 14 h 57"/>
              <a:gd name="T78" fmla="*/ 15 w 65"/>
              <a:gd name="T79" fmla="*/ 15 h 57"/>
              <a:gd name="T80" fmla="*/ 10 w 65"/>
              <a:gd name="T81" fmla="*/ 20 h 57"/>
              <a:gd name="T82" fmla="*/ 9 w 65"/>
              <a:gd name="T83" fmla="*/ 23 h 57"/>
              <a:gd name="T84" fmla="*/ 9 w 65"/>
              <a:gd name="T85" fmla="*/ 33 h 57"/>
              <a:gd name="T86" fmla="*/ 10 w 65"/>
              <a:gd name="T87" fmla="*/ 37 h 57"/>
              <a:gd name="T88" fmla="*/ 11 w 65"/>
              <a:gd name="T89" fmla="*/ 40 h 57"/>
              <a:gd name="T90" fmla="*/ 14 w 65"/>
              <a:gd name="T91" fmla="*/ 42 h 57"/>
              <a:gd name="T92" fmla="*/ 21 w 65"/>
              <a:gd name="T93" fmla="*/ 45 h 57"/>
              <a:gd name="T94" fmla="*/ 19 w 65"/>
              <a:gd name="T95" fmla="*/ 56 h 57"/>
              <a:gd name="T96" fmla="*/ 9 w 65"/>
              <a:gd name="T97" fmla="*/ 51 h 57"/>
              <a:gd name="T98" fmla="*/ 6 w 65"/>
              <a:gd name="T99" fmla="*/ 48 h 57"/>
              <a:gd name="T100" fmla="*/ 4 w 65"/>
              <a:gd name="T101" fmla="*/ 45 h 57"/>
              <a:gd name="T102" fmla="*/ 2 w 65"/>
              <a:gd name="T103" fmla="*/ 41 h 57"/>
              <a:gd name="T104" fmla="*/ 0 w 65"/>
              <a:gd name="T105" fmla="*/ 35 h 57"/>
              <a:gd name="T106" fmla="*/ 0 w 65"/>
              <a:gd name="T107" fmla="*/ 20 h 57"/>
              <a:gd name="T108" fmla="*/ 2 w 65"/>
              <a:gd name="T109" fmla="*/ 14 h 57"/>
              <a:gd name="T110" fmla="*/ 4 w 65"/>
              <a:gd name="T111" fmla="*/ 10 h 57"/>
              <a:gd name="T112" fmla="*/ 6 w 65"/>
              <a:gd name="T113" fmla="*/ 7 h 57"/>
              <a:gd name="T114" fmla="*/ 10 w 65"/>
              <a:gd name="T115" fmla="*/ 5 h 57"/>
              <a:gd name="T116" fmla="*/ 14 w 65"/>
              <a:gd name="T117" fmla="*/ 4 h 57"/>
              <a:gd name="T118" fmla="*/ 45 w 65"/>
              <a:gd name="T119" fmla="*/ 4 h 57"/>
              <a:gd name="T120" fmla="*/ 50 w 65"/>
              <a:gd name="T121" fmla="*/ 2 h 57"/>
              <a:gd name="T122" fmla="*/ 56 w 65"/>
              <a:gd name="T123" fmla="*/ 2 h 57"/>
              <a:gd name="T124" fmla="*/ 63 w 65"/>
              <a:gd name="T125" fmla="*/ 0 h 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57"/>
              <a:gd name="T191" fmla="*/ 65 w 65"/>
              <a:gd name="T192" fmla="*/ 57 h 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57">
                <a:moveTo>
                  <a:pt x="32" y="14"/>
                </a:moveTo>
                <a:lnTo>
                  <a:pt x="35" y="23"/>
                </a:lnTo>
                <a:lnTo>
                  <a:pt x="36" y="31"/>
                </a:lnTo>
                <a:lnTo>
                  <a:pt x="37" y="35"/>
                </a:lnTo>
                <a:lnTo>
                  <a:pt x="37" y="37"/>
                </a:lnTo>
                <a:lnTo>
                  <a:pt x="40" y="42"/>
                </a:lnTo>
                <a:lnTo>
                  <a:pt x="42" y="45"/>
                </a:lnTo>
                <a:lnTo>
                  <a:pt x="45" y="46"/>
                </a:lnTo>
                <a:lnTo>
                  <a:pt x="50" y="46"/>
                </a:lnTo>
                <a:lnTo>
                  <a:pt x="52" y="45"/>
                </a:lnTo>
                <a:lnTo>
                  <a:pt x="56" y="37"/>
                </a:lnTo>
                <a:lnTo>
                  <a:pt x="56" y="30"/>
                </a:lnTo>
                <a:lnTo>
                  <a:pt x="53" y="22"/>
                </a:lnTo>
                <a:lnTo>
                  <a:pt x="51" y="19"/>
                </a:lnTo>
                <a:lnTo>
                  <a:pt x="47" y="16"/>
                </a:lnTo>
                <a:lnTo>
                  <a:pt x="44" y="15"/>
                </a:lnTo>
                <a:lnTo>
                  <a:pt x="41" y="14"/>
                </a:lnTo>
                <a:lnTo>
                  <a:pt x="32" y="14"/>
                </a:lnTo>
                <a:close/>
                <a:moveTo>
                  <a:pt x="63" y="0"/>
                </a:moveTo>
                <a:lnTo>
                  <a:pt x="63" y="11"/>
                </a:lnTo>
                <a:lnTo>
                  <a:pt x="60" y="12"/>
                </a:lnTo>
                <a:lnTo>
                  <a:pt x="56" y="12"/>
                </a:lnTo>
                <a:lnTo>
                  <a:pt x="60" y="19"/>
                </a:lnTo>
                <a:lnTo>
                  <a:pt x="63" y="23"/>
                </a:lnTo>
                <a:lnTo>
                  <a:pt x="65" y="30"/>
                </a:lnTo>
                <a:lnTo>
                  <a:pt x="65" y="42"/>
                </a:lnTo>
                <a:lnTo>
                  <a:pt x="60" y="52"/>
                </a:lnTo>
                <a:lnTo>
                  <a:pt x="56" y="55"/>
                </a:lnTo>
                <a:lnTo>
                  <a:pt x="52" y="56"/>
                </a:lnTo>
                <a:lnTo>
                  <a:pt x="47" y="57"/>
                </a:lnTo>
                <a:lnTo>
                  <a:pt x="42" y="57"/>
                </a:lnTo>
                <a:lnTo>
                  <a:pt x="35" y="52"/>
                </a:lnTo>
                <a:lnTo>
                  <a:pt x="32" y="50"/>
                </a:lnTo>
                <a:lnTo>
                  <a:pt x="29" y="38"/>
                </a:lnTo>
                <a:lnTo>
                  <a:pt x="27" y="32"/>
                </a:lnTo>
                <a:lnTo>
                  <a:pt x="26" y="25"/>
                </a:lnTo>
                <a:lnTo>
                  <a:pt x="25" y="19"/>
                </a:lnTo>
                <a:lnTo>
                  <a:pt x="24" y="14"/>
                </a:lnTo>
                <a:lnTo>
                  <a:pt x="17" y="14"/>
                </a:lnTo>
                <a:lnTo>
                  <a:pt x="15" y="15"/>
                </a:lnTo>
                <a:lnTo>
                  <a:pt x="10" y="20"/>
                </a:lnTo>
                <a:lnTo>
                  <a:pt x="9" y="23"/>
                </a:lnTo>
                <a:lnTo>
                  <a:pt x="9" y="33"/>
                </a:lnTo>
                <a:lnTo>
                  <a:pt x="10" y="37"/>
                </a:lnTo>
                <a:lnTo>
                  <a:pt x="11" y="40"/>
                </a:lnTo>
                <a:lnTo>
                  <a:pt x="14" y="42"/>
                </a:lnTo>
                <a:lnTo>
                  <a:pt x="21" y="45"/>
                </a:lnTo>
                <a:lnTo>
                  <a:pt x="19" y="56"/>
                </a:lnTo>
                <a:lnTo>
                  <a:pt x="9" y="51"/>
                </a:lnTo>
                <a:lnTo>
                  <a:pt x="6" y="48"/>
                </a:lnTo>
                <a:lnTo>
                  <a:pt x="4" y="45"/>
                </a:lnTo>
                <a:lnTo>
                  <a:pt x="2" y="41"/>
                </a:lnTo>
                <a:lnTo>
                  <a:pt x="0" y="35"/>
                </a:lnTo>
                <a:lnTo>
                  <a:pt x="0" y="20"/>
                </a:lnTo>
                <a:lnTo>
                  <a:pt x="2" y="14"/>
                </a:lnTo>
                <a:lnTo>
                  <a:pt x="4" y="10"/>
                </a:lnTo>
                <a:lnTo>
                  <a:pt x="6" y="7"/>
                </a:lnTo>
                <a:lnTo>
                  <a:pt x="10" y="5"/>
                </a:lnTo>
                <a:lnTo>
                  <a:pt x="14" y="4"/>
                </a:lnTo>
                <a:lnTo>
                  <a:pt x="45" y="4"/>
                </a:lnTo>
                <a:lnTo>
                  <a:pt x="50" y="2"/>
                </a:lnTo>
                <a:lnTo>
                  <a:pt x="56" y="2"/>
                </a:lnTo>
                <a:lnTo>
                  <a:pt x="63" y="0"/>
                </a:lnTo>
                <a:close/>
              </a:path>
            </a:pathLst>
          </a:custGeom>
          <a:solidFill>
            <a:srgbClr val="FFFFFF"/>
          </a:solidFill>
          <a:ln w="0">
            <a:solidFill>
              <a:srgbClr val="FFFFFF"/>
            </a:solidFill>
            <a:prstDash val="solid"/>
            <a:round/>
            <a:headEnd/>
            <a:tailEnd/>
          </a:ln>
        </p:spPr>
        <p:txBody>
          <a:bodyPr/>
          <a:lstStyle/>
          <a:p>
            <a:endParaRPr lang="en-US"/>
          </a:p>
        </p:txBody>
      </p:sp>
      <p:sp>
        <p:nvSpPr>
          <p:cNvPr id="32" name="Rectangle 484"/>
          <p:cNvSpPr>
            <a:spLocks noChangeArrowheads="1"/>
          </p:cNvSpPr>
          <p:nvPr/>
        </p:nvSpPr>
        <p:spPr bwMode="auto">
          <a:xfrm>
            <a:off x="1169988" y="3559175"/>
            <a:ext cx="136525" cy="17463"/>
          </a:xfrm>
          <a:prstGeom prst="rect">
            <a:avLst/>
          </a:prstGeom>
          <a:solidFill>
            <a:srgbClr val="FFFFFF"/>
          </a:solidFill>
          <a:ln w="0">
            <a:solidFill>
              <a:srgbClr val="FFFFFF"/>
            </a:solidFill>
            <a:miter lim="800000"/>
            <a:headEnd/>
            <a:tailEnd/>
          </a:ln>
        </p:spPr>
        <p:txBody>
          <a:bodyPr/>
          <a:lstStyle/>
          <a:p>
            <a:endParaRPr lang="en-US"/>
          </a:p>
        </p:txBody>
      </p:sp>
      <p:sp>
        <p:nvSpPr>
          <p:cNvPr id="33" name="Freeform 485"/>
          <p:cNvSpPr>
            <a:spLocks noEditPoints="1"/>
          </p:cNvSpPr>
          <p:nvPr/>
        </p:nvSpPr>
        <p:spPr bwMode="auto">
          <a:xfrm>
            <a:off x="1169988" y="3375025"/>
            <a:ext cx="136525" cy="103188"/>
          </a:xfrm>
          <a:custGeom>
            <a:avLst/>
            <a:gdLst>
              <a:gd name="T0" fmla="*/ 25 w 86"/>
              <a:gd name="T1" fmla="*/ 11 h 65"/>
              <a:gd name="T2" fmla="*/ 20 w 86"/>
              <a:gd name="T3" fmla="*/ 13 h 65"/>
              <a:gd name="T4" fmla="*/ 17 w 86"/>
              <a:gd name="T5" fmla="*/ 14 h 65"/>
              <a:gd name="T6" fmla="*/ 13 w 86"/>
              <a:gd name="T7" fmla="*/ 18 h 65"/>
              <a:gd name="T8" fmla="*/ 12 w 86"/>
              <a:gd name="T9" fmla="*/ 21 h 65"/>
              <a:gd name="T10" fmla="*/ 12 w 86"/>
              <a:gd name="T11" fmla="*/ 24 h 65"/>
              <a:gd name="T12" fmla="*/ 10 w 86"/>
              <a:gd name="T13" fmla="*/ 28 h 65"/>
              <a:gd name="T14" fmla="*/ 10 w 86"/>
              <a:gd name="T15" fmla="*/ 54 h 65"/>
              <a:gd name="T16" fmla="*/ 42 w 86"/>
              <a:gd name="T17" fmla="*/ 54 h 65"/>
              <a:gd name="T18" fmla="*/ 42 w 86"/>
              <a:gd name="T19" fmla="*/ 25 h 65"/>
              <a:gd name="T20" fmla="*/ 40 w 86"/>
              <a:gd name="T21" fmla="*/ 20 h 65"/>
              <a:gd name="T22" fmla="*/ 38 w 86"/>
              <a:gd name="T23" fmla="*/ 16 h 65"/>
              <a:gd name="T24" fmla="*/ 30 w 86"/>
              <a:gd name="T25" fmla="*/ 11 h 65"/>
              <a:gd name="T26" fmla="*/ 25 w 86"/>
              <a:gd name="T27" fmla="*/ 11 h 65"/>
              <a:gd name="T28" fmla="*/ 19 w 86"/>
              <a:gd name="T29" fmla="*/ 0 h 65"/>
              <a:gd name="T30" fmla="*/ 33 w 86"/>
              <a:gd name="T31" fmla="*/ 0 h 65"/>
              <a:gd name="T32" fmla="*/ 39 w 86"/>
              <a:gd name="T33" fmla="*/ 3 h 65"/>
              <a:gd name="T34" fmla="*/ 44 w 86"/>
              <a:gd name="T35" fmla="*/ 6 h 65"/>
              <a:gd name="T36" fmla="*/ 49 w 86"/>
              <a:gd name="T37" fmla="*/ 16 h 65"/>
              <a:gd name="T38" fmla="*/ 52 w 86"/>
              <a:gd name="T39" fmla="*/ 31 h 65"/>
              <a:gd name="T40" fmla="*/ 52 w 86"/>
              <a:gd name="T41" fmla="*/ 54 h 65"/>
              <a:gd name="T42" fmla="*/ 86 w 86"/>
              <a:gd name="T43" fmla="*/ 54 h 65"/>
              <a:gd name="T44" fmla="*/ 86 w 86"/>
              <a:gd name="T45" fmla="*/ 65 h 65"/>
              <a:gd name="T46" fmla="*/ 0 w 86"/>
              <a:gd name="T47" fmla="*/ 65 h 65"/>
              <a:gd name="T48" fmla="*/ 0 w 86"/>
              <a:gd name="T49" fmla="*/ 24 h 65"/>
              <a:gd name="T50" fmla="*/ 2 w 86"/>
              <a:gd name="T51" fmla="*/ 20 h 65"/>
              <a:gd name="T52" fmla="*/ 3 w 86"/>
              <a:gd name="T53" fmla="*/ 14 h 65"/>
              <a:gd name="T54" fmla="*/ 5 w 86"/>
              <a:gd name="T55" fmla="*/ 9 h 65"/>
              <a:gd name="T56" fmla="*/ 10 w 86"/>
              <a:gd name="T57" fmla="*/ 4 h 65"/>
              <a:gd name="T58" fmla="*/ 14 w 86"/>
              <a:gd name="T59" fmla="*/ 3 h 65"/>
              <a:gd name="T60" fmla="*/ 19 w 86"/>
              <a:gd name="T61" fmla="*/ 0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
              <a:gd name="T94" fmla="*/ 0 h 65"/>
              <a:gd name="T95" fmla="*/ 86 w 86"/>
              <a:gd name="T96" fmla="*/ 65 h 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 h="65">
                <a:moveTo>
                  <a:pt x="25" y="11"/>
                </a:moveTo>
                <a:lnTo>
                  <a:pt x="20" y="13"/>
                </a:lnTo>
                <a:lnTo>
                  <a:pt x="17" y="14"/>
                </a:lnTo>
                <a:lnTo>
                  <a:pt x="13" y="18"/>
                </a:lnTo>
                <a:lnTo>
                  <a:pt x="12" y="21"/>
                </a:lnTo>
                <a:lnTo>
                  <a:pt x="12" y="24"/>
                </a:lnTo>
                <a:lnTo>
                  <a:pt x="10" y="28"/>
                </a:lnTo>
                <a:lnTo>
                  <a:pt x="10" y="54"/>
                </a:lnTo>
                <a:lnTo>
                  <a:pt x="42" y="54"/>
                </a:lnTo>
                <a:lnTo>
                  <a:pt x="42" y="25"/>
                </a:lnTo>
                <a:lnTo>
                  <a:pt x="40" y="20"/>
                </a:lnTo>
                <a:lnTo>
                  <a:pt x="38" y="16"/>
                </a:lnTo>
                <a:lnTo>
                  <a:pt x="30" y="11"/>
                </a:lnTo>
                <a:lnTo>
                  <a:pt x="25" y="11"/>
                </a:lnTo>
                <a:close/>
                <a:moveTo>
                  <a:pt x="19" y="0"/>
                </a:moveTo>
                <a:lnTo>
                  <a:pt x="33" y="0"/>
                </a:lnTo>
                <a:lnTo>
                  <a:pt x="39" y="3"/>
                </a:lnTo>
                <a:lnTo>
                  <a:pt x="44" y="6"/>
                </a:lnTo>
                <a:lnTo>
                  <a:pt x="49" y="16"/>
                </a:lnTo>
                <a:lnTo>
                  <a:pt x="52" y="31"/>
                </a:lnTo>
                <a:lnTo>
                  <a:pt x="52" y="54"/>
                </a:lnTo>
                <a:lnTo>
                  <a:pt x="86" y="54"/>
                </a:lnTo>
                <a:lnTo>
                  <a:pt x="86" y="65"/>
                </a:lnTo>
                <a:lnTo>
                  <a:pt x="0" y="65"/>
                </a:lnTo>
                <a:lnTo>
                  <a:pt x="0" y="24"/>
                </a:lnTo>
                <a:lnTo>
                  <a:pt x="2" y="20"/>
                </a:lnTo>
                <a:lnTo>
                  <a:pt x="3" y="14"/>
                </a:lnTo>
                <a:lnTo>
                  <a:pt x="5" y="9"/>
                </a:lnTo>
                <a:lnTo>
                  <a:pt x="10" y="4"/>
                </a:lnTo>
                <a:lnTo>
                  <a:pt x="14" y="3"/>
                </a:lnTo>
                <a:lnTo>
                  <a:pt x="19" y="0"/>
                </a:lnTo>
                <a:close/>
              </a:path>
            </a:pathLst>
          </a:custGeom>
          <a:solidFill>
            <a:srgbClr val="FFFFFF"/>
          </a:solidFill>
          <a:ln w="0">
            <a:solidFill>
              <a:srgbClr val="FFFFFF"/>
            </a:solidFill>
            <a:prstDash val="solid"/>
            <a:round/>
            <a:headEnd/>
            <a:tailEnd/>
          </a:ln>
        </p:spPr>
        <p:txBody>
          <a:bodyPr/>
          <a:lstStyle/>
          <a:p>
            <a:endParaRPr lang="en-US"/>
          </a:p>
        </p:txBody>
      </p:sp>
      <p:sp>
        <p:nvSpPr>
          <p:cNvPr id="34" name="Freeform 486"/>
          <p:cNvSpPr>
            <a:spLocks/>
          </p:cNvSpPr>
          <p:nvPr/>
        </p:nvSpPr>
        <p:spPr bwMode="auto">
          <a:xfrm>
            <a:off x="1206500" y="3300413"/>
            <a:ext cx="100013" cy="52387"/>
          </a:xfrm>
          <a:custGeom>
            <a:avLst/>
            <a:gdLst>
              <a:gd name="T0" fmla="*/ 4 w 63"/>
              <a:gd name="T1" fmla="*/ 0 h 33"/>
              <a:gd name="T2" fmla="*/ 14 w 63"/>
              <a:gd name="T3" fmla="*/ 4 h 33"/>
              <a:gd name="T4" fmla="*/ 11 w 63"/>
              <a:gd name="T5" fmla="*/ 7 h 33"/>
              <a:gd name="T6" fmla="*/ 11 w 63"/>
              <a:gd name="T7" fmla="*/ 15 h 33"/>
              <a:gd name="T8" fmla="*/ 12 w 63"/>
              <a:gd name="T9" fmla="*/ 17 h 33"/>
              <a:gd name="T10" fmla="*/ 15 w 63"/>
              <a:gd name="T11" fmla="*/ 20 h 33"/>
              <a:gd name="T12" fmla="*/ 19 w 63"/>
              <a:gd name="T13" fmla="*/ 21 h 33"/>
              <a:gd name="T14" fmla="*/ 31 w 63"/>
              <a:gd name="T15" fmla="*/ 24 h 33"/>
              <a:gd name="T16" fmla="*/ 63 w 63"/>
              <a:gd name="T17" fmla="*/ 24 h 33"/>
              <a:gd name="T18" fmla="*/ 63 w 63"/>
              <a:gd name="T19" fmla="*/ 33 h 33"/>
              <a:gd name="T20" fmla="*/ 1 w 63"/>
              <a:gd name="T21" fmla="*/ 33 h 33"/>
              <a:gd name="T22" fmla="*/ 1 w 63"/>
              <a:gd name="T23" fmla="*/ 25 h 33"/>
              <a:gd name="T24" fmla="*/ 11 w 63"/>
              <a:gd name="T25" fmla="*/ 25 h 33"/>
              <a:gd name="T26" fmla="*/ 4 w 63"/>
              <a:gd name="T27" fmla="*/ 20 h 33"/>
              <a:gd name="T28" fmla="*/ 1 w 63"/>
              <a:gd name="T29" fmla="*/ 15 h 33"/>
              <a:gd name="T30" fmla="*/ 0 w 63"/>
              <a:gd name="T31" fmla="*/ 11 h 33"/>
              <a:gd name="T32" fmla="*/ 0 w 63"/>
              <a:gd name="T33" fmla="*/ 7 h 33"/>
              <a:gd name="T34" fmla="*/ 1 w 63"/>
              <a:gd name="T35" fmla="*/ 4 h 33"/>
              <a:gd name="T36" fmla="*/ 4 w 63"/>
              <a:gd name="T37" fmla="*/ 0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33"/>
              <a:gd name="T59" fmla="*/ 63 w 6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33">
                <a:moveTo>
                  <a:pt x="4" y="0"/>
                </a:moveTo>
                <a:lnTo>
                  <a:pt x="14" y="4"/>
                </a:lnTo>
                <a:lnTo>
                  <a:pt x="11" y="7"/>
                </a:lnTo>
                <a:lnTo>
                  <a:pt x="11" y="15"/>
                </a:lnTo>
                <a:lnTo>
                  <a:pt x="12" y="17"/>
                </a:lnTo>
                <a:lnTo>
                  <a:pt x="15" y="20"/>
                </a:lnTo>
                <a:lnTo>
                  <a:pt x="19" y="21"/>
                </a:lnTo>
                <a:lnTo>
                  <a:pt x="31" y="24"/>
                </a:lnTo>
                <a:lnTo>
                  <a:pt x="63" y="24"/>
                </a:lnTo>
                <a:lnTo>
                  <a:pt x="63" y="33"/>
                </a:lnTo>
                <a:lnTo>
                  <a:pt x="1" y="33"/>
                </a:lnTo>
                <a:lnTo>
                  <a:pt x="1" y="25"/>
                </a:lnTo>
                <a:lnTo>
                  <a:pt x="11" y="25"/>
                </a:lnTo>
                <a:lnTo>
                  <a:pt x="4" y="20"/>
                </a:lnTo>
                <a:lnTo>
                  <a:pt x="1" y="15"/>
                </a:lnTo>
                <a:lnTo>
                  <a:pt x="0" y="11"/>
                </a:lnTo>
                <a:lnTo>
                  <a:pt x="0" y="7"/>
                </a:lnTo>
                <a:lnTo>
                  <a:pt x="1" y="4"/>
                </a:lnTo>
                <a:lnTo>
                  <a:pt x="4" y="0"/>
                </a:lnTo>
                <a:close/>
              </a:path>
            </a:pathLst>
          </a:custGeom>
          <a:solidFill>
            <a:srgbClr val="FFFFFF"/>
          </a:solidFill>
          <a:ln w="0">
            <a:solidFill>
              <a:srgbClr val="FFFFFF"/>
            </a:solidFill>
            <a:prstDash val="solid"/>
            <a:round/>
            <a:headEnd/>
            <a:tailEnd/>
          </a:ln>
        </p:spPr>
        <p:txBody>
          <a:bodyPr/>
          <a:lstStyle/>
          <a:p>
            <a:endParaRPr lang="en-US"/>
          </a:p>
        </p:txBody>
      </p:sp>
      <p:sp>
        <p:nvSpPr>
          <p:cNvPr id="35" name="Freeform 487"/>
          <p:cNvSpPr>
            <a:spLocks noEditPoints="1"/>
          </p:cNvSpPr>
          <p:nvPr/>
        </p:nvSpPr>
        <p:spPr bwMode="auto">
          <a:xfrm>
            <a:off x="1206500" y="3203575"/>
            <a:ext cx="103188" cy="92075"/>
          </a:xfrm>
          <a:custGeom>
            <a:avLst/>
            <a:gdLst>
              <a:gd name="T0" fmla="*/ 32 w 65"/>
              <a:gd name="T1" fmla="*/ 11 h 58"/>
              <a:gd name="T2" fmla="*/ 25 w 65"/>
              <a:gd name="T3" fmla="*/ 12 h 58"/>
              <a:gd name="T4" fmla="*/ 20 w 65"/>
              <a:gd name="T5" fmla="*/ 13 h 58"/>
              <a:gd name="T6" fmla="*/ 15 w 65"/>
              <a:gd name="T7" fmla="*/ 16 h 58"/>
              <a:gd name="T8" fmla="*/ 11 w 65"/>
              <a:gd name="T9" fmla="*/ 20 h 58"/>
              <a:gd name="T10" fmla="*/ 9 w 65"/>
              <a:gd name="T11" fmla="*/ 30 h 58"/>
              <a:gd name="T12" fmla="*/ 10 w 65"/>
              <a:gd name="T13" fmla="*/ 35 h 58"/>
              <a:gd name="T14" fmla="*/ 11 w 65"/>
              <a:gd name="T15" fmla="*/ 38 h 58"/>
              <a:gd name="T16" fmla="*/ 15 w 65"/>
              <a:gd name="T17" fmla="*/ 42 h 58"/>
              <a:gd name="T18" fmla="*/ 20 w 65"/>
              <a:gd name="T19" fmla="*/ 46 h 58"/>
              <a:gd name="T20" fmla="*/ 25 w 65"/>
              <a:gd name="T21" fmla="*/ 47 h 58"/>
              <a:gd name="T22" fmla="*/ 32 w 65"/>
              <a:gd name="T23" fmla="*/ 48 h 58"/>
              <a:gd name="T24" fmla="*/ 40 w 65"/>
              <a:gd name="T25" fmla="*/ 47 h 58"/>
              <a:gd name="T26" fmla="*/ 46 w 65"/>
              <a:gd name="T27" fmla="*/ 46 h 58"/>
              <a:gd name="T28" fmla="*/ 51 w 65"/>
              <a:gd name="T29" fmla="*/ 42 h 58"/>
              <a:gd name="T30" fmla="*/ 56 w 65"/>
              <a:gd name="T31" fmla="*/ 35 h 58"/>
              <a:gd name="T32" fmla="*/ 56 w 65"/>
              <a:gd name="T33" fmla="*/ 25 h 58"/>
              <a:gd name="T34" fmla="*/ 53 w 65"/>
              <a:gd name="T35" fmla="*/ 20 h 58"/>
              <a:gd name="T36" fmla="*/ 50 w 65"/>
              <a:gd name="T37" fmla="*/ 16 h 58"/>
              <a:gd name="T38" fmla="*/ 46 w 65"/>
              <a:gd name="T39" fmla="*/ 13 h 58"/>
              <a:gd name="T40" fmla="*/ 40 w 65"/>
              <a:gd name="T41" fmla="*/ 12 h 58"/>
              <a:gd name="T42" fmla="*/ 32 w 65"/>
              <a:gd name="T43" fmla="*/ 11 h 58"/>
              <a:gd name="T44" fmla="*/ 31 w 65"/>
              <a:gd name="T45" fmla="*/ 0 h 58"/>
              <a:gd name="T46" fmla="*/ 46 w 65"/>
              <a:gd name="T47" fmla="*/ 2 h 58"/>
              <a:gd name="T48" fmla="*/ 51 w 65"/>
              <a:gd name="T49" fmla="*/ 3 h 58"/>
              <a:gd name="T50" fmla="*/ 55 w 65"/>
              <a:gd name="T51" fmla="*/ 7 h 58"/>
              <a:gd name="T52" fmla="*/ 58 w 65"/>
              <a:gd name="T53" fmla="*/ 10 h 58"/>
              <a:gd name="T54" fmla="*/ 63 w 65"/>
              <a:gd name="T55" fmla="*/ 20 h 58"/>
              <a:gd name="T56" fmla="*/ 65 w 65"/>
              <a:gd name="T57" fmla="*/ 25 h 58"/>
              <a:gd name="T58" fmla="*/ 65 w 65"/>
              <a:gd name="T59" fmla="*/ 30 h 58"/>
              <a:gd name="T60" fmla="*/ 62 w 65"/>
              <a:gd name="T61" fmla="*/ 41 h 58"/>
              <a:gd name="T62" fmla="*/ 56 w 65"/>
              <a:gd name="T63" fmla="*/ 51 h 58"/>
              <a:gd name="T64" fmla="*/ 46 w 65"/>
              <a:gd name="T65" fmla="*/ 57 h 58"/>
              <a:gd name="T66" fmla="*/ 32 w 65"/>
              <a:gd name="T67" fmla="*/ 58 h 58"/>
              <a:gd name="T68" fmla="*/ 17 w 65"/>
              <a:gd name="T69" fmla="*/ 56 h 58"/>
              <a:gd name="T70" fmla="*/ 7 w 65"/>
              <a:gd name="T71" fmla="*/ 50 h 58"/>
              <a:gd name="T72" fmla="*/ 4 w 65"/>
              <a:gd name="T73" fmla="*/ 43 h 58"/>
              <a:gd name="T74" fmla="*/ 1 w 65"/>
              <a:gd name="T75" fmla="*/ 37 h 58"/>
              <a:gd name="T76" fmla="*/ 0 w 65"/>
              <a:gd name="T77" fmla="*/ 30 h 58"/>
              <a:gd name="T78" fmla="*/ 2 w 65"/>
              <a:gd name="T79" fmla="*/ 17 h 58"/>
              <a:gd name="T80" fmla="*/ 9 w 65"/>
              <a:gd name="T81" fmla="*/ 8 h 58"/>
              <a:gd name="T82" fmla="*/ 19 w 65"/>
              <a:gd name="T83" fmla="*/ 2 h 58"/>
              <a:gd name="T84" fmla="*/ 31 w 65"/>
              <a:gd name="T85" fmla="*/ 0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58"/>
              <a:gd name="T131" fmla="*/ 65 w 65"/>
              <a:gd name="T132" fmla="*/ 58 h 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58">
                <a:moveTo>
                  <a:pt x="32" y="11"/>
                </a:moveTo>
                <a:lnTo>
                  <a:pt x="25" y="12"/>
                </a:lnTo>
                <a:lnTo>
                  <a:pt x="20" y="13"/>
                </a:lnTo>
                <a:lnTo>
                  <a:pt x="15" y="16"/>
                </a:lnTo>
                <a:lnTo>
                  <a:pt x="11" y="20"/>
                </a:lnTo>
                <a:lnTo>
                  <a:pt x="9" y="30"/>
                </a:lnTo>
                <a:lnTo>
                  <a:pt x="10" y="35"/>
                </a:lnTo>
                <a:lnTo>
                  <a:pt x="11" y="38"/>
                </a:lnTo>
                <a:lnTo>
                  <a:pt x="15" y="42"/>
                </a:lnTo>
                <a:lnTo>
                  <a:pt x="20" y="46"/>
                </a:lnTo>
                <a:lnTo>
                  <a:pt x="25" y="47"/>
                </a:lnTo>
                <a:lnTo>
                  <a:pt x="32" y="48"/>
                </a:lnTo>
                <a:lnTo>
                  <a:pt x="40" y="47"/>
                </a:lnTo>
                <a:lnTo>
                  <a:pt x="46" y="46"/>
                </a:lnTo>
                <a:lnTo>
                  <a:pt x="51" y="42"/>
                </a:lnTo>
                <a:lnTo>
                  <a:pt x="56" y="35"/>
                </a:lnTo>
                <a:lnTo>
                  <a:pt x="56" y="25"/>
                </a:lnTo>
                <a:lnTo>
                  <a:pt x="53" y="20"/>
                </a:lnTo>
                <a:lnTo>
                  <a:pt x="50" y="16"/>
                </a:lnTo>
                <a:lnTo>
                  <a:pt x="46" y="13"/>
                </a:lnTo>
                <a:lnTo>
                  <a:pt x="40" y="12"/>
                </a:lnTo>
                <a:lnTo>
                  <a:pt x="32" y="11"/>
                </a:lnTo>
                <a:close/>
                <a:moveTo>
                  <a:pt x="31" y="0"/>
                </a:moveTo>
                <a:lnTo>
                  <a:pt x="46" y="2"/>
                </a:lnTo>
                <a:lnTo>
                  <a:pt x="51" y="3"/>
                </a:lnTo>
                <a:lnTo>
                  <a:pt x="55" y="7"/>
                </a:lnTo>
                <a:lnTo>
                  <a:pt x="58" y="10"/>
                </a:lnTo>
                <a:lnTo>
                  <a:pt x="63" y="20"/>
                </a:lnTo>
                <a:lnTo>
                  <a:pt x="65" y="25"/>
                </a:lnTo>
                <a:lnTo>
                  <a:pt x="65" y="30"/>
                </a:lnTo>
                <a:lnTo>
                  <a:pt x="62" y="41"/>
                </a:lnTo>
                <a:lnTo>
                  <a:pt x="56" y="51"/>
                </a:lnTo>
                <a:lnTo>
                  <a:pt x="46" y="57"/>
                </a:lnTo>
                <a:lnTo>
                  <a:pt x="32" y="58"/>
                </a:lnTo>
                <a:lnTo>
                  <a:pt x="17" y="56"/>
                </a:lnTo>
                <a:lnTo>
                  <a:pt x="7" y="50"/>
                </a:lnTo>
                <a:lnTo>
                  <a:pt x="4" y="43"/>
                </a:lnTo>
                <a:lnTo>
                  <a:pt x="1" y="37"/>
                </a:lnTo>
                <a:lnTo>
                  <a:pt x="0" y="30"/>
                </a:lnTo>
                <a:lnTo>
                  <a:pt x="2" y="17"/>
                </a:lnTo>
                <a:lnTo>
                  <a:pt x="9" y="8"/>
                </a:lnTo>
                <a:lnTo>
                  <a:pt x="19" y="2"/>
                </a:lnTo>
                <a:lnTo>
                  <a:pt x="31" y="0"/>
                </a:lnTo>
                <a:close/>
              </a:path>
            </a:pathLst>
          </a:custGeom>
          <a:solidFill>
            <a:srgbClr val="FFFFFF"/>
          </a:solidFill>
          <a:ln w="0">
            <a:solidFill>
              <a:srgbClr val="FFFFFF"/>
            </a:solidFill>
            <a:prstDash val="solid"/>
            <a:round/>
            <a:headEnd/>
            <a:tailEnd/>
          </a:ln>
        </p:spPr>
        <p:txBody>
          <a:bodyPr/>
          <a:lstStyle/>
          <a:p>
            <a:endParaRPr lang="en-US"/>
          </a:p>
        </p:txBody>
      </p:sp>
      <p:sp>
        <p:nvSpPr>
          <p:cNvPr id="36" name="Freeform 488"/>
          <p:cNvSpPr>
            <a:spLocks noEditPoints="1"/>
          </p:cNvSpPr>
          <p:nvPr/>
        </p:nvSpPr>
        <p:spPr bwMode="auto">
          <a:xfrm>
            <a:off x="1169988" y="3098800"/>
            <a:ext cx="139700" cy="87313"/>
          </a:xfrm>
          <a:custGeom>
            <a:avLst/>
            <a:gdLst>
              <a:gd name="T0" fmla="*/ 50 w 88"/>
              <a:gd name="T1" fmla="*/ 11 h 55"/>
              <a:gd name="T2" fmla="*/ 40 w 88"/>
              <a:gd name="T3" fmla="*/ 13 h 55"/>
              <a:gd name="T4" fmla="*/ 34 w 88"/>
              <a:gd name="T5" fmla="*/ 20 h 55"/>
              <a:gd name="T6" fmla="*/ 32 w 88"/>
              <a:gd name="T7" fmla="*/ 27 h 55"/>
              <a:gd name="T8" fmla="*/ 33 w 88"/>
              <a:gd name="T9" fmla="*/ 32 h 55"/>
              <a:gd name="T10" fmla="*/ 34 w 88"/>
              <a:gd name="T11" fmla="*/ 36 h 55"/>
              <a:gd name="T12" fmla="*/ 38 w 88"/>
              <a:gd name="T13" fmla="*/ 40 h 55"/>
              <a:gd name="T14" fmla="*/ 43 w 88"/>
              <a:gd name="T15" fmla="*/ 42 h 55"/>
              <a:gd name="T16" fmla="*/ 48 w 88"/>
              <a:gd name="T17" fmla="*/ 43 h 55"/>
              <a:gd name="T18" fmla="*/ 55 w 88"/>
              <a:gd name="T19" fmla="*/ 45 h 55"/>
              <a:gd name="T20" fmla="*/ 62 w 88"/>
              <a:gd name="T21" fmla="*/ 45 h 55"/>
              <a:gd name="T22" fmla="*/ 68 w 88"/>
              <a:gd name="T23" fmla="*/ 43 h 55"/>
              <a:gd name="T24" fmla="*/ 75 w 88"/>
              <a:gd name="T25" fmla="*/ 38 h 55"/>
              <a:gd name="T26" fmla="*/ 78 w 88"/>
              <a:gd name="T27" fmla="*/ 36 h 55"/>
              <a:gd name="T28" fmla="*/ 79 w 88"/>
              <a:gd name="T29" fmla="*/ 32 h 55"/>
              <a:gd name="T30" fmla="*/ 79 w 88"/>
              <a:gd name="T31" fmla="*/ 23 h 55"/>
              <a:gd name="T32" fmla="*/ 76 w 88"/>
              <a:gd name="T33" fmla="*/ 20 h 55"/>
              <a:gd name="T34" fmla="*/ 70 w 88"/>
              <a:gd name="T35" fmla="*/ 13 h 55"/>
              <a:gd name="T36" fmla="*/ 65 w 88"/>
              <a:gd name="T37" fmla="*/ 12 h 55"/>
              <a:gd name="T38" fmla="*/ 62 w 88"/>
              <a:gd name="T39" fmla="*/ 11 h 55"/>
              <a:gd name="T40" fmla="*/ 50 w 88"/>
              <a:gd name="T41" fmla="*/ 11 h 55"/>
              <a:gd name="T42" fmla="*/ 54 w 88"/>
              <a:gd name="T43" fmla="*/ 0 h 55"/>
              <a:gd name="T44" fmla="*/ 69 w 88"/>
              <a:gd name="T45" fmla="*/ 2 h 55"/>
              <a:gd name="T46" fmla="*/ 79 w 88"/>
              <a:gd name="T47" fmla="*/ 8 h 55"/>
              <a:gd name="T48" fmla="*/ 83 w 88"/>
              <a:gd name="T49" fmla="*/ 12 h 55"/>
              <a:gd name="T50" fmla="*/ 88 w 88"/>
              <a:gd name="T51" fmla="*/ 22 h 55"/>
              <a:gd name="T52" fmla="*/ 88 w 88"/>
              <a:gd name="T53" fmla="*/ 32 h 55"/>
              <a:gd name="T54" fmla="*/ 85 w 88"/>
              <a:gd name="T55" fmla="*/ 37 h 55"/>
              <a:gd name="T56" fmla="*/ 83 w 88"/>
              <a:gd name="T57" fmla="*/ 41 h 55"/>
              <a:gd name="T58" fmla="*/ 79 w 88"/>
              <a:gd name="T59" fmla="*/ 45 h 55"/>
              <a:gd name="T60" fmla="*/ 86 w 88"/>
              <a:gd name="T61" fmla="*/ 45 h 55"/>
              <a:gd name="T62" fmla="*/ 86 w 88"/>
              <a:gd name="T63" fmla="*/ 55 h 55"/>
              <a:gd name="T64" fmla="*/ 0 w 88"/>
              <a:gd name="T65" fmla="*/ 55 h 55"/>
              <a:gd name="T66" fmla="*/ 0 w 88"/>
              <a:gd name="T67" fmla="*/ 43 h 55"/>
              <a:gd name="T68" fmla="*/ 32 w 88"/>
              <a:gd name="T69" fmla="*/ 43 h 55"/>
              <a:gd name="T70" fmla="*/ 28 w 88"/>
              <a:gd name="T71" fmla="*/ 40 h 55"/>
              <a:gd name="T72" fmla="*/ 25 w 88"/>
              <a:gd name="T73" fmla="*/ 36 h 55"/>
              <a:gd name="T74" fmla="*/ 23 w 88"/>
              <a:gd name="T75" fmla="*/ 31 h 55"/>
              <a:gd name="T76" fmla="*/ 23 w 88"/>
              <a:gd name="T77" fmla="*/ 26 h 55"/>
              <a:gd name="T78" fmla="*/ 25 w 88"/>
              <a:gd name="T79" fmla="*/ 16 h 55"/>
              <a:gd name="T80" fmla="*/ 28 w 88"/>
              <a:gd name="T81" fmla="*/ 11 h 55"/>
              <a:gd name="T82" fmla="*/ 32 w 88"/>
              <a:gd name="T83" fmla="*/ 7 h 55"/>
              <a:gd name="T84" fmla="*/ 42 w 88"/>
              <a:gd name="T85" fmla="*/ 2 h 55"/>
              <a:gd name="T86" fmla="*/ 54 w 88"/>
              <a:gd name="T87" fmla="*/ 0 h 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55"/>
              <a:gd name="T134" fmla="*/ 88 w 88"/>
              <a:gd name="T135" fmla="*/ 55 h 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55">
                <a:moveTo>
                  <a:pt x="50" y="11"/>
                </a:moveTo>
                <a:lnTo>
                  <a:pt x="40" y="13"/>
                </a:lnTo>
                <a:lnTo>
                  <a:pt x="34" y="20"/>
                </a:lnTo>
                <a:lnTo>
                  <a:pt x="32" y="27"/>
                </a:lnTo>
                <a:lnTo>
                  <a:pt x="33" y="32"/>
                </a:lnTo>
                <a:lnTo>
                  <a:pt x="34" y="36"/>
                </a:lnTo>
                <a:lnTo>
                  <a:pt x="38" y="40"/>
                </a:lnTo>
                <a:lnTo>
                  <a:pt x="43" y="42"/>
                </a:lnTo>
                <a:lnTo>
                  <a:pt x="48" y="43"/>
                </a:lnTo>
                <a:lnTo>
                  <a:pt x="55" y="45"/>
                </a:lnTo>
                <a:lnTo>
                  <a:pt x="62" y="45"/>
                </a:lnTo>
                <a:lnTo>
                  <a:pt x="68" y="43"/>
                </a:lnTo>
                <a:lnTo>
                  <a:pt x="75" y="38"/>
                </a:lnTo>
                <a:lnTo>
                  <a:pt x="78" y="36"/>
                </a:lnTo>
                <a:lnTo>
                  <a:pt x="79" y="32"/>
                </a:lnTo>
                <a:lnTo>
                  <a:pt x="79" y="23"/>
                </a:lnTo>
                <a:lnTo>
                  <a:pt x="76" y="20"/>
                </a:lnTo>
                <a:lnTo>
                  <a:pt x="70" y="13"/>
                </a:lnTo>
                <a:lnTo>
                  <a:pt x="65" y="12"/>
                </a:lnTo>
                <a:lnTo>
                  <a:pt x="62" y="11"/>
                </a:lnTo>
                <a:lnTo>
                  <a:pt x="50" y="11"/>
                </a:lnTo>
                <a:close/>
                <a:moveTo>
                  <a:pt x="54" y="0"/>
                </a:moveTo>
                <a:lnTo>
                  <a:pt x="69" y="2"/>
                </a:lnTo>
                <a:lnTo>
                  <a:pt x="79" y="8"/>
                </a:lnTo>
                <a:lnTo>
                  <a:pt x="83" y="12"/>
                </a:lnTo>
                <a:lnTo>
                  <a:pt x="88" y="22"/>
                </a:lnTo>
                <a:lnTo>
                  <a:pt x="88" y="32"/>
                </a:lnTo>
                <a:lnTo>
                  <a:pt x="85" y="37"/>
                </a:lnTo>
                <a:lnTo>
                  <a:pt x="83" y="41"/>
                </a:lnTo>
                <a:lnTo>
                  <a:pt x="79" y="45"/>
                </a:lnTo>
                <a:lnTo>
                  <a:pt x="86" y="45"/>
                </a:lnTo>
                <a:lnTo>
                  <a:pt x="86" y="55"/>
                </a:lnTo>
                <a:lnTo>
                  <a:pt x="0" y="55"/>
                </a:lnTo>
                <a:lnTo>
                  <a:pt x="0" y="43"/>
                </a:lnTo>
                <a:lnTo>
                  <a:pt x="32" y="43"/>
                </a:lnTo>
                <a:lnTo>
                  <a:pt x="28" y="40"/>
                </a:lnTo>
                <a:lnTo>
                  <a:pt x="25" y="36"/>
                </a:lnTo>
                <a:lnTo>
                  <a:pt x="23" y="31"/>
                </a:lnTo>
                <a:lnTo>
                  <a:pt x="23" y="26"/>
                </a:lnTo>
                <a:lnTo>
                  <a:pt x="25" y="16"/>
                </a:lnTo>
                <a:lnTo>
                  <a:pt x="28" y="11"/>
                </a:lnTo>
                <a:lnTo>
                  <a:pt x="32" y="7"/>
                </a:lnTo>
                <a:lnTo>
                  <a:pt x="42" y="2"/>
                </a:lnTo>
                <a:lnTo>
                  <a:pt x="54" y="0"/>
                </a:lnTo>
                <a:close/>
              </a:path>
            </a:pathLst>
          </a:custGeom>
          <a:solidFill>
            <a:srgbClr val="FFFFFF"/>
          </a:solidFill>
          <a:ln w="0">
            <a:solidFill>
              <a:srgbClr val="FFFFFF"/>
            </a:solidFill>
            <a:prstDash val="solid"/>
            <a:round/>
            <a:headEnd/>
            <a:tailEnd/>
          </a:ln>
        </p:spPr>
        <p:txBody>
          <a:bodyPr/>
          <a:lstStyle/>
          <a:p>
            <a:endParaRPr lang="en-US"/>
          </a:p>
        </p:txBody>
      </p:sp>
      <p:sp>
        <p:nvSpPr>
          <p:cNvPr id="37" name="Freeform 489"/>
          <p:cNvSpPr>
            <a:spLocks noEditPoints="1"/>
          </p:cNvSpPr>
          <p:nvPr/>
        </p:nvSpPr>
        <p:spPr bwMode="auto">
          <a:xfrm>
            <a:off x="1206500" y="2994025"/>
            <a:ext cx="103188" cy="90488"/>
          </a:xfrm>
          <a:custGeom>
            <a:avLst/>
            <a:gdLst>
              <a:gd name="T0" fmla="*/ 35 w 65"/>
              <a:gd name="T1" fmla="*/ 23 h 57"/>
              <a:gd name="T2" fmla="*/ 37 w 65"/>
              <a:gd name="T3" fmla="*/ 35 h 57"/>
              <a:gd name="T4" fmla="*/ 40 w 65"/>
              <a:gd name="T5" fmla="*/ 42 h 57"/>
              <a:gd name="T6" fmla="*/ 45 w 65"/>
              <a:gd name="T7" fmla="*/ 46 h 57"/>
              <a:gd name="T8" fmla="*/ 50 w 65"/>
              <a:gd name="T9" fmla="*/ 44 h 57"/>
              <a:gd name="T10" fmla="*/ 53 w 65"/>
              <a:gd name="T11" fmla="*/ 42 h 57"/>
              <a:gd name="T12" fmla="*/ 56 w 65"/>
              <a:gd name="T13" fmla="*/ 37 h 57"/>
              <a:gd name="T14" fmla="*/ 56 w 65"/>
              <a:gd name="T15" fmla="*/ 30 h 57"/>
              <a:gd name="T16" fmla="*/ 51 w 65"/>
              <a:gd name="T17" fmla="*/ 18 h 57"/>
              <a:gd name="T18" fmla="*/ 44 w 65"/>
              <a:gd name="T19" fmla="*/ 15 h 57"/>
              <a:gd name="T20" fmla="*/ 32 w 65"/>
              <a:gd name="T21" fmla="*/ 13 h 57"/>
              <a:gd name="T22" fmla="*/ 63 w 65"/>
              <a:gd name="T23" fmla="*/ 11 h 57"/>
              <a:gd name="T24" fmla="*/ 56 w 65"/>
              <a:gd name="T25" fmla="*/ 12 h 57"/>
              <a:gd name="T26" fmla="*/ 63 w 65"/>
              <a:gd name="T27" fmla="*/ 23 h 57"/>
              <a:gd name="T28" fmla="*/ 65 w 65"/>
              <a:gd name="T29" fmla="*/ 41 h 57"/>
              <a:gd name="T30" fmla="*/ 56 w 65"/>
              <a:gd name="T31" fmla="*/ 54 h 57"/>
              <a:gd name="T32" fmla="*/ 47 w 65"/>
              <a:gd name="T33" fmla="*/ 57 h 57"/>
              <a:gd name="T34" fmla="*/ 39 w 65"/>
              <a:gd name="T35" fmla="*/ 54 h 57"/>
              <a:gd name="T36" fmla="*/ 32 w 65"/>
              <a:gd name="T37" fmla="*/ 49 h 57"/>
              <a:gd name="T38" fmla="*/ 27 w 65"/>
              <a:gd name="T39" fmla="*/ 32 h 57"/>
              <a:gd name="T40" fmla="*/ 25 w 65"/>
              <a:gd name="T41" fmla="*/ 18 h 57"/>
              <a:gd name="T42" fmla="*/ 17 w 65"/>
              <a:gd name="T43" fmla="*/ 13 h 57"/>
              <a:gd name="T44" fmla="*/ 10 w 65"/>
              <a:gd name="T45" fmla="*/ 20 h 57"/>
              <a:gd name="T46" fmla="*/ 9 w 65"/>
              <a:gd name="T47" fmla="*/ 33 h 57"/>
              <a:gd name="T48" fmla="*/ 11 w 65"/>
              <a:gd name="T49" fmla="*/ 40 h 57"/>
              <a:gd name="T50" fmla="*/ 21 w 65"/>
              <a:gd name="T51" fmla="*/ 44 h 57"/>
              <a:gd name="T52" fmla="*/ 14 w 65"/>
              <a:gd name="T53" fmla="*/ 53 h 57"/>
              <a:gd name="T54" fmla="*/ 6 w 65"/>
              <a:gd name="T55" fmla="*/ 48 h 57"/>
              <a:gd name="T56" fmla="*/ 2 w 65"/>
              <a:gd name="T57" fmla="*/ 41 h 57"/>
              <a:gd name="T58" fmla="*/ 0 w 65"/>
              <a:gd name="T59" fmla="*/ 27 h 57"/>
              <a:gd name="T60" fmla="*/ 2 w 65"/>
              <a:gd name="T61" fmla="*/ 13 h 57"/>
              <a:gd name="T62" fmla="*/ 6 w 65"/>
              <a:gd name="T63" fmla="*/ 6 h 57"/>
              <a:gd name="T64" fmla="*/ 16 w 65"/>
              <a:gd name="T65" fmla="*/ 3 h 57"/>
              <a:gd name="T66" fmla="*/ 56 w 65"/>
              <a:gd name="T67" fmla="*/ 2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57"/>
              <a:gd name="T104" fmla="*/ 65 w 65"/>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57">
                <a:moveTo>
                  <a:pt x="32" y="13"/>
                </a:moveTo>
                <a:lnTo>
                  <a:pt x="35" y="23"/>
                </a:lnTo>
                <a:lnTo>
                  <a:pt x="36" y="31"/>
                </a:lnTo>
                <a:lnTo>
                  <a:pt x="37" y="35"/>
                </a:lnTo>
                <a:lnTo>
                  <a:pt x="37" y="37"/>
                </a:lnTo>
                <a:lnTo>
                  <a:pt x="40" y="42"/>
                </a:lnTo>
                <a:lnTo>
                  <a:pt x="42" y="44"/>
                </a:lnTo>
                <a:lnTo>
                  <a:pt x="45" y="46"/>
                </a:lnTo>
                <a:lnTo>
                  <a:pt x="47" y="46"/>
                </a:lnTo>
                <a:lnTo>
                  <a:pt x="50" y="44"/>
                </a:lnTo>
                <a:lnTo>
                  <a:pt x="52" y="44"/>
                </a:lnTo>
                <a:lnTo>
                  <a:pt x="53" y="42"/>
                </a:lnTo>
                <a:lnTo>
                  <a:pt x="56" y="40"/>
                </a:lnTo>
                <a:lnTo>
                  <a:pt x="56" y="37"/>
                </a:lnTo>
                <a:lnTo>
                  <a:pt x="57" y="33"/>
                </a:lnTo>
                <a:lnTo>
                  <a:pt x="56" y="30"/>
                </a:lnTo>
                <a:lnTo>
                  <a:pt x="56" y="26"/>
                </a:lnTo>
                <a:lnTo>
                  <a:pt x="51" y="18"/>
                </a:lnTo>
                <a:lnTo>
                  <a:pt x="47" y="15"/>
                </a:lnTo>
                <a:lnTo>
                  <a:pt x="44" y="15"/>
                </a:lnTo>
                <a:lnTo>
                  <a:pt x="41" y="13"/>
                </a:lnTo>
                <a:lnTo>
                  <a:pt x="32" y="13"/>
                </a:lnTo>
                <a:close/>
                <a:moveTo>
                  <a:pt x="63" y="0"/>
                </a:moveTo>
                <a:lnTo>
                  <a:pt x="63" y="11"/>
                </a:lnTo>
                <a:lnTo>
                  <a:pt x="60" y="12"/>
                </a:lnTo>
                <a:lnTo>
                  <a:pt x="56" y="12"/>
                </a:lnTo>
                <a:lnTo>
                  <a:pt x="60" y="18"/>
                </a:lnTo>
                <a:lnTo>
                  <a:pt x="63" y="23"/>
                </a:lnTo>
                <a:lnTo>
                  <a:pt x="65" y="30"/>
                </a:lnTo>
                <a:lnTo>
                  <a:pt x="65" y="41"/>
                </a:lnTo>
                <a:lnTo>
                  <a:pt x="62" y="48"/>
                </a:lnTo>
                <a:lnTo>
                  <a:pt x="56" y="54"/>
                </a:lnTo>
                <a:lnTo>
                  <a:pt x="52" y="56"/>
                </a:lnTo>
                <a:lnTo>
                  <a:pt x="47" y="57"/>
                </a:lnTo>
                <a:lnTo>
                  <a:pt x="42" y="56"/>
                </a:lnTo>
                <a:lnTo>
                  <a:pt x="39" y="54"/>
                </a:lnTo>
                <a:lnTo>
                  <a:pt x="36" y="52"/>
                </a:lnTo>
                <a:lnTo>
                  <a:pt x="32" y="49"/>
                </a:lnTo>
                <a:lnTo>
                  <a:pt x="30" y="42"/>
                </a:lnTo>
                <a:lnTo>
                  <a:pt x="27" y="32"/>
                </a:lnTo>
                <a:lnTo>
                  <a:pt x="27" y="25"/>
                </a:lnTo>
                <a:lnTo>
                  <a:pt x="25" y="18"/>
                </a:lnTo>
                <a:lnTo>
                  <a:pt x="24" y="13"/>
                </a:lnTo>
                <a:lnTo>
                  <a:pt x="17" y="13"/>
                </a:lnTo>
                <a:lnTo>
                  <a:pt x="12" y="16"/>
                </a:lnTo>
                <a:lnTo>
                  <a:pt x="10" y="20"/>
                </a:lnTo>
                <a:lnTo>
                  <a:pt x="9" y="23"/>
                </a:lnTo>
                <a:lnTo>
                  <a:pt x="9" y="33"/>
                </a:lnTo>
                <a:lnTo>
                  <a:pt x="10" y="37"/>
                </a:lnTo>
                <a:lnTo>
                  <a:pt x="11" y="40"/>
                </a:lnTo>
                <a:lnTo>
                  <a:pt x="14" y="42"/>
                </a:lnTo>
                <a:lnTo>
                  <a:pt x="21" y="44"/>
                </a:lnTo>
                <a:lnTo>
                  <a:pt x="20" y="54"/>
                </a:lnTo>
                <a:lnTo>
                  <a:pt x="14" y="53"/>
                </a:lnTo>
                <a:lnTo>
                  <a:pt x="9" y="51"/>
                </a:lnTo>
                <a:lnTo>
                  <a:pt x="6" y="48"/>
                </a:lnTo>
                <a:lnTo>
                  <a:pt x="4" y="44"/>
                </a:lnTo>
                <a:lnTo>
                  <a:pt x="2" y="41"/>
                </a:lnTo>
                <a:lnTo>
                  <a:pt x="1" y="35"/>
                </a:lnTo>
                <a:lnTo>
                  <a:pt x="0" y="27"/>
                </a:lnTo>
                <a:lnTo>
                  <a:pt x="1" y="20"/>
                </a:lnTo>
                <a:lnTo>
                  <a:pt x="2" y="13"/>
                </a:lnTo>
                <a:lnTo>
                  <a:pt x="4" y="10"/>
                </a:lnTo>
                <a:lnTo>
                  <a:pt x="6" y="6"/>
                </a:lnTo>
                <a:lnTo>
                  <a:pt x="14" y="3"/>
                </a:lnTo>
                <a:lnTo>
                  <a:pt x="16" y="3"/>
                </a:lnTo>
                <a:lnTo>
                  <a:pt x="20" y="2"/>
                </a:lnTo>
                <a:lnTo>
                  <a:pt x="56" y="2"/>
                </a:lnTo>
                <a:lnTo>
                  <a:pt x="63" y="0"/>
                </a:lnTo>
                <a:close/>
              </a:path>
            </a:pathLst>
          </a:custGeom>
          <a:solidFill>
            <a:srgbClr val="FFFFFF"/>
          </a:solidFill>
          <a:ln w="0">
            <a:solidFill>
              <a:srgbClr val="FFFFFF"/>
            </a:solidFill>
            <a:prstDash val="solid"/>
            <a:round/>
            <a:headEnd/>
            <a:tailEnd/>
          </a:ln>
        </p:spPr>
        <p:txBody>
          <a:bodyPr/>
          <a:lstStyle/>
          <a:p>
            <a:endParaRPr lang="en-US"/>
          </a:p>
        </p:txBody>
      </p:sp>
      <p:sp>
        <p:nvSpPr>
          <p:cNvPr id="38" name="Freeform 490"/>
          <p:cNvSpPr>
            <a:spLocks noEditPoints="1"/>
          </p:cNvSpPr>
          <p:nvPr/>
        </p:nvSpPr>
        <p:spPr bwMode="auto">
          <a:xfrm>
            <a:off x="1169988" y="2886075"/>
            <a:ext cx="139700" cy="85725"/>
          </a:xfrm>
          <a:custGeom>
            <a:avLst/>
            <a:gdLst>
              <a:gd name="T0" fmla="*/ 50 w 88"/>
              <a:gd name="T1" fmla="*/ 12 h 54"/>
              <a:gd name="T2" fmla="*/ 40 w 88"/>
              <a:gd name="T3" fmla="*/ 14 h 54"/>
              <a:gd name="T4" fmla="*/ 38 w 88"/>
              <a:gd name="T5" fmla="*/ 17 h 54"/>
              <a:gd name="T6" fmla="*/ 34 w 88"/>
              <a:gd name="T7" fmla="*/ 19 h 54"/>
              <a:gd name="T8" fmla="*/ 33 w 88"/>
              <a:gd name="T9" fmla="*/ 24 h 54"/>
              <a:gd name="T10" fmla="*/ 32 w 88"/>
              <a:gd name="T11" fmla="*/ 28 h 54"/>
              <a:gd name="T12" fmla="*/ 33 w 88"/>
              <a:gd name="T13" fmla="*/ 33 h 54"/>
              <a:gd name="T14" fmla="*/ 34 w 88"/>
              <a:gd name="T15" fmla="*/ 36 h 54"/>
              <a:gd name="T16" fmla="*/ 38 w 88"/>
              <a:gd name="T17" fmla="*/ 40 h 54"/>
              <a:gd name="T18" fmla="*/ 43 w 88"/>
              <a:gd name="T19" fmla="*/ 43 h 54"/>
              <a:gd name="T20" fmla="*/ 48 w 88"/>
              <a:gd name="T21" fmla="*/ 44 h 54"/>
              <a:gd name="T22" fmla="*/ 55 w 88"/>
              <a:gd name="T23" fmla="*/ 45 h 54"/>
              <a:gd name="T24" fmla="*/ 62 w 88"/>
              <a:gd name="T25" fmla="*/ 44 h 54"/>
              <a:gd name="T26" fmla="*/ 68 w 88"/>
              <a:gd name="T27" fmla="*/ 44 h 54"/>
              <a:gd name="T28" fmla="*/ 75 w 88"/>
              <a:gd name="T29" fmla="*/ 39 h 54"/>
              <a:gd name="T30" fmla="*/ 78 w 88"/>
              <a:gd name="T31" fmla="*/ 36 h 54"/>
              <a:gd name="T32" fmla="*/ 79 w 88"/>
              <a:gd name="T33" fmla="*/ 33 h 54"/>
              <a:gd name="T34" fmla="*/ 79 w 88"/>
              <a:gd name="T35" fmla="*/ 24 h 54"/>
              <a:gd name="T36" fmla="*/ 74 w 88"/>
              <a:gd name="T37" fmla="*/ 17 h 54"/>
              <a:gd name="T38" fmla="*/ 70 w 88"/>
              <a:gd name="T39" fmla="*/ 14 h 54"/>
              <a:gd name="T40" fmla="*/ 67 w 88"/>
              <a:gd name="T41" fmla="*/ 13 h 54"/>
              <a:gd name="T42" fmla="*/ 62 w 88"/>
              <a:gd name="T43" fmla="*/ 12 h 54"/>
              <a:gd name="T44" fmla="*/ 50 w 88"/>
              <a:gd name="T45" fmla="*/ 12 h 54"/>
              <a:gd name="T46" fmla="*/ 54 w 88"/>
              <a:gd name="T47" fmla="*/ 0 h 54"/>
              <a:gd name="T48" fmla="*/ 69 w 88"/>
              <a:gd name="T49" fmla="*/ 3 h 54"/>
              <a:gd name="T50" fmla="*/ 79 w 88"/>
              <a:gd name="T51" fmla="*/ 9 h 54"/>
              <a:gd name="T52" fmla="*/ 83 w 88"/>
              <a:gd name="T53" fmla="*/ 13 h 54"/>
              <a:gd name="T54" fmla="*/ 88 w 88"/>
              <a:gd name="T55" fmla="*/ 23 h 54"/>
              <a:gd name="T56" fmla="*/ 88 w 88"/>
              <a:gd name="T57" fmla="*/ 33 h 54"/>
              <a:gd name="T58" fmla="*/ 85 w 88"/>
              <a:gd name="T59" fmla="*/ 38 h 54"/>
              <a:gd name="T60" fmla="*/ 83 w 88"/>
              <a:gd name="T61" fmla="*/ 41 h 54"/>
              <a:gd name="T62" fmla="*/ 79 w 88"/>
              <a:gd name="T63" fmla="*/ 45 h 54"/>
              <a:gd name="T64" fmla="*/ 86 w 88"/>
              <a:gd name="T65" fmla="*/ 45 h 54"/>
              <a:gd name="T66" fmla="*/ 86 w 88"/>
              <a:gd name="T67" fmla="*/ 54 h 54"/>
              <a:gd name="T68" fmla="*/ 0 w 88"/>
              <a:gd name="T69" fmla="*/ 54 h 54"/>
              <a:gd name="T70" fmla="*/ 0 w 88"/>
              <a:gd name="T71" fmla="*/ 44 h 54"/>
              <a:gd name="T72" fmla="*/ 32 w 88"/>
              <a:gd name="T73" fmla="*/ 44 h 54"/>
              <a:gd name="T74" fmla="*/ 28 w 88"/>
              <a:gd name="T75" fmla="*/ 40 h 54"/>
              <a:gd name="T76" fmla="*/ 25 w 88"/>
              <a:gd name="T77" fmla="*/ 36 h 54"/>
              <a:gd name="T78" fmla="*/ 23 w 88"/>
              <a:gd name="T79" fmla="*/ 26 h 54"/>
              <a:gd name="T80" fmla="*/ 25 w 88"/>
              <a:gd name="T81" fmla="*/ 17 h 54"/>
              <a:gd name="T82" fmla="*/ 28 w 88"/>
              <a:gd name="T83" fmla="*/ 12 h 54"/>
              <a:gd name="T84" fmla="*/ 32 w 88"/>
              <a:gd name="T85" fmla="*/ 8 h 54"/>
              <a:gd name="T86" fmla="*/ 37 w 88"/>
              <a:gd name="T87" fmla="*/ 4 h 54"/>
              <a:gd name="T88" fmla="*/ 42 w 88"/>
              <a:gd name="T89" fmla="*/ 3 h 54"/>
              <a:gd name="T90" fmla="*/ 54 w 88"/>
              <a:gd name="T91" fmla="*/ 0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54"/>
              <a:gd name="T140" fmla="*/ 88 w 88"/>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54">
                <a:moveTo>
                  <a:pt x="50" y="12"/>
                </a:moveTo>
                <a:lnTo>
                  <a:pt x="40" y="14"/>
                </a:lnTo>
                <a:lnTo>
                  <a:pt x="38" y="17"/>
                </a:lnTo>
                <a:lnTo>
                  <a:pt x="34" y="19"/>
                </a:lnTo>
                <a:lnTo>
                  <a:pt x="33" y="24"/>
                </a:lnTo>
                <a:lnTo>
                  <a:pt x="32" y="28"/>
                </a:lnTo>
                <a:lnTo>
                  <a:pt x="33" y="33"/>
                </a:lnTo>
                <a:lnTo>
                  <a:pt x="34" y="36"/>
                </a:lnTo>
                <a:lnTo>
                  <a:pt x="38" y="40"/>
                </a:lnTo>
                <a:lnTo>
                  <a:pt x="43" y="43"/>
                </a:lnTo>
                <a:lnTo>
                  <a:pt x="48" y="44"/>
                </a:lnTo>
                <a:lnTo>
                  <a:pt x="55" y="45"/>
                </a:lnTo>
                <a:lnTo>
                  <a:pt x="62" y="44"/>
                </a:lnTo>
                <a:lnTo>
                  <a:pt x="68" y="44"/>
                </a:lnTo>
                <a:lnTo>
                  <a:pt x="75" y="39"/>
                </a:lnTo>
                <a:lnTo>
                  <a:pt x="78" y="36"/>
                </a:lnTo>
                <a:lnTo>
                  <a:pt x="79" y="33"/>
                </a:lnTo>
                <a:lnTo>
                  <a:pt x="79" y="24"/>
                </a:lnTo>
                <a:lnTo>
                  <a:pt x="74" y="17"/>
                </a:lnTo>
                <a:lnTo>
                  <a:pt x="70" y="14"/>
                </a:lnTo>
                <a:lnTo>
                  <a:pt x="67" y="13"/>
                </a:lnTo>
                <a:lnTo>
                  <a:pt x="62" y="12"/>
                </a:lnTo>
                <a:lnTo>
                  <a:pt x="50" y="12"/>
                </a:lnTo>
                <a:close/>
                <a:moveTo>
                  <a:pt x="54" y="0"/>
                </a:moveTo>
                <a:lnTo>
                  <a:pt x="69" y="3"/>
                </a:lnTo>
                <a:lnTo>
                  <a:pt x="79" y="9"/>
                </a:lnTo>
                <a:lnTo>
                  <a:pt x="83" y="13"/>
                </a:lnTo>
                <a:lnTo>
                  <a:pt x="88" y="23"/>
                </a:lnTo>
                <a:lnTo>
                  <a:pt x="88" y="33"/>
                </a:lnTo>
                <a:lnTo>
                  <a:pt x="85" y="38"/>
                </a:lnTo>
                <a:lnTo>
                  <a:pt x="83" y="41"/>
                </a:lnTo>
                <a:lnTo>
                  <a:pt x="79" y="45"/>
                </a:lnTo>
                <a:lnTo>
                  <a:pt x="86" y="45"/>
                </a:lnTo>
                <a:lnTo>
                  <a:pt x="86" y="54"/>
                </a:lnTo>
                <a:lnTo>
                  <a:pt x="0" y="54"/>
                </a:lnTo>
                <a:lnTo>
                  <a:pt x="0" y="44"/>
                </a:lnTo>
                <a:lnTo>
                  <a:pt x="32" y="44"/>
                </a:lnTo>
                <a:lnTo>
                  <a:pt x="28" y="40"/>
                </a:lnTo>
                <a:lnTo>
                  <a:pt x="25" y="36"/>
                </a:lnTo>
                <a:lnTo>
                  <a:pt x="23" y="26"/>
                </a:lnTo>
                <a:lnTo>
                  <a:pt x="25" y="17"/>
                </a:lnTo>
                <a:lnTo>
                  <a:pt x="28" y="12"/>
                </a:lnTo>
                <a:lnTo>
                  <a:pt x="32" y="8"/>
                </a:lnTo>
                <a:lnTo>
                  <a:pt x="37" y="4"/>
                </a:lnTo>
                <a:lnTo>
                  <a:pt x="42" y="3"/>
                </a:lnTo>
                <a:lnTo>
                  <a:pt x="54" y="0"/>
                </a:lnTo>
                <a:close/>
              </a:path>
            </a:pathLst>
          </a:custGeom>
          <a:solidFill>
            <a:srgbClr val="FFFFFF"/>
          </a:solidFill>
          <a:ln w="0">
            <a:solidFill>
              <a:srgbClr val="FFFFFF"/>
            </a:solidFill>
            <a:prstDash val="solid"/>
            <a:round/>
            <a:headEnd/>
            <a:tailEnd/>
          </a:ln>
        </p:spPr>
        <p:txBody>
          <a:bodyPr/>
          <a:lstStyle/>
          <a:p>
            <a:endParaRPr lang="en-US"/>
          </a:p>
        </p:txBody>
      </p:sp>
      <p:sp>
        <p:nvSpPr>
          <p:cNvPr id="39" name="Freeform 491"/>
          <p:cNvSpPr>
            <a:spLocks noEditPoints="1"/>
          </p:cNvSpPr>
          <p:nvPr/>
        </p:nvSpPr>
        <p:spPr bwMode="auto">
          <a:xfrm>
            <a:off x="1169988" y="2849563"/>
            <a:ext cx="136525" cy="17462"/>
          </a:xfrm>
          <a:custGeom>
            <a:avLst/>
            <a:gdLst>
              <a:gd name="T0" fmla="*/ 24 w 86"/>
              <a:gd name="T1" fmla="*/ 0 h 11"/>
              <a:gd name="T2" fmla="*/ 86 w 86"/>
              <a:gd name="T3" fmla="*/ 0 h 11"/>
              <a:gd name="T4" fmla="*/ 86 w 86"/>
              <a:gd name="T5" fmla="*/ 11 h 11"/>
              <a:gd name="T6" fmla="*/ 24 w 86"/>
              <a:gd name="T7" fmla="*/ 11 h 11"/>
              <a:gd name="T8" fmla="*/ 24 w 86"/>
              <a:gd name="T9" fmla="*/ 0 h 11"/>
              <a:gd name="T10" fmla="*/ 0 w 86"/>
              <a:gd name="T11" fmla="*/ 0 h 11"/>
              <a:gd name="T12" fmla="*/ 13 w 86"/>
              <a:gd name="T13" fmla="*/ 0 h 11"/>
              <a:gd name="T14" fmla="*/ 13 w 86"/>
              <a:gd name="T15" fmla="*/ 11 h 11"/>
              <a:gd name="T16" fmla="*/ 0 w 86"/>
              <a:gd name="T17" fmla="*/ 11 h 11"/>
              <a:gd name="T18" fmla="*/ 0 w 86"/>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1"/>
              <a:gd name="T32" fmla="*/ 86 w 8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1">
                <a:moveTo>
                  <a:pt x="24" y="0"/>
                </a:moveTo>
                <a:lnTo>
                  <a:pt x="86" y="0"/>
                </a:lnTo>
                <a:lnTo>
                  <a:pt x="86" y="11"/>
                </a:lnTo>
                <a:lnTo>
                  <a:pt x="24" y="11"/>
                </a:lnTo>
                <a:lnTo>
                  <a:pt x="24" y="0"/>
                </a:lnTo>
                <a:close/>
                <a:moveTo>
                  <a:pt x="0" y="0"/>
                </a:moveTo>
                <a:lnTo>
                  <a:pt x="13" y="0"/>
                </a:lnTo>
                <a:lnTo>
                  <a:pt x="13" y="11"/>
                </a:lnTo>
                <a:lnTo>
                  <a:pt x="0" y="11"/>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40" name="Rectangle 492"/>
          <p:cNvSpPr>
            <a:spLocks noChangeArrowheads="1"/>
          </p:cNvSpPr>
          <p:nvPr/>
        </p:nvSpPr>
        <p:spPr bwMode="auto">
          <a:xfrm>
            <a:off x="1169988" y="2806700"/>
            <a:ext cx="136525" cy="19050"/>
          </a:xfrm>
          <a:prstGeom prst="rect">
            <a:avLst/>
          </a:prstGeom>
          <a:solidFill>
            <a:srgbClr val="FFFFFF"/>
          </a:solidFill>
          <a:ln w="0">
            <a:solidFill>
              <a:srgbClr val="FFFFFF"/>
            </a:solidFill>
            <a:miter lim="800000"/>
            <a:headEnd/>
            <a:tailEnd/>
          </a:ln>
        </p:spPr>
        <p:txBody>
          <a:bodyPr/>
          <a:lstStyle/>
          <a:p>
            <a:endParaRPr lang="en-US"/>
          </a:p>
        </p:txBody>
      </p:sp>
      <p:sp>
        <p:nvSpPr>
          <p:cNvPr id="41" name="Freeform 493"/>
          <p:cNvSpPr>
            <a:spLocks noEditPoints="1"/>
          </p:cNvSpPr>
          <p:nvPr/>
        </p:nvSpPr>
        <p:spPr bwMode="auto">
          <a:xfrm>
            <a:off x="1169988" y="2765425"/>
            <a:ext cx="136525" cy="15875"/>
          </a:xfrm>
          <a:custGeom>
            <a:avLst/>
            <a:gdLst>
              <a:gd name="T0" fmla="*/ 24 w 86"/>
              <a:gd name="T1" fmla="*/ 0 h 10"/>
              <a:gd name="T2" fmla="*/ 86 w 86"/>
              <a:gd name="T3" fmla="*/ 0 h 10"/>
              <a:gd name="T4" fmla="*/ 86 w 86"/>
              <a:gd name="T5" fmla="*/ 10 h 10"/>
              <a:gd name="T6" fmla="*/ 24 w 86"/>
              <a:gd name="T7" fmla="*/ 10 h 10"/>
              <a:gd name="T8" fmla="*/ 24 w 86"/>
              <a:gd name="T9" fmla="*/ 0 h 10"/>
              <a:gd name="T10" fmla="*/ 0 w 86"/>
              <a:gd name="T11" fmla="*/ 0 h 10"/>
              <a:gd name="T12" fmla="*/ 13 w 86"/>
              <a:gd name="T13" fmla="*/ 0 h 10"/>
              <a:gd name="T14" fmla="*/ 13 w 86"/>
              <a:gd name="T15" fmla="*/ 10 h 10"/>
              <a:gd name="T16" fmla="*/ 0 w 86"/>
              <a:gd name="T17" fmla="*/ 10 h 10"/>
              <a:gd name="T18" fmla="*/ 0 w 8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0"/>
              <a:gd name="T32" fmla="*/ 86 w 8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0">
                <a:moveTo>
                  <a:pt x="24" y="0"/>
                </a:moveTo>
                <a:lnTo>
                  <a:pt x="86" y="0"/>
                </a:lnTo>
                <a:lnTo>
                  <a:pt x="86" y="10"/>
                </a:lnTo>
                <a:lnTo>
                  <a:pt x="24" y="10"/>
                </a:lnTo>
                <a:lnTo>
                  <a:pt x="24" y="0"/>
                </a:lnTo>
                <a:close/>
                <a:moveTo>
                  <a:pt x="0" y="0"/>
                </a:moveTo>
                <a:lnTo>
                  <a:pt x="13" y="0"/>
                </a:lnTo>
                <a:lnTo>
                  <a:pt x="13" y="10"/>
                </a:lnTo>
                <a:lnTo>
                  <a:pt x="0" y="10"/>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42" name="Freeform 494"/>
          <p:cNvSpPr>
            <a:spLocks/>
          </p:cNvSpPr>
          <p:nvPr/>
        </p:nvSpPr>
        <p:spPr bwMode="auto">
          <a:xfrm>
            <a:off x="1174750" y="2700338"/>
            <a:ext cx="134938" cy="47625"/>
          </a:xfrm>
          <a:custGeom>
            <a:avLst/>
            <a:gdLst>
              <a:gd name="T0" fmla="*/ 83 w 85"/>
              <a:gd name="T1" fmla="*/ 0 h 30"/>
              <a:gd name="T2" fmla="*/ 85 w 85"/>
              <a:gd name="T3" fmla="*/ 4 h 30"/>
              <a:gd name="T4" fmla="*/ 85 w 85"/>
              <a:gd name="T5" fmla="*/ 8 h 30"/>
              <a:gd name="T6" fmla="*/ 83 w 85"/>
              <a:gd name="T7" fmla="*/ 14 h 30"/>
              <a:gd name="T8" fmla="*/ 82 w 85"/>
              <a:gd name="T9" fmla="*/ 18 h 30"/>
              <a:gd name="T10" fmla="*/ 81 w 85"/>
              <a:gd name="T11" fmla="*/ 20 h 30"/>
              <a:gd name="T12" fmla="*/ 78 w 85"/>
              <a:gd name="T13" fmla="*/ 21 h 30"/>
              <a:gd name="T14" fmla="*/ 75 w 85"/>
              <a:gd name="T15" fmla="*/ 23 h 30"/>
              <a:gd name="T16" fmla="*/ 30 w 85"/>
              <a:gd name="T17" fmla="*/ 23 h 30"/>
              <a:gd name="T18" fmla="*/ 30 w 85"/>
              <a:gd name="T19" fmla="*/ 30 h 30"/>
              <a:gd name="T20" fmla="*/ 21 w 85"/>
              <a:gd name="T21" fmla="*/ 30 h 30"/>
              <a:gd name="T22" fmla="*/ 21 w 85"/>
              <a:gd name="T23" fmla="*/ 23 h 30"/>
              <a:gd name="T24" fmla="*/ 6 w 85"/>
              <a:gd name="T25" fmla="*/ 23 h 30"/>
              <a:gd name="T26" fmla="*/ 0 w 85"/>
              <a:gd name="T27" fmla="*/ 13 h 30"/>
              <a:gd name="T28" fmla="*/ 21 w 85"/>
              <a:gd name="T29" fmla="*/ 13 h 30"/>
              <a:gd name="T30" fmla="*/ 21 w 85"/>
              <a:gd name="T31" fmla="*/ 1 h 30"/>
              <a:gd name="T32" fmla="*/ 30 w 85"/>
              <a:gd name="T33" fmla="*/ 1 h 30"/>
              <a:gd name="T34" fmla="*/ 30 w 85"/>
              <a:gd name="T35" fmla="*/ 13 h 30"/>
              <a:gd name="T36" fmla="*/ 70 w 85"/>
              <a:gd name="T37" fmla="*/ 13 h 30"/>
              <a:gd name="T38" fmla="*/ 72 w 85"/>
              <a:gd name="T39" fmla="*/ 11 h 30"/>
              <a:gd name="T40" fmla="*/ 73 w 85"/>
              <a:gd name="T41" fmla="*/ 11 h 30"/>
              <a:gd name="T42" fmla="*/ 73 w 85"/>
              <a:gd name="T43" fmla="*/ 10 h 30"/>
              <a:gd name="T44" fmla="*/ 75 w 85"/>
              <a:gd name="T45" fmla="*/ 9 h 30"/>
              <a:gd name="T46" fmla="*/ 75 w 85"/>
              <a:gd name="T47" fmla="*/ 1 h 30"/>
              <a:gd name="T48" fmla="*/ 83 w 85"/>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30"/>
              <a:gd name="T77" fmla="*/ 85 w 8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30">
                <a:moveTo>
                  <a:pt x="83" y="0"/>
                </a:moveTo>
                <a:lnTo>
                  <a:pt x="85" y="4"/>
                </a:lnTo>
                <a:lnTo>
                  <a:pt x="85" y="8"/>
                </a:lnTo>
                <a:lnTo>
                  <a:pt x="83" y="14"/>
                </a:lnTo>
                <a:lnTo>
                  <a:pt x="82" y="18"/>
                </a:lnTo>
                <a:lnTo>
                  <a:pt x="81" y="20"/>
                </a:lnTo>
                <a:lnTo>
                  <a:pt x="78" y="21"/>
                </a:lnTo>
                <a:lnTo>
                  <a:pt x="75" y="23"/>
                </a:lnTo>
                <a:lnTo>
                  <a:pt x="30" y="23"/>
                </a:lnTo>
                <a:lnTo>
                  <a:pt x="30" y="30"/>
                </a:lnTo>
                <a:lnTo>
                  <a:pt x="21" y="30"/>
                </a:lnTo>
                <a:lnTo>
                  <a:pt x="21" y="23"/>
                </a:lnTo>
                <a:lnTo>
                  <a:pt x="6" y="23"/>
                </a:lnTo>
                <a:lnTo>
                  <a:pt x="0" y="13"/>
                </a:lnTo>
                <a:lnTo>
                  <a:pt x="21" y="13"/>
                </a:lnTo>
                <a:lnTo>
                  <a:pt x="21" y="1"/>
                </a:lnTo>
                <a:lnTo>
                  <a:pt x="30" y="1"/>
                </a:lnTo>
                <a:lnTo>
                  <a:pt x="30" y="13"/>
                </a:lnTo>
                <a:lnTo>
                  <a:pt x="70" y="13"/>
                </a:lnTo>
                <a:lnTo>
                  <a:pt x="72" y="11"/>
                </a:lnTo>
                <a:lnTo>
                  <a:pt x="73" y="11"/>
                </a:lnTo>
                <a:lnTo>
                  <a:pt x="73" y="10"/>
                </a:lnTo>
                <a:lnTo>
                  <a:pt x="75" y="9"/>
                </a:lnTo>
                <a:lnTo>
                  <a:pt x="75" y="1"/>
                </a:lnTo>
                <a:lnTo>
                  <a:pt x="83" y="0"/>
                </a:lnTo>
                <a:close/>
              </a:path>
            </a:pathLst>
          </a:custGeom>
          <a:solidFill>
            <a:srgbClr val="FFFFFF"/>
          </a:solidFill>
          <a:ln w="0">
            <a:solidFill>
              <a:srgbClr val="FFFFFF"/>
            </a:solidFill>
            <a:prstDash val="solid"/>
            <a:round/>
            <a:headEnd/>
            <a:tailEnd/>
          </a:ln>
        </p:spPr>
        <p:txBody>
          <a:bodyPr/>
          <a:lstStyle/>
          <a:p>
            <a:endParaRPr lang="en-US"/>
          </a:p>
        </p:txBody>
      </p:sp>
      <p:sp>
        <p:nvSpPr>
          <p:cNvPr id="43" name="Freeform 495"/>
          <p:cNvSpPr>
            <a:spLocks/>
          </p:cNvSpPr>
          <p:nvPr/>
        </p:nvSpPr>
        <p:spPr bwMode="auto">
          <a:xfrm>
            <a:off x="1208088" y="2605088"/>
            <a:ext cx="138112" cy="92075"/>
          </a:xfrm>
          <a:custGeom>
            <a:avLst/>
            <a:gdLst>
              <a:gd name="T0" fmla="*/ 0 w 87"/>
              <a:gd name="T1" fmla="*/ 0 h 58"/>
              <a:gd name="T2" fmla="*/ 64 w 87"/>
              <a:gd name="T3" fmla="*/ 24 h 58"/>
              <a:gd name="T4" fmla="*/ 70 w 87"/>
              <a:gd name="T5" fmla="*/ 26 h 58"/>
              <a:gd name="T6" fmla="*/ 75 w 87"/>
              <a:gd name="T7" fmla="*/ 28 h 58"/>
              <a:gd name="T8" fmla="*/ 77 w 87"/>
              <a:gd name="T9" fmla="*/ 30 h 58"/>
              <a:gd name="T10" fmla="*/ 82 w 87"/>
              <a:gd name="T11" fmla="*/ 33 h 58"/>
              <a:gd name="T12" fmla="*/ 86 w 87"/>
              <a:gd name="T13" fmla="*/ 36 h 58"/>
              <a:gd name="T14" fmla="*/ 87 w 87"/>
              <a:gd name="T15" fmla="*/ 39 h 58"/>
              <a:gd name="T16" fmla="*/ 87 w 87"/>
              <a:gd name="T17" fmla="*/ 48 h 58"/>
              <a:gd name="T18" fmla="*/ 86 w 87"/>
              <a:gd name="T19" fmla="*/ 51 h 58"/>
              <a:gd name="T20" fmla="*/ 77 w 87"/>
              <a:gd name="T21" fmla="*/ 53 h 58"/>
              <a:gd name="T22" fmla="*/ 77 w 87"/>
              <a:gd name="T23" fmla="*/ 43 h 58"/>
              <a:gd name="T24" fmla="*/ 76 w 87"/>
              <a:gd name="T25" fmla="*/ 41 h 58"/>
              <a:gd name="T26" fmla="*/ 75 w 87"/>
              <a:gd name="T27" fmla="*/ 39 h 58"/>
              <a:gd name="T28" fmla="*/ 74 w 87"/>
              <a:gd name="T29" fmla="*/ 38 h 58"/>
              <a:gd name="T30" fmla="*/ 71 w 87"/>
              <a:gd name="T31" fmla="*/ 36 h 58"/>
              <a:gd name="T32" fmla="*/ 69 w 87"/>
              <a:gd name="T33" fmla="*/ 36 h 58"/>
              <a:gd name="T34" fmla="*/ 65 w 87"/>
              <a:gd name="T35" fmla="*/ 35 h 58"/>
              <a:gd name="T36" fmla="*/ 65 w 87"/>
              <a:gd name="T37" fmla="*/ 34 h 58"/>
              <a:gd name="T38" fmla="*/ 62 w 87"/>
              <a:gd name="T39" fmla="*/ 34 h 58"/>
              <a:gd name="T40" fmla="*/ 0 w 87"/>
              <a:gd name="T41" fmla="*/ 58 h 58"/>
              <a:gd name="T42" fmla="*/ 0 w 87"/>
              <a:gd name="T43" fmla="*/ 46 h 58"/>
              <a:gd name="T44" fmla="*/ 36 w 87"/>
              <a:gd name="T45" fmla="*/ 33 h 58"/>
              <a:gd name="T46" fmla="*/ 44 w 87"/>
              <a:gd name="T47" fmla="*/ 30 h 58"/>
              <a:gd name="T48" fmla="*/ 51 w 87"/>
              <a:gd name="T49" fmla="*/ 29 h 58"/>
              <a:gd name="T50" fmla="*/ 36 w 87"/>
              <a:gd name="T51" fmla="*/ 24 h 58"/>
              <a:gd name="T52" fmla="*/ 0 w 87"/>
              <a:gd name="T53" fmla="*/ 10 h 58"/>
              <a:gd name="T54" fmla="*/ 0 w 87"/>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
              <a:gd name="T85" fmla="*/ 0 h 58"/>
              <a:gd name="T86" fmla="*/ 87 w 87"/>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 h="58">
                <a:moveTo>
                  <a:pt x="0" y="0"/>
                </a:moveTo>
                <a:lnTo>
                  <a:pt x="64" y="24"/>
                </a:lnTo>
                <a:lnTo>
                  <a:pt x="70" y="26"/>
                </a:lnTo>
                <a:lnTo>
                  <a:pt x="75" y="28"/>
                </a:lnTo>
                <a:lnTo>
                  <a:pt x="77" y="30"/>
                </a:lnTo>
                <a:lnTo>
                  <a:pt x="82" y="33"/>
                </a:lnTo>
                <a:lnTo>
                  <a:pt x="86" y="36"/>
                </a:lnTo>
                <a:lnTo>
                  <a:pt x="87" y="39"/>
                </a:lnTo>
                <a:lnTo>
                  <a:pt x="87" y="48"/>
                </a:lnTo>
                <a:lnTo>
                  <a:pt x="86" y="51"/>
                </a:lnTo>
                <a:lnTo>
                  <a:pt x="77" y="53"/>
                </a:lnTo>
                <a:lnTo>
                  <a:pt x="77" y="43"/>
                </a:lnTo>
                <a:lnTo>
                  <a:pt x="76" y="41"/>
                </a:lnTo>
                <a:lnTo>
                  <a:pt x="75" y="39"/>
                </a:lnTo>
                <a:lnTo>
                  <a:pt x="74" y="38"/>
                </a:lnTo>
                <a:lnTo>
                  <a:pt x="71" y="36"/>
                </a:lnTo>
                <a:lnTo>
                  <a:pt x="69" y="36"/>
                </a:lnTo>
                <a:lnTo>
                  <a:pt x="65" y="35"/>
                </a:lnTo>
                <a:lnTo>
                  <a:pt x="65" y="34"/>
                </a:lnTo>
                <a:lnTo>
                  <a:pt x="62" y="34"/>
                </a:lnTo>
                <a:lnTo>
                  <a:pt x="0" y="58"/>
                </a:lnTo>
                <a:lnTo>
                  <a:pt x="0" y="46"/>
                </a:lnTo>
                <a:lnTo>
                  <a:pt x="36" y="33"/>
                </a:lnTo>
                <a:lnTo>
                  <a:pt x="44" y="30"/>
                </a:lnTo>
                <a:lnTo>
                  <a:pt x="51" y="29"/>
                </a:lnTo>
                <a:lnTo>
                  <a:pt x="36" y="24"/>
                </a:lnTo>
                <a:lnTo>
                  <a:pt x="0" y="10"/>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44" name="Freeform 496"/>
          <p:cNvSpPr>
            <a:spLocks/>
          </p:cNvSpPr>
          <p:nvPr/>
        </p:nvSpPr>
        <p:spPr bwMode="auto">
          <a:xfrm>
            <a:off x="1168400" y="2495550"/>
            <a:ext cx="177800" cy="42863"/>
          </a:xfrm>
          <a:custGeom>
            <a:avLst/>
            <a:gdLst>
              <a:gd name="T0" fmla="*/ 0 w 112"/>
              <a:gd name="T1" fmla="*/ 0 h 27"/>
              <a:gd name="T2" fmla="*/ 6 w 112"/>
              <a:gd name="T3" fmla="*/ 2 h 27"/>
              <a:gd name="T4" fmla="*/ 11 w 112"/>
              <a:gd name="T5" fmla="*/ 4 h 27"/>
              <a:gd name="T6" fmla="*/ 15 w 112"/>
              <a:gd name="T7" fmla="*/ 7 h 27"/>
              <a:gd name="T8" fmla="*/ 18 w 112"/>
              <a:gd name="T9" fmla="*/ 8 h 27"/>
              <a:gd name="T10" fmla="*/ 26 w 112"/>
              <a:gd name="T11" fmla="*/ 12 h 27"/>
              <a:gd name="T12" fmla="*/ 35 w 112"/>
              <a:gd name="T13" fmla="*/ 14 h 27"/>
              <a:gd name="T14" fmla="*/ 56 w 112"/>
              <a:gd name="T15" fmla="*/ 17 h 27"/>
              <a:gd name="T16" fmla="*/ 85 w 112"/>
              <a:gd name="T17" fmla="*/ 12 h 27"/>
              <a:gd name="T18" fmla="*/ 112 w 112"/>
              <a:gd name="T19" fmla="*/ 0 h 27"/>
              <a:gd name="T20" fmla="*/ 112 w 112"/>
              <a:gd name="T21" fmla="*/ 7 h 27"/>
              <a:gd name="T22" fmla="*/ 101 w 112"/>
              <a:gd name="T23" fmla="*/ 14 h 27"/>
              <a:gd name="T24" fmla="*/ 87 w 112"/>
              <a:gd name="T25" fmla="*/ 22 h 27"/>
              <a:gd name="T26" fmla="*/ 72 w 112"/>
              <a:gd name="T27" fmla="*/ 26 h 27"/>
              <a:gd name="T28" fmla="*/ 56 w 112"/>
              <a:gd name="T29" fmla="*/ 27 h 27"/>
              <a:gd name="T30" fmla="*/ 43 w 112"/>
              <a:gd name="T31" fmla="*/ 27 h 27"/>
              <a:gd name="T32" fmla="*/ 30 w 112"/>
              <a:gd name="T33" fmla="*/ 23 h 27"/>
              <a:gd name="T34" fmla="*/ 15 w 112"/>
              <a:gd name="T35" fmla="*/ 16 h 27"/>
              <a:gd name="T36" fmla="*/ 0 w 112"/>
              <a:gd name="T37" fmla="*/ 7 h 27"/>
              <a:gd name="T38" fmla="*/ 0 w 112"/>
              <a:gd name="T39" fmla="*/ 0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27"/>
              <a:gd name="T62" fmla="*/ 112 w 112"/>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27">
                <a:moveTo>
                  <a:pt x="0" y="0"/>
                </a:moveTo>
                <a:lnTo>
                  <a:pt x="6" y="2"/>
                </a:lnTo>
                <a:lnTo>
                  <a:pt x="11" y="4"/>
                </a:lnTo>
                <a:lnTo>
                  <a:pt x="15" y="7"/>
                </a:lnTo>
                <a:lnTo>
                  <a:pt x="18" y="8"/>
                </a:lnTo>
                <a:lnTo>
                  <a:pt x="26" y="12"/>
                </a:lnTo>
                <a:lnTo>
                  <a:pt x="35" y="14"/>
                </a:lnTo>
                <a:lnTo>
                  <a:pt x="56" y="17"/>
                </a:lnTo>
                <a:lnTo>
                  <a:pt x="85" y="12"/>
                </a:lnTo>
                <a:lnTo>
                  <a:pt x="112" y="0"/>
                </a:lnTo>
                <a:lnTo>
                  <a:pt x="112" y="7"/>
                </a:lnTo>
                <a:lnTo>
                  <a:pt x="101" y="14"/>
                </a:lnTo>
                <a:lnTo>
                  <a:pt x="87" y="22"/>
                </a:lnTo>
                <a:lnTo>
                  <a:pt x="72" y="26"/>
                </a:lnTo>
                <a:lnTo>
                  <a:pt x="56" y="27"/>
                </a:lnTo>
                <a:lnTo>
                  <a:pt x="43" y="27"/>
                </a:lnTo>
                <a:lnTo>
                  <a:pt x="30" y="23"/>
                </a:lnTo>
                <a:lnTo>
                  <a:pt x="15" y="16"/>
                </a:lnTo>
                <a:lnTo>
                  <a:pt x="0" y="7"/>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45" name="Freeform 497"/>
          <p:cNvSpPr>
            <a:spLocks noEditPoints="1"/>
          </p:cNvSpPr>
          <p:nvPr/>
        </p:nvSpPr>
        <p:spPr bwMode="auto">
          <a:xfrm>
            <a:off x="1168400" y="2330450"/>
            <a:ext cx="144463" cy="146050"/>
          </a:xfrm>
          <a:custGeom>
            <a:avLst/>
            <a:gdLst>
              <a:gd name="T0" fmla="*/ 14 w 91"/>
              <a:gd name="T1" fmla="*/ 66 h 92"/>
              <a:gd name="T2" fmla="*/ 9 w 91"/>
              <a:gd name="T3" fmla="*/ 70 h 92"/>
              <a:gd name="T4" fmla="*/ 8 w 91"/>
              <a:gd name="T5" fmla="*/ 76 h 92"/>
              <a:gd name="T6" fmla="*/ 14 w 91"/>
              <a:gd name="T7" fmla="*/ 81 h 92"/>
              <a:gd name="T8" fmla="*/ 29 w 91"/>
              <a:gd name="T9" fmla="*/ 82 h 92"/>
              <a:gd name="T10" fmla="*/ 35 w 91"/>
              <a:gd name="T11" fmla="*/ 80 h 92"/>
              <a:gd name="T12" fmla="*/ 39 w 91"/>
              <a:gd name="T13" fmla="*/ 74 h 92"/>
              <a:gd name="T14" fmla="*/ 38 w 91"/>
              <a:gd name="T15" fmla="*/ 69 h 92"/>
              <a:gd name="T16" fmla="*/ 33 w 91"/>
              <a:gd name="T17" fmla="*/ 65 h 92"/>
              <a:gd name="T18" fmla="*/ 23 w 91"/>
              <a:gd name="T19" fmla="*/ 55 h 92"/>
              <a:gd name="T20" fmla="*/ 35 w 91"/>
              <a:gd name="T21" fmla="*/ 57 h 92"/>
              <a:gd name="T22" fmla="*/ 43 w 91"/>
              <a:gd name="T23" fmla="*/ 65 h 92"/>
              <a:gd name="T24" fmla="*/ 46 w 91"/>
              <a:gd name="T25" fmla="*/ 74 h 92"/>
              <a:gd name="T26" fmla="*/ 40 w 91"/>
              <a:gd name="T27" fmla="*/ 87 h 92"/>
              <a:gd name="T28" fmla="*/ 33 w 91"/>
              <a:gd name="T29" fmla="*/ 91 h 92"/>
              <a:gd name="T30" fmla="*/ 23 w 91"/>
              <a:gd name="T31" fmla="*/ 92 h 92"/>
              <a:gd name="T32" fmla="*/ 11 w 91"/>
              <a:gd name="T33" fmla="*/ 90 h 92"/>
              <a:gd name="T34" fmla="*/ 3 w 91"/>
              <a:gd name="T35" fmla="*/ 84 h 92"/>
              <a:gd name="T36" fmla="*/ 3 w 91"/>
              <a:gd name="T37" fmla="*/ 64 h 92"/>
              <a:gd name="T38" fmla="*/ 10 w 91"/>
              <a:gd name="T39" fmla="*/ 57 h 92"/>
              <a:gd name="T40" fmla="*/ 0 w 91"/>
              <a:gd name="T41" fmla="*/ 17 h 92"/>
              <a:gd name="T42" fmla="*/ 91 w 91"/>
              <a:gd name="T43" fmla="*/ 74 h 92"/>
              <a:gd name="T44" fmla="*/ 0 w 91"/>
              <a:gd name="T45" fmla="*/ 17 h 92"/>
              <a:gd name="T46" fmla="*/ 59 w 91"/>
              <a:gd name="T47" fmla="*/ 10 h 92"/>
              <a:gd name="T48" fmla="*/ 54 w 91"/>
              <a:gd name="T49" fmla="*/ 14 h 92"/>
              <a:gd name="T50" fmla="*/ 54 w 91"/>
              <a:gd name="T51" fmla="*/ 20 h 92"/>
              <a:gd name="T52" fmla="*/ 56 w 91"/>
              <a:gd name="T53" fmla="*/ 25 h 92"/>
              <a:gd name="T54" fmla="*/ 64 w 91"/>
              <a:gd name="T55" fmla="*/ 27 h 92"/>
              <a:gd name="T56" fmla="*/ 77 w 91"/>
              <a:gd name="T57" fmla="*/ 26 h 92"/>
              <a:gd name="T58" fmla="*/ 82 w 91"/>
              <a:gd name="T59" fmla="*/ 22 h 92"/>
              <a:gd name="T60" fmla="*/ 84 w 91"/>
              <a:gd name="T61" fmla="*/ 15 h 92"/>
              <a:gd name="T62" fmla="*/ 77 w 91"/>
              <a:gd name="T63" fmla="*/ 10 h 92"/>
              <a:gd name="T64" fmla="*/ 63 w 91"/>
              <a:gd name="T65" fmla="*/ 9 h 92"/>
              <a:gd name="T66" fmla="*/ 75 w 91"/>
              <a:gd name="T67" fmla="*/ 0 h 92"/>
              <a:gd name="T68" fmla="*/ 89 w 91"/>
              <a:gd name="T69" fmla="*/ 9 h 92"/>
              <a:gd name="T70" fmla="*/ 90 w 91"/>
              <a:gd name="T71" fmla="*/ 24 h 92"/>
              <a:gd name="T72" fmla="*/ 85 w 91"/>
              <a:gd name="T73" fmla="*/ 31 h 92"/>
              <a:gd name="T74" fmla="*/ 77 w 91"/>
              <a:gd name="T75" fmla="*/ 35 h 92"/>
              <a:gd name="T76" fmla="*/ 61 w 91"/>
              <a:gd name="T77" fmla="*/ 36 h 92"/>
              <a:gd name="T78" fmla="*/ 49 w 91"/>
              <a:gd name="T79" fmla="*/ 29 h 92"/>
              <a:gd name="T80" fmla="*/ 45 w 91"/>
              <a:gd name="T81" fmla="*/ 19 h 92"/>
              <a:gd name="T82" fmla="*/ 51 w 91"/>
              <a:gd name="T83" fmla="*/ 5 h 92"/>
              <a:gd name="T84" fmla="*/ 59 w 91"/>
              <a:gd name="T85" fmla="*/ 1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
              <a:gd name="T130" fmla="*/ 0 h 92"/>
              <a:gd name="T131" fmla="*/ 91 w 91"/>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 h="92">
                <a:moveTo>
                  <a:pt x="18" y="65"/>
                </a:moveTo>
                <a:lnTo>
                  <a:pt x="14" y="66"/>
                </a:lnTo>
                <a:lnTo>
                  <a:pt x="11" y="67"/>
                </a:lnTo>
                <a:lnTo>
                  <a:pt x="9" y="70"/>
                </a:lnTo>
                <a:lnTo>
                  <a:pt x="8" y="74"/>
                </a:lnTo>
                <a:lnTo>
                  <a:pt x="8" y="76"/>
                </a:lnTo>
                <a:lnTo>
                  <a:pt x="9" y="79"/>
                </a:lnTo>
                <a:lnTo>
                  <a:pt x="14" y="81"/>
                </a:lnTo>
                <a:lnTo>
                  <a:pt x="18" y="82"/>
                </a:lnTo>
                <a:lnTo>
                  <a:pt x="29" y="82"/>
                </a:lnTo>
                <a:lnTo>
                  <a:pt x="33" y="81"/>
                </a:lnTo>
                <a:lnTo>
                  <a:pt x="35" y="80"/>
                </a:lnTo>
                <a:lnTo>
                  <a:pt x="38" y="77"/>
                </a:lnTo>
                <a:lnTo>
                  <a:pt x="39" y="74"/>
                </a:lnTo>
                <a:lnTo>
                  <a:pt x="38" y="71"/>
                </a:lnTo>
                <a:lnTo>
                  <a:pt x="38" y="69"/>
                </a:lnTo>
                <a:lnTo>
                  <a:pt x="35" y="67"/>
                </a:lnTo>
                <a:lnTo>
                  <a:pt x="33" y="65"/>
                </a:lnTo>
                <a:lnTo>
                  <a:pt x="18" y="65"/>
                </a:lnTo>
                <a:close/>
                <a:moveTo>
                  <a:pt x="23" y="55"/>
                </a:moveTo>
                <a:lnTo>
                  <a:pt x="30" y="56"/>
                </a:lnTo>
                <a:lnTo>
                  <a:pt x="35" y="57"/>
                </a:lnTo>
                <a:lnTo>
                  <a:pt x="40" y="60"/>
                </a:lnTo>
                <a:lnTo>
                  <a:pt x="43" y="65"/>
                </a:lnTo>
                <a:lnTo>
                  <a:pt x="45" y="69"/>
                </a:lnTo>
                <a:lnTo>
                  <a:pt x="46" y="74"/>
                </a:lnTo>
                <a:lnTo>
                  <a:pt x="44" y="84"/>
                </a:lnTo>
                <a:lnTo>
                  <a:pt x="40" y="87"/>
                </a:lnTo>
                <a:lnTo>
                  <a:pt x="36" y="89"/>
                </a:lnTo>
                <a:lnTo>
                  <a:pt x="33" y="91"/>
                </a:lnTo>
                <a:lnTo>
                  <a:pt x="28" y="92"/>
                </a:lnTo>
                <a:lnTo>
                  <a:pt x="23" y="92"/>
                </a:lnTo>
                <a:lnTo>
                  <a:pt x="16" y="91"/>
                </a:lnTo>
                <a:lnTo>
                  <a:pt x="11" y="90"/>
                </a:lnTo>
                <a:lnTo>
                  <a:pt x="6" y="87"/>
                </a:lnTo>
                <a:lnTo>
                  <a:pt x="3" y="84"/>
                </a:lnTo>
                <a:lnTo>
                  <a:pt x="0" y="74"/>
                </a:lnTo>
                <a:lnTo>
                  <a:pt x="3" y="64"/>
                </a:lnTo>
                <a:lnTo>
                  <a:pt x="6" y="60"/>
                </a:lnTo>
                <a:lnTo>
                  <a:pt x="10" y="57"/>
                </a:lnTo>
                <a:lnTo>
                  <a:pt x="23" y="55"/>
                </a:lnTo>
                <a:close/>
                <a:moveTo>
                  <a:pt x="0" y="17"/>
                </a:moveTo>
                <a:lnTo>
                  <a:pt x="91" y="65"/>
                </a:lnTo>
                <a:lnTo>
                  <a:pt x="91" y="74"/>
                </a:lnTo>
                <a:lnTo>
                  <a:pt x="0" y="26"/>
                </a:lnTo>
                <a:lnTo>
                  <a:pt x="0" y="17"/>
                </a:lnTo>
                <a:close/>
                <a:moveTo>
                  <a:pt x="63" y="9"/>
                </a:moveTo>
                <a:lnTo>
                  <a:pt x="59" y="10"/>
                </a:lnTo>
                <a:lnTo>
                  <a:pt x="56" y="11"/>
                </a:lnTo>
                <a:lnTo>
                  <a:pt x="54" y="14"/>
                </a:lnTo>
                <a:lnTo>
                  <a:pt x="53" y="17"/>
                </a:lnTo>
                <a:lnTo>
                  <a:pt x="54" y="20"/>
                </a:lnTo>
                <a:lnTo>
                  <a:pt x="54" y="22"/>
                </a:lnTo>
                <a:lnTo>
                  <a:pt x="56" y="25"/>
                </a:lnTo>
                <a:lnTo>
                  <a:pt x="59" y="26"/>
                </a:lnTo>
                <a:lnTo>
                  <a:pt x="64" y="27"/>
                </a:lnTo>
                <a:lnTo>
                  <a:pt x="74" y="27"/>
                </a:lnTo>
                <a:lnTo>
                  <a:pt x="77" y="26"/>
                </a:lnTo>
                <a:lnTo>
                  <a:pt x="80" y="25"/>
                </a:lnTo>
                <a:lnTo>
                  <a:pt x="82" y="22"/>
                </a:lnTo>
                <a:lnTo>
                  <a:pt x="84" y="20"/>
                </a:lnTo>
                <a:lnTo>
                  <a:pt x="84" y="15"/>
                </a:lnTo>
                <a:lnTo>
                  <a:pt x="80" y="11"/>
                </a:lnTo>
                <a:lnTo>
                  <a:pt x="77" y="10"/>
                </a:lnTo>
                <a:lnTo>
                  <a:pt x="74" y="9"/>
                </a:lnTo>
                <a:lnTo>
                  <a:pt x="63" y="9"/>
                </a:lnTo>
                <a:close/>
                <a:moveTo>
                  <a:pt x="64" y="0"/>
                </a:moveTo>
                <a:lnTo>
                  <a:pt x="75" y="0"/>
                </a:lnTo>
                <a:lnTo>
                  <a:pt x="85" y="5"/>
                </a:lnTo>
                <a:lnTo>
                  <a:pt x="89" y="9"/>
                </a:lnTo>
                <a:lnTo>
                  <a:pt x="91" y="19"/>
                </a:lnTo>
                <a:lnTo>
                  <a:pt x="90" y="24"/>
                </a:lnTo>
                <a:lnTo>
                  <a:pt x="89" y="27"/>
                </a:lnTo>
                <a:lnTo>
                  <a:pt x="85" y="31"/>
                </a:lnTo>
                <a:lnTo>
                  <a:pt x="81" y="34"/>
                </a:lnTo>
                <a:lnTo>
                  <a:pt x="77" y="35"/>
                </a:lnTo>
                <a:lnTo>
                  <a:pt x="72" y="36"/>
                </a:lnTo>
                <a:lnTo>
                  <a:pt x="61" y="36"/>
                </a:lnTo>
                <a:lnTo>
                  <a:pt x="51" y="31"/>
                </a:lnTo>
                <a:lnTo>
                  <a:pt x="49" y="29"/>
                </a:lnTo>
                <a:lnTo>
                  <a:pt x="46" y="24"/>
                </a:lnTo>
                <a:lnTo>
                  <a:pt x="45" y="19"/>
                </a:lnTo>
                <a:lnTo>
                  <a:pt x="48" y="9"/>
                </a:lnTo>
                <a:lnTo>
                  <a:pt x="51" y="5"/>
                </a:lnTo>
                <a:lnTo>
                  <a:pt x="55" y="3"/>
                </a:lnTo>
                <a:lnTo>
                  <a:pt x="59" y="1"/>
                </a:lnTo>
                <a:lnTo>
                  <a:pt x="64" y="0"/>
                </a:lnTo>
                <a:close/>
              </a:path>
            </a:pathLst>
          </a:custGeom>
          <a:solidFill>
            <a:srgbClr val="FFFFFF"/>
          </a:solidFill>
          <a:ln w="0">
            <a:solidFill>
              <a:srgbClr val="FFFFFF"/>
            </a:solidFill>
            <a:prstDash val="solid"/>
            <a:round/>
            <a:headEnd/>
            <a:tailEnd/>
          </a:ln>
        </p:spPr>
        <p:txBody>
          <a:bodyPr/>
          <a:lstStyle/>
          <a:p>
            <a:endParaRPr lang="en-US"/>
          </a:p>
        </p:txBody>
      </p:sp>
      <p:sp>
        <p:nvSpPr>
          <p:cNvPr id="46" name="Freeform 498"/>
          <p:cNvSpPr>
            <a:spLocks/>
          </p:cNvSpPr>
          <p:nvPr/>
        </p:nvSpPr>
        <p:spPr bwMode="auto">
          <a:xfrm>
            <a:off x="1168400" y="2260600"/>
            <a:ext cx="180975" cy="46038"/>
          </a:xfrm>
          <a:custGeom>
            <a:avLst/>
            <a:gdLst>
              <a:gd name="T0" fmla="*/ 56 w 114"/>
              <a:gd name="T1" fmla="*/ 0 h 29"/>
              <a:gd name="T2" fmla="*/ 72 w 114"/>
              <a:gd name="T3" fmla="*/ 2 h 29"/>
              <a:gd name="T4" fmla="*/ 87 w 114"/>
              <a:gd name="T5" fmla="*/ 7 h 29"/>
              <a:gd name="T6" fmla="*/ 101 w 114"/>
              <a:gd name="T7" fmla="*/ 13 h 29"/>
              <a:gd name="T8" fmla="*/ 114 w 114"/>
              <a:gd name="T9" fmla="*/ 22 h 29"/>
              <a:gd name="T10" fmla="*/ 114 w 114"/>
              <a:gd name="T11" fmla="*/ 29 h 29"/>
              <a:gd name="T12" fmla="*/ 85 w 114"/>
              <a:gd name="T13" fmla="*/ 15 h 29"/>
              <a:gd name="T14" fmla="*/ 56 w 114"/>
              <a:gd name="T15" fmla="*/ 12 h 29"/>
              <a:gd name="T16" fmla="*/ 35 w 114"/>
              <a:gd name="T17" fmla="*/ 14 h 29"/>
              <a:gd name="T18" fmla="*/ 18 w 114"/>
              <a:gd name="T19" fmla="*/ 19 h 29"/>
              <a:gd name="T20" fmla="*/ 15 w 114"/>
              <a:gd name="T21" fmla="*/ 20 h 29"/>
              <a:gd name="T22" fmla="*/ 11 w 114"/>
              <a:gd name="T23" fmla="*/ 23 h 29"/>
              <a:gd name="T24" fmla="*/ 6 w 114"/>
              <a:gd name="T25" fmla="*/ 25 h 29"/>
              <a:gd name="T26" fmla="*/ 0 w 114"/>
              <a:gd name="T27" fmla="*/ 29 h 29"/>
              <a:gd name="T28" fmla="*/ 0 w 114"/>
              <a:gd name="T29" fmla="*/ 22 h 29"/>
              <a:gd name="T30" fmla="*/ 15 w 114"/>
              <a:gd name="T31" fmla="*/ 12 h 29"/>
              <a:gd name="T32" fmla="*/ 30 w 114"/>
              <a:gd name="T33" fmla="*/ 5 h 29"/>
              <a:gd name="T34" fmla="*/ 43 w 114"/>
              <a:gd name="T35" fmla="*/ 2 h 29"/>
              <a:gd name="T36" fmla="*/ 56 w 114"/>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9"/>
              <a:gd name="T59" fmla="*/ 114 w 114"/>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9">
                <a:moveTo>
                  <a:pt x="56" y="0"/>
                </a:moveTo>
                <a:lnTo>
                  <a:pt x="72" y="2"/>
                </a:lnTo>
                <a:lnTo>
                  <a:pt x="87" y="7"/>
                </a:lnTo>
                <a:lnTo>
                  <a:pt x="101" y="13"/>
                </a:lnTo>
                <a:lnTo>
                  <a:pt x="114" y="22"/>
                </a:lnTo>
                <a:lnTo>
                  <a:pt x="114" y="29"/>
                </a:lnTo>
                <a:lnTo>
                  <a:pt x="85" y="15"/>
                </a:lnTo>
                <a:lnTo>
                  <a:pt x="56" y="12"/>
                </a:lnTo>
                <a:lnTo>
                  <a:pt x="35" y="14"/>
                </a:lnTo>
                <a:lnTo>
                  <a:pt x="18" y="19"/>
                </a:lnTo>
                <a:lnTo>
                  <a:pt x="15" y="20"/>
                </a:lnTo>
                <a:lnTo>
                  <a:pt x="11" y="23"/>
                </a:lnTo>
                <a:lnTo>
                  <a:pt x="6" y="25"/>
                </a:lnTo>
                <a:lnTo>
                  <a:pt x="0" y="29"/>
                </a:lnTo>
                <a:lnTo>
                  <a:pt x="0" y="22"/>
                </a:lnTo>
                <a:lnTo>
                  <a:pt x="15" y="12"/>
                </a:lnTo>
                <a:lnTo>
                  <a:pt x="30" y="5"/>
                </a:lnTo>
                <a:lnTo>
                  <a:pt x="43" y="2"/>
                </a:lnTo>
                <a:lnTo>
                  <a:pt x="56" y="0"/>
                </a:lnTo>
                <a:close/>
              </a:path>
            </a:pathLst>
          </a:custGeom>
          <a:solidFill>
            <a:srgbClr val="FFFFFF"/>
          </a:solidFill>
          <a:ln w="0">
            <a:solidFill>
              <a:srgbClr val="FFFFFF"/>
            </a:solidFill>
            <a:prstDash val="solid"/>
            <a:round/>
            <a:headEnd/>
            <a:tailEnd/>
          </a:ln>
        </p:spPr>
        <p:txBody>
          <a:bodyPr/>
          <a:lstStyle/>
          <a:p>
            <a:endParaRPr lang="en-US"/>
          </a:p>
        </p:txBody>
      </p:sp>
      <p:sp>
        <p:nvSpPr>
          <p:cNvPr id="47" name="Line 499"/>
          <p:cNvSpPr>
            <a:spLocks noChangeShapeType="1"/>
          </p:cNvSpPr>
          <p:nvPr/>
        </p:nvSpPr>
        <p:spPr bwMode="auto">
          <a:xfrm>
            <a:off x="6283325" y="5422900"/>
            <a:ext cx="0" cy="68263"/>
          </a:xfrm>
          <a:prstGeom prst="line">
            <a:avLst/>
          </a:prstGeom>
          <a:noFill/>
          <a:ln w="11113">
            <a:solidFill>
              <a:srgbClr val="FFFFFF"/>
            </a:solidFill>
            <a:round/>
            <a:headEnd/>
            <a:tailEnd/>
          </a:ln>
        </p:spPr>
        <p:txBody>
          <a:bodyPr/>
          <a:lstStyle/>
          <a:p>
            <a:endParaRPr lang="en-US"/>
          </a:p>
        </p:txBody>
      </p:sp>
      <p:sp>
        <p:nvSpPr>
          <p:cNvPr id="48" name="Line 500"/>
          <p:cNvSpPr>
            <a:spLocks noChangeShapeType="1"/>
          </p:cNvSpPr>
          <p:nvPr/>
        </p:nvSpPr>
        <p:spPr bwMode="auto">
          <a:xfrm>
            <a:off x="5945188" y="5422900"/>
            <a:ext cx="0" cy="68263"/>
          </a:xfrm>
          <a:prstGeom prst="line">
            <a:avLst/>
          </a:prstGeom>
          <a:noFill/>
          <a:ln w="11113">
            <a:solidFill>
              <a:srgbClr val="FFFFFF"/>
            </a:solidFill>
            <a:round/>
            <a:headEnd/>
            <a:tailEnd/>
          </a:ln>
        </p:spPr>
        <p:txBody>
          <a:bodyPr/>
          <a:lstStyle/>
          <a:p>
            <a:endParaRPr lang="en-US"/>
          </a:p>
        </p:txBody>
      </p:sp>
      <p:sp>
        <p:nvSpPr>
          <p:cNvPr id="49" name="Line 501"/>
          <p:cNvSpPr>
            <a:spLocks noChangeShapeType="1"/>
          </p:cNvSpPr>
          <p:nvPr/>
        </p:nvSpPr>
        <p:spPr bwMode="auto">
          <a:xfrm>
            <a:off x="4926013" y="5422900"/>
            <a:ext cx="0" cy="68263"/>
          </a:xfrm>
          <a:prstGeom prst="line">
            <a:avLst/>
          </a:prstGeom>
          <a:noFill/>
          <a:ln w="11113">
            <a:solidFill>
              <a:srgbClr val="FFFFFF"/>
            </a:solidFill>
            <a:round/>
            <a:headEnd/>
            <a:tailEnd/>
          </a:ln>
        </p:spPr>
        <p:txBody>
          <a:bodyPr/>
          <a:lstStyle/>
          <a:p>
            <a:endParaRPr lang="en-US"/>
          </a:p>
        </p:txBody>
      </p:sp>
      <p:sp>
        <p:nvSpPr>
          <p:cNvPr id="50" name="Line 502"/>
          <p:cNvSpPr>
            <a:spLocks noChangeShapeType="1"/>
          </p:cNvSpPr>
          <p:nvPr/>
        </p:nvSpPr>
        <p:spPr bwMode="auto">
          <a:xfrm>
            <a:off x="3906838" y="5422900"/>
            <a:ext cx="0" cy="68263"/>
          </a:xfrm>
          <a:prstGeom prst="line">
            <a:avLst/>
          </a:prstGeom>
          <a:noFill/>
          <a:ln w="11113">
            <a:solidFill>
              <a:srgbClr val="FFFFFF"/>
            </a:solidFill>
            <a:round/>
            <a:headEnd/>
            <a:tailEnd/>
          </a:ln>
        </p:spPr>
        <p:txBody>
          <a:bodyPr/>
          <a:lstStyle/>
          <a:p>
            <a:endParaRPr lang="en-US"/>
          </a:p>
        </p:txBody>
      </p:sp>
      <p:sp>
        <p:nvSpPr>
          <p:cNvPr id="51" name="Line 503"/>
          <p:cNvSpPr>
            <a:spLocks noChangeShapeType="1"/>
          </p:cNvSpPr>
          <p:nvPr/>
        </p:nvSpPr>
        <p:spPr bwMode="auto">
          <a:xfrm>
            <a:off x="2887663" y="5422900"/>
            <a:ext cx="0" cy="68263"/>
          </a:xfrm>
          <a:prstGeom prst="line">
            <a:avLst/>
          </a:prstGeom>
          <a:noFill/>
          <a:ln w="11113">
            <a:solidFill>
              <a:srgbClr val="FFFFFF"/>
            </a:solidFill>
            <a:round/>
            <a:headEnd/>
            <a:tailEnd/>
          </a:ln>
        </p:spPr>
        <p:txBody>
          <a:bodyPr/>
          <a:lstStyle/>
          <a:p>
            <a:endParaRPr lang="en-US"/>
          </a:p>
        </p:txBody>
      </p:sp>
      <p:sp>
        <p:nvSpPr>
          <p:cNvPr id="52" name="Line 504"/>
          <p:cNvSpPr>
            <a:spLocks noChangeShapeType="1"/>
          </p:cNvSpPr>
          <p:nvPr/>
        </p:nvSpPr>
        <p:spPr bwMode="auto">
          <a:xfrm>
            <a:off x="1868488" y="5422900"/>
            <a:ext cx="0" cy="68263"/>
          </a:xfrm>
          <a:prstGeom prst="line">
            <a:avLst/>
          </a:prstGeom>
          <a:noFill/>
          <a:ln w="11113">
            <a:solidFill>
              <a:srgbClr val="FFFFFF"/>
            </a:solidFill>
            <a:round/>
            <a:headEnd/>
            <a:tailEnd/>
          </a:ln>
        </p:spPr>
        <p:txBody>
          <a:bodyPr/>
          <a:lstStyle/>
          <a:p>
            <a:endParaRPr lang="en-US"/>
          </a:p>
        </p:txBody>
      </p:sp>
      <p:sp>
        <p:nvSpPr>
          <p:cNvPr id="53" name="Line 505"/>
          <p:cNvSpPr>
            <a:spLocks noChangeShapeType="1"/>
          </p:cNvSpPr>
          <p:nvPr/>
        </p:nvSpPr>
        <p:spPr bwMode="auto">
          <a:xfrm flipH="1" flipV="1">
            <a:off x="1770063" y="4559300"/>
            <a:ext cx="88900" cy="1588"/>
          </a:xfrm>
          <a:prstGeom prst="line">
            <a:avLst/>
          </a:prstGeom>
          <a:noFill/>
          <a:ln w="11113">
            <a:solidFill>
              <a:srgbClr val="FFFFFF"/>
            </a:solidFill>
            <a:round/>
            <a:headEnd/>
            <a:tailEnd/>
          </a:ln>
        </p:spPr>
        <p:txBody>
          <a:bodyPr/>
          <a:lstStyle/>
          <a:p>
            <a:endParaRPr lang="en-US"/>
          </a:p>
        </p:txBody>
      </p:sp>
      <p:sp>
        <p:nvSpPr>
          <p:cNvPr id="54" name="Line 506"/>
          <p:cNvSpPr>
            <a:spLocks noChangeShapeType="1"/>
          </p:cNvSpPr>
          <p:nvPr/>
        </p:nvSpPr>
        <p:spPr bwMode="auto">
          <a:xfrm flipH="1">
            <a:off x="1770063" y="2890838"/>
            <a:ext cx="88900" cy="0"/>
          </a:xfrm>
          <a:prstGeom prst="line">
            <a:avLst/>
          </a:prstGeom>
          <a:noFill/>
          <a:ln w="11113">
            <a:solidFill>
              <a:srgbClr val="FFFFFF"/>
            </a:solidFill>
            <a:round/>
            <a:headEnd/>
            <a:tailEnd/>
          </a:ln>
        </p:spPr>
        <p:txBody>
          <a:bodyPr/>
          <a:lstStyle/>
          <a:p>
            <a:endParaRPr lang="en-US"/>
          </a:p>
        </p:txBody>
      </p:sp>
      <p:sp>
        <p:nvSpPr>
          <p:cNvPr id="55" name="Line 508"/>
          <p:cNvSpPr>
            <a:spLocks noChangeShapeType="1"/>
          </p:cNvSpPr>
          <p:nvPr/>
        </p:nvSpPr>
        <p:spPr bwMode="auto">
          <a:xfrm flipH="1">
            <a:off x="1774825" y="2457450"/>
            <a:ext cx="66675" cy="0"/>
          </a:xfrm>
          <a:prstGeom prst="line">
            <a:avLst/>
          </a:prstGeom>
          <a:noFill/>
          <a:ln w="11113">
            <a:solidFill>
              <a:srgbClr val="FFFFFF"/>
            </a:solidFill>
            <a:round/>
            <a:headEnd/>
            <a:tailEnd/>
          </a:ln>
        </p:spPr>
        <p:txBody>
          <a:bodyPr/>
          <a:lstStyle/>
          <a:p>
            <a:endParaRPr lang="en-US"/>
          </a:p>
        </p:txBody>
      </p:sp>
      <p:sp>
        <p:nvSpPr>
          <p:cNvPr id="56" name="Line 509"/>
          <p:cNvSpPr>
            <a:spLocks noChangeShapeType="1"/>
          </p:cNvSpPr>
          <p:nvPr/>
        </p:nvSpPr>
        <p:spPr bwMode="auto">
          <a:xfrm flipH="1">
            <a:off x="1771650" y="4135438"/>
            <a:ext cx="66675" cy="0"/>
          </a:xfrm>
          <a:prstGeom prst="line">
            <a:avLst/>
          </a:prstGeom>
          <a:noFill/>
          <a:ln w="11113">
            <a:solidFill>
              <a:srgbClr val="FFFFFF"/>
            </a:solidFill>
            <a:round/>
            <a:headEnd/>
            <a:tailEnd/>
          </a:ln>
        </p:spPr>
        <p:txBody>
          <a:bodyPr/>
          <a:lstStyle/>
          <a:p>
            <a:endParaRPr lang="en-US"/>
          </a:p>
        </p:txBody>
      </p:sp>
      <p:sp>
        <p:nvSpPr>
          <p:cNvPr id="57" name="Line 510"/>
          <p:cNvSpPr>
            <a:spLocks noChangeShapeType="1"/>
          </p:cNvSpPr>
          <p:nvPr/>
        </p:nvSpPr>
        <p:spPr bwMode="auto">
          <a:xfrm flipH="1">
            <a:off x="1774825" y="2039938"/>
            <a:ext cx="84138" cy="0"/>
          </a:xfrm>
          <a:prstGeom prst="line">
            <a:avLst/>
          </a:prstGeom>
          <a:noFill/>
          <a:ln w="11113">
            <a:solidFill>
              <a:srgbClr val="FFFFFF"/>
            </a:solidFill>
            <a:round/>
            <a:headEnd/>
            <a:tailEnd/>
          </a:ln>
        </p:spPr>
        <p:txBody>
          <a:bodyPr/>
          <a:lstStyle/>
          <a:p>
            <a:endParaRPr lang="en-US"/>
          </a:p>
        </p:txBody>
      </p:sp>
      <p:sp>
        <p:nvSpPr>
          <p:cNvPr id="58" name="Line 511"/>
          <p:cNvSpPr>
            <a:spLocks noChangeShapeType="1"/>
          </p:cNvSpPr>
          <p:nvPr/>
        </p:nvSpPr>
        <p:spPr bwMode="auto">
          <a:xfrm flipH="1">
            <a:off x="1770063" y="1614488"/>
            <a:ext cx="69850" cy="1587"/>
          </a:xfrm>
          <a:prstGeom prst="line">
            <a:avLst/>
          </a:prstGeom>
          <a:noFill/>
          <a:ln w="11113">
            <a:solidFill>
              <a:srgbClr val="FFFFFF"/>
            </a:solidFill>
            <a:round/>
            <a:headEnd/>
            <a:tailEnd/>
          </a:ln>
        </p:spPr>
        <p:txBody>
          <a:bodyPr/>
          <a:lstStyle/>
          <a:p>
            <a:endParaRPr lang="en-US"/>
          </a:p>
        </p:txBody>
      </p:sp>
      <p:sp>
        <p:nvSpPr>
          <p:cNvPr id="59" name="Line 512"/>
          <p:cNvSpPr>
            <a:spLocks noChangeShapeType="1"/>
          </p:cNvSpPr>
          <p:nvPr/>
        </p:nvSpPr>
        <p:spPr bwMode="auto">
          <a:xfrm flipH="1">
            <a:off x="1774825" y="3719513"/>
            <a:ext cx="84138" cy="0"/>
          </a:xfrm>
          <a:prstGeom prst="line">
            <a:avLst/>
          </a:prstGeom>
          <a:noFill/>
          <a:ln w="11113">
            <a:solidFill>
              <a:srgbClr val="FFFFFF"/>
            </a:solidFill>
            <a:round/>
            <a:headEnd/>
            <a:tailEnd/>
          </a:ln>
        </p:spPr>
        <p:txBody>
          <a:bodyPr/>
          <a:lstStyle/>
          <a:p>
            <a:endParaRPr lang="en-US"/>
          </a:p>
        </p:txBody>
      </p:sp>
      <p:sp>
        <p:nvSpPr>
          <p:cNvPr id="60" name="Line 513"/>
          <p:cNvSpPr>
            <a:spLocks noChangeShapeType="1"/>
          </p:cNvSpPr>
          <p:nvPr/>
        </p:nvSpPr>
        <p:spPr bwMode="auto">
          <a:xfrm flipH="1">
            <a:off x="1766888" y="3295650"/>
            <a:ext cx="69850" cy="0"/>
          </a:xfrm>
          <a:prstGeom prst="line">
            <a:avLst/>
          </a:prstGeom>
          <a:noFill/>
          <a:ln w="11113">
            <a:solidFill>
              <a:srgbClr val="FFFFFF"/>
            </a:solidFill>
            <a:round/>
            <a:headEnd/>
            <a:tailEnd/>
          </a:ln>
        </p:spPr>
        <p:txBody>
          <a:bodyPr/>
          <a:lstStyle/>
          <a:p>
            <a:endParaRPr lang="en-US"/>
          </a:p>
        </p:txBody>
      </p:sp>
      <p:sp>
        <p:nvSpPr>
          <p:cNvPr id="61" name="Freeform 514"/>
          <p:cNvSpPr>
            <a:spLocks/>
          </p:cNvSpPr>
          <p:nvPr/>
        </p:nvSpPr>
        <p:spPr bwMode="auto">
          <a:xfrm>
            <a:off x="2116138" y="1195388"/>
            <a:ext cx="4937125" cy="4211637"/>
          </a:xfrm>
          <a:custGeom>
            <a:avLst/>
            <a:gdLst>
              <a:gd name="T0" fmla="*/ 13 w 3110"/>
              <a:gd name="T1" fmla="*/ 39 h 2653"/>
              <a:gd name="T2" fmla="*/ 338 w 3110"/>
              <a:gd name="T3" fmla="*/ 101 h 2653"/>
              <a:gd name="T4" fmla="*/ 389 w 3110"/>
              <a:gd name="T5" fmla="*/ 105 h 2653"/>
              <a:gd name="T6" fmla="*/ 423 w 3110"/>
              <a:gd name="T7" fmla="*/ 155 h 2653"/>
              <a:gd name="T8" fmla="*/ 518 w 3110"/>
              <a:gd name="T9" fmla="*/ 215 h 2653"/>
              <a:gd name="T10" fmla="*/ 527 w 3110"/>
              <a:gd name="T11" fmla="*/ 276 h 2653"/>
              <a:gd name="T12" fmla="*/ 531 w 3110"/>
              <a:gd name="T13" fmla="*/ 345 h 2653"/>
              <a:gd name="T14" fmla="*/ 604 w 3110"/>
              <a:gd name="T15" fmla="*/ 410 h 2653"/>
              <a:gd name="T16" fmla="*/ 613 w 3110"/>
              <a:gd name="T17" fmla="*/ 468 h 2653"/>
              <a:gd name="T18" fmla="*/ 628 w 3110"/>
              <a:gd name="T19" fmla="*/ 476 h 2653"/>
              <a:gd name="T20" fmla="*/ 653 w 3110"/>
              <a:gd name="T21" fmla="*/ 541 h 2653"/>
              <a:gd name="T22" fmla="*/ 691 w 3110"/>
              <a:gd name="T23" fmla="*/ 604 h 2653"/>
              <a:gd name="T24" fmla="*/ 763 w 3110"/>
              <a:gd name="T25" fmla="*/ 670 h 2653"/>
              <a:gd name="T26" fmla="*/ 819 w 3110"/>
              <a:gd name="T27" fmla="*/ 750 h 2653"/>
              <a:gd name="T28" fmla="*/ 869 w 3110"/>
              <a:gd name="T29" fmla="*/ 827 h 2653"/>
              <a:gd name="T30" fmla="*/ 925 w 3110"/>
              <a:gd name="T31" fmla="*/ 905 h 2653"/>
              <a:gd name="T32" fmla="*/ 959 w 3110"/>
              <a:gd name="T33" fmla="*/ 983 h 2653"/>
              <a:gd name="T34" fmla="*/ 962 w 3110"/>
              <a:gd name="T35" fmla="*/ 1069 h 2653"/>
              <a:gd name="T36" fmla="*/ 1029 w 3110"/>
              <a:gd name="T37" fmla="*/ 1153 h 2653"/>
              <a:gd name="T38" fmla="*/ 1050 w 3110"/>
              <a:gd name="T39" fmla="*/ 1160 h 2653"/>
              <a:gd name="T40" fmla="*/ 1073 w 3110"/>
              <a:gd name="T41" fmla="*/ 1247 h 2653"/>
              <a:gd name="T42" fmla="*/ 1105 w 3110"/>
              <a:gd name="T43" fmla="*/ 1345 h 2653"/>
              <a:gd name="T44" fmla="*/ 1304 w 3110"/>
              <a:gd name="T45" fmla="*/ 1444 h 2653"/>
              <a:gd name="T46" fmla="*/ 1320 w 3110"/>
              <a:gd name="T47" fmla="*/ 1561 h 2653"/>
              <a:gd name="T48" fmla="*/ 1346 w 3110"/>
              <a:gd name="T49" fmla="*/ 1689 h 2653"/>
              <a:gd name="T50" fmla="*/ 1476 w 3110"/>
              <a:gd name="T51" fmla="*/ 1922 h 2653"/>
              <a:gd name="T52" fmla="*/ 1481 w 3110"/>
              <a:gd name="T53" fmla="*/ 2045 h 2653"/>
              <a:gd name="T54" fmla="*/ 1928 w 3110"/>
              <a:gd name="T55" fmla="*/ 2193 h 2653"/>
              <a:gd name="T56" fmla="*/ 3110 w 3110"/>
              <a:gd name="T57" fmla="*/ 2201 h 2653"/>
              <a:gd name="T58" fmla="*/ 3098 w 3110"/>
              <a:gd name="T59" fmla="*/ 2207 h 2653"/>
              <a:gd name="T60" fmla="*/ 1916 w 3110"/>
              <a:gd name="T61" fmla="*/ 2059 h 2653"/>
              <a:gd name="T62" fmla="*/ 1469 w 3110"/>
              <a:gd name="T63" fmla="*/ 2051 h 2653"/>
              <a:gd name="T64" fmla="*/ 1333 w 3110"/>
              <a:gd name="T65" fmla="*/ 1937 h 2653"/>
              <a:gd name="T66" fmla="*/ 1314 w 3110"/>
              <a:gd name="T67" fmla="*/ 1702 h 2653"/>
              <a:gd name="T68" fmla="*/ 1299 w 3110"/>
              <a:gd name="T69" fmla="*/ 1575 h 2653"/>
              <a:gd name="T70" fmla="*/ 1098 w 3110"/>
              <a:gd name="T71" fmla="*/ 1457 h 2653"/>
              <a:gd name="T72" fmla="*/ 1062 w 3110"/>
              <a:gd name="T73" fmla="*/ 1358 h 2653"/>
              <a:gd name="T74" fmla="*/ 1042 w 3110"/>
              <a:gd name="T75" fmla="*/ 1259 h 2653"/>
              <a:gd name="T76" fmla="*/ 1037 w 3110"/>
              <a:gd name="T77" fmla="*/ 1166 h 2653"/>
              <a:gd name="T78" fmla="*/ 1016 w 3110"/>
              <a:gd name="T79" fmla="*/ 1083 h 2653"/>
              <a:gd name="T80" fmla="*/ 950 w 3110"/>
              <a:gd name="T81" fmla="*/ 1075 h 2653"/>
              <a:gd name="T82" fmla="*/ 919 w 3110"/>
              <a:gd name="T83" fmla="*/ 994 h 2653"/>
              <a:gd name="T84" fmla="*/ 863 w 3110"/>
              <a:gd name="T85" fmla="*/ 918 h 2653"/>
              <a:gd name="T86" fmla="*/ 813 w 3110"/>
              <a:gd name="T87" fmla="*/ 838 h 2653"/>
              <a:gd name="T88" fmla="*/ 757 w 3110"/>
              <a:gd name="T89" fmla="*/ 761 h 2653"/>
              <a:gd name="T90" fmla="*/ 677 w 3110"/>
              <a:gd name="T91" fmla="*/ 681 h 2653"/>
              <a:gd name="T92" fmla="*/ 648 w 3110"/>
              <a:gd name="T93" fmla="*/ 615 h 2653"/>
              <a:gd name="T94" fmla="*/ 641 w 3110"/>
              <a:gd name="T95" fmla="*/ 547 h 2653"/>
              <a:gd name="T96" fmla="*/ 616 w 3110"/>
              <a:gd name="T97" fmla="*/ 482 h 2653"/>
              <a:gd name="T98" fmla="*/ 601 w 3110"/>
              <a:gd name="T99" fmla="*/ 474 h 2653"/>
              <a:gd name="T100" fmla="*/ 591 w 3110"/>
              <a:gd name="T101" fmla="*/ 359 h 2653"/>
              <a:gd name="T102" fmla="*/ 519 w 3110"/>
              <a:gd name="T103" fmla="*/ 351 h 2653"/>
              <a:gd name="T104" fmla="*/ 511 w 3110"/>
              <a:gd name="T105" fmla="*/ 286 h 2653"/>
              <a:gd name="T106" fmla="*/ 409 w 3110"/>
              <a:gd name="T107" fmla="*/ 229 h 2653"/>
              <a:gd name="T108" fmla="*/ 382 w 3110"/>
              <a:gd name="T109" fmla="*/ 167 h 2653"/>
              <a:gd name="T110" fmla="*/ 377 w 3110"/>
              <a:gd name="T111" fmla="*/ 112 h 2653"/>
              <a:gd name="T112" fmla="*/ 326 w 3110"/>
              <a:gd name="T113" fmla="*/ 107 h 2653"/>
              <a:gd name="T114" fmla="*/ 0 w 3110"/>
              <a:gd name="T115" fmla="*/ 46 h 26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10"/>
              <a:gd name="T175" fmla="*/ 0 h 2653"/>
              <a:gd name="T176" fmla="*/ 3110 w 3110"/>
              <a:gd name="T177" fmla="*/ 2653 h 26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10" h="2653">
                <a:moveTo>
                  <a:pt x="3" y="0"/>
                </a:moveTo>
                <a:lnTo>
                  <a:pt x="15" y="1"/>
                </a:lnTo>
                <a:lnTo>
                  <a:pt x="13" y="39"/>
                </a:lnTo>
                <a:lnTo>
                  <a:pt x="337" y="39"/>
                </a:lnTo>
                <a:lnTo>
                  <a:pt x="337" y="46"/>
                </a:lnTo>
                <a:lnTo>
                  <a:pt x="338" y="101"/>
                </a:lnTo>
                <a:lnTo>
                  <a:pt x="383" y="99"/>
                </a:lnTo>
                <a:lnTo>
                  <a:pt x="389" y="99"/>
                </a:lnTo>
                <a:lnTo>
                  <a:pt x="389" y="105"/>
                </a:lnTo>
                <a:lnTo>
                  <a:pt x="388" y="154"/>
                </a:lnTo>
                <a:lnTo>
                  <a:pt x="417" y="155"/>
                </a:lnTo>
                <a:lnTo>
                  <a:pt x="423" y="155"/>
                </a:lnTo>
                <a:lnTo>
                  <a:pt x="423" y="162"/>
                </a:lnTo>
                <a:lnTo>
                  <a:pt x="422" y="216"/>
                </a:lnTo>
                <a:lnTo>
                  <a:pt x="518" y="215"/>
                </a:lnTo>
                <a:lnTo>
                  <a:pt x="524" y="215"/>
                </a:lnTo>
                <a:lnTo>
                  <a:pt x="524" y="276"/>
                </a:lnTo>
                <a:lnTo>
                  <a:pt x="527" y="276"/>
                </a:lnTo>
                <a:lnTo>
                  <a:pt x="532" y="278"/>
                </a:lnTo>
                <a:lnTo>
                  <a:pt x="532" y="283"/>
                </a:lnTo>
                <a:lnTo>
                  <a:pt x="531" y="345"/>
                </a:lnTo>
                <a:lnTo>
                  <a:pt x="597" y="346"/>
                </a:lnTo>
                <a:lnTo>
                  <a:pt x="604" y="346"/>
                </a:lnTo>
                <a:lnTo>
                  <a:pt x="604" y="410"/>
                </a:lnTo>
                <a:lnTo>
                  <a:pt x="612" y="410"/>
                </a:lnTo>
                <a:lnTo>
                  <a:pt x="612" y="416"/>
                </a:lnTo>
                <a:lnTo>
                  <a:pt x="613" y="468"/>
                </a:lnTo>
                <a:lnTo>
                  <a:pt x="623" y="469"/>
                </a:lnTo>
                <a:lnTo>
                  <a:pt x="628" y="469"/>
                </a:lnTo>
                <a:lnTo>
                  <a:pt x="628" y="476"/>
                </a:lnTo>
                <a:lnTo>
                  <a:pt x="627" y="534"/>
                </a:lnTo>
                <a:lnTo>
                  <a:pt x="653" y="534"/>
                </a:lnTo>
                <a:lnTo>
                  <a:pt x="653" y="541"/>
                </a:lnTo>
                <a:lnTo>
                  <a:pt x="655" y="603"/>
                </a:lnTo>
                <a:lnTo>
                  <a:pt x="685" y="604"/>
                </a:lnTo>
                <a:lnTo>
                  <a:pt x="691" y="604"/>
                </a:lnTo>
                <a:lnTo>
                  <a:pt x="691" y="610"/>
                </a:lnTo>
                <a:lnTo>
                  <a:pt x="690" y="669"/>
                </a:lnTo>
                <a:lnTo>
                  <a:pt x="763" y="670"/>
                </a:lnTo>
                <a:lnTo>
                  <a:pt x="769" y="670"/>
                </a:lnTo>
                <a:lnTo>
                  <a:pt x="769" y="749"/>
                </a:lnTo>
                <a:lnTo>
                  <a:pt x="819" y="750"/>
                </a:lnTo>
                <a:lnTo>
                  <a:pt x="825" y="750"/>
                </a:lnTo>
                <a:lnTo>
                  <a:pt x="825" y="826"/>
                </a:lnTo>
                <a:lnTo>
                  <a:pt x="869" y="827"/>
                </a:lnTo>
                <a:lnTo>
                  <a:pt x="875" y="827"/>
                </a:lnTo>
                <a:lnTo>
                  <a:pt x="875" y="906"/>
                </a:lnTo>
                <a:lnTo>
                  <a:pt x="925" y="905"/>
                </a:lnTo>
                <a:lnTo>
                  <a:pt x="931" y="905"/>
                </a:lnTo>
                <a:lnTo>
                  <a:pt x="931" y="982"/>
                </a:lnTo>
                <a:lnTo>
                  <a:pt x="959" y="983"/>
                </a:lnTo>
                <a:lnTo>
                  <a:pt x="965" y="983"/>
                </a:lnTo>
                <a:lnTo>
                  <a:pt x="965" y="989"/>
                </a:lnTo>
                <a:lnTo>
                  <a:pt x="962" y="1069"/>
                </a:lnTo>
                <a:lnTo>
                  <a:pt x="1022" y="1070"/>
                </a:lnTo>
                <a:lnTo>
                  <a:pt x="1029" y="1070"/>
                </a:lnTo>
                <a:lnTo>
                  <a:pt x="1029" y="1153"/>
                </a:lnTo>
                <a:lnTo>
                  <a:pt x="1044" y="1154"/>
                </a:lnTo>
                <a:lnTo>
                  <a:pt x="1050" y="1154"/>
                </a:lnTo>
                <a:lnTo>
                  <a:pt x="1050" y="1160"/>
                </a:lnTo>
                <a:lnTo>
                  <a:pt x="1049" y="1246"/>
                </a:lnTo>
                <a:lnTo>
                  <a:pt x="1067" y="1247"/>
                </a:lnTo>
                <a:lnTo>
                  <a:pt x="1073" y="1247"/>
                </a:lnTo>
                <a:lnTo>
                  <a:pt x="1073" y="1254"/>
                </a:lnTo>
                <a:lnTo>
                  <a:pt x="1075" y="1346"/>
                </a:lnTo>
                <a:lnTo>
                  <a:pt x="1105" y="1345"/>
                </a:lnTo>
                <a:lnTo>
                  <a:pt x="1111" y="1345"/>
                </a:lnTo>
                <a:lnTo>
                  <a:pt x="1111" y="1444"/>
                </a:lnTo>
                <a:lnTo>
                  <a:pt x="1304" y="1444"/>
                </a:lnTo>
                <a:lnTo>
                  <a:pt x="1304" y="1563"/>
                </a:lnTo>
                <a:lnTo>
                  <a:pt x="1314" y="1561"/>
                </a:lnTo>
                <a:lnTo>
                  <a:pt x="1320" y="1561"/>
                </a:lnTo>
                <a:lnTo>
                  <a:pt x="1320" y="1690"/>
                </a:lnTo>
                <a:lnTo>
                  <a:pt x="1340" y="1689"/>
                </a:lnTo>
                <a:lnTo>
                  <a:pt x="1346" y="1689"/>
                </a:lnTo>
                <a:lnTo>
                  <a:pt x="1346" y="1695"/>
                </a:lnTo>
                <a:lnTo>
                  <a:pt x="1345" y="1924"/>
                </a:lnTo>
                <a:lnTo>
                  <a:pt x="1476" y="1922"/>
                </a:lnTo>
                <a:lnTo>
                  <a:pt x="1482" y="1922"/>
                </a:lnTo>
                <a:lnTo>
                  <a:pt x="1482" y="1928"/>
                </a:lnTo>
                <a:lnTo>
                  <a:pt x="1481" y="2045"/>
                </a:lnTo>
                <a:lnTo>
                  <a:pt x="1922" y="2046"/>
                </a:lnTo>
                <a:lnTo>
                  <a:pt x="1928" y="2046"/>
                </a:lnTo>
                <a:lnTo>
                  <a:pt x="1928" y="2193"/>
                </a:lnTo>
                <a:lnTo>
                  <a:pt x="3104" y="2195"/>
                </a:lnTo>
                <a:lnTo>
                  <a:pt x="3110" y="2195"/>
                </a:lnTo>
                <a:lnTo>
                  <a:pt x="3110" y="2201"/>
                </a:lnTo>
                <a:lnTo>
                  <a:pt x="3109" y="2653"/>
                </a:lnTo>
                <a:lnTo>
                  <a:pt x="3096" y="2653"/>
                </a:lnTo>
                <a:lnTo>
                  <a:pt x="3098" y="2207"/>
                </a:lnTo>
                <a:lnTo>
                  <a:pt x="1922" y="2206"/>
                </a:lnTo>
                <a:lnTo>
                  <a:pt x="1916" y="2206"/>
                </a:lnTo>
                <a:lnTo>
                  <a:pt x="1916" y="2059"/>
                </a:lnTo>
                <a:lnTo>
                  <a:pt x="1475" y="2058"/>
                </a:lnTo>
                <a:lnTo>
                  <a:pt x="1469" y="2058"/>
                </a:lnTo>
                <a:lnTo>
                  <a:pt x="1469" y="2051"/>
                </a:lnTo>
                <a:lnTo>
                  <a:pt x="1470" y="1934"/>
                </a:lnTo>
                <a:lnTo>
                  <a:pt x="1339" y="1937"/>
                </a:lnTo>
                <a:lnTo>
                  <a:pt x="1333" y="1937"/>
                </a:lnTo>
                <a:lnTo>
                  <a:pt x="1333" y="1930"/>
                </a:lnTo>
                <a:lnTo>
                  <a:pt x="1334" y="1701"/>
                </a:lnTo>
                <a:lnTo>
                  <a:pt x="1314" y="1702"/>
                </a:lnTo>
                <a:lnTo>
                  <a:pt x="1308" y="1702"/>
                </a:lnTo>
                <a:lnTo>
                  <a:pt x="1308" y="1574"/>
                </a:lnTo>
                <a:lnTo>
                  <a:pt x="1299" y="1575"/>
                </a:lnTo>
                <a:lnTo>
                  <a:pt x="1292" y="1575"/>
                </a:lnTo>
                <a:lnTo>
                  <a:pt x="1292" y="1457"/>
                </a:lnTo>
                <a:lnTo>
                  <a:pt x="1098" y="1457"/>
                </a:lnTo>
                <a:lnTo>
                  <a:pt x="1098" y="1357"/>
                </a:lnTo>
                <a:lnTo>
                  <a:pt x="1068" y="1358"/>
                </a:lnTo>
                <a:lnTo>
                  <a:pt x="1062" y="1358"/>
                </a:lnTo>
                <a:lnTo>
                  <a:pt x="1062" y="1352"/>
                </a:lnTo>
                <a:lnTo>
                  <a:pt x="1061" y="1260"/>
                </a:lnTo>
                <a:lnTo>
                  <a:pt x="1042" y="1259"/>
                </a:lnTo>
                <a:lnTo>
                  <a:pt x="1036" y="1259"/>
                </a:lnTo>
                <a:lnTo>
                  <a:pt x="1036" y="1252"/>
                </a:lnTo>
                <a:lnTo>
                  <a:pt x="1037" y="1166"/>
                </a:lnTo>
                <a:lnTo>
                  <a:pt x="1022" y="1165"/>
                </a:lnTo>
                <a:lnTo>
                  <a:pt x="1016" y="1165"/>
                </a:lnTo>
                <a:lnTo>
                  <a:pt x="1016" y="1083"/>
                </a:lnTo>
                <a:lnTo>
                  <a:pt x="956" y="1082"/>
                </a:lnTo>
                <a:lnTo>
                  <a:pt x="950" y="1082"/>
                </a:lnTo>
                <a:lnTo>
                  <a:pt x="950" y="1075"/>
                </a:lnTo>
                <a:lnTo>
                  <a:pt x="953" y="996"/>
                </a:lnTo>
                <a:lnTo>
                  <a:pt x="925" y="994"/>
                </a:lnTo>
                <a:lnTo>
                  <a:pt x="919" y="994"/>
                </a:lnTo>
                <a:lnTo>
                  <a:pt x="919" y="917"/>
                </a:lnTo>
                <a:lnTo>
                  <a:pt x="869" y="918"/>
                </a:lnTo>
                <a:lnTo>
                  <a:pt x="863" y="918"/>
                </a:lnTo>
                <a:lnTo>
                  <a:pt x="863" y="840"/>
                </a:lnTo>
                <a:lnTo>
                  <a:pt x="819" y="838"/>
                </a:lnTo>
                <a:lnTo>
                  <a:pt x="813" y="838"/>
                </a:lnTo>
                <a:lnTo>
                  <a:pt x="813" y="762"/>
                </a:lnTo>
                <a:lnTo>
                  <a:pt x="763" y="761"/>
                </a:lnTo>
                <a:lnTo>
                  <a:pt x="757" y="761"/>
                </a:lnTo>
                <a:lnTo>
                  <a:pt x="757" y="683"/>
                </a:lnTo>
                <a:lnTo>
                  <a:pt x="683" y="681"/>
                </a:lnTo>
                <a:lnTo>
                  <a:pt x="677" y="681"/>
                </a:lnTo>
                <a:lnTo>
                  <a:pt x="677" y="675"/>
                </a:lnTo>
                <a:lnTo>
                  <a:pt x="678" y="617"/>
                </a:lnTo>
                <a:lnTo>
                  <a:pt x="648" y="615"/>
                </a:lnTo>
                <a:lnTo>
                  <a:pt x="642" y="615"/>
                </a:lnTo>
                <a:lnTo>
                  <a:pt x="642" y="609"/>
                </a:lnTo>
                <a:lnTo>
                  <a:pt x="641" y="547"/>
                </a:lnTo>
                <a:lnTo>
                  <a:pt x="615" y="547"/>
                </a:lnTo>
                <a:lnTo>
                  <a:pt x="615" y="541"/>
                </a:lnTo>
                <a:lnTo>
                  <a:pt x="616" y="482"/>
                </a:lnTo>
                <a:lnTo>
                  <a:pt x="607" y="481"/>
                </a:lnTo>
                <a:lnTo>
                  <a:pt x="601" y="481"/>
                </a:lnTo>
                <a:lnTo>
                  <a:pt x="601" y="474"/>
                </a:lnTo>
                <a:lnTo>
                  <a:pt x="600" y="422"/>
                </a:lnTo>
                <a:lnTo>
                  <a:pt x="591" y="422"/>
                </a:lnTo>
                <a:lnTo>
                  <a:pt x="591" y="359"/>
                </a:lnTo>
                <a:lnTo>
                  <a:pt x="525" y="357"/>
                </a:lnTo>
                <a:lnTo>
                  <a:pt x="519" y="357"/>
                </a:lnTo>
                <a:lnTo>
                  <a:pt x="519" y="351"/>
                </a:lnTo>
                <a:lnTo>
                  <a:pt x="520" y="287"/>
                </a:lnTo>
                <a:lnTo>
                  <a:pt x="518" y="287"/>
                </a:lnTo>
                <a:lnTo>
                  <a:pt x="511" y="286"/>
                </a:lnTo>
                <a:lnTo>
                  <a:pt x="511" y="228"/>
                </a:lnTo>
                <a:lnTo>
                  <a:pt x="415" y="229"/>
                </a:lnTo>
                <a:lnTo>
                  <a:pt x="409" y="229"/>
                </a:lnTo>
                <a:lnTo>
                  <a:pt x="409" y="223"/>
                </a:lnTo>
                <a:lnTo>
                  <a:pt x="410" y="168"/>
                </a:lnTo>
                <a:lnTo>
                  <a:pt x="382" y="167"/>
                </a:lnTo>
                <a:lnTo>
                  <a:pt x="375" y="167"/>
                </a:lnTo>
                <a:lnTo>
                  <a:pt x="375" y="160"/>
                </a:lnTo>
                <a:lnTo>
                  <a:pt x="377" y="112"/>
                </a:lnTo>
                <a:lnTo>
                  <a:pt x="332" y="113"/>
                </a:lnTo>
                <a:lnTo>
                  <a:pt x="326" y="113"/>
                </a:lnTo>
                <a:lnTo>
                  <a:pt x="326" y="107"/>
                </a:lnTo>
                <a:lnTo>
                  <a:pt x="324" y="52"/>
                </a:lnTo>
                <a:lnTo>
                  <a:pt x="0" y="52"/>
                </a:lnTo>
                <a:lnTo>
                  <a:pt x="0" y="46"/>
                </a:lnTo>
                <a:lnTo>
                  <a:pt x="3" y="0"/>
                </a:lnTo>
                <a:close/>
              </a:path>
            </a:pathLst>
          </a:custGeom>
          <a:solidFill>
            <a:srgbClr val="FAFF61"/>
          </a:solidFill>
          <a:ln w="0">
            <a:solidFill>
              <a:srgbClr val="FAFF61"/>
            </a:solidFill>
            <a:prstDash val="solid"/>
            <a:round/>
            <a:headEnd/>
            <a:tailEnd/>
          </a:ln>
        </p:spPr>
        <p:txBody>
          <a:bodyPr/>
          <a:lstStyle/>
          <a:p>
            <a:endParaRPr lang="en-US"/>
          </a:p>
        </p:txBody>
      </p:sp>
      <p:sp>
        <p:nvSpPr>
          <p:cNvPr id="62" name="Freeform 515"/>
          <p:cNvSpPr>
            <a:spLocks noEditPoints="1"/>
          </p:cNvSpPr>
          <p:nvPr/>
        </p:nvSpPr>
        <p:spPr bwMode="auto">
          <a:xfrm>
            <a:off x="1851025" y="5540375"/>
            <a:ext cx="84138" cy="130175"/>
          </a:xfrm>
          <a:custGeom>
            <a:avLst/>
            <a:gdLst>
              <a:gd name="T0" fmla="*/ 21 w 53"/>
              <a:gd name="T1" fmla="*/ 9 h 82"/>
              <a:gd name="T2" fmla="*/ 18 w 53"/>
              <a:gd name="T3" fmla="*/ 11 h 82"/>
              <a:gd name="T4" fmla="*/ 15 w 53"/>
              <a:gd name="T5" fmla="*/ 15 h 82"/>
              <a:gd name="T6" fmla="*/ 11 w 53"/>
              <a:gd name="T7" fmla="*/ 25 h 82"/>
              <a:gd name="T8" fmla="*/ 10 w 53"/>
              <a:gd name="T9" fmla="*/ 41 h 82"/>
              <a:gd name="T10" fmla="*/ 10 w 53"/>
              <a:gd name="T11" fmla="*/ 53 h 82"/>
              <a:gd name="T12" fmla="*/ 13 w 53"/>
              <a:gd name="T13" fmla="*/ 62 h 82"/>
              <a:gd name="T14" fmla="*/ 15 w 53"/>
              <a:gd name="T15" fmla="*/ 67 h 82"/>
              <a:gd name="T16" fmla="*/ 18 w 53"/>
              <a:gd name="T17" fmla="*/ 71 h 82"/>
              <a:gd name="T18" fmla="*/ 21 w 53"/>
              <a:gd name="T19" fmla="*/ 73 h 82"/>
              <a:gd name="T20" fmla="*/ 26 w 53"/>
              <a:gd name="T21" fmla="*/ 75 h 82"/>
              <a:gd name="T22" fmla="*/ 30 w 53"/>
              <a:gd name="T23" fmla="*/ 73 h 82"/>
              <a:gd name="T24" fmla="*/ 34 w 53"/>
              <a:gd name="T25" fmla="*/ 71 h 82"/>
              <a:gd name="T26" fmla="*/ 38 w 53"/>
              <a:gd name="T27" fmla="*/ 67 h 82"/>
              <a:gd name="T28" fmla="*/ 41 w 53"/>
              <a:gd name="T29" fmla="*/ 57 h 82"/>
              <a:gd name="T30" fmla="*/ 43 w 53"/>
              <a:gd name="T31" fmla="*/ 41 h 82"/>
              <a:gd name="T32" fmla="*/ 41 w 53"/>
              <a:gd name="T33" fmla="*/ 25 h 82"/>
              <a:gd name="T34" fmla="*/ 38 w 53"/>
              <a:gd name="T35" fmla="*/ 15 h 82"/>
              <a:gd name="T36" fmla="*/ 34 w 53"/>
              <a:gd name="T37" fmla="*/ 11 h 82"/>
              <a:gd name="T38" fmla="*/ 26 w 53"/>
              <a:gd name="T39" fmla="*/ 9 h 82"/>
              <a:gd name="T40" fmla="*/ 21 w 53"/>
              <a:gd name="T41" fmla="*/ 9 h 82"/>
              <a:gd name="T42" fmla="*/ 26 w 53"/>
              <a:gd name="T43" fmla="*/ 0 h 82"/>
              <a:gd name="T44" fmla="*/ 33 w 53"/>
              <a:gd name="T45" fmla="*/ 1 h 82"/>
              <a:gd name="T46" fmla="*/ 38 w 53"/>
              <a:gd name="T47" fmla="*/ 2 h 82"/>
              <a:gd name="T48" fmla="*/ 45 w 53"/>
              <a:gd name="T49" fmla="*/ 10 h 82"/>
              <a:gd name="T50" fmla="*/ 50 w 53"/>
              <a:gd name="T51" fmla="*/ 22 h 82"/>
              <a:gd name="T52" fmla="*/ 51 w 53"/>
              <a:gd name="T53" fmla="*/ 27 h 82"/>
              <a:gd name="T54" fmla="*/ 53 w 53"/>
              <a:gd name="T55" fmla="*/ 34 h 82"/>
              <a:gd name="T56" fmla="*/ 53 w 53"/>
              <a:gd name="T57" fmla="*/ 41 h 82"/>
              <a:gd name="T58" fmla="*/ 51 w 53"/>
              <a:gd name="T59" fmla="*/ 55 h 82"/>
              <a:gd name="T60" fmla="*/ 48 w 53"/>
              <a:gd name="T61" fmla="*/ 70 h 82"/>
              <a:gd name="T62" fmla="*/ 40 w 53"/>
              <a:gd name="T63" fmla="*/ 77 h 82"/>
              <a:gd name="T64" fmla="*/ 36 w 53"/>
              <a:gd name="T65" fmla="*/ 80 h 82"/>
              <a:gd name="T66" fmla="*/ 31 w 53"/>
              <a:gd name="T67" fmla="*/ 82 h 82"/>
              <a:gd name="T68" fmla="*/ 20 w 53"/>
              <a:gd name="T69" fmla="*/ 82 h 82"/>
              <a:gd name="T70" fmla="*/ 15 w 53"/>
              <a:gd name="T71" fmla="*/ 80 h 82"/>
              <a:gd name="T72" fmla="*/ 11 w 53"/>
              <a:gd name="T73" fmla="*/ 77 h 82"/>
              <a:gd name="T74" fmla="*/ 8 w 53"/>
              <a:gd name="T75" fmla="*/ 73 h 82"/>
              <a:gd name="T76" fmla="*/ 4 w 53"/>
              <a:gd name="T77" fmla="*/ 66 h 82"/>
              <a:gd name="T78" fmla="*/ 1 w 53"/>
              <a:gd name="T79" fmla="*/ 55 h 82"/>
              <a:gd name="T80" fmla="*/ 0 w 53"/>
              <a:gd name="T81" fmla="*/ 41 h 82"/>
              <a:gd name="T82" fmla="*/ 0 w 53"/>
              <a:gd name="T83" fmla="*/ 29 h 82"/>
              <a:gd name="T84" fmla="*/ 3 w 53"/>
              <a:gd name="T85" fmla="*/ 19 h 82"/>
              <a:gd name="T86" fmla="*/ 8 w 53"/>
              <a:gd name="T87" fmla="*/ 9 h 82"/>
              <a:gd name="T88" fmla="*/ 11 w 53"/>
              <a:gd name="T89" fmla="*/ 5 h 82"/>
              <a:gd name="T90" fmla="*/ 15 w 53"/>
              <a:gd name="T91" fmla="*/ 2 h 82"/>
              <a:gd name="T92" fmla="*/ 20 w 53"/>
              <a:gd name="T93" fmla="*/ 1 h 82"/>
              <a:gd name="T94" fmla="*/ 26 w 53"/>
              <a:gd name="T95" fmla="*/ 0 h 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
              <a:gd name="T145" fmla="*/ 0 h 82"/>
              <a:gd name="T146" fmla="*/ 53 w 53"/>
              <a:gd name="T147" fmla="*/ 82 h 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 h="82">
                <a:moveTo>
                  <a:pt x="21" y="9"/>
                </a:moveTo>
                <a:lnTo>
                  <a:pt x="18" y="11"/>
                </a:lnTo>
                <a:lnTo>
                  <a:pt x="15" y="15"/>
                </a:lnTo>
                <a:lnTo>
                  <a:pt x="11" y="25"/>
                </a:lnTo>
                <a:lnTo>
                  <a:pt x="10" y="41"/>
                </a:lnTo>
                <a:lnTo>
                  <a:pt x="10" y="53"/>
                </a:lnTo>
                <a:lnTo>
                  <a:pt x="13" y="62"/>
                </a:lnTo>
                <a:lnTo>
                  <a:pt x="15" y="67"/>
                </a:lnTo>
                <a:lnTo>
                  <a:pt x="18" y="71"/>
                </a:lnTo>
                <a:lnTo>
                  <a:pt x="21" y="73"/>
                </a:lnTo>
                <a:lnTo>
                  <a:pt x="26" y="75"/>
                </a:lnTo>
                <a:lnTo>
                  <a:pt x="30" y="73"/>
                </a:lnTo>
                <a:lnTo>
                  <a:pt x="34" y="71"/>
                </a:lnTo>
                <a:lnTo>
                  <a:pt x="38" y="67"/>
                </a:lnTo>
                <a:lnTo>
                  <a:pt x="41" y="57"/>
                </a:lnTo>
                <a:lnTo>
                  <a:pt x="43" y="41"/>
                </a:lnTo>
                <a:lnTo>
                  <a:pt x="41" y="25"/>
                </a:lnTo>
                <a:lnTo>
                  <a:pt x="38" y="15"/>
                </a:lnTo>
                <a:lnTo>
                  <a:pt x="34" y="11"/>
                </a:lnTo>
                <a:lnTo>
                  <a:pt x="26" y="9"/>
                </a:lnTo>
                <a:lnTo>
                  <a:pt x="21" y="9"/>
                </a:lnTo>
                <a:close/>
                <a:moveTo>
                  <a:pt x="26" y="0"/>
                </a:moveTo>
                <a:lnTo>
                  <a:pt x="33" y="1"/>
                </a:lnTo>
                <a:lnTo>
                  <a:pt x="38" y="2"/>
                </a:lnTo>
                <a:lnTo>
                  <a:pt x="45" y="10"/>
                </a:lnTo>
                <a:lnTo>
                  <a:pt x="50" y="22"/>
                </a:lnTo>
                <a:lnTo>
                  <a:pt x="51" y="27"/>
                </a:lnTo>
                <a:lnTo>
                  <a:pt x="53" y="34"/>
                </a:lnTo>
                <a:lnTo>
                  <a:pt x="53" y="41"/>
                </a:lnTo>
                <a:lnTo>
                  <a:pt x="51" y="55"/>
                </a:lnTo>
                <a:lnTo>
                  <a:pt x="48" y="70"/>
                </a:lnTo>
                <a:lnTo>
                  <a:pt x="40" y="77"/>
                </a:lnTo>
                <a:lnTo>
                  <a:pt x="36" y="80"/>
                </a:lnTo>
                <a:lnTo>
                  <a:pt x="31" y="82"/>
                </a:lnTo>
                <a:lnTo>
                  <a:pt x="20" y="82"/>
                </a:lnTo>
                <a:lnTo>
                  <a:pt x="15" y="80"/>
                </a:lnTo>
                <a:lnTo>
                  <a:pt x="11" y="77"/>
                </a:lnTo>
                <a:lnTo>
                  <a:pt x="8" y="73"/>
                </a:lnTo>
                <a:lnTo>
                  <a:pt x="4" y="66"/>
                </a:lnTo>
                <a:lnTo>
                  <a:pt x="1" y="55"/>
                </a:lnTo>
                <a:lnTo>
                  <a:pt x="0" y="41"/>
                </a:lnTo>
                <a:lnTo>
                  <a:pt x="0" y="29"/>
                </a:lnTo>
                <a:lnTo>
                  <a:pt x="3" y="19"/>
                </a:lnTo>
                <a:lnTo>
                  <a:pt x="8" y="9"/>
                </a:lnTo>
                <a:lnTo>
                  <a:pt x="11" y="5"/>
                </a:lnTo>
                <a:lnTo>
                  <a:pt x="15" y="2"/>
                </a:lnTo>
                <a:lnTo>
                  <a:pt x="20" y="1"/>
                </a:lnTo>
                <a:lnTo>
                  <a:pt x="26" y="0"/>
                </a:lnTo>
                <a:close/>
              </a:path>
            </a:pathLst>
          </a:custGeom>
          <a:solidFill>
            <a:srgbClr val="FFFFFF"/>
          </a:solidFill>
          <a:ln w="0">
            <a:solidFill>
              <a:srgbClr val="FFFFFF"/>
            </a:solidFill>
            <a:prstDash val="solid"/>
            <a:round/>
            <a:headEnd/>
            <a:tailEnd/>
          </a:ln>
        </p:spPr>
        <p:txBody>
          <a:bodyPr/>
          <a:lstStyle/>
          <a:p>
            <a:endParaRPr lang="en-US"/>
          </a:p>
        </p:txBody>
      </p:sp>
      <p:sp>
        <p:nvSpPr>
          <p:cNvPr id="63" name="Freeform 516"/>
          <p:cNvSpPr>
            <a:spLocks/>
          </p:cNvSpPr>
          <p:nvPr/>
        </p:nvSpPr>
        <p:spPr bwMode="auto">
          <a:xfrm>
            <a:off x="3541713" y="5549900"/>
            <a:ext cx="82550" cy="128588"/>
          </a:xfrm>
          <a:custGeom>
            <a:avLst/>
            <a:gdLst>
              <a:gd name="T0" fmla="*/ 8 w 52"/>
              <a:gd name="T1" fmla="*/ 0 h 81"/>
              <a:gd name="T2" fmla="*/ 48 w 52"/>
              <a:gd name="T3" fmla="*/ 0 h 81"/>
              <a:gd name="T4" fmla="*/ 48 w 52"/>
              <a:gd name="T5" fmla="*/ 10 h 81"/>
              <a:gd name="T6" fmla="*/ 17 w 52"/>
              <a:gd name="T7" fmla="*/ 10 h 81"/>
              <a:gd name="T8" fmla="*/ 12 w 52"/>
              <a:gd name="T9" fmla="*/ 31 h 81"/>
              <a:gd name="T10" fmla="*/ 17 w 52"/>
              <a:gd name="T11" fmla="*/ 29 h 81"/>
              <a:gd name="T12" fmla="*/ 27 w 52"/>
              <a:gd name="T13" fmla="*/ 26 h 81"/>
              <a:gd name="T14" fmla="*/ 35 w 52"/>
              <a:gd name="T15" fmla="*/ 28 h 81"/>
              <a:gd name="T16" fmla="*/ 41 w 52"/>
              <a:gd name="T17" fmla="*/ 30 h 81"/>
              <a:gd name="T18" fmla="*/ 46 w 52"/>
              <a:gd name="T19" fmla="*/ 34 h 81"/>
              <a:gd name="T20" fmla="*/ 48 w 52"/>
              <a:gd name="T21" fmla="*/ 38 h 81"/>
              <a:gd name="T22" fmla="*/ 51 w 52"/>
              <a:gd name="T23" fmla="*/ 43 h 81"/>
              <a:gd name="T24" fmla="*/ 52 w 52"/>
              <a:gd name="T25" fmla="*/ 47 h 81"/>
              <a:gd name="T26" fmla="*/ 52 w 52"/>
              <a:gd name="T27" fmla="*/ 57 h 81"/>
              <a:gd name="T28" fmla="*/ 51 w 52"/>
              <a:gd name="T29" fmla="*/ 62 h 81"/>
              <a:gd name="T30" fmla="*/ 48 w 52"/>
              <a:gd name="T31" fmla="*/ 67 h 81"/>
              <a:gd name="T32" fmla="*/ 46 w 52"/>
              <a:gd name="T33" fmla="*/ 71 h 81"/>
              <a:gd name="T34" fmla="*/ 37 w 52"/>
              <a:gd name="T35" fmla="*/ 79 h 81"/>
              <a:gd name="T36" fmla="*/ 25 w 52"/>
              <a:gd name="T37" fmla="*/ 81 h 81"/>
              <a:gd name="T38" fmla="*/ 18 w 52"/>
              <a:gd name="T39" fmla="*/ 81 h 81"/>
              <a:gd name="T40" fmla="*/ 12 w 52"/>
              <a:gd name="T41" fmla="*/ 79 h 81"/>
              <a:gd name="T42" fmla="*/ 7 w 52"/>
              <a:gd name="T43" fmla="*/ 75 h 81"/>
              <a:gd name="T44" fmla="*/ 3 w 52"/>
              <a:gd name="T45" fmla="*/ 71 h 81"/>
              <a:gd name="T46" fmla="*/ 1 w 52"/>
              <a:gd name="T47" fmla="*/ 65 h 81"/>
              <a:gd name="T48" fmla="*/ 0 w 52"/>
              <a:gd name="T49" fmla="*/ 59 h 81"/>
              <a:gd name="T50" fmla="*/ 10 w 52"/>
              <a:gd name="T51" fmla="*/ 57 h 81"/>
              <a:gd name="T52" fmla="*/ 11 w 52"/>
              <a:gd name="T53" fmla="*/ 62 h 81"/>
              <a:gd name="T54" fmla="*/ 12 w 52"/>
              <a:gd name="T55" fmla="*/ 66 h 81"/>
              <a:gd name="T56" fmla="*/ 15 w 52"/>
              <a:gd name="T57" fmla="*/ 70 h 81"/>
              <a:gd name="T58" fmla="*/ 18 w 52"/>
              <a:gd name="T59" fmla="*/ 71 h 81"/>
              <a:gd name="T60" fmla="*/ 21 w 52"/>
              <a:gd name="T61" fmla="*/ 72 h 81"/>
              <a:gd name="T62" fmla="*/ 25 w 52"/>
              <a:gd name="T63" fmla="*/ 74 h 81"/>
              <a:gd name="T64" fmla="*/ 30 w 52"/>
              <a:gd name="T65" fmla="*/ 72 h 81"/>
              <a:gd name="T66" fmla="*/ 33 w 52"/>
              <a:gd name="T67" fmla="*/ 71 h 81"/>
              <a:gd name="T68" fmla="*/ 37 w 52"/>
              <a:gd name="T69" fmla="*/ 67 h 81"/>
              <a:gd name="T70" fmla="*/ 40 w 52"/>
              <a:gd name="T71" fmla="*/ 64 h 81"/>
              <a:gd name="T72" fmla="*/ 42 w 52"/>
              <a:gd name="T73" fmla="*/ 59 h 81"/>
              <a:gd name="T74" fmla="*/ 42 w 52"/>
              <a:gd name="T75" fmla="*/ 49 h 81"/>
              <a:gd name="T76" fmla="*/ 40 w 52"/>
              <a:gd name="T77" fmla="*/ 44 h 81"/>
              <a:gd name="T78" fmla="*/ 37 w 52"/>
              <a:gd name="T79" fmla="*/ 40 h 81"/>
              <a:gd name="T80" fmla="*/ 35 w 52"/>
              <a:gd name="T81" fmla="*/ 38 h 81"/>
              <a:gd name="T82" fmla="*/ 25 w 52"/>
              <a:gd name="T83" fmla="*/ 35 h 81"/>
              <a:gd name="T84" fmla="*/ 21 w 52"/>
              <a:gd name="T85" fmla="*/ 36 h 81"/>
              <a:gd name="T86" fmla="*/ 16 w 52"/>
              <a:gd name="T87" fmla="*/ 38 h 81"/>
              <a:gd name="T88" fmla="*/ 12 w 52"/>
              <a:gd name="T89" fmla="*/ 41 h 81"/>
              <a:gd name="T90" fmla="*/ 11 w 52"/>
              <a:gd name="T91" fmla="*/ 44 h 81"/>
              <a:gd name="T92" fmla="*/ 1 w 52"/>
              <a:gd name="T93" fmla="*/ 43 h 81"/>
              <a:gd name="T94" fmla="*/ 8 w 52"/>
              <a:gd name="T95" fmla="*/ 0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81"/>
              <a:gd name="T146" fmla="*/ 52 w 52"/>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81">
                <a:moveTo>
                  <a:pt x="8" y="0"/>
                </a:moveTo>
                <a:lnTo>
                  <a:pt x="48" y="0"/>
                </a:lnTo>
                <a:lnTo>
                  <a:pt x="48" y="10"/>
                </a:lnTo>
                <a:lnTo>
                  <a:pt x="17" y="10"/>
                </a:lnTo>
                <a:lnTo>
                  <a:pt x="12" y="31"/>
                </a:lnTo>
                <a:lnTo>
                  <a:pt x="17" y="29"/>
                </a:lnTo>
                <a:lnTo>
                  <a:pt x="27" y="26"/>
                </a:lnTo>
                <a:lnTo>
                  <a:pt x="35" y="28"/>
                </a:lnTo>
                <a:lnTo>
                  <a:pt x="41" y="30"/>
                </a:lnTo>
                <a:lnTo>
                  <a:pt x="46" y="34"/>
                </a:lnTo>
                <a:lnTo>
                  <a:pt x="48" y="38"/>
                </a:lnTo>
                <a:lnTo>
                  <a:pt x="51" y="43"/>
                </a:lnTo>
                <a:lnTo>
                  <a:pt x="52" y="47"/>
                </a:lnTo>
                <a:lnTo>
                  <a:pt x="52" y="57"/>
                </a:lnTo>
                <a:lnTo>
                  <a:pt x="51" y="62"/>
                </a:lnTo>
                <a:lnTo>
                  <a:pt x="48" y="67"/>
                </a:lnTo>
                <a:lnTo>
                  <a:pt x="46" y="71"/>
                </a:lnTo>
                <a:lnTo>
                  <a:pt x="37" y="79"/>
                </a:lnTo>
                <a:lnTo>
                  <a:pt x="25" y="81"/>
                </a:lnTo>
                <a:lnTo>
                  <a:pt x="18" y="81"/>
                </a:lnTo>
                <a:lnTo>
                  <a:pt x="12" y="79"/>
                </a:lnTo>
                <a:lnTo>
                  <a:pt x="7" y="75"/>
                </a:lnTo>
                <a:lnTo>
                  <a:pt x="3" y="71"/>
                </a:lnTo>
                <a:lnTo>
                  <a:pt x="1" y="65"/>
                </a:lnTo>
                <a:lnTo>
                  <a:pt x="0" y="59"/>
                </a:lnTo>
                <a:lnTo>
                  <a:pt x="10" y="57"/>
                </a:lnTo>
                <a:lnTo>
                  <a:pt x="11" y="62"/>
                </a:lnTo>
                <a:lnTo>
                  <a:pt x="12" y="66"/>
                </a:lnTo>
                <a:lnTo>
                  <a:pt x="15" y="70"/>
                </a:lnTo>
                <a:lnTo>
                  <a:pt x="18" y="71"/>
                </a:lnTo>
                <a:lnTo>
                  <a:pt x="21" y="72"/>
                </a:lnTo>
                <a:lnTo>
                  <a:pt x="25" y="74"/>
                </a:lnTo>
                <a:lnTo>
                  <a:pt x="30" y="72"/>
                </a:lnTo>
                <a:lnTo>
                  <a:pt x="33" y="71"/>
                </a:lnTo>
                <a:lnTo>
                  <a:pt x="37" y="67"/>
                </a:lnTo>
                <a:lnTo>
                  <a:pt x="40" y="64"/>
                </a:lnTo>
                <a:lnTo>
                  <a:pt x="42" y="59"/>
                </a:lnTo>
                <a:lnTo>
                  <a:pt x="42" y="49"/>
                </a:lnTo>
                <a:lnTo>
                  <a:pt x="40" y="44"/>
                </a:lnTo>
                <a:lnTo>
                  <a:pt x="37" y="40"/>
                </a:lnTo>
                <a:lnTo>
                  <a:pt x="35" y="38"/>
                </a:lnTo>
                <a:lnTo>
                  <a:pt x="25" y="35"/>
                </a:lnTo>
                <a:lnTo>
                  <a:pt x="21" y="36"/>
                </a:lnTo>
                <a:lnTo>
                  <a:pt x="16" y="38"/>
                </a:lnTo>
                <a:lnTo>
                  <a:pt x="12" y="41"/>
                </a:lnTo>
                <a:lnTo>
                  <a:pt x="11" y="44"/>
                </a:lnTo>
                <a:lnTo>
                  <a:pt x="1" y="43"/>
                </a:lnTo>
                <a:lnTo>
                  <a:pt x="8" y="0"/>
                </a:lnTo>
                <a:close/>
              </a:path>
            </a:pathLst>
          </a:custGeom>
          <a:solidFill>
            <a:srgbClr val="FFFFFF"/>
          </a:solidFill>
          <a:ln w="0">
            <a:solidFill>
              <a:srgbClr val="FFFFFF"/>
            </a:solidFill>
            <a:prstDash val="solid"/>
            <a:round/>
            <a:headEnd/>
            <a:tailEnd/>
          </a:ln>
        </p:spPr>
        <p:txBody>
          <a:bodyPr/>
          <a:lstStyle/>
          <a:p>
            <a:endParaRPr lang="en-US"/>
          </a:p>
        </p:txBody>
      </p:sp>
      <p:sp>
        <p:nvSpPr>
          <p:cNvPr id="64" name="Freeform 517"/>
          <p:cNvSpPr>
            <a:spLocks noEditPoints="1"/>
          </p:cNvSpPr>
          <p:nvPr/>
        </p:nvSpPr>
        <p:spPr bwMode="auto">
          <a:xfrm>
            <a:off x="3881438" y="5548313"/>
            <a:ext cx="85725" cy="130175"/>
          </a:xfrm>
          <a:custGeom>
            <a:avLst/>
            <a:gdLst>
              <a:gd name="T0" fmla="*/ 20 w 54"/>
              <a:gd name="T1" fmla="*/ 40 h 82"/>
              <a:gd name="T2" fmla="*/ 14 w 54"/>
              <a:gd name="T3" fmla="*/ 46 h 82"/>
              <a:gd name="T4" fmla="*/ 11 w 54"/>
              <a:gd name="T5" fmla="*/ 55 h 82"/>
              <a:gd name="T6" fmla="*/ 16 w 54"/>
              <a:gd name="T7" fmla="*/ 68 h 82"/>
              <a:gd name="T8" fmla="*/ 24 w 54"/>
              <a:gd name="T9" fmla="*/ 73 h 82"/>
              <a:gd name="T10" fmla="*/ 36 w 54"/>
              <a:gd name="T11" fmla="*/ 72 h 82"/>
              <a:gd name="T12" fmla="*/ 41 w 54"/>
              <a:gd name="T13" fmla="*/ 66 h 82"/>
              <a:gd name="T14" fmla="*/ 42 w 54"/>
              <a:gd name="T15" fmla="*/ 50 h 82"/>
              <a:gd name="T16" fmla="*/ 39 w 54"/>
              <a:gd name="T17" fmla="*/ 42 h 82"/>
              <a:gd name="T18" fmla="*/ 32 w 54"/>
              <a:gd name="T19" fmla="*/ 39 h 82"/>
              <a:gd name="T20" fmla="*/ 30 w 54"/>
              <a:gd name="T21" fmla="*/ 0 h 82"/>
              <a:gd name="T22" fmla="*/ 45 w 54"/>
              <a:gd name="T23" fmla="*/ 6 h 82"/>
              <a:gd name="T24" fmla="*/ 51 w 54"/>
              <a:gd name="T25" fmla="*/ 15 h 82"/>
              <a:gd name="T26" fmla="*/ 42 w 54"/>
              <a:gd name="T27" fmla="*/ 21 h 82"/>
              <a:gd name="T28" fmla="*/ 39 w 54"/>
              <a:gd name="T29" fmla="*/ 12 h 82"/>
              <a:gd name="T30" fmla="*/ 32 w 54"/>
              <a:gd name="T31" fmla="*/ 9 h 82"/>
              <a:gd name="T32" fmla="*/ 20 w 54"/>
              <a:gd name="T33" fmla="*/ 11 h 82"/>
              <a:gd name="T34" fmla="*/ 13 w 54"/>
              <a:gd name="T35" fmla="*/ 21 h 82"/>
              <a:gd name="T36" fmla="*/ 10 w 54"/>
              <a:gd name="T37" fmla="*/ 32 h 82"/>
              <a:gd name="T38" fmla="*/ 14 w 54"/>
              <a:gd name="T39" fmla="*/ 35 h 82"/>
              <a:gd name="T40" fmla="*/ 24 w 54"/>
              <a:gd name="T41" fmla="*/ 30 h 82"/>
              <a:gd name="T42" fmla="*/ 35 w 54"/>
              <a:gd name="T43" fmla="*/ 30 h 82"/>
              <a:gd name="T44" fmla="*/ 46 w 54"/>
              <a:gd name="T45" fmla="*/ 36 h 82"/>
              <a:gd name="T46" fmla="*/ 52 w 54"/>
              <a:gd name="T47" fmla="*/ 47 h 82"/>
              <a:gd name="T48" fmla="*/ 54 w 54"/>
              <a:gd name="T49" fmla="*/ 60 h 82"/>
              <a:gd name="T50" fmla="*/ 50 w 54"/>
              <a:gd name="T51" fmla="*/ 68 h 82"/>
              <a:gd name="T52" fmla="*/ 45 w 54"/>
              <a:gd name="T53" fmla="*/ 76 h 82"/>
              <a:gd name="T54" fmla="*/ 34 w 54"/>
              <a:gd name="T55" fmla="*/ 82 h 82"/>
              <a:gd name="T56" fmla="*/ 13 w 54"/>
              <a:gd name="T57" fmla="*/ 77 h 82"/>
              <a:gd name="T58" fmla="*/ 3 w 54"/>
              <a:gd name="T59" fmla="*/ 61 h 82"/>
              <a:gd name="T60" fmla="*/ 1 w 54"/>
              <a:gd name="T61" fmla="*/ 30 h 82"/>
              <a:gd name="T62" fmla="*/ 9 w 54"/>
              <a:gd name="T63" fmla="*/ 10 h 82"/>
              <a:gd name="T64" fmla="*/ 30 w 5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82"/>
              <a:gd name="T101" fmla="*/ 54 w 5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82">
                <a:moveTo>
                  <a:pt x="27" y="37"/>
                </a:moveTo>
                <a:lnTo>
                  <a:pt x="20" y="40"/>
                </a:lnTo>
                <a:lnTo>
                  <a:pt x="16" y="42"/>
                </a:lnTo>
                <a:lnTo>
                  <a:pt x="14" y="46"/>
                </a:lnTo>
                <a:lnTo>
                  <a:pt x="13" y="50"/>
                </a:lnTo>
                <a:lnTo>
                  <a:pt x="11" y="55"/>
                </a:lnTo>
                <a:lnTo>
                  <a:pt x="14" y="65"/>
                </a:lnTo>
                <a:lnTo>
                  <a:pt x="16" y="68"/>
                </a:lnTo>
                <a:lnTo>
                  <a:pt x="20" y="72"/>
                </a:lnTo>
                <a:lnTo>
                  <a:pt x="24" y="73"/>
                </a:lnTo>
                <a:lnTo>
                  <a:pt x="29" y="75"/>
                </a:lnTo>
                <a:lnTo>
                  <a:pt x="36" y="72"/>
                </a:lnTo>
                <a:lnTo>
                  <a:pt x="39" y="70"/>
                </a:lnTo>
                <a:lnTo>
                  <a:pt x="41" y="66"/>
                </a:lnTo>
                <a:lnTo>
                  <a:pt x="44" y="56"/>
                </a:lnTo>
                <a:lnTo>
                  <a:pt x="42" y="50"/>
                </a:lnTo>
                <a:lnTo>
                  <a:pt x="41" y="46"/>
                </a:lnTo>
                <a:lnTo>
                  <a:pt x="39" y="42"/>
                </a:lnTo>
                <a:lnTo>
                  <a:pt x="36" y="40"/>
                </a:lnTo>
                <a:lnTo>
                  <a:pt x="32" y="39"/>
                </a:lnTo>
                <a:lnTo>
                  <a:pt x="27" y="37"/>
                </a:lnTo>
                <a:close/>
                <a:moveTo>
                  <a:pt x="30" y="0"/>
                </a:moveTo>
                <a:lnTo>
                  <a:pt x="40" y="2"/>
                </a:lnTo>
                <a:lnTo>
                  <a:pt x="45" y="6"/>
                </a:lnTo>
                <a:lnTo>
                  <a:pt x="49" y="10"/>
                </a:lnTo>
                <a:lnTo>
                  <a:pt x="51" y="15"/>
                </a:lnTo>
                <a:lnTo>
                  <a:pt x="52" y="20"/>
                </a:lnTo>
                <a:lnTo>
                  <a:pt x="42" y="21"/>
                </a:lnTo>
                <a:lnTo>
                  <a:pt x="41" y="16"/>
                </a:lnTo>
                <a:lnTo>
                  <a:pt x="39" y="12"/>
                </a:lnTo>
                <a:lnTo>
                  <a:pt x="36" y="10"/>
                </a:lnTo>
                <a:lnTo>
                  <a:pt x="32" y="9"/>
                </a:lnTo>
                <a:lnTo>
                  <a:pt x="24" y="9"/>
                </a:lnTo>
                <a:lnTo>
                  <a:pt x="20" y="11"/>
                </a:lnTo>
                <a:lnTo>
                  <a:pt x="16" y="15"/>
                </a:lnTo>
                <a:lnTo>
                  <a:pt x="13" y="21"/>
                </a:lnTo>
                <a:lnTo>
                  <a:pt x="11" y="26"/>
                </a:lnTo>
                <a:lnTo>
                  <a:pt x="10" y="32"/>
                </a:lnTo>
                <a:lnTo>
                  <a:pt x="10" y="40"/>
                </a:lnTo>
                <a:lnTo>
                  <a:pt x="14" y="35"/>
                </a:lnTo>
                <a:lnTo>
                  <a:pt x="19" y="31"/>
                </a:lnTo>
                <a:lnTo>
                  <a:pt x="24" y="30"/>
                </a:lnTo>
                <a:lnTo>
                  <a:pt x="30" y="29"/>
                </a:lnTo>
                <a:lnTo>
                  <a:pt x="35" y="30"/>
                </a:lnTo>
                <a:lnTo>
                  <a:pt x="42" y="32"/>
                </a:lnTo>
                <a:lnTo>
                  <a:pt x="46" y="36"/>
                </a:lnTo>
                <a:lnTo>
                  <a:pt x="50" y="41"/>
                </a:lnTo>
                <a:lnTo>
                  <a:pt x="52" y="47"/>
                </a:lnTo>
                <a:lnTo>
                  <a:pt x="54" y="55"/>
                </a:lnTo>
                <a:lnTo>
                  <a:pt x="54" y="60"/>
                </a:lnTo>
                <a:lnTo>
                  <a:pt x="52" y="65"/>
                </a:lnTo>
                <a:lnTo>
                  <a:pt x="50" y="68"/>
                </a:lnTo>
                <a:lnTo>
                  <a:pt x="47" y="73"/>
                </a:lnTo>
                <a:lnTo>
                  <a:pt x="45" y="76"/>
                </a:lnTo>
                <a:lnTo>
                  <a:pt x="37" y="81"/>
                </a:lnTo>
                <a:lnTo>
                  <a:pt x="34" y="82"/>
                </a:lnTo>
                <a:lnTo>
                  <a:pt x="23" y="82"/>
                </a:lnTo>
                <a:lnTo>
                  <a:pt x="13" y="77"/>
                </a:lnTo>
                <a:lnTo>
                  <a:pt x="9" y="73"/>
                </a:lnTo>
                <a:lnTo>
                  <a:pt x="3" y="61"/>
                </a:lnTo>
                <a:lnTo>
                  <a:pt x="0" y="44"/>
                </a:lnTo>
                <a:lnTo>
                  <a:pt x="1" y="30"/>
                </a:lnTo>
                <a:lnTo>
                  <a:pt x="4" y="19"/>
                </a:lnTo>
                <a:lnTo>
                  <a:pt x="9" y="10"/>
                </a:lnTo>
                <a:lnTo>
                  <a:pt x="18" y="2"/>
                </a:lnTo>
                <a:lnTo>
                  <a:pt x="30" y="0"/>
                </a:lnTo>
                <a:close/>
              </a:path>
            </a:pathLst>
          </a:custGeom>
          <a:solidFill>
            <a:srgbClr val="FFFFFF"/>
          </a:solidFill>
          <a:ln w="0">
            <a:solidFill>
              <a:srgbClr val="FFFFFF"/>
            </a:solidFill>
            <a:prstDash val="solid"/>
            <a:round/>
            <a:headEnd/>
            <a:tailEnd/>
          </a:ln>
        </p:spPr>
        <p:txBody>
          <a:bodyPr/>
          <a:lstStyle/>
          <a:p>
            <a:endParaRPr lang="en-US"/>
          </a:p>
        </p:txBody>
      </p:sp>
      <p:sp>
        <p:nvSpPr>
          <p:cNvPr id="65" name="Freeform 518"/>
          <p:cNvSpPr>
            <a:spLocks/>
          </p:cNvSpPr>
          <p:nvPr/>
        </p:nvSpPr>
        <p:spPr bwMode="auto">
          <a:xfrm>
            <a:off x="5183188" y="5548313"/>
            <a:ext cx="46037" cy="128587"/>
          </a:xfrm>
          <a:custGeom>
            <a:avLst/>
            <a:gdLst>
              <a:gd name="T0" fmla="*/ 23 w 29"/>
              <a:gd name="T1" fmla="*/ 0 h 81"/>
              <a:gd name="T2" fmla="*/ 29 w 29"/>
              <a:gd name="T3" fmla="*/ 0 h 81"/>
              <a:gd name="T4" fmla="*/ 29 w 29"/>
              <a:gd name="T5" fmla="*/ 81 h 81"/>
              <a:gd name="T6" fmla="*/ 20 w 29"/>
              <a:gd name="T7" fmla="*/ 81 h 81"/>
              <a:gd name="T8" fmla="*/ 20 w 29"/>
              <a:gd name="T9" fmla="*/ 19 h 81"/>
              <a:gd name="T10" fmla="*/ 15 w 29"/>
              <a:gd name="T11" fmla="*/ 21 h 81"/>
              <a:gd name="T12" fmla="*/ 10 w 29"/>
              <a:gd name="T13" fmla="*/ 25 h 81"/>
              <a:gd name="T14" fmla="*/ 6 w 29"/>
              <a:gd name="T15" fmla="*/ 27 h 81"/>
              <a:gd name="T16" fmla="*/ 3 w 29"/>
              <a:gd name="T17" fmla="*/ 29 h 81"/>
              <a:gd name="T18" fmla="*/ 0 w 29"/>
              <a:gd name="T19" fmla="*/ 30 h 81"/>
              <a:gd name="T20" fmla="*/ 0 w 29"/>
              <a:gd name="T21" fmla="*/ 21 h 81"/>
              <a:gd name="T22" fmla="*/ 8 w 29"/>
              <a:gd name="T23" fmla="*/ 16 h 81"/>
              <a:gd name="T24" fmla="*/ 14 w 29"/>
              <a:gd name="T25" fmla="*/ 11 h 81"/>
              <a:gd name="T26" fmla="*/ 21 w 29"/>
              <a:gd name="T27" fmla="*/ 4 h 81"/>
              <a:gd name="T28" fmla="*/ 23 w 29"/>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81"/>
              <a:gd name="T47" fmla="*/ 29 w 29"/>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81">
                <a:moveTo>
                  <a:pt x="23" y="0"/>
                </a:moveTo>
                <a:lnTo>
                  <a:pt x="29" y="0"/>
                </a:lnTo>
                <a:lnTo>
                  <a:pt x="29" y="81"/>
                </a:lnTo>
                <a:lnTo>
                  <a:pt x="20" y="81"/>
                </a:lnTo>
                <a:lnTo>
                  <a:pt x="20" y="19"/>
                </a:lnTo>
                <a:lnTo>
                  <a:pt x="15" y="21"/>
                </a:lnTo>
                <a:lnTo>
                  <a:pt x="10" y="25"/>
                </a:lnTo>
                <a:lnTo>
                  <a:pt x="6" y="27"/>
                </a:lnTo>
                <a:lnTo>
                  <a:pt x="3" y="29"/>
                </a:lnTo>
                <a:lnTo>
                  <a:pt x="0" y="30"/>
                </a:lnTo>
                <a:lnTo>
                  <a:pt x="0" y="21"/>
                </a:lnTo>
                <a:lnTo>
                  <a:pt x="8" y="16"/>
                </a:lnTo>
                <a:lnTo>
                  <a:pt x="14" y="11"/>
                </a:lnTo>
                <a:lnTo>
                  <a:pt x="21" y="4"/>
                </a:lnTo>
                <a:lnTo>
                  <a:pt x="23" y="0"/>
                </a:lnTo>
                <a:close/>
              </a:path>
            </a:pathLst>
          </a:custGeom>
          <a:solidFill>
            <a:srgbClr val="FFFFFF"/>
          </a:solidFill>
          <a:ln w="0">
            <a:solidFill>
              <a:srgbClr val="FFFFFF"/>
            </a:solidFill>
            <a:prstDash val="solid"/>
            <a:round/>
            <a:headEnd/>
            <a:tailEnd/>
          </a:ln>
        </p:spPr>
        <p:txBody>
          <a:bodyPr/>
          <a:lstStyle/>
          <a:p>
            <a:endParaRPr lang="en-US"/>
          </a:p>
        </p:txBody>
      </p:sp>
      <p:sp>
        <p:nvSpPr>
          <p:cNvPr id="66" name="Freeform 519"/>
          <p:cNvSpPr>
            <a:spLocks noEditPoints="1"/>
          </p:cNvSpPr>
          <p:nvPr/>
        </p:nvSpPr>
        <p:spPr bwMode="auto">
          <a:xfrm>
            <a:off x="5270500" y="5548313"/>
            <a:ext cx="82550" cy="130175"/>
          </a:xfrm>
          <a:custGeom>
            <a:avLst/>
            <a:gdLst>
              <a:gd name="T0" fmla="*/ 21 w 52"/>
              <a:gd name="T1" fmla="*/ 9 h 82"/>
              <a:gd name="T2" fmla="*/ 17 w 52"/>
              <a:gd name="T3" fmla="*/ 11 h 82"/>
              <a:gd name="T4" fmla="*/ 15 w 52"/>
              <a:gd name="T5" fmla="*/ 15 h 82"/>
              <a:gd name="T6" fmla="*/ 11 w 52"/>
              <a:gd name="T7" fmla="*/ 25 h 82"/>
              <a:gd name="T8" fmla="*/ 10 w 52"/>
              <a:gd name="T9" fmla="*/ 41 h 82"/>
              <a:gd name="T10" fmla="*/ 10 w 52"/>
              <a:gd name="T11" fmla="*/ 53 h 82"/>
              <a:gd name="T12" fmla="*/ 13 w 52"/>
              <a:gd name="T13" fmla="*/ 62 h 82"/>
              <a:gd name="T14" fmla="*/ 15 w 52"/>
              <a:gd name="T15" fmla="*/ 67 h 82"/>
              <a:gd name="T16" fmla="*/ 17 w 52"/>
              <a:gd name="T17" fmla="*/ 71 h 82"/>
              <a:gd name="T18" fmla="*/ 21 w 52"/>
              <a:gd name="T19" fmla="*/ 73 h 82"/>
              <a:gd name="T20" fmla="*/ 26 w 52"/>
              <a:gd name="T21" fmla="*/ 75 h 82"/>
              <a:gd name="T22" fmla="*/ 30 w 52"/>
              <a:gd name="T23" fmla="*/ 73 h 82"/>
              <a:gd name="T24" fmla="*/ 34 w 52"/>
              <a:gd name="T25" fmla="*/ 71 h 82"/>
              <a:gd name="T26" fmla="*/ 37 w 52"/>
              <a:gd name="T27" fmla="*/ 67 h 82"/>
              <a:gd name="T28" fmla="*/ 41 w 52"/>
              <a:gd name="T29" fmla="*/ 57 h 82"/>
              <a:gd name="T30" fmla="*/ 42 w 52"/>
              <a:gd name="T31" fmla="*/ 41 h 82"/>
              <a:gd name="T32" fmla="*/ 41 w 52"/>
              <a:gd name="T33" fmla="*/ 25 h 82"/>
              <a:gd name="T34" fmla="*/ 37 w 52"/>
              <a:gd name="T35" fmla="*/ 15 h 82"/>
              <a:gd name="T36" fmla="*/ 34 w 52"/>
              <a:gd name="T37" fmla="*/ 11 h 82"/>
              <a:gd name="T38" fmla="*/ 26 w 52"/>
              <a:gd name="T39" fmla="*/ 9 h 82"/>
              <a:gd name="T40" fmla="*/ 21 w 52"/>
              <a:gd name="T41" fmla="*/ 9 h 82"/>
              <a:gd name="T42" fmla="*/ 26 w 52"/>
              <a:gd name="T43" fmla="*/ 0 h 82"/>
              <a:gd name="T44" fmla="*/ 32 w 52"/>
              <a:gd name="T45" fmla="*/ 1 h 82"/>
              <a:gd name="T46" fmla="*/ 37 w 52"/>
              <a:gd name="T47" fmla="*/ 2 h 82"/>
              <a:gd name="T48" fmla="*/ 45 w 52"/>
              <a:gd name="T49" fmla="*/ 10 h 82"/>
              <a:gd name="T50" fmla="*/ 50 w 52"/>
              <a:gd name="T51" fmla="*/ 22 h 82"/>
              <a:gd name="T52" fmla="*/ 51 w 52"/>
              <a:gd name="T53" fmla="*/ 27 h 82"/>
              <a:gd name="T54" fmla="*/ 52 w 52"/>
              <a:gd name="T55" fmla="*/ 34 h 82"/>
              <a:gd name="T56" fmla="*/ 52 w 52"/>
              <a:gd name="T57" fmla="*/ 41 h 82"/>
              <a:gd name="T58" fmla="*/ 51 w 52"/>
              <a:gd name="T59" fmla="*/ 55 h 82"/>
              <a:gd name="T60" fmla="*/ 47 w 52"/>
              <a:gd name="T61" fmla="*/ 70 h 82"/>
              <a:gd name="T62" fmla="*/ 40 w 52"/>
              <a:gd name="T63" fmla="*/ 77 h 82"/>
              <a:gd name="T64" fmla="*/ 36 w 52"/>
              <a:gd name="T65" fmla="*/ 80 h 82"/>
              <a:gd name="T66" fmla="*/ 31 w 52"/>
              <a:gd name="T67" fmla="*/ 82 h 82"/>
              <a:gd name="T68" fmla="*/ 20 w 52"/>
              <a:gd name="T69" fmla="*/ 82 h 82"/>
              <a:gd name="T70" fmla="*/ 15 w 52"/>
              <a:gd name="T71" fmla="*/ 80 h 82"/>
              <a:gd name="T72" fmla="*/ 11 w 52"/>
              <a:gd name="T73" fmla="*/ 77 h 82"/>
              <a:gd name="T74" fmla="*/ 8 w 52"/>
              <a:gd name="T75" fmla="*/ 73 h 82"/>
              <a:gd name="T76" fmla="*/ 4 w 52"/>
              <a:gd name="T77" fmla="*/ 66 h 82"/>
              <a:gd name="T78" fmla="*/ 1 w 52"/>
              <a:gd name="T79" fmla="*/ 55 h 82"/>
              <a:gd name="T80" fmla="*/ 0 w 52"/>
              <a:gd name="T81" fmla="*/ 41 h 82"/>
              <a:gd name="T82" fmla="*/ 0 w 52"/>
              <a:gd name="T83" fmla="*/ 29 h 82"/>
              <a:gd name="T84" fmla="*/ 3 w 52"/>
              <a:gd name="T85" fmla="*/ 19 h 82"/>
              <a:gd name="T86" fmla="*/ 8 w 52"/>
              <a:gd name="T87" fmla="*/ 9 h 82"/>
              <a:gd name="T88" fmla="*/ 11 w 52"/>
              <a:gd name="T89" fmla="*/ 5 h 82"/>
              <a:gd name="T90" fmla="*/ 15 w 52"/>
              <a:gd name="T91" fmla="*/ 2 h 82"/>
              <a:gd name="T92" fmla="*/ 20 w 52"/>
              <a:gd name="T93" fmla="*/ 1 h 82"/>
              <a:gd name="T94" fmla="*/ 26 w 52"/>
              <a:gd name="T95" fmla="*/ 0 h 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82"/>
              <a:gd name="T146" fmla="*/ 52 w 52"/>
              <a:gd name="T147" fmla="*/ 82 h 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82">
                <a:moveTo>
                  <a:pt x="21" y="9"/>
                </a:moveTo>
                <a:lnTo>
                  <a:pt x="17" y="11"/>
                </a:lnTo>
                <a:lnTo>
                  <a:pt x="15" y="15"/>
                </a:lnTo>
                <a:lnTo>
                  <a:pt x="11" y="25"/>
                </a:lnTo>
                <a:lnTo>
                  <a:pt x="10" y="41"/>
                </a:lnTo>
                <a:lnTo>
                  <a:pt x="10" y="53"/>
                </a:lnTo>
                <a:lnTo>
                  <a:pt x="13" y="62"/>
                </a:lnTo>
                <a:lnTo>
                  <a:pt x="15" y="67"/>
                </a:lnTo>
                <a:lnTo>
                  <a:pt x="17" y="71"/>
                </a:lnTo>
                <a:lnTo>
                  <a:pt x="21" y="73"/>
                </a:lnTo>
                <a:lnTo>
                  <a:pt x="26" y="75"/>
                </a:lnTo>
                <a:lnTo>
                  <a:pt x="30" y="73"/>
                </a:lnTo>
                <a:lnTo>
                  <a:pt x="34" y="71"/>
                </a:lnTo>
                <a:lnTo>
                  <a:pt x="37" y="67"/>
                </a:lnTo>
                <a:lnTo>
                  <a:pt x="41" y="57"/>
                </a:lnTo>
                <a:lnTo>
                  <a:pt x="42" y="41"/>
                </a:lnTo>
                <a:lnTo>
                  <a:pt x="41" y="25"/>
                </a:lnTo>
                <a:lnTo>
                  <a:pt x="37" y="15"/>
                </a:lnTo>
                <a:lnTo>
                  <a:pt x="34" y="11"/>
                </a:lnTo>
                <a:lnTo>
                  <a:pt x="26" y="9"/>
                </a:lnTo>
                <a:lnTo>
                  <a:pt x="21" y="9"/>
                </a:lnTo>
                <a:close/>
                <a:moveTo>
                  <a:pt x="26" y="0"/>
                </a:moveTo>
                <a:lnTo>
                  <a:pt x="32" y="1"/>
                </a:lnTo>
                <a:lnTo>
                  <a:pt x="37" y="2"/>
                </a:lnTo>
                <a:lnTo>
                  <a:pt x="45" y="10"/>
                </a:lnTo>
                <a:lnTo>
                  <a:pt x="50" y="22"/>
                </a:lnTo>
                <a:lnTo>
                  <a:pt x="51" y="27"/>
                </a:lnTo>
                <a:lnTo>
                  <a:pt x="52" y="34"/>
                </a:lnTo>
                <a:lnTo>
                  <a:pt x="52" y="41"/>
                </a:lnTo>
                <a:lnTo>
                  <a:pt x="51" y="55"/>
                </a:lnTo>
                <a:lnTo>
                  <a:pt x="47" y="70"/>
                </a:lnTo>
                <a:lnTo>
                  <a:pt x="40" y="77"/>
                </a:lnTo>
                <a:lnTo>
                  <a:pt x="36" y="80"/>
                </a:lnTo>
                <a:lnTo>
                  <a:pt x="31" y="82"/>
                </a:lnTo>
                <a:lnTo>
                  <a:pt x="20" y="82"/>
                </a:lnTo>
                <a:lnTo>
                  <a:pt x="15" y="80"/>
                </a:lnTo>
                <a:lnTo>
                  <a:pt x="11" y="77"/>
                </a:lnTo>
                <a:lnTo>
                  <a:pt x="8" y="73"/>
                </a:lnTo>
                <a:lnTo>
                  <a:pt x="4" y="66"/>
                </a:lnTo>
                <a:lnTo>
                  <a:pt x="1" y="55"/>
                </a:lnTo>
                <a:lnTo>
                  <a:pt x="0" y="41"/>
                </a:lnTo>
                <a:lnTo>
                  <a:pt x="0" y="29"/>
                </a:lnTo>
                <a:lnTo>
                  <a:pt x="3" y="19"/>
                </a:lnTo>
                <a:lnTo>
                  <a:pt x="8" y="9"/>
                </a:lnTo>
                <a:lnTo>
                  <a:pt x="11" y="5"/>
                </a:lnTo>
                <a:lnTo>
                  <a:pt x="15" y="2"/>
                </a:lnTo>
                <a:lnTo>
                  <a:pt x="20" y="1"/>
                </a:lnTo>
                <a:lnTo>
                  <a:pt x="26" y="0"/>
                </a:lnTo>
                <a:close/>
              </a:path>
            </a:pathLst>
          </a:custGeom>
          <a:solidFill>
            <a:srgbClr val="FFFFFF"/>
          </a:solidFill>
          <a:ln w="0">
            <a:solidFill>
              <a:srgbClr val="FFFFFF"/>
            </a:solidFill>
            <a:prstDash val="solid"/>
            <a:round/>
            <a:headEnd/>
            <a:tailEnd/>
          </a:ln>
        </p:spPr>
        <p:txBody>
          <a:bodyPr/>
          <a:lstStyle/>
          <a:p>
            <a:endParaRPr lang="en-US"/>
          </a:p>
        </p:txBody>
      </p:sp>
      <p:sp>
        <p:nvSpPr>
          <p:cNvPr id="67" name="Freeform 520"/>
          <p:cNvSpPr>
            <a:spLocks/>
          </p:cNvSpPr>
          <p:nvPr/>
        </p:nvSpPr>
        <p:spPr bwMode="auto">
          <a:xfrm>
            <a:off x="6548438" y="5548313"/>
            <a:ext cx="46037" cy="128587"/>
          </a:xfrm>
          <a:custGeom>
            <a:avLst/>
            <a:gdLst>
              <a:gd name="T0" fmla="*/ 23 w 29"/>
              <a:gd name="T1" fmla="*/ 0 h 81"/>
              <a:gd name="T2" fmla="*/ 29 w 29"/>
              <a:gd name="T3" fmla="*/ 0 h 81"/>
              <a:gd name="T4" fmla="*/ 29 w 29"/>
              <a:gd name="T5" fmla="*/ 81 h 81"/>
              <a:gd name="T6" fmla="*/ 20 w 29"/>
              <a:gd name="T7" fmla="*/ 81 h 81"/>
              <a:gd name="T8" fmla="*/ 20 w 29"/>
              <a:gd name="T9" fmla="*/ 19 h 81"/>
              <a:gd name="T10" fmla="*/ 15 w 29"/>
              <a:gd name="T11" fmla="*/ 21 h 81"/>
              <a:gd name="T12" fmla="*/ 10 w 29"/>
              <a:gd name="T13" fmla="*/ 25 h 81"/>
              <a:gd name="T14" fmla="*/ 6 w 29"/>
              <a:gd name="T15" fmla="*/ 27 h 81"/>
              <a:gd name="T16" fmla="*/ 3 w 29"/>
              <a:gd name="T17" fmla="*/ 29 h 81"/>
              <a:gd name="T18" fmla="*/ 0 w 29"/>
              <a:gd name="T19" fmla="*/ 30 h 81"/>
              <a:gd name="T20" fmla="*/ 0 w 29"/>
              <a:gd name="T21" fmla="*/ 21 h 81"/>
              <a:gd name="T22" fmla="*/ 8 w 29"/>
              <a:gd name="T23" fmla="*/ 16 h 81"/>
              <a:gd name="T24" fmla="*/ 14 w 29"/>
              <a:gd name="T25" fmla="*/ 11 h 81"/>
              <a:gd name="T26" fmla="*/ 21 w 29"/>
              <a:gd name="T27" fmla="*/ 4 h 81"/>
              <a:gd name="T28" fmla="*/ 23 w 29"/>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81"/>
              <a:gd name="T47" fmla="*/ 29 w 29"/>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81">
                <a:moveTo>
                  <a:pt x="23" y="0"/>
                </a:moveTo>
                <a:lnTo>
                  <a:pt x="29" y="0"/>
                </a:lnTo>
                <a:lnTo>
                  <a:pt x="29" y="81"/>
                </a:lnTo>
                <a:lnTo>
                  <a:pt x="20" y="81"/>
                </a:lnTo>
                <a:lnTo>
                  <a:pt x="20" y="19"/>
                </a:lnTo>
                <a:lnTo>
                  <a:pt x="15" y="21"/>
                </a:lnTo>
                <a:lnTo>
                  <a:pt x="10" y="25"/>
                </a:lnTo>
                <a:lnTo>
                  <a:pt x="6" y="27"/>
                </a:lnTo>
                <a:lnTo>
                  <a:pt x="3" y="29"/>
                </a:lnTo>
                <a:lnTo>
                  <a:pt x="0" y="30"/>
                </a:lnTo>
                <a:lnTo>
                  <a:pt x="0" y="21"/>
                </a:lnTo>
                <a:lnTo>
                  <a:pt x="8" y="16"/>
                </a:lnTo>
                <a:lnTo>
                  <a:pt x="14" y="11"/>
                </a:lnTo>
                <a:lnTo>
                  <a:pt x="21" y="4"/>
                </a:lnTo>
                <a:lnTo>
                  <a:pt x="23" y="0"/>
                </a:lnTo>
                <a:close/>
              </a:path>
            </a:pathLst>
          </a:custGeom>
          <a:solidFill>
            <a:srgbClr val="FFFFFF"/>
          </a:solidFill>
          <a:ln w="0">
            <a:solidFill>
              <a:srgbClr val="FFFFFF"/>
            </a:solidFill>
            <a:prstDash val="solid"/>
            <a:round/>
            <a:headEnd/>
            <a:tailEnd/>
          </a:ln>
        </p:spPr>
        <p:txBody>
          <a:bodyPr/>
          <a:lstStyle/>
          <a:p>
            <a:endParaRPr lang="en-US"/>
          </a:p>
        </p:txBody>
      </p:sp>
      <p:sp>
        <p:nvSpPr>
          <p:cNvPr id="68" name="Freeform 521"/>
          <p:cNvSpPr>
            <a:spLocks noEditPoints="1"/>
          </p:cNvSpPr>
          <p:nvPr/>
        </p:nvSpPr>
        <p:spPr bwMode="auto">
          <a:xfrm>
            <a:off x="6629400" y="5549900"/>
            <a:ext cx="88900" cy="127000"/>
          </a:xfrm>
          <a:custGeom>
            <a:avLst/>
            <a:gdLst>
              <a:gd name="T0" fmla="*/ 35 w 56"/>
              <a:gd name="T1" fmla="*/ 15 h 80"/>
              <a:gd name="T2" fmla="*/ 10 w 56"/>
              <a:gd name="T3" fmla="*/ 51 h 80"/>
              <a:gd name="T4" fmla="*/ 35 w 56"/>
              <a:gd name="T5" fmla="*/ 51 h 80"/>
              <a:gd name="T6" fmla="*/ 35 w 56"/>
              <a:gd name="T7" fmla="*/ 15 h 80"/>
              <a:gd name="T8" fmla="*/ 36 w 56"/>
              <a:gd name="T9" fmla="*/ 0 h 80"/>
              <a:gd name="T10" fmla="*/ 45 w 56"/>
              <a:gd name="T11" fmla="*/ 0 h 80"/>
              <a:gd name="T12" fmla="*/ 45 w 56"/>
              <a:gd name="T13" fmla="*/ 51 h 80"/>
              <a:gd name="T14" fmla="*/ 56 w 56"/>
              <a:gd name="T15" fmla="*/ 51 h 80"/>
              <a:gd name="T16" fmla="*/ 56 w 56"/>
              <a:gd name="T17" fmla="*/ 61 h 80"/>
              <a:gd name="T18" fmla="*/ 45 w 56"/>
              <a:gd name="T19" fmla="*/ 61 h 80"/>
              <a:gd name="T20" fmla="*/ 45 w 56"/>
              <a:gd name="T21" fmla="*/ 80 h 80"/>
              <a:gd name="T22" fmla="*/ 35 w 56"/>
              <a:gd name="T23" fmla="*/ 80 h 80"/>
              <a:gd name="T24" fmla="*/ 35 w 56"/>
              <a:gd name="T25" fmla="*/ 61 h 80"/>
              <a:gd name="T26" fmla="*/ 0 w 56"/>
              <a:gd name="T27" fmla="*/ 61 h 80"/>
              <a:gd name="T28" fmla="*/ 0 w 56"/>
              <a:gd name="T29" fmla="*/ 51 h 80"/>
              <a:gd name="T30" fmla="*/ 36 w 56"/>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80"/>
              <a:gd name="T50" fmla="*/ 56 w 56"/>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80">
                <a:moveTo>
                  <a:pt x="35" y="15"/>
                </a:moveTo>
                <a:lnTo>
                  <a:pt x="10" y="51"/>
                </a:lnTo>
                <a:lnTo>
                  <a:pt x="35" y="51"/>
                </a:lnTo>
                <a:lnTo>
                  <a:pt x="35" y="15"/>
                </a:lnTo>
                <a:close/>
                <a:moveTo>
                  <a:pt x="36" y="0"/>
                </a:moveTo>
                <a:lnTo>
                  <a:pt x="45" y="0"/>
                </a:lnTo>
                <a:lnTo>
                  <a:pt x="45" y="51"/>
                </a:lnTo>
                <a:lnTo>
                  <a:pt x="56" y="51"/>
                </a:lnTo>
                <a:lnTo>
                  <a:pt x="56" y="61"/>
                </a:lnTo>
                <a:lnTo>
                  <a:pt x="45" y="61"/>
                </a:lnTo>
                <a:lnTo>
                  <a:pt x="45" y="80"/>
                </a:lnTo>
                <a:lnTo>
                  <a:pt x="35" y="80"/>
                </a:lnTo>
                <a:lnTo>
                  <a:pt x="35" y="61"/>
                </a:lnTo>
                <a:lnTo>
                  <a:pt x="0" y="61"/>
                </a:lnTo>
                <a:lnTo>
                  <a:pt x="0" y="51"/>
                </a:lnTo>
                <a:lnTo>
                  <a:pt x="36" y="0"/>
                </a:lnTo>
                <a:close/>
              </a:path>
            </a:pathLst>
          </a:custGeom>
          <a:solidFill>
            <a:srgbClr val="FFFFFF"/>
          </a:solidFill>
          <a:ln w="0">
            <a:solidFill>
              <a:srgbClr val="FFFFFF"/>
            </a:solidFill>
            <a:prstDash val="solid"/>
            <a:round/>
            <a:headEnd/>
            <a:tailEnd/>
          </a:ln>
        </p:spPr>
        <p:txBody>
          <a:bodyPr/>
          <a:lstStyle/>
          <a:p>
            <a:endParaRPr lang="en-US"/>
          </a:p>
        </p:txBody>
      </p:sp>
      <p:sp>
        <p:nvSpPr>
          <p:cNvPr id="69" name="Freeform 522"/>
          <p:cNvSpPr>
            <a:spLocks noEditPoints="1"/>
          </p:cNvSpPr>
          <p:nvPr/>
        </p:nvSpPr>
        <p:spPr bwMode="auto">
          <a:xfrm>
            <a:off x="4114800" y="5878513"/>
            <a:ext cx="130175" cy="141287"/>
          </a:xfrm>
          <a:custGeom>
            <a:avLst/>
            <a:gdLst>
              <a:gd name="T0" fmla="*/ 41 w 82"/>
              <a:gd name="T1" fmla="*/ 10 h 89"/>
              <a:gd name="T2" fmla="*/ 30 w 82"/>
              <a:gd name="T3" fmla="*/ 11 h 89"/>
              <a:gd name="T4" fmla="*/ 20 w 82"/>
              <a:gd name="T5" fmla="*/ 18 h 89"/>
              <a:gd name="T6" fmla="*/ 15 w 82"/>
              <a:gd name="T7" fmla="*/ 25 h 89"/>
              <a:gd name="T8" fmla="*/ 12 w 82"/>
              <a:gd name="T9" fmla="*/ 34 h 89"/>
              <a:gd name="T10" fmla="*/ 11 w 82"/>
              <a:gd name="T11" fmla="*/ 46 h 89"/>
              <a:gd name="T12" fmla="*/ 13 w 82"/>
              <a:gd name="T13" fmla="*/ 60 h 89"/>
              <a:gd name="T14" fmla="*/ 20 w 82"/>
              <a:gd name="T15" fmla="*/ 70 h 89"/>
              <a:gd name="T16" fmla="*/ 28 w 82"/>
              <a:gd name="T17" fmla="*/ 77 h 89"/>
              <a:gd name="T18" fmla="*/ 41 w 82"/>
              <a:gd name="T19" fmla="*/ 79 h 89"/>
              <a:gd name="T20" fmla="*/ 52 w 82"/>
              <a:gd name="T21" fmla="*/ 77 h 89"/>
              <a:gd name="T22" fmla="*/ 62 w 82"/>
              <a:gd name="T23" fmla="*/ 70 h 89"/>
              <a:gd name="T24" fmla="*/ 67 w 82"/>
              <a:gd name="T25" fmla="*/ 59 h 89"/>
              <a:gd name="T26" fmla="*/ 69 w 82"/>
              <a:gd name="T27" fmla="*/ 45 h 89"/>
              <a:gd name="T28" fmla="*/ 69 w 82"/>
              <a:gd name="T29" fmla="*/ 37 h 89"/>
              <a:gd name="T30" fmla="*/ 68 w 82"/>
              <a:gd name="T31" fmla="*/ 31 h 89"/>
              <a:gd name="T32" fmla="*/ 63 w 82"/>
              <a:gd name="T33" fmla="*/ 21 h 89"/>
              <a:gd name="T34" fmla="*/ 56 w 82"/>
              <a:gd name="T35" fmla="*/ 14 h 89"/>
              <a:gd name="T36" fmla="*/ 51 w 82"/>
              <a:gd name="T37" fmla="*/ 11 h 89"/>
              <a:gd name="T38" fmla="*/ 46 w 82"/>
              <a:gd name="T39" fmla="*/ 10 h 89"/>
              <a:gd name="T40" fmla="*/ 41 w 82"/>
              <a:gd name="T41" fmla="*/ 10 h 89"/>
              <a:gd name="T42" fmla="*/ 41 w 82"/>
              <a:gd name="T43" fmla="*/ 0 h 89"/>
              <a:gd name="T44" fmla="*/ 52 w 82"/>
              <a:gd name="T45" fmla="*/ 1 h 89"/>
              <a:gd name="T46" fmla="*/ 62 w 82"/>
              <a:gd name="T47" fmla="*/ 5 h 89"/>
              <a:gd name="T48" fmla="*/ 68 w 82"/>
              <a:gd name="T49" fmla="*/ 10 h 89"/>
              <a:gd name="T50" fmla="*/ 73 w 82"/>
              <a:gd name="T51" fmla="*/ 15 h 89"/>
              <a:gd name="T52" fmla="*/ 77 w 82"/>
              <a:gd name="T53" fmla="*/ 21 h 89"/>
              <a:gd name="T54" fmla="*/ 81 w 82"/>
              <a:gd name="T55" fmla="*/ 33 h 89"/>
              <a:gd name="T56" fmla="*/ 82 w 82"/>
              <a:gd name="T57" fmla="*/ 45 h 89"/>
              <a:gd name="T58" fmla="*/ 79 w 82"/>
              <a:gd name="T59" fmla="*/ 57 h 89"/>
              <a:gd name="T60" fmla="*/ 76 w 82"/>
              <a:gd name="T61" fmla="*/ 67 h 89"/>
              <a:gd name="T62" fmla="*/ 72 w 82"/>
              <a:gd name="T63" fmla="*/ 74 h 89"/>
              <a:gd name="T64" fmla="*/ 67 w 82"/>
              <a:gd name="T65" fmla="*/ 80 h 89"/>
              <a:gd name="T66" fmla="*/ 61 w 82"/>
              <a:gd name="T67" fmla="*/ 84 h 89"/>
              <a:gd name="T68" fmla="*/ 51 w 82"/>
              <a:gd name="T69" fmla="*/ 87 h 89"/>
              <a:gd name="T70" fmla="*/ 41 w 82"/>
              <a:gd name="T71" fmla="*/ 89 h 89"/>
              <a:gd name="T72" fmla="*/ 28 w 82"/>
              <a:gd name="T73" fmla="*/ 87 h 89"/>
              <a:gd name="T74" fmla="*/ 18 w 82"/>
              <a:gd name="T75" fmla="*/ 82 h 89"/>
              <a:gd name="T76" fmla="*/ 13 w 82"/>
              <a:gd name="T77" fmla="*/ 79 h 89"/>
              <a:gd name="T78" fmla="*/ 8 w 82"/>
              <a:gd name="T79" fmla="*/ 74 h 89"/>
              <a:gd name="T80" fmla="*/ 5 w 82"/>
              <a:gd name="T81" fmla="*/ 67 h 89"/>
              <a:gd name="T82" fmla="*/ 1 w 82"/>
              <a:gd name="T83" fmla="*/ 56 h 89"/>
              <a:gd name="T84" fmla="*/ 0 w 82"/>
              <a:gd name="T85" fmla="*/ 45 h 89"/>
              <a:gd name="T86" fmla="*/ 1 w 82"/>
              <a:gd name="T87" fmla="*/ 33 h 89"/>
              <a:gd name="T88" fmla="*/ 5 w 82"/>
              <a:gd name="T89" fmla="*/ 21 h 89"/>
              <a:gd name="T90" fmla="*/ 11 w 82"/>
              <a:gd name="T91" fmla="*/ 13 h 89"/>
              <a:gd name="T92" fmla="*/ 20 w 82"/>
              <a:gd name="T93" fmla="*/ 5 h 89"/>
              <a:gd name="T94" fmla="*/ 30 w 82"/>
              <a:gd name="T95" fmla="*/ 1 h 89"/>
              <a:gd name="T96" fmla="*/ 41 w 82"/>
              <a:gd name="T97" fmla="*/ 0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
              <a:gd name="T148" fmla="*/ 0 h 89"/>
              <a:gd name="T149" fmla="*/ 82 w 82"/>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 h="89">
                <a:moveTo>
                  <a:pt x="41" y="10"/>
                </a:moveTo>
                <a:lnTo>
                  <a:pt x="30" y="11"/>
                </a:lnTo>
                <a:lnTo>
                  <a:pt x="20" y="18"/>
                </a:lnTo>
                <a:lnTo>
                  <a:pt x="15" y="25"/>
                </a:lnTo>
                <a:lnTo>
                  <a:pt x="12" y="34"/>
                </a:lnTo>
                <a:lnTo>
                  <a:pt x="11" y="46"/>
                </a:lnTo>
                <a:lnTo>
                  <a:pt x="13" y="60"/>
                </a:lnTo>
                <a:lnTo>
                  <a:pt x="20" y="70"/>
                </a:lnTo>
                <a:lnTo>
                  <a:pt x="28" y="77"/>
                </a:lnTo>
                <a:lnTo>
                  <a:pt x="41" y="79"/>
                </a:lnTo>
                <a:lnTo>
                  <a:pt x="52" y="77"/>
                </a:lnTo>
                <a:lnTo>
                  <a:pt x="62" y="70"/>
                </a:lnTo>
                <a:lnTo>
                  <a:pt x="67" y="59"/>
                </a:lnTo>
                <a:lnTo>
                  <a:pt x="69" y="45"/>
                </a:lnTo>
                <a:lnTo>
                  <a:pt x="69" y="37"/>
                </a:lnTo>
                <a:lnTo>
                  <a:pt x="68" y="31"/>
                </a:lnTo>
                <a:lnTo>
                  <a:pt x="63" y="21"/>
                </a:lnTo>
                <a:lnTo>
                  <a:pt x="56" y="14"/>
                </a:lnTo>
                <a:lnTo>
                  <a:pt x="51" y="11"/>
                </a:lnTo>
                <a:lnTo>
                  <a:pt x="46" y="10"/>
                </a:lnTo>
                <a:lnTo>
                  <a:pt x="41" y="10"/>
                </a:lnTo>
                <a:close/>
                <a:moveTo>
                  <a:pt x="41" y="0"/>
                </a:moveTo>
                <a:lnTo>
                  <a:pt x="52" y="1"/>
                </a:lnTo>
                <a:lnTo>
                  <a:pt x="62" y="5"/>
                </a:lnTo>
                <a:lnTo>
                  <a:pt x="68" y="10"/>
                </a:lnTo>
                <a:lnTo>
                  <a:pt x="73" y="15"/>
                </a:lnTo>
                <a:lnTo>
                  <a:pt x="77" y="21"/>
                </a:lnTo>
                <a:lnTo>
                  <a:pt x="81" y="33"/>
                </a:lnTo>
                <a:lnTo>
                  <a:pt x="82" y="45"/>
                </a:lnTo>
                <a:lnTo>
                  <a:pt x="79" y="57"/>
                </a:lnTo>
                <a:lnTo>
                  <a:pt x="76" y="67"/>
                </a:lnTo>
                <a:lnTo>
                  <a:pt x="72" y="74"/>
                </a:lnTo>
                <a:lnTo>
                  <a:pt x="67" y="80"/>
                </a:lnTo>
                <a:lnTo>
                  <a:pt x="61" y="84"/>
                </a:lnTo>
                <a:lnTo>
                  <a:pt x="51" y="87"/>
                </a:lnTo>
                <a:lnTo>
                  <a:pt x="41" y="89"/>
                </a:lnTo>
                <a:lnTo>
                  <a:pt x="28" y="87"/>
                </a:lnTo>
                <a:lnTo>
                  <a:pt x="18" y="82"/>
                </a:lnTo>
                <a:lnTo>
                  <a:pt x="13" y="79"/>
                </a:lnTo>
                <a:lnTo>
                  <a:pt x="8" y="74"/>
                </a:lnTo>
                <a:lnTo>
                  <a:pt x="5" y="67"/>
                </a:lnTo>
                <a:lnTo>
                  <a:pt x="1" y="56"/>
                </a:lnTo>
                <a:lnTo>
                  <a:pt x="0" y="45"/>
                </a:lnTo>
                <a:lnTo>
                  <a:pt x="1" y="33"/>
                </a:lnTo>
                <a:lnTo>
                  <a:pt x="5" y="21"/>
                </a:lnTo>
                <a:lnTo>
                  <a:pt x="11" y="13"/>
                </a:lnTo>
                <a:lnTo>
                  <a:pt x="20" y="5"/>
                </a:lnTo>
                <a:lnTo>
                  <a:pt x="30" y="1"/>
                </a:lnTo>
                <a:lnTo>
                  <a:pt x="41" y="0"/>
                </a:lnTo>
                <a:close/>
              </a:path>
            </a:pathLst>
          </a:custGeom>
          <a:solidFill>
            <a:srgbClr val="FFFFFF"/>
          </a:solidFill>
          <a:ln w="0">
            <a:solidFill>
              <a:srgbClr val="FFFFFF"/>
            </a:solidFill>
            <a:prstDash val="solid"/>
            <a:round/>
            <a:headEnd/>
            <a:tailEnd/>
          </a:ln>
        </p:spPr>
        <p:txBody>
          <a:bodyPr/>
          <a:lstStyle/>
          <a:p>
            <a:endParaRPr lang="en-US"/>
          </a:p>
        </p:txBody>
      </p:sp>
      <p:sp>
        <p:nvSpPr>
          <p:cNvPr id="70" name="Freeform 523"/>
          <p:cNvSpPr>
            <a:spLocks/>
          </p:cNvSpPr>
          <p:nvPr/>
        </p:nvSpPr>
        <p:spPr bwMode="auto">
          <a:xfrm>
            <a:off x="4260850" y="5878513"/>
            <a:ext cx="107950" cy="141287"/>
          </a:xfrm>
          <a:custGeom>
            <a:avLst/>
            <a:gdLst>
              <a:gd name="T0" fmla="*/ 40 w 68"/>
              <a:gd name="T1" fmla="*/ 0 h 89"/>
              <a:gd name="T2" fmla="*/ 51 w 68"/>
              <a:gd name="T3" fmla="*/ 3 h 89"/>
              <a:gd name="T4" fmla="*/ 62 w 68"/>
              <a:gd name="T5" fmla="*/ 13 h 89"/>
              <a:gd name="T6" fmla="*/ 66 w 68"/>
              <a:gd name="T7" fmla="*/ 21 h 89"/>
              <a:gd name="T8" fmla="*/ 55 w 68"/>
              <a:gd name="T9" fmla="*/ 26 h 89"/>
              <a:gd name="T10" fmla="*/ 50 w 68"/>
              <a:gd name="T11" fmla="*/ 14 h 89"/>
              <a:gd name="T12" fmla="*/ 41 w 68"/>
              <a:gd name="T13" fmla="*/ 10 h 89"/>
              <a:gd name="T14" fmla="*/ 22 w 68"/>
              <a:gd name="T15" fmla="*/ 11 h 89"/>
              <a:gd name="T16" fmla="*/ 16 w 68"/>
              <a:gd name="T17" fmla="*/ 16 h 89"/>
              <a:gd name="T18" fmla="*/ 15 w 68"/>
              <a:gd name="T19" fmla="*/ 26 h 89"/>
              <a:gd name="T20" fmla="*/ 17 w 68"/>
              <a:gd name="T21" fmla="*/ 30 h 89"/>
              <a:gd name="T22" fmla="*/ 27 w 68"/>
              <a:gd name="T23" fmla="*/ 35 h 89"/>
              <a:gd name="T24" fmla="*/ 44 w 68"/>
              <a:gd name="T25" fmla="*/ 39 h 89"/>
              <a:gd name="T26" fmla="*/ 53 w 68"/>
              <a:gd name="T27" fmla="*/ 42 h 89"/>
              <a:gd name="T28" fmla="*/ 62 w 68"/>
              <a:gd name="T29" fmla="*/ 47 h 89"/>
              <a:gd name="T30" fmla="*/ 68 w 68"/>
              <a:gd name="T31" fmla="*/ 59 h 89"/>
              <a:gd name="T32" fmla="*/ 67 w 68"/>
              <a:gd name="T33" fmla="*/ 70 h 89"/>
              <a:gd name="T34" fmla="*/ 62 w 68"/>
              <a:gd name="T35" fmla="*/ 80 h 89"/>
              <a:gd name="T36" fmla="*/ 49 w 68"/>
              <a:gd name="T37" fmla="*/ 87 h 89"/>
              <a:gd name="T38" fmla="*/ 30 w 68"/>
              <a:gd name="T39" fmla="*/ 89 h 89"/>
              <a:gd name="T40" fmla="*/ 17 w 68"/>
              <a:gd name="T41" fmla="*/ 85 h 89"/>
              <a:gd name="T42" fmla="*/ 5 w 68"/>
              <a:gd name="T43" fmla="*/ 75 h 89"/>
              <a:gd name="T44" fmla="*/ 0 w 68"/>
              <a:gd name="T45" fmla="*/ 60 h 89"/>
              <a:gd name="T46" fmla="*/ 12 w 68"/>
              <a:gd name="T47" fmla="*/ 65 h 89"/>
              <a:gd name="T48" fmla="*/ 17 w 68"/>
              <a:gd name="T49" fmla="*/ 72 h 89"/>
              <a:gd name="T50" fmla="*/ 24 w 68"/>
              <a:gd name="T51" fmla="*/ 76 h 89"/>
              <a:gd name="T52" fmla="*/ 42 w 68"/>
              <a:gd name="T53" fmla="*/ 79 h 89"/>
              <a:gd name="T54" fmla="*/ 51 w 68"/>
              <a:gd name="T55" fmla="*/ 75 h 89"/>
              <a:gd name="T56" fmla="*/ 57 w 68"/>
              <a:gd name="T57" fmla="*/ 66 h 89"/>
              <a:gd name="T58" fmla="*/ 56 w 68"/>
              <a:gd name="T59" fmla="*/ 59 h 89"/>
              <a:gd name="T60" fmla="*/ 53 w 68"/>
              <a:gd name="T61" fmla="*/ 55 h 89"/>
              <a:gd name="T62" fmla="*/ 47 w 68"/>
              <a:gd name="T63" fmla="*/ 52 h 89"/>
              <a:gd name="T64" fmla="*/ 40 w 68"/>
              <a:gd name="T65" fmla="*/ 50 h 89"/>
              <a:gd name="T66" fmla="*/ 25 w 68"/>
              <a:gd name="T67" fmla="*/ 46 h 89"/>
              <a:gd name="T68" fmla="*/ 16 w 68"/>
              <a:gd name="T69" fmla="*/ 42 h 89"/>
              <a:gd name="T70" fmla="*/ 6 w 68"/>
              <a:gd name="T71" fmla="*/ 35 h 89"/>
              <a:gd name="T72" fmla="*/ 4 w 68"/>
              <a:gd name="T73" fmla="*/ 24 h 89"/>
              <a:gd name="T74" fmla="*/ 5 w 68"/>
              <a:gd name="T75" fmla="*/ 15 h 89"/>
              <a:gd name="T76" fmla="*/ 14 w 68"/>
              <a:gd name="T77" fmla="*/ 5 h 89"/>
              <a:gd name="T78" fmla="*/ 26 w 68"/>
              <a:gd name="T79" fmla="*/ 0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89"/>
              <a:gd name="T122" fmla="*/ 68 w 68"/>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89">
                <a:moveTo>
                  <a:pt x="26" y="0"/>
                </a:moveTo>
                <a:lnTo>
                  <a:pt x="40" y="0"/>
                </a:lnTo>
                <a:lnTo>
                  <a:pt x="46" y="1"/>
                </a:lnTo>
                <a:lnTo>
                  <a:pt x="51" y="3"/>
                </a:lnTo>
                <a:lnTo>
                  <a:pt x="55" y="5"/>
                </a:lnTo>
                <a:lnTo>
                  <a:pt x="62" y="13"/>
                </a:lnTo>
                <a:lnTo>
                  <a:pt x="65" y="16"/>
                </a:lnTo>
                <a:lnTo>
                  <a:pt x="66" y="21"/>
                </a:lnTo>
                <a:lnTo>
                  <a:pt x="66" y="26"/>
                </a:lnTo>
                <a:lnTo>
                  <a:pt x="55" y="26"/>
                </a:lnTo>
                <a:lnTo>
                  <a:pt x="55" y="21"/>
                </a:lnTo>
                <a:lnTo>
                  <a:pt x="50" y="14"/>
                </a:lnTo>
                <a:lnTo>
                  <a:pt x="45" y="11"/>
                </a:lnTo>
                <a:lnTo>
                  <a:pt x="41" y="10"/>
                </a:lnTo>
                <a:lnTo>
                  <a:pt x="29" y="10"/>
                </a:lnTo>
                <a:lnTo>
                  <a:pt x="22" y="11"/>
                </a:lnTo>
                <a:lnTo>
                  <a:pt x="19" y="14"/>
                </a:lnTo>
                <a:lnTo>
                  <a:pt x="16" y="16"/>
                </a:lnTo>
                <a:lnTo>
                  <a:pt x="15" y="20"/>
                </a:lnTo>
                <a:lnTo>
                  <a:pt x="15" y="26"/>
                </a:lnTo>
                <a:lnTo>
                  <a:pt x="16" y="29"/>
                </a:lnTo>
                <a:lnTo>
                  <a:pt x="17" y="30"/>
                </a:lnTo>
                <a:lnTo>
                  <a:pt x="21" y="33"/>
                </a:lnTo>
                <a:lnTo>
                  <a:pt x="27" y="35"/>
                </a:lnTo>
                <a:lnTo>
                  <a:pt x="35" y="36"/>
                </a:lnTo>
                <a:lnTo>
                  <a:pt x="44" y="39"/>
                </a:lnTo>
                <a:lnTo>
                  <a:pt x="50" y="41"/>
                </a:lnTo>
                <a:lnTo>
                  <a:pt x="53" y="42"/>
                </a:lnTo>
                <a:lnTo>
                  <a:pt x="58" y="45"/>
                </a:lnTo>
                <a:lnTo>
                  <a:pt x="62" y="47"/>
                </a:lnTo>
                <a:lnTo>
                  <a:pt x="67" y="55"/>
                </a:lnTo>
                <a:lnTo>
                  <a:pt x="68" y="59"/>
                </a:lnTo>
                <a:lnTo>
                  <a:pt x="68" y="64"/>
                </a:lnTo>
                <a:lnTo>
                  <a:pt x="67" y="70"/>
                </a:lnTo>
                <a:lnTo>
                  <a:pt x="65" y="76"/>
                </a:lnTo>
                <a:lnTo>
                  <a:pt x="62" y="80"/>
                </a:lnTo>
                <a:lnTo>
                  <a:pt x="58" y="82"/>
                </a:lnTo>
                <a:lnTo>
                  <a:pt x="49" y="87"/>
                </a:lnTo>
                <a:lnTo>
                  <a:pt x="44" y="89"/>
                </a:lnTo>
                <a:lnTo>
                  <a:pt x="30" y="89"/>
                </a:lnTo>
                <a:lnTo>
                  <a:pt x="24" y="87"/>
                </a:lnTo>
                <a:lnTo>
                  <a:pt x="17" y="85"/>
                </a:lnTo>
                <a:lnTo>
                  <a:pt x="12" y="82"/>
                </a:lnTo>
                <a:lnTo>
                  <a:pt x="5" y="75"/>
                </a:lnTo>
                <a:lnTo>
                  <a:pt x="2" y="70"/>
                </a:lnTo>
                <a:lnTo>
                  <a:pt x="0" y="60"/>
                </a:lnTo>
                <a:lnTo>
                  <a:pt x="11" y="59"/>
                </a:lnTo>
                <a:lnTo>
                  <a:pt x="12" y="65"/>
                </a:lnTo>
                <a:lnTo>
                  <a:pt x="15" y="70"/>
                </a:lnTo>
                <a:lnTo>
                  <a:pt x="17" y="72"/>
                </a:lnTo>
                <a:lnTo>
                  <a:pt x="20" y="74"/>
                </a:lnTo>
                <a:lnTo>
                  <a:pt x="24" y="76"/>
                </a:lnTo>
                <a:lnTo>
                  <a:pt x="30" y="79"/>
                </a:lnTo>
                <a:lnTo>
                  <a:pt x="42" y="79"/>
                </a:lnTo>
                <a:lnTo>
                  <a:pt x="47" y="77"/>
                </a:lnTo>
                <a:lnTo>
                  <a:pt x="51" y="75"/>
                </a:lnTo>
                <a:lnTo>
                  <a:pt x="53" y="74"/>
                </a:lnTo>
                <a:lnTo>
                  <a:pt x="57" y="66"/>
                </a:lnTo>
                <a:lnTo>
                  <a:pt x="57" y="61"/>
                </a:lnTo>
                <a:lnTo>
                  <a:pt x="56" y="59"/>
                </a:lnTo>
                <a:lnTo>
                  <a:pt x="55" y="57"/>
                </a:lnTo>
                <a:lnTo>
                  <a:pt x="53" y="55"/>
                </a:lnTo>
                <a:lnTo>
                  <a:pt x="51" y="54"/>
                </a:lnTo>
                <a:lnTo>
                  <a:pt x="47" y="52"/>
                </a:lnTo>
                <a:lnTo>
                  <a:pt x="45" y="51"/>
                </a:lnTo>
                <a:lnTo>
                  <a:pt x="40" y="50"/>
                </a:lnTo>
                <a:lnTo>
                  <a:pt x="32" y="47"/>
                </a:lnTo>
                <a:lnTo>
                  <a:pt x="25" y="46"/>
                </a:lnTo>
                <a:lnTo>
                  <a:pt x="20" y="44"/>
                </a:lnTo>
                <a:lnTo>
                  <a:pt x="16" y="42"/>
                </a:lnTo>
                <a:lnTo>
                  <a:pt x="9" y="37"/>
                </a:lnTo>
                <a:lnTo>
                  <a:pt x="6" y="35"/>
                </a:lnTo>
                <a:lnTo>
                  <a:pt x="5" y="29"/>
                </a:lnTo>
                <a:lnTo>
                  <a:pt x="4" y="24"/>
                </a:lnTo>
                <a:lnTo>
                  <a:pt x="4" y="20"/>
                </a:lnTo>
                <a:lnTo>
                  <a:pt x="5" y="15"/>
                </a:lnTo>
                <a:lnTo>
                  <a:pt x="10" y="8"/>
                </a:lnTo>
                <a:lnTo>
                  <a:pt x="14" y="5"/>
                </a:lnTo>
                <a:lnTo>
                  <a:pt x="19" y="3"/>
                </a:lnTo>
                <a:lnTo>
                  <a:pt x="26" y="0"/>
                </a:lnTo>
                <a:close/>
              </a:path>
            </a:pathLst>
          </a:custGeom>
          <a:solidFill>
            <a:srgbClr val="FFFFFF"/>
          </a:solidFill>
          <a:ln w="0">
            <a:solidFill>
              <a:srgbClr val="FFFFFF"/>
            </a:solidFill>
            <a:prstDash val="solid"/>
            <a:round/>
            <a:headEnd/>
            <a:tailEnd/>
          </a:ln>
        </p:spPr>
        <p:txBody>
          <a:bodyPr/>
          <a:lstStyle/>
          <a:p>
            <a:endParaRPr lang="en-US"/>
          </a:p>
        </p:txBody>
      </p:sp>
      <p:sp>
        <p:nvSpPr>
          <p:cNvPr id="71" name="Freeform 524"/>
          <p:cNvSpPr>
            <a:spLocks/>
          </p:cNvSpPr>
          <p:nvPr/>
        </p:nvSpPr>
        <p:spPr bwMode="auto">
          <a:xfrm>
            <a:off x="4446588" y="5880100"/>
            <a:ext cx="130175" cy="136525"/>
          </a:xfrm>
          <a:custGeom>
            <a:avLst/>
            <a:gdLst>
              <a:gd name="T0" fmla="*/ 0 w 82"/>
              <a:gd name="T1" fmla="*/ 0 h 86"/>
              <a:gd name="T2" fmla="*/ 18 w 82"/>
              <a:gd name="T3" fmla="*/ 0 h 86"/>
              <a:gd name="T4" fmla="*/ 37 w 82"/>
              <a:gd name="T5" fmla="*/ 61 h 86"/>
              <a:gd name="T6" fmla="*/ 39 w 82"/>
              <a:gd name="T7" fmla="*/ 66 h 86"/>
              <a:gd name="T8" fmla="*/ 41 w 82"/>
              <a:gd name="T9" fmla="*/ 74 h 86"/>
              <a:gd name="T10" fmla="*/ 42 w 82"/>
              <a:gd name="T11" fmla="*/ 70 h 86"/>
              <a:gd name="T12" fmla="*/ 45 w 82"/>
              <a:gd name="T13" fmla="*/ 66 h 86"/>
              <a:gd name="T14" fmla="*/ 46 w 82"/>
              <a:gd name="T15" fmla="*/ 60 h 86"/>
              <a:gd name="T16" fmla="*/ 67 w 82"/>
              <a:gd name="T17" fmla="*/ 0 h 86"/>
              <a:gd name="T18" fmla="*/ 82 w 82"/>
              <a:gd name="T19" fmla="*/ 0 h 86"/>
              <a:gd name="T20" fmla="*/ 82 w 82"/>
              <a:gd name="T21" fmla="*/ 86 h 86"/>
              <a:gd name="T22" fmla="*/ 71 w 82"/>
              <a:gd name="T23" fmla="*/ 86 h 86"/>
              <a:gd name="T24" fmla="*/ 71 w 82"/>
              <a:gd name="T25" fmla="*/ 14 h 86"/>
              <a:gd name="T26" fmla="*/ 46 w 82"/>
              <a:gd name="T27" fmla="*/ 86 h 86"/>
              <a:gd name="T28" fmla="*/ 36 w 82"/>
              <a:gd name="T29" fmla="*/ 86 h 86"/>
              <a:gd name="T30" fmla="*/ 11 w 82"/>
              <a:gd name="T31" fmla="*/ 13 h 86"/>
              <a:gd name="T32" fmla="*/ 11 w 82"/>
              <a:gd name="T33" fmla="*/ 86 h 86"/>
              <a:gd name="T34" fmla="*/ 0 w 82"/>
              <a:gd name="T35" fmla="*/ 86 h 86"/>
              <a:gd name="T36" fmla="*/ 0 w 82"/>
              <a:gd name="T37" fmla="*/ 0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86"/>
              <a:gd name="T59" fmla="*/ 82 w 82"/>
              <a:gd name="T60" fmla="*/ 86 h 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86">
                <a:moveTo>
                  <a:pt x="0" y="0"/>
                </a:moveTo>
                <a:lnTo>
                  <a:pt x="18" y="0"/>
                </a:lnTo>
                <a:lnTo>
                  <a:pt x="37" y="61"/>
                </a:lnTo>
                <a:lnTo>
                  <a:pt x="39" y="66"/>
                </a:lnTo>
                <a:lnTo>
                  <a:pt x="41" y="74"/>
                </a:lnTo>
                <a:lnTo>
                  <a:pt x="42" y="70"/>
                </a:lnTo>
                <a:lnTo>
                  <a:pt x="45" y="66"/>
                </a:lnTo>
                <a:lnTo>
                  <a:pt x="46" y="60"/>
                </a:lnTo>
                <a:lnTo>
                  <a:pt x="67" y="0"/>
                </a:lnTo>
                <a:lnTo>
                  <a:pt x="82" y="0"/>
                </a:lnTo>
                <a:lnTo>
                  <a:pt x="82" y="86"/>
                </a:lnTo>
                <a:lnTo>
                  <a:pt x="71" y="86"/>
                </a:lnTo>
                <a:lnTo>
                  <a:pt x="71" y="14"/>
                </a:lnTo>
                <a:lnTo>
                  <a:pt x="46" y="86"/>
                </a:lnTo>
                <a:lnTo>
                  <a:pt x="36" y="86"/>
                </a:lnTo>
                <a:lnTo>
                  <a:pt x="11" y="13"/>
                </a:lnTo>
                <a:lnTo>
                  <a:pt x="11" y="86"/>
                </a:lnTo>
                <a:lnTo>
                  <a:pt x="0" y="86"/>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72" name="Freeform 525"/>
          <p:cNvSpPr>
            <a:spLocks noEditPoints="1"/>
          </p:cNvSpPr>
          <p:nvPr/>
        </p:nvSpPr>
        <p:spPr bwMode="auto">
          <a:xfrm>
            <a:off x="4597400" y="5916613"/>
            <a:ext cx="92075" cy="103187"/>
          </a:xfrm>
          <a:custGeom>
            <a:avLst/>
            <a:gdLst>
              <a:gd name="T0" fmla="*/ 30 w 58"/>
              <a:gd name="T1" fmla="*/ 9 h 65"/>
              <a:gd name="T2" fmla="*/ 20 w 58"/>
              <a:gd name="T3" fmla="*/ 11 h 65"/>
              <a:gd name="T4" fmla="*/ 16 w 58"/>
              <a:gd name="T5" fmla="*/ 15 h 65"/>
              <a:gd name="T6" fmla="*/ 13 w 58"/>
              <a:gd name="T7" fmla="*/ 18 h 65"/>
              <a:gd name="T8" fmla="*/ 11 w 58"/>
              <a:gd name="T9" fmla="*/ 25 h 65"/>
              <a:gd name="T10" fmla="*/ 11 w 58"/>
              <a:gd name="T11" fmla="*/ 38 h 65"/>
              <a:gd name="T12" fmla="*/ 12 w 58"/>
              <a:gd name="T13" fmla="*/ 42 h 65"/>
              <a:gd name="T14" fmla="*/ 13 w 58"/>
              <a:gd name="T15" fmla="*/ 47 h 65"/>
              <a:gd name="T16" fmla="*/ 20 w 58"/>
              <a:gd name="T17" fmla="*/ 53 h 65"/>
              <a:gd name="T18" fmla="*/ 25 w 58"/>
              <a:gd name="T19" fmla="*/ 56 h 65"/>
              <a:gd name="T20" fmla="*/ 35 w 58"/>
              <a:gd name="T21" fmla="*/ 56 h 65"/>
              <a:gd name="T22" fmla="*/ 38 w 58"/>
              <a:gd name="T23" fmla="*/ 53 h 65"/>
              <a:gd name="T24" fmla="*/ 45 w 58"/>
              <a:gd name="T25" fmla="*/ 47 h 65"/>
              <a:gd name="T26" fmla="*/ 47 w 58"/>
              <a:gd name="T27" fmla="*/ 37 h 65"/>
              <a:gd name="T28" fmla="*/ 47 w 58"/>
              <a:gd name="T29" fmla="*/ 26 h 65"/>
              <a:gd name="T30" fmla="*/ 45 w 58"/>
              <a:gd name="T31" fmla="*/ 18 h 65"/>
              <a:gd name="T32" fmla="*/ 42 w 58"/>
              <a:gd name="T33" fmla="*/ 15 h 65"/>
              <a:gd name="T34" fmla="*/ 38 w 58"/>
              <a:gd name="T35" fmla="*/ 11 h 65"/>
              <a:gd name="T36" fmla="*/ 35 w 58"/>
              <a:gd name="T37" fmla="*/ 10 h 65"/>
              <a:gd name="T38" fmla="*/ 30 w 58"/>
              <a:gd name="T39" fmla="*/ 9 h 65"/>
              <a:gd name="T40" fmla="*/ 30 w 58"/>
              <a:gd name="T41" fmla="*/ 0 h 65"/>
              <a:gd name="T42" fmla="*/ 41 w 58"/>
              <a:gd name="T43" fmla="*/ 2 h 65"/>
              <a:gd name="T44" fmla="*/ 51 w 58"/>
              <a:gd name="T45" fmla="*/ 9 h 65"/>
              <a:gd name="T46" fmla="*/ 56 w 58"/>
              <a:gd name="T47" fmla="*/ 18 h 65"/>
              <a:gd name="T48" fmla="*/ 58 w 58"/>
              <a:gd name="T49" fmla="*/ 31 h 65"/>
              <a:gd name="T50" fmla="*/ 58 w 58"/>
              <a:gd name="T51" fmla="*/ 38 h 65"/>
              <a:gd name="T52" fmla="*/ 57 w 58"/>
              <a:gd name="T53" fmla="*/ 45 h 65"/>
              <a:gd name="T54" fmla="*/ 52 w 58"/>
              <a:gd name="T55" fmla="*/ 55 h 65"/>
              <a:gd name="T56" fmla="*/ 48 w 58"/>
              <a:gd name="T57" fmla="*/ 58 h 65"/>
              <a:gd name="T58" fmla="*/ 45 w 58"/>
              <a:gd name="T59" fmla="*/ 61 h 65"/>
              <a:gd name="T60" fmla="*/ 37 w 58"/>
              <a:gd name="T61" fmla="*/ 63 h 65"/>
              <a:gd name="T62" fmla="*/ 30 w 58"/>
              <a:gd name="T63" fmla="*/ 65 h 65"/>
              <a:gd name="T64" fmla="*/ 17 w 58"/>
              <a:gd name="T65" fmla="*/ 62 h 65"/>
              <a:gd name="T66" fmla="*/ 9 w 58"/>
              <a:gd name="T67" fmla="*/ 56 h 65"/>
              <a:gd name="T68" fmla="*/ 2 w 58"/>
              <a:gd name="T69" fmla="*/ 46 h 65"/>
              <a:gd name="T70" fmla="*/ 0 w 58"/>
              <a:gd name="T71" fmla="*/ 32 h 65"/>
              <a:gd name="T72" fmla="*/ 1 w 58"/>
              <a:gd name="T73" fmla="*/ 22 h 65"/>
              <a:gd name="T74" fmla="*/ 5 w 58"/>
              <a:gd name="T75" fmla="*/ 13 h 65"/>
              <a:gd name="T76" fmla="*/ 10 w 58"/>
              <a:gd name="T77" fmla="*/ 7 h 65"/>
              <a:gd name="T78" fmla="*/ 18 w 58"/>
              <a:gd name="T79" fmla="*/ 1 h 65"/>
              <a:gd name="T80" fmla="*/ 30 w 58"/>
              <a:gd name="T81" fmla="*/ 0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5"/>
              <a:gd name="T125" fmla="*/ 58 w 58"/>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5">
                <a:moveTo>
                  <a:pt x="30" y="9"/>
                </a:moveTo>
                <a:lnTo>
                  <a:pt x="20" y="11"/>
                </a:lnTo>
                <a:lnTo>
                  <a:pt x="16" y="15"/>
                </a:lnTo>
                <a:lnTo>
                  <a:pt x="13" y="18"/>
                </a:lnTo>
                <a:lnTo>
                  <a:pt x="11" y="25"/>
                </a:lnTo>
                <a:lnTo>
                  <a:pt x="11" y="38"/>
                </a:lnTo>
                <a:lnTo>
                  <a:pt x="12" y="42"/>
                </a:lnTo>
                <a:lnTo>
                  <a:pt x="13" y="47"/>
                </a:lnTo>
                <a:lnTo>
                  <a:pt x="20" y="53"/>
                </a:lnTo>
                <a:lnTo>
                  <a:pt x="25" y="56"/>
                </a:lnTo>
                <a:lnTo>
                  <a:pt x="35" y="56"/>
                </a:lnTo>
                <a:lnTo>
                  <a:pt x="38" y="53"/>
                </a:lnTo>
                <a:lnTo>
                  <a:pt x="45" y="47"/>
                </a:lnTo>
                <a:lnTo>
                  <a:pt x="47" y="37"/>
                </a:lnTo>
                <a:lnTo>
                  <a:pt x="47" y="26"/>
                </a:lnTo>
                <a:lnTo>
                  <a:pt x="45" y="18"/>
                </a:lnTo>
                <a:lnTo>
                  <a:pt x="42" y="15"/>
                </a:lnTo>
                <a:lnTo>
                  <a:pt x="38" y="11"/>
                </a:lnTo>
                <a:lnTo>
                  <a:pt x="35" y="10"/>
                </a:lnTo>
                <a:lnTo>
                  <a:pt x="30" y="9"/>
                </a:lnTo>
                <a:close/>
                <a:moveTo>
                  <a:pt x="30" y="0"/>
                </a:moveTo>
                <a:lnTo>
                  <a:pt x="41" y="2"/>
                </a:lnTo>
                <a:lnTo>
                  <a:pt x="51" y="9"/>
                </a:lnTo>
                <a:lnTo>
                  <a:pt x="56" y="18"/>
                </a:lnTo>
                <a:lnTo>
                  <a:pt x="58" y="31"/>
                </a:lnTo>
                <a:lnTo>
                  <a:pt x="58" y="38"/>
                </a:lnTo>
                <a:lnTo>
                  <a:pt x="57" y="45"/>
                </a:lnTo>
                <a:lnTo>
                  <a:pt x="52" y="55"/>
                </a:lnTo>
                <a:lnTo>
                  <a:pt x="48" y="58"/>
                </a:lnTo>
                <a:lnTo>
                  <a:pt x="45" y="61"/>
                </a:lnTo>
                <a:lnTo>
                  <a:pt x="37" y="63"/>
                </a:lnTo>
                <a:lnTo>
                  <a:pt x="30" y="65"/>
                </a:lnTo>
                <a:lnTo>
                  <a:pt x="17" y="62"/>
                </a:lnTo>
                <a:lnTo>
                  <a:pt x="9" y="56"/>
                </a:lnTo>
                <a:lnTo>
                  <a:pt x="2" y="46"/>
                </a:lnTo>
                <a:lnTo>
                  <a:pt x="0" y="32"/>
                </a:lnTo>
                <a:lnTo>
                  <a:pt x="1" y="22"/>
                </a:lnTo>
                <a:lnTo>
                  <a:pt x="5" y="13"/>
                </a:lnTo>
                <a:lnTo>
                  <a:pt x="10" y="7"/>
                </a:lnTo>
                <a:lnTo>
                  <a:pt x="18" y="1"/>
                </a:lnTo>
                <a:lnTo>
                  <a:pt x="30" y="0"/>
                </a:lnTo>
                <a:close/>
              </a:path>
            </a:pathLst>
          </a:custGeom>
          <a:solidFill>
            <a:srgbClr val="FFFFFF"/>
          </a:solidFill>
          <a:ln w="0">
            <a:solidFill>
              <a:srgbClr val="FFFFFF"/>
            </a:solidFill>
            <a:prstDash val="solid"/>
            <a:round/>
            <a:headEnd/>
            <a:tailEnd/>
          </a:ln>
        </p:spPr>
        <p:txBody>
          <a:bodyPr/>
          <a:lstStyle/>
          <a:p>
            <a:endParaRPr lang="en-US"/>
          </a:p>
        </p:txBody>
      </p:sp>
      <p:sp>
        <p:nvSpPr>
          <p:cNvPr id="73" name="Freeform 526"/>
          <p:cNvSpPr>
            <a:spLocks/>
          </p:cNvSpPr>
          <p:nvPr/>
        </p:nvSpPr>
        <p:spPr bwMode="auto">
          <a:xfrm>
            <a:off x="4710113" y="5916613"/>
            <a:ext cx="80962" cy="100012"/>
          </a:xfrm>
          <a:custGeom>
            <a:avLst/>
            <a:gdLst>
              <a:gd name="T0" fmla="*/ 30 w 51"/>
              <a:gd name="T1" fmla="*/ 0 h 63"/>
              <a:gd name="T2" fmla="*/ 35 w 51"/>
              <a:gd name="T3" fmla="*/ 0 h 63"/>
              <a:gd name="T4" fmla="*/ 45 w 51"/>
              <a:gd name="T5" fmla="*/ 5 h 63"/>
              <a:gd name="T6" fmla="*/ 46 w 51"/>
              <a:gd name="T7" fmla="*/ 7 h 63"/>
              <a:gd name="T8" fmla="*/ 48 w 51"/>
              <a:gd name="T9" fmla="*/ 11 h 63"/>
              <a:gd name="T10" fmla="*/ 50 w 51"/>
              <a:gd name="T11" fmla="*/ 15 h 63"/>
              <a:gd name="T12" fmla="*/ 50 w 51"/>
              <a:gd name="T13" fmla="*/ 17 h 63"/>
              <a:gd name="T14" fmla="*/ 51 w 51"/>
              <a:gd name="T15" fmla="*/ 21 h 63"/>
              <a:gd name="T16" fmla="*/ 51 w 51"/>
              <a:gd name="T17" fmla="*/ 63 h 63"/>
              <a:gd name="T18" fmla="*/ 40 w 51"/>
              <a:gd name="T19" fmla="*/ 63 h 63"/>
              <a:gd name="T20" fmla="*/ 40 w 51"/>
              <a:gd name="T21" fmla="*/ 18 h 63"/>
              <a:gd name="T22" fmla="*/ 37 w 51"/>
              <a:gd name="T23" fmla="*/ 13 h 63"/>
              <a:gd name="T24" fmla="*/ 35 w 51"/>
              <a:gd name="T25" fmla="*/ 11 h 63"/>
              <a:gd name="T26" fmla="*/ 27 w 51"/>
              <a:gd name="T27" fmla="*/ 9 h 63"/>
              <a:gd name="T28" fmla="*/ 22 w 51"/>
              <a:gd name="T29" fmla="*/ 10 h 63"/>
              <a:gd name="T30" fmla="*/ 19 w 51"/>
              <a:gd name="T31" fmla="*/ 11 h 63"/>
              <a:gd name="T32" fmla="*/ 15 w 51"/>
              <a:gd name="T33" fmla="*/ 13 h 63"/>
              <a:gd name="T34" fmla="*/ 14 w 51"/>
              <a:gd name="T35" fmla="*/ 16 h 63"/>
              <a:gd name="T36" fmla="*/ 11 w 51"/>
              <a:gd name="T37" fmla="*/ 23 h 63"/>
              <a:gd name="T38" fmla="*/ 11 w 51"/>
              <a:gd name="T39" fmla="*/ 63 h 63"/>
              <a:gd name="T40" fmla="*/ 0 w 51"/>
              <a:gd name="T41" fmla="*/ 63 h 63"/>
              <a:gd name="T42" fmla="*/ 0 w 51"/>
              <a:gd name="T43" fmla="*/ 1 h 63"/>
              <a:gd name="T44" fmla="*/ 10 w 51"/>
              <a:gd name="T45" fmla="*/ 1 h 63"/>
              <a:gd name="T46" fmla="*/ 10 w 51"/>
              <a:gd name="T47" fmla="*/ 10 h 63"/>
              <a:gd name="T48" fmla="*/ 17 w 51"/>
              <a:gd name="T49" fmla="*/ 2 h 63"/>
              <a:gd name="T50" fmla="*/ 30 w 51"/>
              <a:gd name="T51" fmla="*/ 0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63"/>
              <a:gd name="T80" fmla="*/ 51 w 51"/>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63">
                <a:moveTo>
                  <a:pt x="30" y="0"/>
                </a:moveTo>
                <a:lnTo>
                  <a:pt x="35" y="0"/>
                </a:lnTo>
                <a:lnTo>
                  <a:pt x="45" y="5"/>
                </a:lnTo>
                <a:lnTo>
                  <a:pt x="46" y="7"/>
                </a:lnTo>
                <a:lnTo>
                  <a:pt x="48" y="11"/>
                </a:lnTo>
                <a:lnTo>
                  <a:pt x="50" y="15"/>
                </a:lnTo>
                <a:lnTo>
                  <a:pt x="50" y="17"/>
                </a:lnTo>
                <a:lnTo>
                  <a:pt x="51" y="21"/>
                </a:lnTo>
                <a:lnTo>
                  <a:pt x="51" y="63"/>
                </a:lnTo>
                <a:lnTo>
                  <a:pt x="40" y="63"/>
                </a:lnTo>
                <a:lnTo>
                  <a:pt x="40" y="18"/>
                </a:lnTo>
                <a:lnTo>
                  <a:pt x="37" y="13"/>
                </a:lnTo>
                <a:lnTo>
                  <a:pt x="35" y="11"/>
                </a:lnTo>
                <a:lnTo>
                  <a:pt x="27" y="9"/>
                </a:lnTo>
                <a:lnTo>
                  <a:pt x="22" y="10"/>
                </a:lnTo>
                <a:lnTo>
                  <a:pt x="19" y="11"/>
                </a:lnTo>
                <a:lnTo>
                  <a:pt x="15" y="13"/>
                </a:lnTo>
                <a:lnTo>
                  <a:pt x="14" y="16"/>
                </a:lnTo>
                <a:lnTo>
                  <a:pt x="11" y="23"/>
                </a:lnTo>
                <a:lnTo>
                  <a:pt x="11" y="63"/>
                </a:lnTo>
                <a:lnTo>
                  <a:pt x="0" y="63"/>
                </a:lnTo>
                <a:lnTo>
                  <a:pt x="0" y="1"/>
                </a:lnTo>
                <a:lnTo>
                  <a:pt x="10" y="1"/>
                </a:lnTo>
                <a:lnTo>
                  <a:pt x="10" y="10"/>
                </a:lnTo>
                <a:lnTo>
                  <a:pt x="17" y="2"/>
                </a:lnTo>
                <a:lnTo>
                  <a:pt x="30" y="0"/>
                </a:lnTo>
                <a:close/>
              </a:path>
            </a:pathLst>
          </a:custGeom>
          <a:solidFill>
            <a:srgbClr val="FFFFFF"/>
          </a:solidFill>
          <a:ln w="0">
            <a:solidFill>
              <a:srgbClr val="FFFFFF"/>
            </a:solidFill>
            <a:prstDash val="solid"/>
            <a:round/>
            <a:headEnd/>
            <a:tailEnd/>
          </a:ln>
        </p:spPr>
        <p:txBody>
          <a:bodyPr/>
          <a:lstStyle/>
          <a:p>
            <a:endParaRPr lang="en-US"/>
          </a:p>
        </p:txBody>
      </p:sp>
      <p:sp>
        <p:nvSpPr>
          <p:cNvPr id="74" name="Freeform 527"/>
          <p:cNvSpPr>
            <a:spLocks/>
          </p:cNvSpPr>
          <p:nvPr/>
        </p:nvSpPr>
        <p:spPr bwMode="auto">
          <a:xfrm>
            <a:off x="4806950" y="5884863"/>
            <a:ext cx="47625" cy="134937"/>
          </a:xfrm>
          <a:custGeom>
            <a:avLst/>
            <a:gdLst>
              <a:gd name="T0" fmla="*/ 19 w 30"/>
              <a:gd name="T1" fmla="*/ 0 h 85"/>
              <a:gd name="T2" fmla="*/ 19 w 30"/>
              <a:gd name="T3" fmla="*/ 21 h 85"/>
              <a:gd name="T4" fmla="*/ 29 w 30"/>
              <a:gd name="T5" fmla="*/ 21 h 85"/>
              <a:gd name="T6" fmla="*/ 29 w 30"/>
              <a:gd name="T7" fmla="*/ 30 h 85"/>
              <a:gd name="T8" fmla="*/ 19 w 30"/>
              <a:gd name="T9" fmla="*/ 30 h 85"/>
              <a:gd name="T10" fmla="*/ 19 w 30"/>
              <a:gd name="T11" fmla="*/ 71 h 85"/>
              <a:gd name="T12" fmla="*/ 20 w 30"/>
              <a:gd name="T13" fmla="*/ 72 h 85"/>
              <a:gd name="T14" fmla="*/ 20 w 30"/>
              <a:gd name="T15" fmla="*/ 73 h 85"/>
              <a:gd name="T16" fmla="*/ 22 w 30"/>
              <a:gd name="T17" fmla="*/ 75 h 85"/>
              <a:gd name="T18" fmla="*/ 26 w 30"/>
              <a:gd name="T19" fmla="*/ 75 h 85"/>
              <a:gd name="T20" fmla="*/ 29 w 30"/>
              <a:gd name="T21" fmla="*/ 73 h 85"/>
              <a:gd name="T22" fmla="*/ 30 w 30"/>
              <a:gd name="T23" fmla="*/ 83 h 85"/>
              <a:gd name="T24" fmla="*/ 26 w 30"/>
              <a:gd name="T25" fmla="*/ 85 h 85"/>
              <a:gd name="T26" fmla="*/ 19 w 30"/>
              <a:gd name="T27" fmla="*/ 85 h 85"/>
              <a:gd name="T28" fmla="*/ 14 w 30"/>
              <a:gd name="T29" fmla="*/ 82 h 85"/>
              <a:gd name="T30" fmla="*/ 10 w 30"/>
              <a:gd name="T31" fmla="*/ 80 h 85"/>
              <a:gd name="T32" fmla="*/ 9 w 30"/>
              <a:gd name="T33" fmla="*/ 77 h 85"/>
              <a:gd name="T34" fmla="*/ 9 w 30"/>
              <a:gd name="T35" fmla="*/ 75 h 85"/>
              <a:gd name="T36" fmla="*/ 7 w 30"/>
              <a:gd name="T37" fmla="*/ 71 h 85"/>
              <a:gd name="T38" fmla="*/ 7 w 30"/>
              <a:gd name="T39" fmla="*/ 30 h 85"/>
              <a:gd name="T40" fmla="*/ 0 w 30"/>
              <a:gd name="T41" fmla="*/ 30 h 85"/>
              <a:gd name="T42" fmla="*/ 0 w 30"/>
              <a:gd name="T43" fmla="*/ 21 h 85"/>
              <a:gd name="T44" fmla="*/ 7 w 30"/>
              <a:gd name="T45" fmla="*/ 21 h 85"/>
              <a:gd name="T46" fmla="*/ 7 w 30"/>
              <a:gd name="T47" fmla="*/ 6 h 85"/>
              <a:gd name="T48" fmla="*/ 19 w 30"/>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85"/>
              <a:gd name="T77" fmla="*/ 30 w 30"/>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85">
                <a:moveTo>
                  <a:pt x="19" y="0"/>
                </a:moveTo>
                <a:lnTo>
                  <a:pt x="19" y="21"/>
                </a:lnTo>
                <a:lnTo>
                  <a:pt x="29" y="21"/>
                </a:lnTo>
                <a:lnTo>
                  <a:pt x="29" y="30"/>
                </a:lnTo>
                <a:lnTo>
                  <a:pt x="19" y="30"/>
                </a:lnTo>
                <a:lnTo>
                  <a:pt x="19" y="71"/>
                </a:lnTo>
                <a:lnTo>
                  <a:pt x="20" y="72"/>
                </a:lnTo>
                <a:lnTo>
                  <a:pt x="20" y="73"/>
                </a:lnTo>
                <a:lnTo>
                  <a:pt x="22" y="75"/>
                </a:lnTo>
                <a:lnTo>
                  <a:pt x="26" y="75"/>
                </a:lnTo>
                <a:lnTo>
                  <a:pt x="29" y="73"/>
                </a:lnTo>
                <a:lnTo>
                  <a:pt x="30" y="83"/>
                </a:lnTo>
                <a:lnTo>
                  <a:pt x="26" y="85"/>
                </a:lnTo>
                <a:lnTo>
                  <a:pt x="19" y="85"/>
                </a:lnTo>
                <a:lnTo>
                  <a:pt x="14" y="82"/>
                </a:lnTo>
                <a:lnTo>
                  <a:pt x="10" y="80"/>
                </a:lnTo>
                <a:lnTo>
                  <a:pt x="9" y="77"/>
                </a:lnTo>
                <a:lnTo>
                  <a:pt x="9" y="75"/>
                </a:lnTo>
                <a:lnTo>
                  <a:pt x="7" y="71"/>
                </a:lnTo>
                <a:lnTo>
                  <a:pt x="7" y="30"/>
                </a:lnTo>
                <a:lnTo>
                  <a:pt x="0" y="30"/>
                </a:lnTo>
                <a:lnTo>
                  <a:pt x="0" y="21"/>
                </a:lnTo>
                <a:lnTo>
                  <a:pt x="7" y="21"/>
                </a:lnTo>
                <a:lnTo>
                  <a:pt x="7" y="6"/>
                </a:lnTo>
                <a:lnTo>
                  <a:pt x="19" y="0"/>
                </a:lnTo>
                <a:close/>
              </a:path>
            </a:pathLst>
          </a:custGeom>
          <a:solidFill>
            <a:srgbClr val="FFFFFF"/>
          </a:solidFill>
          <a:ln w="0">
            <a:solidFill>
              <a:srgbClr val="FFFFFF"/>
            </a:solidFill>
            <a:prstDash val="solid"/>
            <a:round/>
            <a:headEnd/>
            <a:tailEnd/>
          </a:ln>
        </p:spPr>
        <p:txBody>
          <a:bodyPr/>
          <a:lstStyle/>
          <a:p>
            <a:endParaRPr lang="en-US"/>
          </a:p>
        </p:txBody>
      </p:sp>
      <p:sp>
        <p:nvSpPr>
          <p:cNvPr id="75" name="Freeform 528"/>
          <p:cNvSpPr>
            <a:spLocks/>
          </p:cNvSpPr>
          <p:nvPr/>
        </p:nvSpPr>
        <p:spPr bwMode="auto">
          <a:xfrm>
            <a:off x="4868863" y="5880100"/>
            <a:ext cx="80962" cy="136525"/>
          </a:xfrm>
          <a:custGeom>
            <a:avLst/>
            <a:gdLst>
              <a:gd name="T0" fmla="*/ 0 w 51"/>
              <a:gd name="T1" fmla="*/ 0 h 86"/>
              <a:gd name="T2" fmla="*/ 11 w 51"/>
              <a:gd name="T3" fmla="*/ 0 h 86"/>
              <a:gd name="T4" fmla="*/ 11 w 51"/>
              <a:gd name="T5" fmla="*/ 32 h 86"/>
              <a:gd name="T6" fmla="*/ 15 w 51"/>
              <a:gd name="T7" fmla="*/ 28 h 86"/>
              <a:gd name="T8" fmla="*/ 24 w 51"/>
              <a:gd name="T9" fmla="*/ 23 h 86"/>
              <a:gd name="T10" fmla="*/ 29 w 51"/>
              <a:gd name="T11" fmla="*/ 23 h 86"/>
              <a:gd name="T12" fmla="*/ 36 w 51"/>
              <a:gd name="T13" fmla="*/ 24 h 86"/>
              <a:gd name="T14" fmla="*/ 41 w 51"/>
              <a:gd name="T15" fmla="*/ 25 h 86"/>
              <a:gd name="T16" fmla="*/ 44 w 51"/>
              <a:gd name="T17" fmla="*/ 28 h 86"/>
              <a:gd name="T18" fmla="*/ 47 w 51"/>
              <a:gd name="T19" fmla="*/ 30 h 86"/>
              <a:gd name="T20" fmla="*/ 48 w 51"/>
              <a:gd name="T21" fmla="*/ 33 h 86"/>
              <a:gd name="T22" fmla="*/ 49 w 51"/>
              <a:gd name="T23" fmla="*/ 36 h 86"/>
              <a:gd name="T24" fmla="*/ 51 w 51"/>
              <a:gd name="T25" fmla="*/ 41 h 86"/>
              <a:gd name="T26" fmla="*/ 51 w 51"/>
              <a:gd name="T27" fmla="*/ 86 h 86"/>
              <a:gd name="T28" fmla="*/ 39 w 51"/>
              <a:gd name="T29" fmla="*/ 86 h 86"/>
              <a:gd name="T30" fmla="*/ 39 w 51"/>
              <a:gd name="T31" fmla="*/ 43 h 86"/>
              <a:gd name="T32" fmla="*/ 38 w 51"/>
              <a:gd name="T33" fmla="*/ 38 h 86"/>
              <a:gd name="T34" fmla="*/ 37 w 51"/>
              <a:gd name="T35" fmla="*/ 35 h 86"/>
              <a:gd name="T36" fmla="*/ 34 w 51"/>
              <a:gd name="T37" fmla="*/ 34 h 86"/>
              <a:gd name="T38" fmla="*/ 27 w 51"/>
              <a:gd name="T39" fmla="*/ 32 h 86"/>
              <a:gd name="T40" fmla="*/ 22 w 51"/>
              <a:gd name="T41" fmla="*/ 33 h 86"/>
              <a:gd name="T42" fmla="*/ 18 w 51"/>
              <a:gd name="T43" fmla="*/ 34 h 86"/>
              <a:gd name="T44" fmla="*/ 13 w 51"/>
              <a:gd name="T45" fmla="*/ 39 h 86"/>
              <a:gd name="T46" fmla="*/ 11 w 51"/>
              <a:gd name="T47" fmla="*/ 44 h 86"/>
              <a:gd name="T48" fmla="*/ 11 w 51"/>
              <a:gd name="T49" fmla="*/ 86 h 86"/>
              <a:gd name="T50" fmla="*/ 0 w 51"/>
              <a:gd name="T51" fmla="*/ 86 h 86"/>
              <a:gd name="T52" fmla="*/ 0 w 51"/>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86"/>
              <a:gd name="T83" fmla="*/ 51 w 51"/>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86">
                <a:moveTo>
                  <a:pt x="0" y="0"/>
                </a:moveTo>
                <a:lnTo>
                  <a:pt x="11" y="0"/>
                </a:lnTo>
                <a:lnTo>
                  <a:pt x="11" y="32"/>
                </a:lnTo>
                <a:lnTo>
                  <a:pt x="15" y="28"/>
                </a:lnTo>
                <a:lnTo>
                  <a:pt x="24" y="23"/>
                </a:lnTo>
                <a:lnTo>
                  <a:pt x="29" y="23"/>
                </a:lnTo>
                <a:lnTo>
                  <a:pt x="36" y="24"/>
                </a:lnTo>
                <a:lnTo>
                  <a:pt x="41" y="25"/>
                </a:lnTo>
                <a:lnTo>
                  <a:pt x="44" y="28"/>
                </a:lnTo>
                <a:lnTo>
                  <a:pt x="47" y="30"/>
                </a:lnTo>
                <a:lnTo>
                  <a:pt x="48" y="33"/>
                </a:lnTo>
                <a:lnTo>
                  <a:pt x="49" y="36"/>
                </a:lnTo>
                <a:lnTo>
                  <a:pt x="51" y="41"/>
                </a:lnTo>
                <a:lnTo>
                  <a:pt x="51" y="86"/>
                </a:lnTo>
                <a:lnTo>
                  <a:pt x="39" y="86"/>
                </a:lnTo>
                <a:lnTo>
                  <a:pt x="39" y="43"/>
                </a:lnTo>
                <a:lnTo>
                  <a:pt x="38" y="38"/>
                </a:lnTo>
                <a:lnTo>
                  <a:pt x="37" y="35"/>
                </a:lnTo>
                <a:lnTo>
                  <a:pt x="34" y="34"/>
                </a:lnTo>
                <a:lnTo>
                  <a:pt x="27" y="32"/>
                </a:lnTo>
                <a:lnTo>
                  <a:pt x="22" y="33"/>
                </a:lnTo>
                <a:lnTo>
                  <a:pt x="18" y="34"/>
                </a:lnTo>
                <a:lnTo>
                  <a:pt x="13" y="39"/>
                </a:lnTo>
                <a:lnTo>
                  <a:pt x="11" y="44"/>
                </a:lnTo>
                <a:lnTo>
                  <a:pt x="11" y="86"/>
                </a:lnTo>
                <a:lnTo>
                  <a:pt x="0" y="86"/>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76" name="Freeform 529"/>
          <p:cNvSpPr>
            <a:spLocks/>
          </p:cNvSpPr>
          <p:nvPr/>
        </p:nvSpPr>
        <p:spPr bwMode="auto">
          <a:xfrm>
            <a:off x="4968875" y="5916613"/>
            <a:ext cx="80963" cy="103187"/>
          </a:xfrm>
          <a:custGeom>
            <a:avLst/>
            <a:gdLst>
              <a:gd name="T0" fmla="*/ 31 w 51"/>
              <a:gd name="T1" fmla="*/ 0 h 65"/>
              <a:gd name="T2" fmla="*/ 45 w 51"/>
              <a:gd name="T3" fmla="*/ 7 h 65"/>
              <a:gd name="T4" fmla="*/ 49 w 51"/>
              <a:gd name="T5" fmla="*/ 17 h 65"/>
              <a:gd name="T6" fmla="*/ 38 w 51"/>
              <a:gd name="T7" fmla="*/ 15 h 65"/>
              <a:gd name="T8" fmla="*/ 33 w 51"/>
              <a:gd name="T9" fmla="*/ 10 h 65"/>
              <a:gd name="T10" fmla="*/ 20 w 51"/>
              <a:gd name="T11" fmla="*/ 9 h 65"/>
              <a:gd name="T12" fmla="*/ 13 w 51"/>
              <a:gd name="T13" fmla="*/ 13 h 65"/>
              <a:gd name="T14" fmla="*/ 11 w 51"/>
              <a:gd name="T15" fmla="*/ 18 h 65"/>
              <a:gd name="T16" fmla="*/ 14 w 51"/>
              <a:gd name="T17" fmla="*/ 22 h 65"/>
              <a:gd name="T18" fmla="*/ 19 w 51"/>
              <a:gd name="T19" fmla="*/ 23 h 65"/>
              <a:gd name="T20" fmla="*/ 26 w 51"/>
              <a:gd name="T21" fmla="*/ 26 h 65"/>
              <a:gd name="T22" fmla="*/ 38 w 51"/>
              <a:gd name="T23" fmla="*/ 30 h 65"/>
              <a:gd name="T24" fmla="*/ 46 w 51"/>
              <a:gd name="T25" fmla="*/ 32 h 65"/>
              <a:gd name="T26" fmla="*/ 51 w 51"/>
              <a:gd name="T27" fmla="*/ 45 h 65"/>
              <a:gd name="T28" fmla="*/ 46 w 51"/>
              <a:gd name="T29" fmla="*/ 58 h 65"/>
              <a:gd name="T30" fmla="*/ 39 w 51"/>
              <a:gd name="T31" fmla="*/ 62 h 65"/>
              <a:gd name="T32" fmla="*/ 19 w 51"/>
              <a:gd name="T33" fmla="*/ 65 h 65"/>
              <a:gd name="T34" fmla="*/ 8 w 51"/>
              <a:gd name="T35" fmla="*/ 60 h 65"/>
              <a:gd name="T36" fmla="*/ 3 w 51"/>
              <a:gd name="T37" fmla="*/ 53 h 65"/>
              <a:gd name="T38" fmla="*/ 0 w 51"/>
              <a:gd name="T39" fmla="*/ 45 h 65"/>
              <a:gd name="T40" fmla="*/ 11 w 51"/>
              <a:gd name="T41" fmla="*/ 47 h 65"/>
              <a:gd name="T42" fmla="*/ 18 w 51"/>
              <a:gd name="T43" fmla="*/ 55 h 65"/>
              <a:gd name="T44" fmla="*/ 30 w 51"/>
              <a:gd name="T45" fmla="*/ 56 h 65"/>
              <a:gd name="T46" fmla="*/ 40 w 51"/>
              <a:gd name="T47" fmla="*/ 48 h 65"/>
              <a:gd name="T48" fmla="*/ 38 w 51"/>
              <a:gd name="T49" fmla="*/ 41 h 65"/>
              <a:gd name="T50" fmla="*/ 31 w 51"/>
              <a:gd name="T51" fmla="*/ 38 h 65"/>
              <a:gd name="T52" fmla="*/ 20 w 51"/>
              <a:gd name="T53" fmla="*/ 35 h 65"/>
              <a:gd name="T54" fmla="*/ 10 w 51"/>
              <a:gd name="T55" fmla="*/ 32 h 65"/>
              <a:gd name="T56" fmla="*/ 1 w 51"/>
              <a:gd name="T57" fmla="*/ 22 h 65"/>
              <a:gd name="T58" fmla="*/ 4 w 51"/>
              <a:gd name="T59" fmla="*/ 10 h 65"/>
              <a:gd name="T60" fmla="*/ 9 w 51"/>
              <a:gd name="T61" fmla="*/ 4 h 65"/>
              <a:gd name="T62" fmla="*/ 15 w 51"/>
              <a:gd name="T63" fmla="*/ 1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65"/>
              <a:gd name="T98" fmla="*/ 51 w 51"/>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65">
                <a:moveTo>
                  <a:pt x="20" y="0"/>
                </a:moveTo>
                <a:lnTo>
                  <a:pt x="31" y="0"/>
                </a:lnTo>
                <a:lnTo>
                  <a:pt x="38" y="2"/>
                </a:lnTo>
                <a:lnTo>
                  <a:pt x="45" y="7"/>
                </a:lnTo>
                <a:lnTo>
                  <a:pt x="47" y="12"/>
                </a:lnTo>
                <a:lnTo>
                  <a:pt x="49" y="17"/>
                </a:lnTo>
                <a:lnTo>
                  <a:pt x="39" y="18"/>
                </a:lnTo>
                <a:lnTo>
                  <a:pt x="38" y="15"/>
                </a:lnTo>
                <a:lnTo>
                  <a:pt x="35" y="11"/>
                </a:lnTo>
                <a:lnTo>
                  <a:pt x="33" y="10"/>
                </a:lnTo>
                <a:lnTo>
                  <a:pt x="29" y="9"/>
                </a:lnTo>
                <a:lnTo>
                  <a:pt x="20" y="9"/>
                </a:lnTo>
                <a:lnTo>
                  <a:pt x="15" y="11"/>
                </a:lnTo>
                <a:lnTo>
                  <a:pt x="13" y="13"/>
                </a:lnTo>
                <a:lnTo>
                  <a:pt x="11" y="16"/>
                </a:lnTo>
                <a:lnTo>
                  <a:pt x="11" y="18"/>
                </a:lnTo>
                <a:lnTo>
                  <a:pt x="13" y="20"/>
                </a:lnTo>
                <a:lnTo>
                  <a:pt x="14" y="22"/>
                </a:lnTo>
                <a:lnTo>
                  <a:pt x="16" y="23"/>
                </a:lnTo>
                <a:lnTo>
                  <a:pt x="19" y="23"/>
                </a:lnTo>
                <a:lnTo>
                  <a:pt x="21" y="25"/>
                </a:lnTo>
                <a:lnTo>
                  <a:pt x="26" y="26"/>
                </a:lnTo>
                <a:lnTo>
                  <a:pt x="33" y="27"/>
                </a:lnTo>
                <a:lnTo>
                  <a:pt x="38" y="30"/>
                </a:lnTo>
                <a:lnTo>
                  <a:pt x="41" y="31"/>
                </a:lnTo>
                <a:lnTo>
                  <a:pt x="46" y="32"/>
                </a:lnTo>
                <a:lnTo>
                  <a:pt x="51" y="40"/>
                </a:lnTo>
                <a:lnTo>
                  <a:pt x="51" y="45"/>
                </a:lnTo>
                <a:lnTo>
                  <a:pt x="49" y="55"/>
                </a:lnTo>
                <a:lnTo>
                  <a:pt x="46" y="58"/>
                </a:lnTo>
                <a:lnTo>
                  <a:pt x="42" y="60"/>
                </a:lnTo>
                <a:lnTo>
                  <a:pt x="39" y="62"/>
                </a:lnTo>
                <a:lnTo>
                  <a:pt x="34" y="65"/>
                </a:lnTo>
                <a:lnTo>
                  <a:pt x="19" y="65"/>
                </a:lnTo>
                <a:lnTo>
                  <a:pt x="13" y="62"/>
                </a:lnTo>
                <a:lnTo>
                  <a:pt x="8" y="60"/>
                </a:lnTo>
                <a:lnTo>
                  <a:pt x="5" y="57"/>
                </a:lnTo>
                <a:lnTo>
                  <a:pt x="3" y="53"/>
                </a:lnTo>
                <a:lnTo>
                  <a:pt x="1" y="50"/>
                </a:lnTo>
                <a:lnTo>
                  <a:pt x="0" y="45"/>
                </a:lnTo>
                <a:lnTo>
                  <a:pt x="10" y="43"/>
                </a:lnTo>
                <a:lnTo>
                  <a:pt x="11" y="47"/>
                </a:lnTo>
                <a:lnTo>
                  <a:pt x="13" y="50"/>
                </a:lnTo>
                <a:lnTo>
                  <a:pt x="18" y="55"/>
                </a:lnTo>
                <a:lnTo>
                  <a:pt x="21" y="56"/>
                </a:lnTo>
                <a:lnTo>
                  <a:pt x="30" y="56"/>
                </a:lnTo>
                <a:lnTo>
                  <a:pt x="38" y="53"/>
                </a:lnTo>
                <a:lnTo>
                  <a:pt x="40" y="48"/>
                </a:lnTo>
                <a:lnTo>
                  <a:pt x="40" y="43"/>
                </a:lnTo>
                <a:lnTo>
                  <a:pt x="38" y="41"/>
                </a:lnTo>
                <a:lnTo>
                  <a:pt x="35" y="40"/>
                </a:lnTo>
                <a:lnTo>
                  <a:pt x="31" y="38"/>
                </a:lnTo>
                <a:lnTo>
                  <a:pt x="26" y="37"/>
                </a:lnTo>
                <a:lnTo>
                  <a:pt x="20" y="35"/>
                </a:lnTo>
                <a:lnTo>
                  <a:pt x="14" y="33"/>
                </a:lnTo>
                <a:lnTo>
                  <a:pt x="10" y="32"/>
                </a:lnTo>
                <a:lnTo>
                  <a:pt x="6" y="30"/>
                </a:lnTo>
                <a:lnTo>
                  <a:pt x="1" y="22"/>
                </a:lnTo>
                <a:lnTo>
                  <a:pt x="1" y="13"/>
                </a:lnTo>
                <a:lnTo>
                  <a:pt x="4" y="10"/>
                </a:lnTo>
                <a:lnTo>
                  <a:pt x="5" y="6"/>
                </a:lnTo>
                <a:lnTo>
                  <a:pt x="9" y="4"/>
                </a:lnTo>
                <a:lnTo>
                  <a:pt x="11" y="2"/>
                </a:lnTo>
                <a:lnTo>
                  <a:pt x="15" y="1"/>
                </a:lnTo>
                <a:lnTo>
                  <a:pt x="20" y="0"/>
                </a:lnTo>
                <a:close/>
              </a:path>
            </a:pathLst>
          </a:custGeom>
          <a:solidFill>
            <a:srgbClr val="FFFFFF"/>
          </a:solidFill>
          <a:ln w="0">
            <a:solidFill>
              <a:srgbClr val="FFFFFF"/>
            </a:solidFill>
            <a:prstDash val="solid"/>
            <a:round/>
            <a:headEnd/>
            <a:tailEnd/>
          </a:ln>
        </p:spPr>
        <p:txBody>
          <a:bodyPr/>
          <a:lstStyle/>
          <a:p>
            <a:endParaRPr lang="en-US"/>
          </a:p>
        </p:txBody>
      </p:sp>
      <p:sp>
        <p:nvSpPr>
          <p:cNvPr id="77" name="Freeform 530"/>
          <p:cNvSpPr>
            <a:spLocks noEditPoints="1"/>
          </p:cNvSpPr>
          <p:nvPr/>
        </p:nvSpPr>
        <p:spPr bwMode="auto">
          <a:xfrm>
            <a:off x="3192463" y="5541963"/>
            <a:ext cx="88900" cy="127000"/>
          </a:xfrm>
          <a:custGeom>
            <a:avLst/>
            <a:gdLst>
              <a:gd name="T0" fmla="*/ 35 w 56"/>
              <a:gd name="T1" fmla="*/ 15 h 80"/>
              <a:gd name="T2" fmla="*/ 10 w 56"/>
              <a:gd name="T3" fmla="*/ 51 h 80"/>
              <a:gd name="T4" fmla="*/ 35 w 56"/>
              <a:gd name="T5" fmla="*/ 51 h 80"/>
              <a:gd name="T6" fmla="*/ 35 w 56"/>
              <a:gd name="T7" fmla="*/ 15 h 80"/>
              <a:gd name="T8" fmla="*/ 36 w 56"/>
              <a:gd name="T9" fmla="*/ 0 h 80"/>
              <a:gd name="T10" fmla="*/ 45 w 56"/>
              <a:gd name="T11" fmla="*/ 0 h 80"/>
              <a:gd name="T12" fmla="*/ 45 w 56"/>
              <a:gd name="T13" fmla="*/ 51 h 80"/>
              <a:gd name="T14" fmla="*/ 56 w 56"/>
              <a:gd name="T15" fmla="*/ 51 h 80"/>
              <a:gd name="T16" fmla="*/ 56 w 56"/>
              <a:gd name="T17" fmla="*/ 61 h 80"/>
              <a:gd name="T18" fmla="*/ 45 w 56"/>
              <a:gd name="T19" fmla="*/ 61 h 80"/>
              <a:gd name="T20" fmla="*/ 45 w 56"/>
              <a:gd name="T21" fmla="*/ 80 h 80"/>
              <a:gd name="T22" fmla="*/ 35 w 56"/>
              <a:gd name="T23" fmla="*/ 80 h 80"/>
              <a:gd name="T24" fmla="*/ 35 w 56"/>
              <a:gd name="T25" fmla="*/ 61 h 80"/>
              <a:gd name="T26" fmla="*/ 0 w 56"/>
              <a:gd name="T27" fmla="*/ 61 h 80"/>
              <a:gd name="T28" fmla="*/ 0 w 56"/>
              <a:gd name="T29" fmla="*/ 51 h 80"/>
              <a:gd name="T30" fmla="*/ 36 w 56"/>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80"/>
              <a:gd name="T50" fmla="*/ 56 w 56"/>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80">
                <a:moveTo>
                  <a:pt x="35" y="15"/>
                </a:moveTo>
                <a:lnTo>
                  <a:pt x="10" y="51"/>
                </a:lnTo>
                <a:lnTo>
                  <a:pt x="35" y="51"/>
                </a:lnTo>
                <a:lnTo>
                  <a:pt x="35" y="15"/>
                </a:lnTo>
                <a:close/>
                <a:moveTo>
                  <a:pt x="36" y="0"/>
                </a:moveTo>
                <a:lnTo>
                  <a:pt x="45" y="0"/>
                </a:lnTo>
                <a:lnTo>
                  <a:pt x="45" y="51"/>
                </a:lnTo>
                <a:lnTo>
                  <a:pt x="56" y="51"/>
                </a:lnTo>
                <a:lnTo>
                  <a:pt x="56" y="61"/>
                </a:lnTo>
                <a:lnTo>
                  <a:pt x="45" y="61"/>
                </a:lnTo>
                <a:lnTo>
                  <a:pt x="45" y="80"/>
                </a:lnTo>
                <a:lnTo>
                  <a:pt x="35" y="80"/>
                </a:lnTo>
                <a:lnTo>
                  <a:pt x="35" y="61"/>
                </a:lnTo>
                <a:lnTo>
                  <a:pt x="0" y="61"/>
                </a:lnTo>
                <a:lnTo>
                  <a:pt x="0" y="51"/>
                </a:lnTo>
                <a:lnTo>
                  <a:pt x="36" y="0"/>
                </a:lnTo>
                <a:close/>
              </a:path>
            </a:pathLst>
          </a:custGeom>
          <a:solidFill>
            <a:srgbClr val="FFFFFF"/>
          </a:solidFill>
          <a:ln w="0">
            <a:solidFill>
              <a:srgbClr val="FFFFFF"/>
            </a:solidFill>
            <a:prstDash val="solid"/>
            <a:round/>
            <a:headEnd/>
            <a:tailEnd/>
          </a:ln>
        </p:spPr>
        <p:txBody>
          <a:bodyPr/>
          <a:lstStyle/>
          <a:p>
            <a:endParaRPr lang="en-US"/>
          </a:p>
        </p:txBody>
      </p:sp>
      <p:sp>
        <p:nvSpPr>
          <p:cNvPr id="78" name="Freeform 531"/>
          <p:cNvSpPr>
            <a:spLocks/>
          </p:cNvSpPr>
          <p:nvPr/>
        </p:nvSpPr>
        <p:spPr bwMode="auto">
          <a:xfrm>
            <a:off x="2868613" y="5540375"/>
            <a:ext cx="82550" cy="130175"/>
          </a:xfrm>
          <a:custGeom>
            <a:avLst/>
            <a:gdLst>
              <a:gd name="T0" fmla="*/ 29 w 52"/>
              <a:gd name="T1" fmla="*/ 1 h 82"/>
              <a:gd name="T2" fmla="*/ 37 w 52"/>
              <a:gd name="T3" fmla="*/ 4 h 82"/>
              <a:gd name="T4" fmla="*/ 42 w 52"/>
              <a:gd name="T5" fmla="*/ 7 h 82"/>
              <a:gd name="T6" fmla="*/ 47 w 52"/>
              <a:gd name="T7" fmla="*/ 16 h 82"/>
              <a:gd name="T8" fmla="*/ 46 w 52"/>
              <a:gd name="T9" fmla="*/ 31 h 82"/>
              <a:gd name="T10" fmla="*/ 37 w 52"/>
              <a:gd name="T11" fmla="*/ 37 h 82"/>
              <a:gd name="T12" fmla="*/ 45 w 52"/>
              <a:gd name="T13" fmla="*/ 41 h 82"/>
              <a:gd name="T14" fmla="*/ 51 w 52"/>
              <a:gd name="T15" fmla="*/ 49 h 82"/>
              <a:gd name="T16" fmla="*/ 52 w 52"/>
              <a:gd name="T17" fmla="*/ 57 h 82"/>
              <a:gd name="T18" fmla="*/ 49 w 52"/>
              <a:gd name="T19" fmla="*/ 70 h 82"/>
              <a:gd name="T20" fmla="*/ 41 w 52"/>
              <a:gd name="T21" fmla="*/ 78 h 82"/>
              <a:gd name="T22" fmla="*/ 31 w 52"/>
              <a:gd name="T23" fmla="*/ 82 h 82"/>
              <a:gd name="T24" fmla="*/ 12 w 52"/>
              <a:gd name="T25" fmla="*/ 80 h 82"/>
              <a:gd name="T26" fmla="*/ 4 w 52"/>
              <a:gd name="T27" fmla="*/ 71 h 82"/>
              <a:gd name="T28" fmla="*/ 0 w 52"/>
              <a:gd name="T29" fmla="*/ 60 h 82"/>
              <a:gd name="T30" fmla="*/ 11 w 52"/>
              <a:gd name="T31" fmla="*/ 63 h 82"/>
              <a:gd name="T32" fmla="*/ 15 w 52"/>
              <a:gd name="T33" fmla="*/ 71 h 82"/>
              <a:gd name="T34" fmla="*/ 21 w 52"/>
              <a:gd name="T35" fmla="*/ 73 h 82"/>
              <a:gd name="T36" fmla="*/ 30 w 52"/>
              <a:gd name="T37" fmla="*/ 73 h 82"/>
              <a:gd name="T38" fmla="*/ 37 w 52"/>
              <a:gd name="T39" fmla="*/ 70 h 82"/>
              <a:gd name="T40" fmla="*/ 41 w 52"/>
              <a:gd name="T41" fmla="*/ 62 h 82"/>
              <a:gd name="T42" fmla="*/ 40 w 52"/>
              <a:gd name="T43" fmla="*/ 50 h 82"/>
              <a:gd name="T44" fmla="*/ 34 w 52"/>
              <a:gd name="T45" fmla="*/ 44 h 82"/>
              <a:gd name="T46" fmla="*/ 19 w 52"/>
              <a:gd name="T47" fmla="*/ 42 h 82"/>
              <a:gd name="T48" fmla="*/ 22 w 52"/>
              <a:gd name="T49" fmla="*/ 35 h 82"/>
              <a:gd name="T50" fmla="*/ 34 w 52"/>
              <a:gd name="T51" fmla="*/ 31 h 82"/>
              <a:gd name="T52" fmla="*/ 39 w 52"/>
              <a:gd name="T53" fmla="*/ 21 h 82"/>
              <a:gd name="T54" fmla="*/ 35 w 52"/>
              <a:gd name="T55" fmla="*/ 12 h 82"/>
              <a:gd name="T56" fmla="*/ 29 w 52"/>
              <a:gd name="T57" fmla="*/ 9 h 82"/>
              <a:gd name="T58" fmla="*/ 19 w 52"/>
              <a:gd name="T59" fmla="*/ 10 h 82"/>
              <a:gd name="T60" fmla="*/ 14 w 52"/>
              <a:gd name="T61" fmla="*/ 15 h 82"/>
              <a:gd name="T62" fmla="*/ 10 w 52"/>
              <a:gd name="T63" fmla="*/ 24 h 82"/>
              <a:gd name="T64" fmla="*/ 2 w 52"/>
              <a:gd name="T65" fmla="*/ 15 h 82"/>
              <a:gd name="T66" fmla="*/ 9 w 52"/>
              <a:gd name="T67" fmla="*/ 6 h 82"/>
              <a:gd name="T68" fmla="*/ 19 w 52"/>
              <a:gd name="T69" fmla="*/ 1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82"/>
              <a:gd name="T107" fmla="*/ 52 w 52"/>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82">
                <a:moveTo>
                  <a:pt x="25" y="0"/>
                </a:moveTo>
                <a:lnTo>
                  <a:pt x="29" y="1"/>
                </a:lnTo>
                <a:lnTo>
                  <a:pt x="34" y="1"/>
                </a:lnTo>
                <a:lnTo>
                  <a:pt x="37" y="4"/>
                </a:lnTo>
                <a:lnTo>
                  <a:pt x="40" y="5"/>
                </a:lnTo>
                <a:lnTo>
                  <a:pt x="42" y="7"/>
                </a:lnTo>
                <a:lnTo>
                  <a:pt x="45" y="11"/>
                </a:lnTo>
                <a:lnTo>
                  <a:pt x="47" y="16"/>
                </a:lnTo>
                <a:lnTo>
                  <a:pt x="49" y="21"/>
                </a:lnTo>
                <a:lnTo>
                  <a:pt x="46" y="31"/>
                </a:lnTo>
                <a:lnTo>
                  <a:pt x="42" y="35"/>
                </a:lnTo>
                <a:lnTo>
                  <a:pt x="37" y="37"/>
                </a:lnTo>
                <a:lnTo>
                  <a:pt x="41" y="39"/>
                </a:lnTo>
                <a:lnTo>
                  <a:pt x="45" y="41"/>
                </a:lnTo>
                <a:lnTo>
                  <a:pt x="49" y="45"/>
                </a:lnTo>
                <a:lnTo>
                  <a:pt x="51" y="49"/>
                </a:lnTo>
                <a:lnTo>
                  <a:pt x="52" y="52"/>
                </a:lnTo>
                <a:lnTo>
                  <a:pt x="52" y="57"/>
                </a:lnTo>
                <a:lnTo>
                  <a:pt x="51" y="63"/>
                </a:lnTo>
                <a:lnTo>
                  <a:pt x="49" y="70"/>
                </a:lnTo>
                <a:lnTo>
                  <a:pt x="45" y="75"/>
                </a:lnTo>
                <a:lnTo>
                  <a:pt x="41" y="78"/>
                </a:lnTo>
                <a:lnTo>
                  <a:pt x="36" y="81"/>
                </a:lnTo>
                <a:lnTo>
                  <a:pt x="31" y="82"/>
                </a:lnTo>
                <a:lnTo>
                  <a:pt x="19" y="82"/>
                </a:lnTo>
                <a:lnTo>
                  <a:pt x="12" y="80"/>
                </a:lnTo>
                <a:lnTo>
                  <a:pt x="7" y="76"/>
                </a:lnTo>
                <a:lnTo>
                  <a:pt x="4" y="71"/>
                </a:lnTo>
                <a:lnTo>
                  <a:pt x="1" y="66"/>
                </a:lnTo>
                <a:lnTo>
                  <a:pt x="0" y="60"/>
                </a:lnTo>
                <a:lnTo>
                  <a:pt x="10" y="58"/>
                </a:lnTo>
                <a:lnTo>
                  <a:pt x="11" y="63"/>
                </a:lnTo>
                <a:lnTo>
                  <a:pt x="12" y="67"/>
                </a:lnTo>
                <a:lnTo>
                  <a:pt x="15" y="71"/>
                </a:lnTo>
                <a:lnTo>
                  <a:pt x="19" y="72"/>
                </a:lnTo>
                <a:lnTo>
                  <a:pt x="21" y="73"/>
                </a:lnTo>
                <a:lnTo>
                  <a:pt x="25" y="75"/>
                </a:lnTo>
                <a:lnTo>
                  <a:pt x="30" y="73"/>
                </a:lnTo>
                <a:lnTo>
                  <a:pt x="34" y="72"/>
                </a:lnTo>
                <a:lnTo>
                  <a:pt x="37" y="70"/>
                </a:lnTo>
                <a:lnTo>
                  <a:pt x="40" y="66"/>
                </a:lnTo>
                <a:lnTo>
                  <a:pt x="41" y="62"/>
                </a:lnTo>
                <a:lnTo>
                  <a:pt x="42" y="57"/>
                </a:lnTo>
                <a:lnTo>
                  <a:pt x="40" y="50"/>
                </a:lnTo>
                <a:lnTo>
                  <a:pt x="37" y="46"/>
                </a:lnTo>
                <a:lnTo>
                  <a:pt x="34" y="44"/>
                </a:lnTo>
                <a:lnTo>
                  <a:pt x="30" y="42"/>
                </a:lnTo>
                <a:lnTo>
                  <a:pt x="19" y="42"/>
                </a:lnTo>
                <a:lnTo>
                  <a:pt x="20" y="35"/>
                </a:lnTo>
                <a:lnTo>
                  <a:pt x="22" y="35"/>
                </a:lnTo>
                <a:lnTo>
                  <a:pt x="27" y="34"/>
                </a:lnTo>
                <a:lnTo>
                  <a:pt x="34" y="31"/>
                </a:lnTo>
                <a:lnTo>
                  <a:pt x="36" y="29"/>
                </a:lnTo>
                <a:lnTo>
                  <a:pt x="39" y="21"/>
                </a:lnTo>
                <a:lnTo>
                  <a:pt x="37" y="17"/>
                </a:lnTo>
                <a:lnTo>
                  <a:pt x="35" y="12"/>
                </a:lnTo>
                <a:lnTo>
                  <a:pt x="32" y="10"/>
                </a:lnTo>
                <a:lnTo>
                  <a:pt x="29" y="9"/>
                </a:lnTo>
                <a:lnTo>
                  <a:pt x="21" y="9"/>
                </a:lnTo>
                <a:lnTo>
                  <a:pt x="19" y="10"/>
                </a:lnTo>
                <a:lnTo>
                  <a:pt x="15" y="12"/>
                </a:lnTo>
                <a:lnTo>
                  <a:pt x="14" y="15"/>
                </a:lnTo>
                <a:lnTo>
                  <a:pt x="11" y="19"/>
                </a:lnTo>
                <a:lnTo>
                  <a:pt x="10" y="24"/>
                </a:lnTo>
                <a:lnTo>
                  <a:pt x="1" y="21"/>
                </a:lnTo>
                <a:lnTo>
                  <a:pt x="2" y="15"/>
                </a:lnTo>
                <a:lnTo>
                  <a:pt x="5" y="10"/>
                </a:lnTo>
                <a:lnTo>
                  <a:pt x="9" y="6"/>
                </a:lnTo>
                <a:lnTo>
                  <a:pt x="14" y="2"/>
                </a:lnTo>
                <a:lnTo>
                  <a:pt x="19" y="1"/>
                </a:lnTo>
                <a:lnTo>
                  <a:pt x="25" y="0"/>
                </a:lnTo>
                <a:close/>
              </a:path>
            </a:pathLst>
          </a:custGeom>
          <a:solidFill>
            <a:srgbClr val="FFFFFF"/>
          </a:solidFill>
          <a:ln w="0">
            <a:solidFill>
              <a:srgbClr val="FFFFFF"/>
            </a:solidFill>
            <a:prstDash val="solid"/>
            <a:round/>
            <a:headEnd/>
            <a:tailEnd/>
          </a:ln>
        </p:spPr>
        <p:txBody>
          <a:bodyPr/>
          <a:lstStyle/>
          <a:p>
            <a:endParaRPr lang="en-US"/>
          </a:p>
        </p:txBody>
      </p:sp>
      <p:sp>
        <p:nvSpPr>
          <p:cNvPr id="79" name="Freeform 532"/>
          <p:cNvSpPr>
            <a:spLocks/>
          </p:cNvSpPr>
          <p:nvPr/>
        </p:nvSpPr>
        <p:spPr bwMode="auto">
          <a:xfrm>
            <a:off x="2524125" y="5540375"/>
            <a:ext cx="82550" cy="128588"/>
          </a:xfrm>
          <a:custGeom>
            <a:avLst/>
            <a:gdLst>
              <a:gd name="T0" fmla="*/ 27 w 52"/>
              <a:gd name="T1" fmla="*/ 0 h 81"/>
              <a:gd name="T2" fmla="*/ 35 w 52"/>
              <a:gd name="T3" fmla="*/ 1 h 81"/>
              <a:gd name="T4" fmla="*/ 41 w 52"/>
              <a:gd name="T5" fmla="*/ 4 h 81"/>
              <a:gd name="T6" fmla="*/ 46 w 52"/>
              <a:gd name="T7" fmla="*/ 6 h 81"/>
              <a:gd name="T8" fmla="*/ 50 w 52"/>
              <a:gd name="T9" fmla="*/ 11 h 81"/>
              <a:gd name="T10" fmla="*/ 51 w 52"/>
              <a:gd name="T11" fmla="*/ 16 h 81"/>
              <a:gd name="T12" fmla="*/ 52 w 52"/>
              <a:gd name="T13" fmla="*/ 22 h 81"/>
              <a:gd name="T14" fmla="*/ 52 w 52"/>
              <a:gd name="T15" fmla="*/ 27 h 81"/>
              <a:gd name="T16" fmla="*/ 51 w 52"/>
              <a:gd name="T17" fmla="*/ 32 h 81"/>
              <a:gd name="T18" fmla="*/ 49 w 52"/>
              <a:gd name="T19" fmla="*/ 35 h 81"/>
              <a:gd name="T20" fmla="*/ 44 w 52"/>
              <a:gd name="T21" fmla="*/ 42 h 81"/>
              <a:gd name="T22" fmla="*/ 35 w 52"/>
              <a:gd name="T23" fmla="*/ 51 h 81"/>
              <a:gd name="T24" fmla="*/ 29 w 52"/>
              <a:gd name="T25" fmla="*/ 56 h 81"/>
              <a:gd name="T26" fmla="*/ 25 w 52"/>
              <a:gd name="T27" fmla="*/ 60 h 81"/>
              <a:gd name="T28" fmla="*/ 21 w 52"/>
              <a:gd name="T29" fmla="*/ 62 h 81"/>
              <a:gd name="T30" fmla="*/ 15 w 52"/>
              <a:gd name="T31" fmla="*/ 68 h 81"/>
              <a:gd name="T32" fmla="*/ 14 w 52"/>
              <a:gd name="T33" fmla="*/ 71 h 81"/>
              <a:gd name="T34" fmla="*/ 52 w 52"/>
              <a:gd name="T35" fmla="*/ 71 h 81"/>
              <a:gd name="T36" fmla="*/ 52 w 52"/>
              <a:gd name="T37" fmla="*/ 81 h 81"/>
              <a:gd name="T38" fmla="*/ 0 w 52"/>
              <a:gd name="T39" fmla="*/ 81 h 81"/>
              <a:gd name="T40" fmla="*/ 0 w 52"/>
              <a:gd name="T41" fmla="*/ 76 h 81"/>
              <a:gd name="T42" fmla="*/ 1 w 52"/>
              <a:gd name="T43" fmla="*/ 75 h 81"/>
              <a:gd name="T44" fmla="*/ 4 w 52"/>
              <a:gd name="T45" fmla="*/ 68 h 81"/>
              <a:gd name="T46" fmla="*/ 7 w 52"/>
              <a:gd name="T47" fmla="*/ 63 h 81"/>
              <a:gd name="T48" fmla="*/ 20 w 52"/>
              <a:gd name="T49" fmla="*/ 51 h 81"/>
              <a:gd name="T50" fmla="*/ 26 w 52"/>
              <a:gd name="T51" fmla="*/ 46 h 81"/>
              <a:gd name="T52" fmla="*/ 31 w 52"/>
              <a:gd name="T53" fmla="*/ 42 h 81"/>
              <a:gd name="T54" fmla="*/ 35 w 52"/>
              <a:gd name="T55" fmla="*/ 39 h 81"/>
              <a:gd name="T56" fmla="*/ 37 w 52"/>
              <a:gd name="T57" fmla="*/ 35 h 81"/>
              <a:gd name="T58" fmla="*/ 40 w 52"/>
              <a:gd name="T59" fmla="*/ 30 h 81"/>
              <a:gd name="T60" fmla="*/ 42 w 52"/>
              <a:gd name="T61" fmla="*/ 26 h 81"/>
              <a:gd name="T62" fmla="*/ 42 w 52"/>
              <a:gd name="T63" fmla="*/ 19 h 81"/>
              <a:gd name="T64" fmla="*/ 41 w 52"/>
              <a:gd name="T65" fmla="*/ 15 h 81"/>
              <a:gd name="T66" fmla="*/ 39 w 52"/>
              <a:gd name="T67" fmla="*/ 12 h 81"/>
              <a:gd name="T68" fmla="*/ 35 w 52"/>
              <a:gd name="T69" fmla="*/ 10 h 81"/>
              <a:gd name="T70" fmla="*/ 31 w 52"/>
              <a:gd name="T71" fmla="*/ 9 h 81"/>
              <a:gd name="T72" fmla="*/ 22 w 52"/>
              <a:gd name="T73" fmla="*/ 9 h 81"/>
              <a:gd name="T74" fmla="*/ 19 w 52"/>
              <a:gd name="T75" fmla="*/ 10 h 81"/>
              <a:gd name="T76" fmla="*/ 16 w 52"/>
              <a:gd name="T77" fmla="*/ 12 h 81"/>
              <a:gd name="T78" fmla="*/ 14 w 52"/>
              <a:gd name="T79" fmla="*/ 16 h 81"/>
              <a:gd name="T80" fmla="*/ 12 w 52"/>
              <a:gd name="T81" fmla="*/ 20 h 81"/>
              <a:gd name="T82" fmla="*/ 11 w 52"/>
              <a:gd name="T83" fmla="*/ 25 h 81"/>
              <a:gd name="T84" fmla="*/ 1 w 52"/>
              <a:gd name="T85" fmla="*/ 24 h 81"/>
              <a:gd name="T86" fmla="*/ 3 w 52"/>
              <a:gd name="T87" fmla="*/ 16 h 81"/>
              <a:gd name="T88" fmla="*/ 5 w 52"/>
              <a:gd name="T89" fmla="*/ 11 h 81"/>
              <a:gd name="T90" fmla="*/ 9 w 52"/>
              <a:gd name="T91" fmla="*/ 6 h 81"/>
              <a:gd name="T92" fmla="*/ 14 w 52"/>
              <a:gd name="T93" fmla="*/ 2 h 81"/>
              <a:gd name="T94" fmla="*/ 20 w 52"/>
              <a:gd name="T95" fmla="*/ 1 h 81"/>
              <a:gd name="T96" fmla="*/ 27 w 52"/>
              <a:gd name="T97" fmla="*/ 0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81"/>
              <a:gd name="T149" fmla="*/ 52 w 52"/>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81">
                <a:moveTo>
                  <a:pt x="27" y="0"/>
                </a:moveTo>
                <a:lnTo>
                  <a:pt x="35" y="1"/>
                </a:lnTo>
                <a:lnTo>
                  <a:pt x="41" y="4"/>
                </a:lnTo>
                <a:lnTo>
                  <a:pt x="46" y="6"/>
                </a:lnTo>
                <a:lnTo>
                  <a:pt x="50" y="11"/>
                </a:lnTo>
                <a:lnTo>
                  <a:pt x="51" y="16"/>
                </a:lnTo>
                <a:lnTo>
                  <a:pt x="52" y="22"/>
                </a:lnTo>
                <a:lnTo>
                  <a:pt x="52" y="27"/>
                </a:lnTo>
                <a:lnTo>
                  <a:pt x="51" y="32"/>
                </a:lnTo>
                <a:lnTo>
                  <a:pt x="49" y="35"/>
                </a:lnTo>
                <a:lnTo>
                  <a:pt x="44" y="42"/>
                </a:lnTo>
                <a:lnTo>
                  <a:pt x="35" y="51"/>
                </a:lnTo>
                <a:lnTo>
                  <a:pt x="29" y="56"/>
                </a:lnTo>
                <a:lnTo>
                  <a:pt x="25" y="60"/>
                </a:lnTo>
                <a:lnTo>
                  <a:pt x="21" y="62"/>
                </a:lnTo>
                <a:lnTo>
                  <a:pt x="15" y="68"/>
                </a:lnTo>
                <a:lnTo>
                  <a:pt x="14" y="71"/>
                </a:lnTo>
                <a:lnTo>
                  <a:pt x="52" y="71"/>
                </a:lnTo>
                <a:lnTo>
                  <a:pt x="52" y="81"/>
                </a:lnTo>
                <a:lnTo>
                  <a:pt x="0" y="81"/>
                </a:lnTo>
                <a:lnTo>
                  <a:pt x="0" y="76"/>
                </a:lnTo>
                <a:lnTo>
                  <a:pt x="1" y="75"/>
                </a:lnTo>
                <a:lnTo>
                  <a:pt x="4" y="68"/>
                </a:lnTo>
                <a:lnTo>
                  <a:pt x="7" y="63"/>
                </a:lnTo>
                <a:lnTo>
                  <a:pt x="20" y="51"/>
                </a:lnTo>
                <a:lnTo>
                  <a:pt x="26" y="46"/>
                </a:lnTo>
                <a:lnTo>
                  <a:pt x="31" y="42"/>
                </a:lnTo>
                <a:lnTo>
                  <a:pt x="35" y="39"/>
                </a:lnTo>
                <a:lnTo>
                  <a:pt x="37" y="35"/>
                </a:lnTo>
                <a:lnTo>
                  <a:pt x="40" y="30"/>
                </a:lnTo>
                <a:lnTo>
                  <a:pt x="42" y="26"/>
                </a:lnTo>
                <a:lnTo>
                  <a:pt x="42" y="19"/>
                </a:lnTo>
                <a:lnTo>
                  <a:pt x="41" y="15"/>
                </a:lnTo>
                <a:lnTo>
                  <a:pt x="39" y="12"/>
                </a:lnTo>
                <a:lnTo>
                  <a:pt x="35" y="10"/>
                </a:lnTo>
                <a:lnTo>
                  <a:pt x="31" y="9"/>
                </a:lnTo>
                <a:lnTo>
                  <a:pt x="22" y="9"/>
                </a:lnTo>
                <a:lnTo>
                  <a:pt x="19" y="10"/>
                </a:lnTo>
                <a:lnTo>
                  <a:pt x="16" y="12"/>
                </a:lnTo>
                <a:lnTo>
                  <a:pt x="14" y="16"/>
                </a:lnTo>
                <a:lnTo>
                  <a:pt x="12" y="20"/>
                </a:lnTo>
                <a:lnTo>
                  <a:pt x="11" y="25"/>
                </a:lnTo>
                <a:lnTo>
                  <a:pt x="1" y="24"/>
                </a:lnTo>
                <a:lnTo>
                  <a:pt x="3" y="16"/>
                </a:lnTo>
                <a:lnTo>
                  <a:pt x="5" y="11"/>
                </a:lnTo>
                <a:lnTo>
                  <a:pt x="9" y="6"/>
                </a:lnTo>
                <a:lnTo>
                  <a:pt x="14" y="2"/>
                </a:lnTo>
                <a:lnTo>
                  <a:pt x="20" y="1"/>
                </a:lnTo>
                <a:lnTo>
                  <a:pt x="27" y="0"/>
                </a:lnTo>
                <a:close/>
              </a:path>
            </a:pathLst>
          </a:custGeom>
          <a:solidFill>
            <a:srgbClr val="FFFFFF"/>
          </a:solidFill>
          <a:ln w="0">
            <a:solidFill>
              <a:srgbClr val="FFFFFF"/>
            </a:solidFill>
            <a:prstDash val="solid"/>
            <a:round/>
            <a:headEnd/>
            <a:tailEnd/>
          </a:ln>
        </p:spPr>
        <p:txBody>
          <a:bodyPr/>
          <a:lstStyle/>
          <a:p>
            <a:endParaRPr lang="en-US"/>
          </a:p>
        </p:txBody>
      </p:sp>
      <p:sp>
        <p:nvSpPr>
          <p:cNvPr id="80" name="Freeform 533"/>
          <p:cNvSpPr>
            <a:spLocks/>
          </p:cNvSpPr>
          <p:nvPr/>
        </p:nvSpPr>
        <p:spPr bwMode="auto">
          <a:xfrm>
            <a:off x="2193925" y="5540375"/>
            <a:ext cx="46038" cy="128588"/>
          </a:xfrm>
          <a:custGeom>
            <a:avLst/>
            <a:gdLst>
              <a:gd name="T0" fmla="*/ 22 w 29"/>
              <a:gd name="T1" fmla="*/ 0 h 81"/>
              <a:gd name="T2" fmla="*/ 29 w 29"/>
              <a:gd name="T3" fmla="*/ 0 h 81"/>
              <a:gd name="T4" fmla="*/ 29 w 29"/>
              <a:gd name="T5" fmla="*/ 81 h 81"/>
              <a:gd name="T6" fmla="*/ 20 w 29"/>
              <a:gd name="T7" fmla="*/ 81 h 81"/>
              <a:gd name="T8" fmla="*/ 20 w 29"/>
              <a:gd name="T9" fmla="*/ 19 h 81"/>
              <a:gd name="T10" fmla="*/ 15 w 29"/>
              <a:gd name="T11" fmla="*/ 21 h 81"/>
              <a:gd name="T12" fmla="*/ 10 w 29"/>
              <a:gd name="T13" fmla="*/ 25 h 81"/>
              <a:gd name="T14" fmla="*/ 6 w 29"/>
              <a:gd name="T15" fmla="*/ 27 h 81"/>
              <a:gd name="T16" fmla="*/ 2 w 29"/>
              <a:gd name="T17" fmla="*/ 29 h 81"/>
              <a:gd name="T18" fmla="*/ 0 w 29"/>
              <a:gd name="T19" fmla="*/ 30 h 81"/>
              <a:gd name="T20" fmla="*/ 0 w 29"/>
              <a:gd name="T21" fmla="*/ 21 h 81"/>
              <a:gd name="T22" fmla="*/ 7 w 29"/>
              <a:gd name="T23" fmla="*/ 16 h 81"/>
              <a:gd name="T24" fmla="*/ 14 w 29"/>
              <a:gd name="T25" fmla="*/ 11 h 81"/>
              <a:gd name="T26" fmla="*/ 21 w 29"/>
              <a:gd name="T27" fmla="*/ 4 h 81"/>
              <a:gd name="T28" fmla="*/ 22 w 29"/>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81"/>
              <a:gd name="T47" fmla="*/ 29 w 29"/>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81">
                <a:moveTo>
                  <a:pt x="22" y="0"/>
                </a:moveTo>
                <a:lnTo>
                  <a:pt x="29" y="0"/>
                </a:lnTo>
                <a:lnTo>
                  <a:pt x="29" y="81"/>
                </a:lnTo>
                <a:lnTo>
                  <a:pt x="20" y="81"/>
                </a:lnTo>
                <a:lnTo>
                  <a:pt x="20" y="19"/>
                </a:lnTo>
                <a:lnTo>
                  <a:pt x="15" y="21"/>
                </a:lnTo>
                <a:lnTo>
                  <a:pt x="10" y="25"/>
                </a:lnTo>
                <a:lnTo>
                  <a:pt x="6" y="27"/>
                </a:lnTo>
                <a:lnTo>
                  <a:pt x="2" y="29"/>
                </a:lnTo>
                <a:lnTo>
                  <a:pt x="0" y="30"/>
                </a:lnTo>
                <a:lnTo>
                  <a:pt x="0" y="21"/>
                </a:lnTo>
                <a:lnTo>
                  <a:pt x="7" y="16"/>
                </a:lnTo>
                <a:lnTo>
                  <a:pt x="14" y="11"/>
                </a:lnTo>
                <a:lnTo>
                  <a:pt x="21" y="4"/>
                </a:lnTo>
                <a:lnTo>
                  <a:pt x="22" y="0"/>
                </a:lnTo>
                <a:close/>
              </a:path>
            </a:pathLst>
          </a:custGeom>
          <a:solidFill>
            <a:srgbClr val="FFFFFF"/>
          </a:solidFill>
          <a:ln w="0">
            <a:solidFill>
              <a:srgbClr val="FFFFFF"/>
            </a:solidFill>
            <a:prstDash val="solid"/>
            <a:round/>
            <a:headEnd/>
            <a:tailEnd/>
          </a:ln>
        </p:spPr>
        <p:txBody>
          <a:bodyPr/>
          <a:lstStyle/>
          <a:p>
            <a:endParaRPr lang="en-US"/>
          </a:p>
        </p:txBody>
      </p:sp>
      <p:sp>
        <p:nvSpPr>
          <p:cNvPr id="81" name="Freeform 534"/>
          <p:cNvSpPr>
            <a:spLocks/>
          </p:cNvSpPr>
          <p:nvPr/>
        </p:nvSpPr>
        <p:spPr bwMode="auto">
          <a:xfrm>
            <a:off x="6886575" y="5548313"/>
            <a:ext cx="46038" cy="128587"/>
          </a:xfrm>
          <a:custGeom>
            <a:avLst/>
            <a:gdLst>
              <a:gd name="T0" fmla="*/ 23 w 29"/>
              <a:gd name="T1" fmla="*/ 0 h 81"/>
              <a:gd name="T2" fmla="*/ 29 w 29"/>
              <a:gd name="T3" fmla="*/ 0 h 81"/>
              <a:gd name="T4" fmla="*/ 29 w 29"/>
              <a:gd name="T5" fmla="*/ 81 h 81"/>
              <a:gd name="T6" fmla="*/ 20 w 29"/>
              <a:gd name="T7" fmla="*/ 81 h 81"/>
              <a:gd name="T8" fmla="*/ 20 w 29"/>
              <a:gd name="T9" fmla="*/ 19 h 81"/>
              <a:gd name="T10" fmla="*/ 15 w 29"/>
              <a:gd name="T11" fmla="*/ 21 h 81"/>
              <a:gd name="T12" fmla="*/ 10 w 29"/>
              <a:gd name="T13" fmla="*/ 25 h 81"/>
              <a:gd name="T14" fmla="*/ 7 w 29"/>
              <a:gd name="T15" fmla="*/ 27 h 81"/>
              <a:gd name="T16" fmla="*/ 3 w 29"/>
              <a:gd name="T17" fmla="*/ 29 h 81"/>
              <a:gd name="T18" fmla="*/ 0 w 29"/>
              <a:gd name="T19" fmla="*/ 30 h 81"/>
              <a:gd name="T20" fmla="*/ 0 w 29"/>
              <a:gd name="T21" fmla="*/ 21 h 81"/>
              <a:gd name="T22" fmla="*/ 8 w 29"/>
              <a:gd name="T23" fmla="*/ 16 h 81"/>
              <a:gd name="T24" fmla="*/ 14 w 29"/>
              <a:gd name="T25" fmla="*/ 11 h 81"/>
              <a:gd name="T26" fmla="*/ 22 w 29"/>
              <a:gd name="T27" fmla="*/ 4 h 81"/>
              <a:gd name="T28" fmla="*/ 23 w 29"/>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81"/>
              <a:gd name="T47" fmla="*/ 29 w 29"/>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81">
                <a:moveTo>
                  <a:pt x="23" y="0"/>
                </a:moveTo>
                <a:lnTo>
                  <a:pt x="29" y="0"/>
                </a:lnTo>
                <a:lnTo>
                  <a:pt x="29" y="81"/>
                </a:lnTo>
                <a:lnTo>
                  <a:pt x="20" y="81"/>
                </a:lnTo>
                <a:lnTo>
                  <a:pt x="20" y="19"/>
                </a:lnTo>
                <a:lnTo>
                  <a:pt x="15" y="21"/>
                </a:lnTo>
                <a:lnTo>
                  <a:pt x="10" y="25"/>
                </a:lnTo>
                <a:lnTo>
                  <a:pt x="7" y="27"/>
                </a:lnTo>
                <a:lnTo>
                  <a:pt x="3" y="29"/>
                </a:lnTo>
                <a:lnTo>
                  <a:pt x="0" y="30"/>
                </a:lnTo>
                <a:lnTo>
                  <a:pt x="0" y="21"/>
                </a:lnTo>
                <a:lnTo>
                  <a:pt x="8" y="16"/>
                </a:lnTo>
                <a:lnTo>
                  <a:pt x="14" y="11"/>
                </a:lnTo>
                <a:lnTo>
                  <a:pt x="22" y="4"/>
                </a:lnTo>
                <a:lnTo>
                  <a:pt x="23" y="0"/>
                </a:lnTo>
                <a:close/>
              </a:path>
            </a:pathLst>
          </a:custGeom>
          <a:solidFill>
            <a:srgbClr val="FFFFFF"/>
          </a:solidFill>
          <a:ln w="0">
            <a:solidFill>
              <a:srgbClr val="FFFFFF"/>
            </a:solidFill>
            <a:prstDash val="solid"/>
            <a:round/>
            <a:headEnd/>
            <a:tailEnd/>
          </a:ln>
        </p:spPr>
        <p:txBody>
          <a:bodyPr/>
          <a:lstStyle/>
          <a:p>
            <a:endParaRPr lang="en-US"/>
          </a:p>
        </p:txBody>
      </p:sp>
      <p:sp>
        <p:nvSpPr>
          <p:cNvPr id="82" name="Freeform 535"/>
          <p:cNvSpPr>
            <a:spLocks/>
          </p:cNvSpPr>
          <p:nvPr/>
        </p:nvSpPr>
        <p:spPr bwMode="auto">
          <a:xfrm>
            <a:off x="6973888" y="5549900"/>
            <a:ext cx="84137" cy="128588"/>
          </a:xfrm>
          <a:custGeom>
            <a:avLst/>
            <a:gdLst>
              <a:gd name="T0" fmla="*/ 9 w 53"/>
              <a:gd name="T1" fmla="*/ 0 h 81"/>
              <a:gd name="T2" fmla="*/ 49 w 53"/>
              <a:gd name="T3" fmla="*/ 0 h 81"/>
              <a:gd name="T4" fmla="*/ 49 w 53"/>
              <a:gd name="T5" fmla="*/ 10 h 81"/>
              <a:gd name="T6" fmla="*/ 18 w 53"/>
              <a:gd name="T7" fmla="*/ 10 h 81"/>
              <a:gd name="T8" fmla="*/ 13 w 53"/>
              <a:gd name="T9" fmla="*/ 31 h 81"/>
              <a:gd name="T10" fmla="*/ 18 w 53"/>
              <a:gd name="T11" fmla="*/ 29 h 81"/>
              <a:gd name="T12" fmla="*/ 28 w 53"/>
              <a:gd name="T13" fmla="*/ 26 h 81"/>
              <a:gd name="T14" fmla="*/ 35 w 53"/>
              <a:gd name="T15" fmla="*/ 28 h 81"/>
              <a:gd name="T16" fmla="*/ 41 w 53"/>
              <a:gd name="T17" fmla="*/ 30 h 81"/>
              <a:gd name="T18" fmla="*/ 46 w 53"/>
              <a:gd name="T19" fmla="*/ 34 h 81"/>
              <a:gd name="T20" fmla="*/ 49 w 53"/>
              <a:gd name="T21" fmla="*/ 38 h 81"/>
              <a:gd name="T22" fmla="*/ 51 w 53"/>
              <a:gd name="T23" fmla="*/ 43 h 81"/>
              <a:gd name="T24" fmla="*/ 53 w 53"/>
              <a:gd name="T25" fmla="*/ 47 h 81"/>
              <a:gd name="T26" fmla="*/ 53 w 53"/>
              <a:gd name="T27" fmla="*/ 57 h 81"/>
              <a:gd name="T28" fmla="*/ 51 w 53"/>
              <a:gd name="T29" fmla="*/ 62 h 81"/>
              <a:gd name="T30" fmla="*/ 49 w 53"/>
              <a:gd name="T31" fmla="*/ 67 h 81"/>
              <a:gd name="T32" fmla="*/ 46 w 53"/>
              <a:gd name="T33" fmla="*/ 71 h 81"/>
              <a:gd name="T34" fmla="*/ 38 w 53"/>
              <a:gd name="T35" fmla="*/ 79 h 81"/>
              <a:gd name="T36" fmla="*/ 25 w 53"/>
              <a:gd name="T37" fmla="*/ 81 h 81"/>
              <a:gd name="T38" fmla="*/ 19 w 53"/>
              <a:gd name="T39" fmla="*/ 81 h 81"/>
              <a:gd name="T40" fmla="*/ 13 w 53"/>
              <a:gd name="T41" fmla="*/ 79 h 81"/>
              <a:gd name="T42" fmla="*/ 8 w 53"/>
              <a:gd name="T43" fmla="*/ 75 h 81"/>
              <a:gd name="T44" fmla="*/ 4 w 53"/>
              <a:gd name="T45" fmla="*/ 71 h 81"/>
              <a:gd name="T46" fmla="*/ 1 w 53"/>
              <a:gd name="T47" fmla="*/ 65 h 81"/>
              <a:gd name="T48" fmla="*/ 0 w 53"/>
              <a:gd name="T49" fmla="*/ 59 h 81"/>
              <a:gd name="T50" fmla="*/ 10 w 53"/>
              <a:gd name="T51" fmla="*/ 57 h 81"/>
              <a:gd name="T52" fmla="*/ 11 w 53"/>
              <a:gd name="T53" fmla="*/ 62 h 81"/>
              <a:gd name="T54" fmla="*/ 13 w 53"/>
              <a:gd name="T55" fmla="*/ 66 h 81"/>
              <a:gd name="T56" fmla="*/ 15 w 53"/>
              <a:gd name="T57" fmla="*/ 70 h 81"/>
              <a:gd name="T58" fmla="*/ 19 w 53"/>
              <a:gd name="T59" fmla="*/ 71 h 81"/>
              <a:gd name="T60" fmla="*/ 21 w 53"/>
              <a:gd name="T61" fmla="*/ 72 h 81"/>
              <a:gd name="T62" fmla="*/ 25 w 53"/>
              <a:gd name="T63" fmla="*/ 74 h 81"/>
              <a:gd name="T64" fmla="*/ 30 w 53"/>
              <a:gd name="T65" fmla="*/ 72 h 81"/>
              <a:gd name="T66" fmla="*/ 34 w 53"/>
              <a:gd name="T67" fmla="*/ 71 h 81"/>
              <a:gd name="T68" fmla="*/ 38 w 53"/>
              <a:gd name="T69" fmla="*/ 67 h 81"/>
              <a:gd name="T70" fmla="*/ 40 w 53"/>
              <a:gd name="T71" fmla="*/ 64 h 81"/>
              <a:gd name="T72" fmla="*/ 43 w 53"/>
              <a:gd name="T73" fmla="*/ 59 h 81"/>
              <a:gd name="T74" fmla="*/ 43 w 53"/>
              <a:gd name="T75" fmla="*/ 49 h 81"/>
              <a:gd name="T76" fmla="*/ 40 w 53"/>
              <a:gd name="T77" fmla="*/ 44 h 81"/>
              <a:gd name="T78" fmla="*/ 38 w 53"/>
              <a:gd name="T79" fmla="*/ 40 h 81"/>
              <a:gd name="T80" fmla="*/ 34 w 53"/>
              <a:gd name="T81" fmla="*/ 38 h 81"/>
              <a:gd name="T82" fmla="*/ 30 w 53"/>
              <a:gd name="T83" fmla="*/ 36 h 81"/>
              <a:gd name="T84" fmla="*/ 25 w 53"/>
              <a:gd name="T85" fmla="*/ 35 h 81"/>
              <a:gd name="T86" fmla="*/ 21 w 53"/>
              <a:gd name="T87" fmla="*/ 36 h 81"/>
              <a:gd name="T88" fmla="*/ 16 w 53"/>
              <a:gd name="T89" fmla="*/ 38 h 81"/>
              <a:gd name="T90" fmla="*/ 13 w 53"/>
              <a:gd name="T91" fmla="*/ 41 h 81"/>
              <a:gd name="T92" fmla="*/ 11 w 53"/>
              <a:gd name="T93" fmla="*/ 44 h 81"/>
              <a:gd name="T94" fmla="*/ 1 w 53"/>
              <a:gd name="T95" fmla="*/ 43 h 81"/>
              <a:gd name="T96" fmla="*/ 9 w 53"/>
              <a:gd name="T97" fmla="*/ 0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81"/>
              <a:gd name="T149" fmla="*/ 53 w 53"/>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81">
                <a:moveTo>
                  <a:pt x="9" y="0"/>
                </a:moveTo>
                <a:lnTo>
                  <a:pt x="49" y="0"/>
                </a:lnTo>
                <a:lnTo>
                  <a:pt x="49" y="10"/>
                </a:lnTo>
                <a:lnTo>
                  <a:pt x="18" y="10"/>
                </a:lnTo>
                <a:lnTo>
                  <a:pt x="13" y="31"/>
                </a:lnTo>
                <a:lnTo>
                  <a:pt x="18" y="29"/>
                </a:lnTo>
                <a:lnTo>
                  <a:pt x="28" y="26"/>
                </a:lnTo>
                <a:lnTo>
                  <a:pt x="35" y="28"/>
                </a:lnTo>
                <a:lnTo>
                  <a:pt x="41" y="30"/>
                </a:lnTo>
                <a:lnTo>
                  <a:pt x="46" y="34"/>
                </a:lnTo>
                <a:lnTo>
                  <a:pt x="49" y="38"/>
                </a:lnTo>
                <a:lnTo>
                  <a:pt x="51" y="43"/>
                </a:lnTo>
                <a:lnTo>
                  <a:pt x="53" y="47"/>
                </a:lnTo>
                <a:lnTo>
                  <a:pt x="53" y="57"/>
                </a:lnTo>
                <a:lnTo>
                  <a:pt x="51" y="62"/>
                </a:lnTo>
                <a:lnTo>
                  <a:pt x="49" y="67"/>
                </a:lnTo>
                <a:lnTo>
                  <a:pt x="46" y="71"/>
                </a:lnTo>
                <a:lnTo>
                  <a:pt x="38" y="79"/>
                </a:lnTo>
                <a:lnTo>
                  <a:pt x="25" y="81"/>
                </a:lnTo>
                <a:lnTo>
                  <a:pt x="19" y="81"/>
                </a:lnTo>
                <a:lnTo>
                  <a:pt x="13" y="79"/>
                </a:lnTo>
                <a:lnTo>
                  <a:pt x="8" y="75"/>
                </a:lnTo>
                <a:lnTo>
                  <a:pt x="4" y="71"/>
                </a:lnTo>
                <a:lnTo>
                  <a:pt x="1" y="65"/>
                </a:lnTo>
                <a:lnTo>
                  <a:pt x="0" y="59"/>
                </a:lnTo>
                <a:lnTo>
                  <a:pt x="10" y="57"/>
                </a:lnTo>
                <a:lnTo>
                  <a:pt x="11" y="62"/>
                </a:lnTo>
                <a:lnTo>
                  <a:pt x="13" y="66"/>
                </a:lnTo>
                <a:lnTo>
                  <a:pt x="15" y="70"/>
                </a:lnTo>
                <a:lnTo>
                  <a:pt x="19" y="71"/>
                </a:lnTo>
                <a:lnTo>
                  <a:pt x="21" y="72"/>
                </a:lnTo>
                <a:lnTo>
                  <a:pt x="25" y="74"/>
                </a:lnTo>
                <a:lnTo>
                  <a:pt x="30" y="72"/>
                </a:lnTo>
                <a:lnTo>
                  <a:pt x="34" y="71"/>
                </a:lnTo>
                <a:lnTo>
                  <a:pt x="38" y="67"/>
                </a:lnTo>
                <a:lnTo>
                  <a:pt x="40" y="64"/>
                </a:lnTo>
                <a:lnTo>
                  <a:pt x="43" y="59"/>
                </a:lnTo>
                <a:lnTo>
                  <a:pt x="43" y="49"/>
                </a:lnTo>
                <a:lnTo>
                  <a:pt x="40" y="44"/>
                </a:lnTo>
                <a:lnTo>
                  <a:pt x="38" y="40"/>
                </a:lnTo>
                <a:lnTo>
                  <a:pt x="34" y="38"/>
                </a:lnTo>
                <a:lnTo>
                  <a:pt x="30" y="36"/>
                </a:lnTo>
                <a:lnTo>
                  <a:pt x="25" y="35"/>
                </a:lnTo>
                <a:lnTo>
                  <a:pt x="21" y="36"/>
                </a:lnTo>
                <a:lnTo>
                  <a:pt x="16" y="38"/>
                </a:lnTo>
                <a:lnTo>
                  <a:pt x="13" y="41"/>
                </a:lnTo>
                <a:lnTo>
                  <a:pt x="11" y="44"/>
                </a:lnTo>
                <a:lnTo>
                  <a:pt x="1" y="43"/>
                </a:lnTo>
                <a:lnTo>
                  <a:pt x="9" y="0"/>
                </a:lnTo>
                <a:close/>
              </a:path>
            </a:pathLst>
          </a:custGeom>
          <a:solidFill>
            <a:srgbClr val="FFFFFF"/>
          </a:solidFill>
          <a:ln w="0">
            <a:solidFill>
              <a:srgbClr val="FFFFFF"/>
            </a:solidFill>
            <a:prstDash val="solid"/>
            <a:round/>
            <a:headEnd/>
            <a:tailEnd/>
          </a:ln>
        </p:spPr>
        <p:txBody>
          <a:bodyPr/>
          <a:lstStyle/>
          <a:p>
            <a:endParaRPr lang="en-US"/>
          </a:p>
        </p:txBody>
      </p:sp>
      <p:sp>
        <p:nvSpPr>
          <p:cNvPr id="83" name="Freeform 536"/>
          <p:cNvSpPr>
            <a:spLocks/>
          </p:cNvSpPr>
          <p:nvPr/>
        </p:nvSpPr>
        <p:spPr bwMode="auto">
          <a:xfrm>
            <a:off x="6210300" y="5548313"/>
            <a:ext cx="46038" cy="128587"/>
          </a:xfrm>
          <a:custGeom>
            <a:avLst/>
            <a:gdLst>
              <a:gd name="T0" fmla="*/ 23 w 29"/>
              <a:gd name="T1" fmla="*/ 0 h 81"/>
              <a:gd name="T2" fmla="*/ 29 w 29"/>
              <a:gd name="T3" fmla="*/ 0 h 81"/>
              <a:gd name="T4" fmla="*/ 29 w 29"/>
              <a:gd name="T5" fmla="*/ 81 h 81"/>
              <a:gd name="T6" fmla="*/ 20 w 29"/>
              <a:gd name="T7" fmla="*/ 81 h 81"/>
              <a:gd name="T8" fmla="*/ 20 w 29"/>
              <a:gd name="T9" fmla="*/ 19 h 81"/>
              <a:gd name="T10" fmla="*/ 15 w 29"/>
              <a:gd name="T11" fmla="*/ 21 h 81"/>
              <a:gd name="T12" fmla="*/ 10 w 29"/>
              <a:gd name="T13" fmla="*/ 25 h 81"/>
              <a:gd name="T14" fmla="*/ 6 w 29"/>
              <a:gd name="T15" fmla="*/ 27 h 81"/>
              <a:gd name="T16" fmla="*/ 3 w 29"/>
              <a:gd name="T17" fmla="*/ 29 h 81"/>
              <a:gd name="T18" fmla="*/ 0 w 29"/>
              <a:gd name="T19" fmla="*/ 30 h 81"/>
              <a:gd name="T20" fmla="*/ 0 w 29"/>
              <a:gd name="T21" fmla="*/ 21 h 81"/>
              <a:gd name="T22" fmla="*/ 8 w 29"/>
              <a:gd name="T23" fmla="*/ 16 h 81"/>
              <a:gd name="T24" fmla="*/ 14 w 29"/>
              <a:gd name="T25" fmla="*/ 11 h 81"/>
              <a:gd name="T26" fmla="*/ 21 w 29"/>
              <a:gd name="T27" fmla="*/ 4 h 81"/>
              <a:gd name="T28" fmla="*/ 23 w 29"/>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81"/>
              <a:gd name="T47" fmla="*/ 29 w 29"/>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81">
                <a:moveTo>
                  <a:pt x="23" y="0"/>
                </a:moveTo>
                <a:lnTo>
                  <a:pt x="29" y="0"/>
                </a:lnTo>
                <a:lnTo>
                  <a:pt x="29" y="81"/>
                </a:lnTo>
                <a:lnTo>
                  <a:pt x="20" y="81"/>
                </a:lnTo>
                <a:lnTo>
                  <a:pt x="20" y="19"/>
                </a:lnTo>
                <a:lnTo>
                  <a:pt x="15" y="21"/>
                </a:lnTo>
                <a:lnTo>
                  <a:pt x="10" y="25"/>
                </a:lnTo>
                <a:lnTo>
                  <a:pt x="6" y="27"/>
                </a:lnTo>
                <a:lnTo>
                  <a:pt x="3" y="29"/>
                </a:lnTo>
                <a:lnTo>
                  <a:pt x="0" y="30"/>
                </a:lnTo>
                <a:lnTo>
                  <a:pt x="0" y="21"/>
                </a:lnTo>
                <a:lnTo>
                  <a:pt x="8" y="16"/>
                </a:lnTo>
                <a:lnTo>
                  <a:pt x="14" y="11"/>
                </a:lnTo>
                <a:lnTo>
                  <a:pt x="21" y="4"/>
                </a:lnTo>
                <a:lnTo>
                  <a:pt x="23" y="0"/>
                </a:lnTo>
                <a:close/>
              </a:path>
            </a:pathLst>
          </a:custGeom>
          <a:solidFill>
            <a:srgbClr val="FFFFFF"/>
          </a:solidFill>
          <a:ln w="0">
            <a:solidFill>
              <a:srgbClr val="FFFFFF"/>
            </a:solidFill>
            <a:prstDash val="solid"/>
            <a:round/>
            <a:headEnd/>
            <a:tailEnd/>
          </a:ln>
        </p:spPr>
        <p:txBody>
          <a:bodyPr/>
          <a:lstStyle/>
          <a:p>
            <a:endParaRPr lang="en-US"/>
          </a:p>
        </p:txBody>
      </p:sp>
      <p:sp>
        <p:nvSpPr>
          <p:cNvPr id="84" name="Freeform 537"/>
          <p:cNvSpPr>
            <a:spLocks/>
          </p:cNvSpPr>
          <p:nvPr/>
        </p:nvSpPr>
        <p:spPr bwMode="auto">
          <a:xfrm>
            <a:off x="6297613" y="5548313"/>
            <a:ext cx="82550" cy="130175"/>
          </a:xfrm>
          <a:custGeom>
            <a:avLst/>
            <a:gdLst>
              <a:gd name="T0" fmla="*/ 29 w 52"/>
              <a:gd name="T1" fmla="*/ 1 h 82"/>
              <a:gd name="T2" fmla="*/ 37 w 52"/>
              <a:gd name="T3" fmla="*/ 4 h 82"/>
              <a:gd name="T4" fmla="*/ 42 w 52"/>
              <a:gd name="T5" fmla="*/ 7 h 82"/>
              <a:gd name="T6" fmla="*/ 47 w 52"/>
              <a:gd name="T7" fmla="*/ 16 h 82"/>
              <a:gd name="T8" fmla="*/ 46 w 52"/>
              <a:gd name="T9" fmla="*/ 31 h 82"/>
              <a:gd name="T10" fmla="*/ 37 w 52"/>
              <a:gd name="T11" fmla="*/ 37 h 82"/>
              <a:gd name="T12" fmla="*/ 45 w 52"/>
              <a:gd name="T13" fmla="*/ 41 h 82"/>
              <a:gd name="T14" fmla="*/ 51 w 52"/>
              <a:gd name="T15" fmla="*/ 48 h 82"/>
              <a:gd name="T16" fmla="*/ 52 w 52"/>
              <a:gd name="T17" fmla="*/ 57 h 82"/>
              <a:gd name="T18" fmla="*/ 49 w 52"/>
              <a:gd name="T19" fmla="*/ 70 h 82"/>
              <a:gd name="T20" fmla="*/ 41 w 52"/>
              <a:gd name="T21" fmla="*/ 78 h 82"/>
              <a:gd name="T22" fmla="*/ 31 w 52"/>
              <a:gd name="T23" fmla="*/ 82 h 82"/>
              <a:gd name="T24" fmla="*/ 12 w 52"/>
              <a:gd name="T25" fmla="*/ 80 h 82"/>
              <a:gd name="T26" fmla="*/ 4 w 52"/>
              <a:gd name="T27" fmla="*/ 71 h 82"/>
              <a:gd name="T28" fmla="*/ 0 w 52"/>
              <a:gd name="T29" fmla="*/ 60 h 82"/>
              <a:gd name="T30" fmla="*/ 11 w 52"/>
              <a:gd name="T31" fmla="*/ 63 h 82"/>
              <a:gd name="T32" fmla="*/ 15 w 52"/>
              <a:gd name="T33" fmla="*/ 71 h 82"/>
              <a:gd name="T34" fmla="*/ 21 w 52"/>
              <a:gd name="T35" fmla="*/ 73 h 82"/>
              <a:gd name="T36" fmla="*/ 30 w 52"/>
              <a:gd name="T37" fmla="*/ 73 h 82"/>
              <a:gd name="T38" fmla="*/ 37 w 52"/>
              <a:gd name="T39" fmla="*/ 70 h 82"/>
              <a:gd name="T40" fmla="*/ 41 w 52"/>
              <a:gd name="T41" fmla="*/ 62 h 82"/>
              <a:gd name="T42" fmla="*/ 40 w 52"/>
              <a:gd name="T43" fmla="*/ 50 h 82"/>
              <a:gd name="T44" fmla="*/ 34 w 52"/>
              <a:gd name="T45" fmla="*/ 44 h 82"/>
              <a:gd name="T46" fmla="*/ 19 w 52"/>
              <a:gd name="T47" fmla="*/ 42 h 82"/>
              <a:gd name="T48" fmla="*/ 22 w 52"/>
              <a:gd name="T49" fmla="*/ 35 h 82"/>
              <a:gd name="T50" fmla="*/ 34 w 52"/>
              <a:gd name="T51" fmla="*/ 31 h 82"/>
              <a:gd name="T52" fmla="*/ 39 w 52"/>
              <a:gd name="T53" fmla="*/ 21 h 82"/>
              <a:gd name="T54" fmla="*/ 35 w 52"/>
              <a:gd name="T55" fmla="*/ 12 h 82"/>
              <a:gd name="T56" fmla="*/ 29 w 52"/>
              <a:gd name="T57" fmla="*/ 9 h 82"/>
              <a:gd name="T58" fmla="*/ 19 w 52"/>
              <a:gd name="T59" fmla="*/ 10 h 82"/>
              <a:gd name="T60" fmla="*/ 14 w 52"/>
              <a:gd name="T61" fmla="*/ 15 h 82"/>
              <a:gd name="T62" fmla="*/ 10 w 52"/>
              <a:gd name="T63" fmla="*/ 24 h 82"/>
              <a:gd name="T64" fmla="*/ 2 w 52"/>
              <a:gd name="T65" fmla="*/ 15 h 82"/>
              <a:gd name="T66" fmla="*/ 9 w 52"/>
              <a:gd name="T67" fmla="*/ 6 h 82"/>
              <a:gd name="T68" fmla="*/ 19 w 52"/>
              <a:gd name="T69" fmla="*/ 1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82"/>
              <a:gd name="T107" fmla="*/ 52 w 52"/>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82">
                <a:moveTo>
                  <a:pt x="25" y="0"/>
                </a:moveTo>
                <a:lnTo>
                  <a:pt x="29" y="1"/>
                </a:lnTo>
                <a:lnTo>
                  <a:pt x="34" y="1"/>
                </a:lnTo>
                <a:lnTo>
                  <a:pt x="37" y="4"/>
                </a:lnTo>
                <a:lnTo>
                  <a:pt x="40" y="5"/>
                </a:lnTo>
                <a:lnTo>
                  <a:pt x="42" y="7"/>
                </a:lnTo>
                <a:lnTo>
                  <a:pt x="45" y="11"/>
                </a:lnTo>
                <a:lnTo>
                  <a:pt x="47" y="16"/>
                </a:lnTo>
                <a:lnTo>
                  <a:pt x="49" y="21"/>
                </a:lnTo>
                <a:lnTo>
                  <a:pt x="46" y="31"/>
                </a:lnTo>
                <a:lnTo>
                  <a:pt x="42" y="35"/>
                </a:lnTo>
                <a:lnTo>
                  <a:pt x="37" y="37"/>
                </a:lnTo>
                <a:lnTo>
                  <a:pt x="41" y="39"/>
                </a:lnTo>
                <a:lnTo>
                  <a:pt x="45" y="41"/>
                </a:lnTo>
                <a:lnTo>
                  <a:pt x="49" y="45"/>
                </a:lnTo>
                <a:lnTo>
                  <a:pt x="51" y="48"/>
                </a:lnTo>
                <a:lnTo>
                  <a:pt x="52" y="52"/>
                </a:lnTo>
                <a:lnTo>
                  <a:pt x="52" y="57"/>
                </a:lnTo>
                <a:lnTo>
                  <a:pt x="51" y="63"/>
                </a:lnTo>
                <a:lnTo>
                  <a:pt x="49" y="70"/>
                </a:lnTo>
                <a:lnTo>
                  <a:pt x="45" y="75"/>
                </a:lnTo>
                <a:lnTo>
                  <a:pt x="41" y="78"/>
                </a:lnTo>
                <a:lnTo>
                  <a:pt x="36" y="81"/>
                </a:lnTo>
                <a:lnTo>
                  <a:pt x="31" y="82"/>
                </a:lnTo>
                <a:lnTo>
                  <a:pt x="19" y="82"/>
                </a:lnTo>
                <a:lnTo>
                  <a:pt x="12" y="80"/>
                </a:lnTo>
                <a:lnTo>
                  <a:pt x="7" y="76"/>
                </a:lnTo>
                <a:lnTo>
                  <a:pt x="4" y="71"/>
                </a:lnTo>
                <a:lnTo>
                  <a:pt x="1" y="66"/>
                </a:lnTo>
                <a:lnTo>
                  <a:pt x="0" y="60"/>
                </a:lnTo>
                <a:lnTo>
                  <a:pt x="10" y="58"/>
                </a:lnTo>
                <a:lnTo>
                  <a:pt x="11" y="63"/>
                </a:lnTo>
                <a:lnTo>
                  <a:pt x="12" y="67"/>
                </a:lnTo>
                <a:lnTo>
                  <a:pt x="15" y="71"/>
                </a:lnTo>
                <a:lnTo>
                  <a:pt x="19" y="72"/>
                </a:lnTo>
                <a:lnTo>
                  <a:pt x="21" y="73"/>
                </a:lnTo>
                <a:lnTo>
                  <a:pt x="25" y="75"/>
                </a:lnTo>
                <a:lnTo>
                  <a:pt x="30" y="73"/>
                </a:lnTo>
                <a:lnTo>
                  <a:pt x="34" y="72"/>
                </a:lnTo>
                <a:lnTo>
                  <a:pt x="37" y="70"/>
                </a:lnTo>
                <a:lnTo>
                  <a:pt x="40" y="66"/>
                </a:lnTo>
                <a:lnTo>
                  <a:pt x="41" y="62"/>
                </a:lnTo>
                <a:lnTo>
                  <a:pt x="42" y="57"/>
                </a:lnTo>
                <a:lnTo>
                  <a:pt x="40" y="50"/>
                </a:lnTo>
                <a:lnTo>
                  <a:pt x="37" y="46"/>
                </a:lnTo>
                <a:lnTo>
                  <a:pt x="34" y="44"/>
                </a:lnTo>
                <a:lnTo>
                  <a:pt x="30" y="42"/>
                </a:lnTo>
                <a:lnTo>
                  <a:pt x="19" y="42"/>
                </a:lnTo>
                <a:lnTo>
                  <a:pt x="20" y="35"/>
                </a:lnTo>
                <a:lnTo>
                  <a:pt x="22" y="35"/>
                </a:lnTo>
                <a:lnTo>
                  <a:pt x="27" y="34"/>
                </a:lnTo>
                <a:lnTo>
                  <a:pt x="34" y="31"/>
                </a:lnTo>
                <a:lnTo>
                  <a:pt x="36" y="29"/>
                </a:lnTo>
                <a:lnTo>
                  <a:pt x="39" y="21"/>
                </a:lnTo>
                <a:lnTo>
                  <a:pt x="37" y="17"/>
                </a:lnTo>
                <a:lnTo>
                  <a:pt x="35" y="12"/>
                </a:lnTo>
                <a:lnTo>
                  <a:pt x="32" y="10"/>
                </a:lnTo>
                <a:lnTo>
                  <a:pt x="29" y="9"/>
                </a:lnTo>
                <a:lnTo>
                  <a:pt x="21" y="9"/>
                </a:lnTo>
                <a:lnTo>
                  <a:pt x="19" y="10"/>
                </a:lnTo>
                <a:lnTo>
                  <a:pt x="15" y="12"/>
                </a:lnTo>
                <a:lnTo>
                  <a:pt x="14" y="15"/>
                </a:lnTo>
                <a:lnTo>
                  <a:pt x="11" y="19"/>
                </a:lnTo>
                <a:lnTo>
                  <a:pt x="10" y="24"/>
                </a:lnTo>
                <a:lnTo>
                  <a:pt x="1" y="21"/>
                </a:lnTo>
                <a:lnTo>
                  <a:pt x="2" y="15"/>
                </a:lnTo>
                <a:lnTo>
                  <a:pt x="5" y="10"/>
                </a:lnTo>
                <a:lnTo>
                  <a:pt x="9" y="6"/>
                </a:lnTo>
                <a:lnTo>
                  <a:pt x="14" y="2"/>
                </a:lnTo>
                <a:lnTo>
                  <a:pt x="19" y="1"/>
                </a:lnTo>
                <a:lnTo>
                  <a:pt x="25" y="0"/>
                </a:lnTo>
                <a:close/>
              </a:path>
            </a:pathLst>
          </a:custGeom>
          <a:solidFill>
            <a:srgbClr val="FFFFFF"/>
          </a:solidFill>
          <a:ln w="0">
            <a:solidFill>
              <a:srgbClr val="FFFFFF"/>
            </a:solidFill>
            <a:prstDash val="solid"/>
            <a:round/>
            <a:headEnd/>
            <a:tailEnd/>
          </a:ln>
        </p:spPr>
        <p:txBody>
          <a:bodyPr/>
          <a:lstStyle/>
          <a:p>
            <a:endParaRPr lang="en-US"/>
          </a:p>
        </p:txBody>
      </p:sp>
      <p:sp>
        <p:nvSpPr>
          <p:cNvPr id="85" name="Freeform 538"/>
          <p:cNvSpPr>
            <a:spLocks/>
          </p:cNvSpPr>
          <p:nvPr/>
        </p:nvSpPr>
        <p:spPr bwMode="auto">
          <a:xfrm>
            <a:off x="5873750" y="5548313"/>
            <a:ext cx="46038" cy="128587"/>
          </a:xfrm>
          <a:custGeom>
            <a:avLst/>
            <a:gdLst>
              <a:gd name="T0" fmla="*/ 23 w 29"/>
              <a:gd name="T1" fmla="*/ 0 h 81"/>
              <a:gd name="T2" fmla="*/ 29 w 29"/>
              <a:gd name="T3" fmla="*/ 0 h 81"/>
              <a:gd name="T4" fmla="*/ 29 w 29"/>
              <a:gd name="T5" fmla="*/ 81 h 81"/>
              <a:gd name="T6" fmla="*/ 20 w 29"/>
              <a:gd name="T7" fmla="*/ 81 h 81"/>
              <a:gd name="T8" fmla="*/ 20 w 29"/>
              <a:gd name="T9" fmla="*/ 19 h 81"/>
              <a:gd name="T10" fmla="*/ 15 w 29"/>
              <a:gd name="T11" fmla="*/ 21 h 81"/>
              <a:gd name="T12" fmla="*/ 10 w 29"/>
              <a:gd name="T13" fmla="*/ 25 h 81"/>
              <a:gd name="T14" fmla="*/ 6 w 29"/>
              <a:gd name="T15" fmla="*/ 27 h 81"/>
              <a:gd name="T16" fmla="*/ 3 w 29"/>
              <a:gd name="T17" fmla="*/ 29 h 81"/>
              <a:gd name="T18" fmla="*/ 0 w 29"/>
              <a:gd name="T19" fmla="*/ 30 h 81"/>
              <a:gd name="T20" fmla="*/ 0 w 29"/>
              <a:gd name="T21" fmla="*/ 21 h 81"/>
              <a:gd name="T22" fmla="*/ 8 w 29"/>
              <a:gd name="T23" fmla="*/ 16 h 81"/>
              <a:gd name="T24" fmla="*/ 14 w 29"/>
              <a:gd name="T25" fmla="*/ 11 h 81"/>
              <a:gd name="T26" fmla="*/ 21 w 29"/>
              <a:gd name="T27" fmla="*/ 4 h 81"/>
              <a:gd name="T28" fmla="*/ 23 w 29"/>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81"/>
              <a:gd name="T47" fmla="*/ 29 w 29"/>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81">
                <a:moveTo>
                  <a:pt x="23" y="0"/>
                </a:moveTo>
                <a:lnTo>
                  <a:pt x="29" y="0"/>
                </a:lnTo>
                <a:lnTo>
                  <a:pt x="29" y="81"/>
                </a:lnTo>
                <a:lnTo>
                  <a:pt x="20" y="81"/>
                </a:lnTo>
                <a:lnTo>
                  <a:pt x="20" y="19"/>
                </a:lnTo>
                <a:lnTo>
                  <a:pt x="15" y="21"/>
                </a:lnTo>
                <a:lnTo>
                  <a:pt x="10" y="25"/>
                </a:lnTo>
                <a:lnTo>
                  <a:pt x="6" y="27"/>
                </a:lnTo>
                <a:lnTo>
                  <a:pt x="3" y="29"/>
                </a:lnTo>
                <a:lnTo>
                  <a:pt x="0" y="30"/>
                </a:lnTo>
                <a:lnTo>
                  <a:pt x="0" y="21"/>
                </a:lnTo>
                <a:lnTo>
                  <a:pt x="8" y="16"/>
                </a:lnTo>
                <a:lnTo>
                  <a:pt x="14" y="11"/>
                </a:lnTo>
                <a:lnTo>
                  <a:pt x="21" y="4"/>
                </a:lnTo>
                <a:lnTo>
                  <a:pt x="23" y="0"/>
                </a:lnTo>
                <a:close/>
              </a:path>
            </a:pathLst>
          </a:custGeom>
          <a:solidFill>
            <a:srgbClr val="FFFFFF"/>
          </a:solidFill>
          <a:ln w="0">
            <a:solidFill>
              <a:srgbClr val="FFFFFF"/>
            </a:solidFill>
            <a:prstDash val="solid"/>
            <a:round/>
            <a:headEnd/>
            <a:tailEnd/>
          </a:ln>
        </p:spPr>
        <p:txBody>
          <a:bodyPr/>
          <a:lstStyle/>
          <a:p>
            <a:endParaRPr lang="en-US"/>
          </a:p>
        </p:txBody>
      </p:sp>
      <p:sp>
        <p:nvSpPr>
          <p:cNvPr id="86" name="Freeform 539"/>
          <p:cNvSpPr>
            <a:spLocks/>
          </p:cNvSpPr>
          <p:nvPr/>
        </p:nvSpPr>
        <p:spPr bwMode="auto">
          <a:xfrm>
            <a:off x="5959475" y="5548313"/>
            <a:ext cx="82550" cy="128587"/>
          </a:xfrm>
          <a:custGeom>
            <a:avLst/>
            <a:gdLst>
              <a:gd name="T0" fmla="*/ 27 w 52"/>
              <a:gd name="T1" fmla="*/ 0 h 81"/>
              <a:gd name="T2" fmla="*/ 35 w 52"/>
              <a:gd name="T3" fmla="*/ 1 h 81"/>
              <a:gd name="T4" fmla="*/ 41 w 52"/>
              <a:gd name="T5" fmla="*/ 4 h 81"/>
              <a:gd name="T6" fmla="*/ 46 w 52"/>
              <a:gd name="T7" fmla="*/ 6 h 81"/>
              <a:gd name="T8" fmla="*/ 50 w 52"/>
              <a:gd name="T9" fmla="*/ 11 h 81"/>
              <a:gd name="T10" fmla="*/ 51 w 52"/>
              <a:gd name="T11" fmla="*/ 16 h 81"/>
              <a:gd name="T12" fmla="*/ 52 w 52"/>
              <a:gd name="T13" fmla="*/ 22 h 81"/>
              <a:gd name="T14" fmla="*/ 52 w 52"/>
              <a:gd name="T15" fmla="*/ 27 h 81"/>
              <a:gd name="T16" fmla="*/ 48 w 52"/>
              <a:gd name="T17" fmla="*/ 35 h 81"/>
              <a:gd name="T18" fmla="*/ 43 w 52"/>
              <a:gd name="T19" fmla="*/ 42 h 81"/>
              <a:gd name="T20" fmla="*/ 35 w 52"/>
              <a:gd name="T21" fmla="*/ 51 h 81"/>
              <a:gd name="T22" fmla="*/ 28 w 52"/>
              <a:gd name="T23" fmla="*/ 56 h 81"/>
              <a:gd name="T24" fmla="*/ 25 w 52"/>
              <a:gd name="T25" fmla="*/ 60 h 81"/>
              <a:gd name="T26" fmla="*/ 21 w 52"/>
              <a:gd name="T27" fmla="*/ 62 h 81"/>
              <a:gd name="T28" fmla="*/ 15 w 52"/>
              <a:gd name="T29" fmla="*/ 68 h 81"/>
              <a:gd name="T30" fmla="*/ 14 w 52"/>
              <a:gd name="T31" fmla="*/ 71 h 81"/>
              <a:gd name="T32" fmla="*/ 52 w 52"/>
              <a:gd name="T33" fmla="*/ 71 h 81"/>
              <a:gd name="T34" fmla="*/ 52 w 52"/>
              <a:gd name="T35" fmla="*/ 81 h 81"/>
              <a:gd name="T36" fmla="*/ 0 w 52"/>
              <a:gd name="T37" fmla="*/ 81 h 81"/>
              <a:gd name="T38" fmla="*/ 0 w 52"/>
              <a:gd name="T39" fmla="*/ 75 h 81"/>
              <a:gd name="T40" fmla="*/ 4 w 52"/>
              <a:gd name="T41" fmla="*/ 68 h 81"/>
              <a:gd name="T42" fmla="*/ 7 w 52"/>
              <a:gd name="T43" fmla="*/ 63 h 81"/>
              <a:gd name="T44" fmla="*/ 20 w 52"/>
              <a:gd name="T45" fmla="*/ 51 h 81"/>
              <a:gd name="T46" fmla="*/ 26 w 52"/>
              <a:gd name="T47" fmla="*/ 46 h 81"/>
              <a:gd name="T48" fmla="*/ 31 w 52"/>
              <a:gd name="T49" fmla="*/ 42 h 81"/>
              <a:gd name="T50" fmla="*/ 35 w 52"/>
              <a:gd name="T51" fmla="*/ 39 h 81"/>
              <a:gd name="T52" fmla="*/ 37 w 52"/>
              <a:gd name="T53" fmla="*/ 35 h 81"/>
              <a:gd name="T54" fmla="*/ 40 w 52"/>
              <a:gd name="T55" fmla="*/ 30 h 81"/>
              <a:gd name="T56" fmla="*/ 42 w 52"/>
              <a:gd name="T57" fmla="*/ 26 h 81"/>
              <a:gd name="T58" fmla="*/ 42 w 52"/>
              <a:gd name="T59" fmla="*/ 19 h 81"/>
              <a:gd name="T60" fmla="*/ 41 w 52"/>
              <a:gd name="T61" fmla="*/ 15 h 81"/>
              <a:gd name="T62" fmla="*/ 38 w 52"/>
              <a:gd name="T63" fmla="*/ 12 h 81"/>
              <a:gd name="T64" fmla="*/ 35 w 52"/>
              <a:gd name="T65" fmla="*/ 10 h 81"/>
              <a:gd name="T66" fmla="*/ 31 w 52"/>
              <a:gd name="T67" fmla="*/ 9 h 81"/>
              <a:gd name="T68" fmla="*/ 22 w 52"/>
              <a:gd name="T69" fmla="*/ 9 h 81"/>
              <a:gd name="T70" fmla="*/ 18 w 52"/>
              <a:gd name="T71" fmla="*/ 10 h 81"/>
              <a:gd name="T72" fmla="*/ 16 w 52"/>
              <a:gd name="T73" fmla="*/ 12 h 81"/>
              <a:gd name="T74" fmla="*/ 14 w 52"/>
              <a:gd name="T75" fmla="*/ 16 h 81"/>
              <a:gd name="T76" fmla="*/ 12 w 52"/>
              <a:gd name="T77" fmla="*/ 20 h 81"/>
              <a:gd name="T78" fmla="*/ 11 w 52"/>
              <a:gd name="T79" fmla="*/ 25 h 81"/>
              <a:gd name="T80" fmla="*/ 1 w 52"/>
              <a:gd name="T81" fmla="*/ 24 h 81"/>
              <a:gd name="T82" fmla="*/ 2 w 52"/>
              <a:gd name="T83" fmla="*/ 16 h 81"/>
              <a:gd name="T84" fmla="*/ 5 w 52"/>
              <a:gd name="T85" fmla="*/ 11 h 81"/>
              <a:gd name="T86" fmla="*/ 9 w 52"/>
              <a:gd name="T87" fmla="*/ 6 h 81"/>
              <a:gd name="T88" fmla="*/ 14 w 52"/>
              <a:gd name="T89" fmla="*/ 2 h 81"/>
              <a:gd name="T90" fmla="*/ 20 w 52"/>
              <a:gd name="T91" fmla="*/ 1 h 81"/>
              <a:gd name="T92" fmla="*/ 27 w 52"/>
              <a:gd name="T93" fmla="*/ 0 h 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81"/>
              <a:gd name="T143" fmla="*/ 52 w 52"/>
              <a:gd name="T144" fmla="*/ 81 h 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81">
                <a:moveTo>
                  <a:pt x="27" y="0"/>
                </a:moveTo>
                <a:lnTo>
                  <a:pt x="35" y="1"/>
                </a:lnTo>
                <a:lnTo>
                  <a:pt x="41" y="4"/>
                </a:lnTo>
                <a:lnTo>
                  <a:pt x="46" y="6"/>
                </a:lnTo>
                <a:lnTo>
                  <a:pt x="50" y="11"/>
                </a:lnTo>
                <a:lnTo>
                  <a:pt x="51" y="16"/>
                </a:lnTo>
                <a:lnTo>
                  <a:pt x="52" y="22"/>
                </a:lnTo>
                <a:lnTo>
                  <a:pt x="52" y="27"/>
                </a:lnTo>
                <a:lnTo>
                  <a:pt x="48" y="35"/>
                </a:lnTo>
                <a:lnTo>
                  <a:pt x="43" y="42"/>
                </a:lnTo>
                <a:lnTo>
                  <a:pt x="35" y="51"/>
                </a:lnTo>
                <a:lnTo>
                  <a:pt x="28" y="56"/>
                </a:lnTo>
                <a:lnTo>
                  <a:pt x="25" y="60"/>
                </a:lnTo>
                <a:lnTo>
                  <a:pt x="21" y="62"/>
                </a:lnTo>
                <a:lnTo>
                  <a:pt x="15" y="68"/>
                </a:lnTo>
                <a:lnTo>
                  <a:pt x="14" y="71"/>
                </a:lnTo>
                <a:lnTo>
                  <a:pt x="52" y="71"/>
                </a:lnTo>
                <a:lnTo>
                  <a:pt x="52" y="81"/>
                </a:lnTo>
                <a:lnTo>
                  <a:pt x="0" y="81"/>
                </a:lnTo>
                <a:lnTo>
                  <a:pt x="0" y="75"/>
                </a:lnTo>
                <a:lnTo>
                  <a:pt x="4" y="68"/>
                </a:lnTo>
                <a:lnTo>
                  <a:pt x="7" y="63"/>
                </a:lnTo>
                <a:lnTo>
                  <a:pt x="20" y="51"/>
                </a:lnTo>
                <a:lnTo>
                  <a:pt x="26" y="46"/>
                </a:lnTo>
                <a:lnTo>
                  <a:pt x="31" y="42"/>
                </a:lnTo>
                <a:lnTo>
                  <a:pt x="35" y="39"/>
                </a:lnTo>
                <a:lnTo>
                  <a:pt x="37" y="35"/>
                </a:lnTo>
                <a:lnTo>
                  <a:pt x="40" y="30"/>
                </a:lnTo>
                <a:lnTo>
                  <a:pt x="42" y="26"/>
                </a:lnTo>
                <a:lnTo>
                  <a:pt x="42" y="19"/>
                </a:lnTo>
                <a:lnTo>
                  <a:pt x="41" y="15"/>
                </a:lnTo>
                <a:lnTo>
                  <a:pt x="38" y="12"/>
                </a:lnTo>
                <a:lnTo>
                  <a:pt x="35" y="10"/>
                </a:lnTo>
                <a:lnTo>
                  <a:pt x="31" y="9"/>
                </a:lnTo>
                <a:lnTo>
                  <a:pt x="22" y="9"/>
                </a:lnTo>
                <a:lnTo>
                  <a:pt x="18" y="10"/>
                </a:lnTo>
                <a:lnTo>
                  <a:pt x="16" y="12"/>
                </a:lnTo>
                <a:lnTo>
                  <a:pt x="14" y="16"/>
                </a:lnTo>
                <a:lnTo>
                  <a:pt x="12" y="20"/>
                </a:lnTo>
                <a:lnTo>
                  <a:pt x="11" y="25"/>
                </a:lnTo>
                <a:lnTo>
                  <a:pt x="1" y="24"/>
                </a:lnTo>
                <a:lnTo>
                  <a:pt x="2" y="16"/>
                </a:lnTo>
                <a:lnTo>
                  <a:pt x="5" y="11"/>
                </a:lnTo>
                <a:lnTo>
                  <a:pt x="9" y="6"/>
                </a:lnTo>
                <a:lnTo>
                  <a:pt x="14" y="2"/>
                </a:lnTo>
                <a:lnTo>
                  <a:pt x="20" y="1"/>
                </a:lnTo>
                <a:lnTo>
                  <a:pt x="27" y="0"/>
                </a:lnTo>
                <a:close/>
              </a:path>
            </a:pathLst>
          </a:custGeom>
          <a:solidFill>
            <a:srgbClr val="FFFFFF"/>
          </a:solidFill>
          <a:ln w="0">
            <a:solidFill>
              <a:srgbClr val="FFFFFF"/>
            </a:solidFill>
            <a:prstDash val="solid"/>
            <a:round/>
            <a:headEnd/>
            <a:tailEnd/>
          </a:ln>
        </p:spPr>
        <p:txBody>
          <a:bodyPr/>
          <a:lstStyle/>
          <a:p>
            <a:endParaRPr lang="en-US"/>
          </a:p>
        </p:txBody>
      </p:sp>
      <p:sp>
        <p:nvSpPr>
          <p:cNvPr id="87" name="Freeform 540"/>
          <p:cNvSpPr>
            <a:spLocks/>
          </p:cNvSpPr>
          <p:nvPr/>
        </p:nvSpPr>
        <p:spPr bwMode="auto">
          <a:xfrm>
            <a:off x="5534025" y="5548313"/>
            <a:ext cx="44450" cy="128587"/>
          </a:xfrm>
          <a:custGeom>
            <a:avLst/>
            <a:gdLst>
              <a:gd name="T0" fmla="*/ 22 w 28"/>
              <a:gd name="T1" fmla="*/ 0 h 81"/>
              <a:gd name="T2" fmla="*/ 28 w 28"/>
              <a:gd name="T3" fmla="*/ 0 h 81"/>
              <a:gd name="T4" fmla="*/ 28 w 28"/>
              <a:gd name="T5" fmla="*/ 81 h 81"/>
              <a:gd name="T6" fmla="*/ 20 w 28"/>
              <a:gd name="T7" fmla="*/ 81 h 81"/>
              <a:gd name="T8" fmla="*/ 20 w 28"/>
              <a:gd name="T9" fmla="*/ 19 h 81"/>
              <a:gd name="T10" fmla="*/ 15 w 28"/>
              <a:gd name="T11" fmla="*/ 21 h 81"/>
              <a:gd name="T12" fmla="*/ 10 w 28"/>
              <a:gd name="T13" fmla="*/ 25 h 81"/>
              <a:gd name="T14" fmla="*/ 6 w 28"/>
              <a:gd name="T15" fmla="*/ 27 h 81"/>
              <a:gd name="T16" fmla="*/ 2 w 28"/>
              <a:gd name="T17" fmla="*/ 29 h 81"/>
              <a:gd name="T18" fmla="*/ 0 w 28"/>
              <a:gd name="T19" fmla="*/ 30 h 81"/>
              <a:gd name="T20" fmla="*/ 0 w 28"/>
              <a:gd name="T21" fmla="*/ 21 h 81"/>
              <a:gd name="T22" fmla="*/ 7 w 28"/>
              <a:gd name="T23" fmla="*/ 16 h 81"/>
              <a:gd name="T24" fmla="*/ 14 w 28"/>
              <a:gd name="T25" fmla="*/ 11 h 81"/>
              <a:gd name="T26" fmla="*/ 21 w 28"/>
              <a:gd name="T27" fmla="*/ 4 h 81"/>
              <a:gd name="T28" fmla="*/ 22 w 28"/>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81"/>
              <a:gd name="T47" fmla="*/ 28 w 28"/>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81">
                <a:moveTo>
                  <a:pt x="22" y="0"/>
                </a:moveTo>
                <a:lnTo>
                  <a:pt x="28" y="0"/>
                </a:lnTo>
                <a:lnTo>
                  <a:pt x="28" y="81"/>
                </a:lnTo>
                <a:lnTo>
                  <a:pt x="20" y="81"/>
                </a:lnTo>
                <a:lnTo>
                  <a:pt x="20" y="19"/>
                </a:lnTo>
                <a:lnTo>
                  <a:pt x="15" y="21"/>
                </a:lnTo>
                <a:lnTo>
                  <a:pt x="10" y="25"/>
                </a:lnTo>
                <a:lnTo>
                  <a:pt x="6" y="27"/>
                </a:lnTo>
                <a:lnTo>
                  <a:pt x="2" y="29"/>
                </a:lnTo>
                <a:lnTo>
                  <a:pt x="0" y="30"/>
                </a:lnTo>
                <a:lnTo>
                  <a:pt x="0" y="21"/>
                </a:lnTo>
                <a:lnTo>
                  <a:pt x="7" y="16"/>
                </a:lnTo>
                <a:lnTo>
                  <a:pt x="14" y="11"/>
                </a:lnTo>
                <a:lnTo>
                  <a:pt x="21" y="4"/>
                </a:lnTo>
                <a:lnTo>
                  <a:pt x="22" y="0"/>
                </a:lnTo>
                <a:close/>
              </a:path>
            </a:pathLst>
          </a:custGeom>
          <a:solidFill>
            <a:srgbClr val="FFFFFF"/>
          </a:solidFill>
          <a:ln w="0">
            <a:solidFill>
              <a:srgbClr val="FFFFFF"/>
            </a:solidFill>
            <a:prstDash val="solid"/>
            <a:round/>
            <a:headEnd/>
            <a:tailEnd/>
          </a:ln>
        </p:spPr>
        <p:txBody>
          <a:bodyPr/>
          <a:lstStyle/>
          <a:p>
            <a:endParaRPr lang="en-US"/>
          </a:p>
        </p:txBody>
      </p:sp>
      <p:sp>
        <p:nvSpPr>
          <p:cNvPr id="88" name="Freeform 541"/>
          <p:cNvSpPr>
            <a:spLocks/>
          </p:cNvSpPr>
          <p:nvPr/>
        </p:nvSpPr>
        <p:spPr bwMode="auto">
          <a:xfrm>
            <a:off x="5618163" y="5548313"/>
            <a:ext cx="47625" cy="128587"/>
          </a:xfrm>
          <a:custGeom>
            <a:avLst/>
            <a:gdLst>
              <a:gd name="T0" fmla="*/ 24 w 30"/>
              <a:gd name="T1" fmla="*/ 0 h 81"/>
              <a:gd name="T2" fmla="*/ 30 w 30"/>
              <a:gd name="T3" fmla="*/ 0 h 81"/>
              <a:gd name="T4" fmla="*/ 30 w 30"/>
              <a:gd name="T5" fmla="*/ 81 h 81"/>
              <a:gd name="T6" fmla="*/ 20 w 30"/>
              <a:gd name="T7" fmla="*/ 81 h 81"/>
              <a:gd name="T8" fmla="*/ 20 w 30"/>
              <a:gd name="T9" fmla="*/ 19 h 81"/>
              <a:gd name="T10" fmla="*/ 17 w 30"/>
              <a:gd name="T11" fmla="*/ 21 h 81"/>
              <a:gd name="T12" fmla="*/ 10 w 30"/>
              <a:gd name="T13" fmla="*/ 25 h 81"/>
              <a:gd name="T14" fmla="*/ 0 w 30"/>
              <a:gd name="T15" fmla="*/ 30 h 81"/>
              <a:gd name="T16" fmla="*/ 0 w 30"/>
              <a:gd name="T17" fmla="*/ 21 h 81"/>
              <a:gd name="T18" fmla="*/ 15 w 30"/>
              <a:gd name="T19" fmla="*/ 11 h 81"/>
              <a:gd name="T20" fmla="*/ 20 w 30"/>
              <a:gd name="T21" fmla="*/ 6 h 81"/>
              <a:gd name="T22" fmla="*/ 24 w 30"/>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81"/>
              <a:gd name="T38" fmla="*/ 30 w 30"/>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81">
                <a:moveTo>
                  <a:pt x="24" y="0"/>
                </a:moveTo>
                <a:lnTo>
                  <a:pt x="30" y="0"/>
                </a:lnTo>
                <a:lnTo>
                  <a:pt x="30" y="81"/>
                </a:lnTo>
                <a:lnTo>
                  <a:pt x="20" y="81"/>
                </a:lnTo>
                <a:lnTo>
                  <a:pt x="20" y="19"/>
                </a:lnTo>
                <a:lnTo>
                  <a:pt x="17" y="21"/>
                </a:lnTo>
                <a:lnTo>
                  <a:pt x="10" y="25"/>
                </a:lnTo>
                <a:lnTo>
                  <a:pt x="0" y="30"/>
                </a:lnTo>
                <a:lnTo>
                  <a:pt x="0" y="21"/>
                </a:lnTo>
                <a:lnTo>
                  <a:pt x="15" y="11"/>
                </a:lnTo>
                <a:lnTo>
                  <a:pt x="20" y="6"/>
                </a:lnTo>
                <a:lnTo>
                  <a:pt x="24" y="0"/>
                </a:lnTo>
                <a:close/>
              </a:path>
            </a:pathLst>
          </a:custGeom>
          <a:solidFill>
            <a:srgbClr val="FFFFFF"/>
          </a:solidFill>
          <a:ln w="0">
            <a:solidFill>
              <a:srgbClr val="FFFFFF"/>
            </a:solidFill>
            <a:prstDash val="solid"/>
            <a:round/>
            <a:headEnd/>
            <a:tailEnd/>
          </a:ln>
        </p:spPr>
        <p:txBody>
          <a:bodyPr/>
          <a:lstStyle/>
          <a:p>
            <a:endParaRPr lang="en-US"/>
          </a:p>
        </p:txBody>
      </p:sp>
      <p:sp>
        <p:nvSpPr>
          <p:cNvPr id="89" name="Freeform 542"/>
          <p:cNvSpPr>
            <a:spLocks noEditPoints="1"/>
          </p:cNvSpPr>
          <p:nvPr/>
        </p:nvSpPr>
        <p:spPr bwMode="auto">
          <a:xfrm>
            <a:off x="4879975" y="5548313"/>
            <a:ext cx="84138" cy="130175"/>
          </a:xfrm>
          <a:custGeom>
            <a:avLst/>
            <a:gdLst>
              <a:gd name="T0" fmla="*/ 15 w 53"/>
              <a:gd name="T1" fmla="*/ 14 h 82"/>
              <a:gd name="T2" fmla="*/ 10 w 53"/>
              <a:gd name="T3" fmla="*/ 22 h 82"/>
              <a:gd name="T4" fmla="*/ 15 w 53"/>
              <a:gd name="T5" fmla="*/ 40 h 82"/>
              <a:gd name="T6" fmla="*/ 22 w 53"/>
              <a:gd name="T7" fmla="*/ 45 h 82"/>
              <a:gd name="T8" fmla="*/ 38 w 53"/>
              <a:gd name="T9" fmla="*/ 40 h 82"/>
              <a:gd name="T10" fmla="*/ 42 w 53"/>
              <a:gd name="T11" fmla="*/ 32 h 82"/>
              <a:gd name="T12" fmla="*/ 40 w 53"/>
              <a:gd name="T13" fmla="*/ 17 h 82"/>
              <a:gd name="T14" fmla="*/ 30 w 53"/>
              <a:gd name="T15" fmla="*/ 9 h 82"/>
              <a:gd name="T16" fmla="*/ 25 w 53"/>
              <a:gd name="T17" fmla="*/ 0 h 82"/>
              <a:gd name="T18" fmla="*/ 39 w 53"/>
              <a:gd name="T19" fmla="*/ 5 h 82"/>
              <a:gd name="T20" fmla="*/ 47 w 53"/>
              <a:gd name="T21" fmla="*/ 11 h 82"/>
              <a:gd name="T22" fmla="*/ 52 w 53"/>
              <a:gd name="T23" fmla="*/ 26 h 82"/>
              <a:gd name="T24" fmla="*/ 52 w 53"/>
              <a:gd name="T25" fmla="*/ 53 h 82"/>
              <a:gd name="T26" fmla="*/ 47 w 53"/>
              <a:gd name="T27" fmla="*/ 70 h 82"/>
              <a:gd name="T28" fmla="*/ 39 w 53"/>
              <a:gd name="T29" fmla="*/ 77 h 82"/>
              <a:gd name="T30" fmla="*/ 30 w 53"/>
              <a:gd name="T31" fmla="*/ 82 h 82"/>
              <a:gd name="T32" fmla="*/ 13 w 53"/>
              <a:gd name="T33" fmla="*/ 80 h 82"/>
              <a:gd name="T34" fmla="*/ 5 w 53"/>
              <a:gd name="T35" fmla="*/ 73 h 82"/>
              <a:gd name="T36" fmla="*/ 2 w 53"/>
              <a:gd name="T37" fmla="*/ 62 h 82"/>
              <a:gd name="T38" fmla="*/ 12 w 53"/>
              <a:gd name="T39" fmla="*/ 66 h 82"/>
              <a:gd name="T40" fmla="*/ 15 w 53"/>
              <a:gd name="T41" fmla="*/ 71 h 82"/>
              <a:gd name="T42" fmla="*/ 20 w 53"/>
              <a:gd name="T43" fmla="*/ 73 h 82"/>
              <a:gd name="T44" fmla="*/ 29 w 53"/>
              <a:gd name="T45" fmla="*/ 73 h 82"/>
              <a:gd name="T46" fmla="*/ 35 w 53"/>
              <a:gd name="T47" fmla="*/ 70 h 82"/>
              <a:gd name="T48" fmla="*/ 42 w 53"/>
              <a:gd name="T49" fmla="*/ 57 h 82"/>
              <a:gd name="T50" fmla="*/ 43 w 53"/>
              <a:gd name="T51" fmla="*/ 44 h 82"/>
              <a:gd name="T52" fmla="*/ 29 w 53"/>
              <a:gd name="T53" fmla="*/ 53 h 82"/>
              <a:gd name="T54" fmla="*/ 12 w 53"/>
              <a:gd name="T55" fmla="*/ 50 h 82"/>
              <a:gd name="T56" fmla="*/ 2 w 53"/>
              <a:gd name="T57" fmla="*/ 39 h 82"/>
              <a:gd name="T58" fmla="*/ 0 w 53"/>
              <a:gd name="T59" fmla="*/ 27 h 82"/>
              <a:gd name="T60" fmla="*/ 8 w 53"/>
              <a:gd name="T61" fmla="*/ 7 h 82"/>
              <a:gd name="T62" fmla="*/ 19 w 53"/>
              <a:gd name="T63" fmla="*/ 1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82"/>
              <a:gd name="T98" fmla="*/ 53 w 53"/>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82">
                <a:moveTo>
                  <a:pt x="23" y="9"/>
                </a:moveTo>
                <a:lnTo>
                  <a:pt x="15" y="14"/>
                </a:lnTo>
                <a:lnTo>
                  <a:pt x="13" y="17"/>
                </a:lnTo>
                <a:lnTo>
                  <a:pt x="10" y="22"/>
                </a:lnTo>
                <a:lnTo>
                  <a:pt x="10" y="32"/>
                </a:lnTo>
                <a:lnTo>
                  <a:pt x="15" y="40"/>
                </a:lnTo>
                <a:lnTo>
                  <a:pt x="18" y="42"/>
                </a:lnTo>
                <a:lnTo>
                  <a:pt x="22" y="45"/>
                </a:lnTo>
                <a:lnTo>
                  <a:pt x="30" y="45"/>
                </a:lnTo>
                <a:lnTo>
                  <a:pt x="38" y="40"/>
                </a:lnTo>
                <a:lnTo>
                  <a:pt x="40" y="36"/>
                </a:lnTo>
                <a:lnTo>
                  <a:pt x="42" y="32"/>
                </a:lnTo>
                <a:lnTo>
                  <a:pt x="42" y="21"/>
                </a:lnTo>
                <a:lnTo>
                  <a:pt x="40" y="17"/>
                </a:lnTo>
                <a:lnTo>
                  <a:pt x="38" y="14"/>
                </a:lnTo>
                <a:lnTo>
                  <a:pt x="30" y="9"/>
                </a:lnTo>
                <a:lnTo>
                  <a:pt x="23" y="9"/>
                </a:lnTo>
                <a:close/>
                <a:moveTo>
                  <a:pt x="25" y="0"/>
                </a:moveTo>
                <a:lnTo>
                  <a:pt x="35" y="2"/>
                </a:lnTo>
                <a:lnTo>
                  <a:pt x="39" y="5"/>
                </a:lnTo>
                <a:lnTo>
                  <a:pt x="44" y="7"/>
                </a:lnTo>
                <a:lnTo>
                  <a:pt x="47" y="11"/>
                </a:lnTo>
                <a:lnTo>
                  <a:pt x="49" y="16"/>
                </a:lnTo>
                <a:lnTo>
                  <a:pt x="52" y="26"/>
                </a:lnTo>
                <a:lnTo>
                  <a:pt x="53" y="39"/>
                </a:lnTo>
                <a:lnTo>
                  <a:pt x="52" y="53"/>
                </a:lnTo>
                <a:lnTo>
                  <a:pt x="49" y="63"/>
                </a:lnTo>
                <a:lnTo>
                  <a:pt x="47" y="70"/>
                </a:lnTo>
                <a:lnTo>
                  <a:pt x="44" y="73"/>
                </a:lnTo>
                <a:lnTo>
                  <a:pt x="39" y="77"/>
                </a:lnTo>
                <a:lnTo>
                  <a:pt x="35" y="80"/>
                </a:lnTo>
                <a:lnTo>
                  <a:pt x="30" y="82"/>
                </a:lnTo>
                <a:lnTo>
                  <a:pt x="18" y="82"/>
                </a:lnTo>
                <a:lnTo>
                  <a:pt x="13" y="80"/>
                </a:lnTo>
                <a:lnTo>
                  <a:pt x="9" y="77"/>
                </a:lnTo>
                <a:lnTo>
                  <a:pt x="5" y="73"/>
                </a:lnTo>
                <a:lnTo>
                  <a:pt x="3" y="68"/>
                </a:lnTo>
                <a:lnTo>
                  <a:pt x="2" y="62"/>
                </a:lnTo>
                <a:lnTo>
                  <a:pt x="10" y="61"/>
                </a:lnTo>
                <a:lnTo>
                  <a:pt x="12" y="66"/>
                </a:lnTo>
                <a:lnTo>
                  <a:pt x="14" y="68"/>
                </a:lnTo>
                <a:lnTo>
                  <a:pt x="15" y="71"/>
                </a:lnTo>
                <a:lnTo>
                  <a:pt x="18" y="73"/>
                </a:lnTo>
                <a:lnTo>
                  <a:pt x="20" y="73"/>
                </a:lnTo>
                <a:lnTo>
                  <a:pt x="24" y="75"/>
                </a:lnTo>
                <a:lnTo>
                  <a:pt x="29" y="73"/>
                </a:lnTo>
                <a:lnTo>
                  <a:pt x="33" y="72"/>
                </a:lnTo>
                <a:lnTo>
                  <a:pt x="35" y="70"/>
                </a:lnTo>
                <a:lnTo>
                  <a:pt x="40" y="62"/>
                </a:lnTo>
                <a:lnTo>
                  <a:pt x="42" y="57"/>
                </a:lnTo>
                <a:lnTo>
                  <a:pt x="43" y="51"/>
                </a:lnTo>
                <a:lnTo>
                  <a:pt x="43" y="44"/>
                </a:lnTo>
                <a:lnTo>
                  <a:pt x="35" y="51"/>
                </a:lnTo>
                <a:lnTo>
                  <a:pt x="29" y="53"/>
                </a:lnTo>
                <a:lnTo>
                  <a:pt x="18" y="53"/>
                </a:lnTo>
                <a:lnTo>
                  <a:pt x="12" y="50"/>
                </a:lnTo>
                <a:lnTo>
                  <a:pt x="7" y="46"/>
                </a:lnTo>
                <a:lnTo>
                  <a:pt x="2" y="39"/>
                </a:lnTo>
                <a:lnTo>
                  <a:pt x="0" y="34"/>
                </a:lnTo>
                <a:lnTo>
                  <a:pt x="0" y="27"/>
                </a:lnTo>
                <a:lnTo>
                  <a:pt x="2" y="16"/>
                </a:lnTo>
                <a:lnTo>
                  <a:pt x="8" y="7"/>
                </a:lnTo>
                <a:lnTo>
                  <a:pt x="13" y="4"/>
                </a:lnTo>
                <a:lnTo>
                  <a:pt x="19" y="1"/>
                </a:lnTo>
                <a:lnTo>
                  <a:pt x="25" y="0"/>
                </a:lnTo>
                <a:close/>
              </a:path>
            </a:pathLst>
          </a:custGeom>
          <a:solidFill>
            <a:srgbClr val="FFFFFF"/>
          </a:solidFill>
          <a:ln w="0">
            <a:solidFill>
              <a:srgbClr val="FFFFFF"/>
            </a:solidFill>
            <a:prstDash val="solid"/>
            <a:round/>
            <a:headEnd/>
            <a:tailEnd/>
          </a:ln>
        </p:spPr>
        <p:txBody>
          <a:bodyPr/>
          <a:lstStyle/>
          <a:p>
            <a:endParaRPr lang="en-US"/>
          </a:p>
        </p:txBody>
      </p:sp>
      <p:sp>
        <p:nvSpPr>
          <p:cNvPr id="90" name="Freeform 543"/>
          <p:cNvSpPr>
            <a:spLocks noEditPoints="1"/>
          </p:cNvSpPr>
          <p:nvPr/>
        </p:nvSpPr>
        <p:spPr bwMode="auto">
          <a:xfrm>
            <a:off x="4554538" y="5548313"/>
            <a:ext cx="82550" cy="130175"/>
          </a:xfrm>
          <a:custGeom>
            <a:avLst/>
            <a:gdLst>
              <a:gd name="T0" fmla="*/ 17 w 52"/>
              <a:gd name="T1" fmla="*/ 44 h 82"/>
              <a:gd name="T2" fmla="*/ 11 w 52"/>
              <a:gd name="T3" fmla="*/ 50 h 82"/>
              <a:gd name="T4" fmla="*/ 10 w 52"/>
              <a:gd name="T5" fmla="*/ 62 h 82"/>
              <a:gd name="T6" fmla="*/ 14 w 52"/>
              <a:gd name="T7" fmla="*/ 70 h 82"/>
              <a:gd name="T8" fmla="*/ 21 w 52"/>
              <a:gd name="T9" fmla="*/ 73 h 82"/>
              <a:gd name="T10" fmla="*/ 30 w 52"/>
              <a:gd name="T11" fmla="*/ 73 h 82"/>
              <a:gd name="T12" fmla="*/ 37 w 52"/>
              <a:gd name="T13" fmla="*/ 70 h 82"/>
              <a:gd name="T14" fmla="*/ 42 w 52"/>
              <a:gd name="T15" fmla="*/ 53 h 82"/>
              <a:gd name="T16" fmla="*/ 34 w 52"/>
              <a:gd name="T17" fmla="*/ 44 h 82"/>
              <a:gd name="T18" fmla="*/ 21 w 52"/>
              <a:gd name="T19" fmla="*/ 42 h 82"/>
              <a:gd name="T20" fmla="*/ 19 w 52"/>
              <a:gd name="T21" fmla="*/ 10 h 82"/>
              <a:gd name="T22" fmla="*/ 14 w 52"/>
              <a:gd name="T23" fmla="*/ 17 h 82"/>
              <a:gd name="T24" fmla="*/ 14 w 52"/>
              <a:gd name="T25" fmla="*/ 25 h 82"/>
              <a:gd name="T26" fmla="*/ 19 w 52"/>
              <a:gd name="T27" fmla="*/ 32 h 82"/>
              <a:gd name="T28" fmla="*/ 30 w 52"/>
              <a:gd name="T29" fmla="*/ 34 h 82"/>
              <a:gd name="T30" fmla="*/ 37 w 52"/>
              <a:gd name="T31" fmla="*/ 27 h 82"/>
              <a:gd name="T32" fmla="*/ 38 w 52"/>
              <a:gd name="T33" fmla="*/ 17 h 82"/>
              <a:gd name="T34" fmla="*/ 32 w 52"/>
              <a:gd name="T35" fmla="*/ 10 h 82"/>
              <a:gd name="T36" fmla="*/ 22 w 52"/>
              <a:gd name="T37" fmla="*/ 9 h 82"/>
              <a:gd name="T38" fmla="*/ 32 w 52"/>
              <a:gd name="T39" fmla="*/ 1 h 82"/>
              <a:gd name="T40" fmla="*/ 42 w 52"/>
              <a:gd name="T41" fmla="*/ 6 h 82"/>
              <a:gd name="T42" fmla="*/ 48 w 52"/>
              <a:gd name="T43" fmla="*/ 16 h 82"/>
              <a:gd name="T44" fmla="*/ 46 w 52"/>
              <a:gd name="T45" fmla="*/ 31 h 82"/>
              <a:gd name="T46" fmla="*/ 37 w 52"/>
              <a:gd name="T47" fmla="*/ 37 h 82"/>
              <a:gd name="T48" fmla="*/ 46 w 52"/>
              <a:gd name="T49" fmla="*/ 42 h 82"/>
              <a:gd name="T50" fmla="*/ 51 w 52"/>
              <a:gd name="T51" fmla="*/ 48 h 82"/>
              <a:gd name="T52" fmla="*/ 52 w 52"/>
              <a:gd name="T53" fmla="*/ 58 h 82"/>
              <a:gd name="T54" fmla="*/ 48 w 52"/>
              <a:gd name="T55" fmla="*/ 71 h 82"/>
              <a:gd name="T56" fmla="*/ 41 w 52"/>
              <a:gd name="T57" fmla="*/ 78 h 82"/>
              <a:gd name="T58" fmla="*/ 31 w 52"/>
              <a:gd name="T59" fmla="*/ 82 h 82"/>
              <a:gd name="T60" fmla="*/ 15 w 52"/>
              <a:gd name="T61" fmla="*/ 81 h 82"/>
              <a:gd name="T62" fmla="*/ 4 w 52"/>
              <a:gd name="T63" fmla="*/ 71 h 82"/>
              <a:gd name="T64" fmla="*/ 0 w 52"/>
              <a:gd name="T65" fmla="*/ 62 h 82"/>
              <a:gd name="T66" fmla="*/ 1 w 52"/>
              <a:gd name="T67" fmla="*/ 48 h 82"/>
              <a:gd name="T68" fmla="*/ 10 w 52"/>
              <a:gd name="T69" fmla="*/ 39 h 82"/>
              <a:gd name="T70" fmla="*/ 11 w 52"/>
              <a:gd name="T71" fmla="*/ 36 h 82"/>
              <a:gd name="T72" fmla="*/ 4 w 52"/>
              <a:gd name="T73" fmla="*/ 26 h 82"/>
              <a:gd name="T74" fmla="*/ 5 w 52"/>
              <a:gd name="T75" fmla="*/ 11 h 82"/>
              <a:gd name="T76" fmla="*/ 14 w 52"/>
              <a:gd name="T77" fmla="*/ 2 h 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82"/>
              <a:gd name="T119" fmla="*/ 52 w 52"/>
              <a:gd name="T120" fmla="*/ 82 h 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82">
                <a:moveTo>
                  <a:pt x="21" y="42"/>
                </a:moveTo>
                <a:lnTo>
                  <a:pt x="17" y="44"/>
                </a:lnTo>
                <a:lnTo>
                  <a:pt x="14" y="46"/>
                </a:lnTo>
                <a:lnTo>
                  <a:pt x="11" y="50"/>
                </a:lnTo>
                <a:lnTo>
                  <a:pt x="10" y="53"/>
                </a:lnTo>
                <a:lnTo>
                  <a:pt x="10" y="62"/>
                </a:lnTo>
                <a:lnTo>
                  <a:pt x="11" y="66"/>
                </a:lnTo>
                <a:lnTo>
                  <a:pt x="14" y="70"/>
                </a:lnTo>
                <a:lnTo>
                  <a:pt x="17" y="72"/>
                </a:lnTo>
                <a:lnTo>
                  <a:pt x="21" y="73"/>
                </a:lnTo>
                <a:lnTo>
                  <a:pt x="26" y="75"/>
                </a:lnTo>
                <a:lnTo>
                  <a:pt x="30" y="73"/>
                </a:lnTo>
                <a:lnTo>
                  <a:pt x="35" y="72"/>
                </a:lnTo>
                <a:lnTo>
                  <a:pt x="37" y="70"/>
                </a:lnTo>
                <a:lnTo>
                  <a:pt x="42" y="62"/>
                </a:lnTo>
                <a:lnTo>
                  <a:pt x="42" y="53"/>
                </a:lnTo>
                <a:lnTo>
                  <a:pt x="37" y="46"/>
                </a:lnTo>
                <a:lnTo>
                  <a:pt x="34" y="44"/>
                </a:lnTo>
                <a:lnTo>
                  <a:pt x="30" y="42"/>
                </a:lnTo>
                <a:lnTo>
                  <a:pt x="21" y="42"/>
                </a:lnTo>
                <a:close/>
                <a:moveTo>
                  <a:pt x="22" y="9"/>
                </a:moveTo>
                <a:lnTo>
                  <a:pt x="19" y="10"/>
                </a:lnTo>
                <a:lnTo>
                  <a:pt x="16" y="12"/>
                </a:lnTo>
                <a:lnTo>
                  <a:pt x="14" y="17"/>
                </a:lnTo>
                <a:lnTo>
                  <a:pt x="12" y="21"/>
                </a:lnTo>
                <a:lnTo>
                  <a:pt x="14" y="25"/>
                </a:lnTo>
                <a:lnTo>
                  <a:pt x="16" y="30"/>
                </a:lnTo>
                <a:lnTo>
                  <a:pt x="19" y="32"/>
                </a:lnTo>
                <a:lnTo>
                  <a:pt x="22" y="34"/>
                </a:lnTo>
                <a:lnTo>
                  <a:pt x="30" y="34"/>
                </a:lnTo>
                <a:lnTo>
                  <a:pt x="32" y="32"/>
                </a:lnTo>
                <a:lnTo>
                  <a:pt x="37" y="27"/>
                </a:lnTo>
                <a:lnTo>
                  <a:pt x="38" y="25"/>
                </a:lnTo>
                <a:lnTo>
                  <a:pt x="38" y="17"/>
                </a:lnTo>
                <a:lnTo>
                  <a:pt x="37" y="15"/>
                </a:lnTo>
                <a:lnTo>
                  <a:pt x="32" y="10"/>
                </a:lnTo>
                <a:lnTo>
                  <a:pt x="30" y="9"/>
                </a:lnTo>
                <a:lnTo>
                  <a:pt x="22" y="9"/>
                </a:lnTo>
                <a:close/>
                <a:moveTo>
                  <a:pt x="26" y="0"/>
                </a:moveTo>
                <a:lnTo>
                  <a:pt x="32" y="1"/>
                </a:lnTo>
                <a:lnTo>
                  <a:pt x="37" y="2"/>
                </a:lnTo>
                <a:lnTo>
                  <a:pt x="42" y="6"/>
                </a:lnTo>
                <a:lnTo>
                  <a:pt x="46" y="11"/>
                </a:lnTo>
                <a:lnTo>
                  <a:pt x="48" y="16"/>
                </a:lnTo>
                <a:lnTo>
                  <a:pt x="48" y="26"/>
                </a:lnTo>
                <a:lnTo>
                  <a:pt x="46" y="31"/>
                </a:lnTo>
                <a:lnTo>
                  <a:pt x="41" y="36"/>
                </a:lnTo>
                <a:lnTo>
                  <a:pt x="37" y="37"/>
                </a:lnTo>
                <a:lnTo>
                  <a:pt x="42" y="40"/>
                </a:lnTo>
                <a:lnTo>
                  <a:pt x="46" y="42"/>
                </a:lnTo>
                <a:lnTo>
                  <a:pt x="48" y="45"/>
                </a:lnTo>
                <a:lnTo>
                  <a:pt x="51" y="48"/>
                </a:lnTo>
                <a:lnTo>
                  <a:pt x="52" y="53"/>
                </a:lnTo>
                <a:lnTo>
                  <a:pt x="52" y="58"/>
                </a:lnTo>
                <a:lnTo>
                  <a:pt x="51" y="65"/>
                </a:lnTo>
                <a:lnTo>
                  <a:pt x="48" y="71"/>
                </a:lnTo>
                <a:lnTo>
                  <a:pt x="45" y="76"/>
                </a:lnTo>
                <a:lnTo>
                  <a:pt x="41" y="78"/>
                </a:lnTo>
                <a:lnTo>
                  <a:pt x="36" y="81"/>
                </a:lnTo>
                <a:lnTo>
                  <a:pt x="31" y="82"/>
                </a:lnTo>
                <a:lnTo>
                  <a:pt x="20" y="82"/>
                </a:lnTo>
                <a:lnTo>
                  <a:pt x="15" y="81"/>
                </a:lnTo>
                <a:lnTo>
                  <a:pt x="11" y="78"/>
                </a:lnTo>
                <a:lnTo>
                  <a:pt x="4" y="71"/>
                </a:lnTo>
                <a:lnTo>
                  <a:pt x="1" y="67"/>
                </a:lnTo>
                <a:lnTo>
                  <a:pt x="0" y="62"/>
                </a:lnTo>
                <a:lnTo>
                  <a:pt x="0" y="52"/>
                </a:lnTo>
                <a:lnTo>
                  <a:pt x="1" y="48"/>
                </a:lnTo>
                <a:lnTo>
                  <a:pt x="6" y="41"/>
                </a:lnTo>
                <a:lnTo>
                  <a:pt x="10" y="39"/>
                </a:lnTo>
                <a:lnTo>
                  <a:pt x="15" y="37"/>
                </a:lnTo>
                <a:lnTo>
                  <a:pt x="11" y="36"/>
                </a:lnTo>
                <a:lnTo>
                  <a:pt x="6" y="31"/>
                </a:lnTo>
                <a:lnTo>
                  <a:pt x="4" y="26"/>
                </a:lnTo>
                <a:lnTo>
                  <a:pt x="2" y="21"/>
                </a:lnTo>
                <a:lnTo>
                  <a:pt x="5" y="11"/>
                </a:lnTo>
                <a:lnTo>
                  <a:pt x="9" y="6"/>
                </a:lnTo>
                <a:lnTo>
                  <a:pt x="14" y="2"/>
                </a:lnTo>
                <a:lnTo>
                  <a:pt x="26" y="0"/>
                </a:lnTo>
                <a:close/>
              </a:path>
            </a:pathLst>
          </a:custGeom>
          <a:solidFill>
            <a:srgbClr val="FFFFFF"/>
          </a:solidFill>
          <a:ln w="0">
            <a:solidFill>
              <a:srgbClr val="FFFFFF"/>
            </a:solidFill>
            <a:prstDash val="solid"/>
            <a:round/>
            <a:headEnd/>
            <a:tailEnd/>
          </a:ln>
        </p:spPr>
        <p:txBody>
          <a:bodyPr/>
          <a:lstStyle/>
          <a:p>
            <a:endParaRPr lang="en-US"/>
          </a:p>
        </p:txBody>
      </p:sp>
      <p:sp>
        <p:nvSpPr>
          <p:cNvPr id="91" name="Freeform 544"/>
          <p:cNvSpPr>
            <a:spLocks/>
          </p:cNvSpPr>
          <p:nvPr/>
        </p:nvSpPr>
        <p:spPr bwMode="auto">
          <a:xfrm>
            <a:off x="4211638" y="5549900"/>
            <a:ext cx="84137" cy="127000"/>
          </a:xfrm>
          <a:custGeom>
            <a:avLst/>
            <a:gdLst>
              <a:gd name="T0" fmla="*/ 0 w 53"/>
              <a:gd name="T1" fmla="*/ 0 h 80"/>
              <a:gd name="T2" fmla="*/ 53 w 53"/>
              <a:gd name="T3" fmla="*/ 0 h 80"/>
              <a:gd name="T4" fmla="*/ 53 w 53"/>
              <a:gd name="T5" fmla="*/ 9 h 80"/>
              <a:gd name="T6" fmla="*/ 45 w 53"/>
              <a:gd name="T7" fmla="*/ 18 h 80"/>
              <a:gd name="T8" fmla="*/ 38 w 53"/>
              <a:gd name="T9" fmla="*/ 30 h 80"/>
              <a:gd name="T10" fmla="*/ 25 w 53"/>
              <a:gd name="T11" fmla="*/ 57 h 80"/>
              <a:gd name="T12" fmla="*/ 21 w 53"/>
              <a:gd name="T13" fmla="*/ 80 h 80"/>
              <a:gd name="T14" fmla="*/ 11 w 53"/>
              <a:gd name="T15" fmla="*/ 80 h 80"/>
              <a:gd name="T16" fmla="*/ 13 w 53"/>
              <a:gd name="T17" fmla="*/ 70 h 80"/>
              <a:gd name="T18" fmla="*/ 15 w 53"/>
              <a:gd name="T19" fmla="*/ 57 h 80"/>
              <a:gd name="T20" fmla="*/ 25 w 53"/>
              <a:gd name="T21" fmla="*/ 31 h 80"/>
              <a:gd name="T22" fmla="*/ 33 w 53"/>
              <a:gd name="T23" fmla="*/ 20 h 80"/>
              <a:gd name="T24" fmla="*/ 40 w 53"/>
              <a:gd name="T25" fmla="*/ 10 h 80"/>
              <a:gd name="T26" fmla="*/ 0 w 53"/>
              <a:gd name="T27" fmla="*/ 10 h 80"/>
              <a:gd name="T28" fmla="*/ 0 w 53"/>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80"/>
              <a:gd name="T47" fmla="*/ 53 w 53"/>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80">
                <a:moveTo>
                  <a:pt x="0" y="0"/>
                </a:moveTo>
                <a:lnTo>
                  <a:pt x="53" y="0"/>
                </a:lnTo>
                <a:lnTo>
                  <a:pt x="53" y="9"/>
                </a:lnTo>
                <a:lnTo>
                  <a:pt x="45" y="18"/>
                </a:lnTo>
                <a:lnTo>
                  <a:pt x="38" y="30"/>
                </a:lnTo>
                <a:lnTo>
                  <a:pt x="25" y="57"/>
                </a:lnTo>
                <a:lnTo>
                  <a:pt x="21" y="80"/>
                </a:lnTo>
                <a:lnTo>
                  <a:pt x="11" y="80"/>
                </a:lnTo>
                <a:lnTo>
                  <a:pt x="13" y="70"/>
                </a:lnTo>
                <a:lnTo>
                  <a:pt x="15" y="57"/>
                </a:lnTo>
                <a:lnTo>
                  <a:pt x="25" y="31"/>
                </a:lnTo>
                <a:lnTo>
                  <a:pt x="33" y="20"/>
                </a:lnTo>
                <a:lnTo>
                  <a:pt x="40" y="10"/>
                </a:lnTo>
                <a:lnTo>
                  <a:pt x="0" y="10"/>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92" name="Line 545"/>
          <p:cNvSpPr>
            <a:spLocks noChangeShapeType="1"/>
          </p:cNvSpPr>
          <p:nvPr/>
        </p:nvSpPr>
        <p:spPr bwMode="auto">
          <a:xfrm>
            <a:off x="6964363" y="5422900"/>
            <a:ext cx="0" cy="68263"/>
          </a:xfrm>
          <a:prstGeom prst="line">
            <a:avLst/>
          </a:prstGeom>
          <a:noFill/>
          <a:ln w="11113">
            <a:solidFill>
              <a:srgbClr val="FFFFFF"/>
            </a:solidFill>
            <a:round/>
            <a:headEnd/>
            <a:tailEnd/>
          </a:ln>
        </p:spPr>
        <p:txBody>
          <a:bodyPr/>
          <a:lstStyle/>
          <a:p>
            <a:endParaRPr lang="en-US"/>
          </a:p>
        </p:txBody>
      </p:sp>
      <p:sp>
        <p:nvSpPr>
          <p:cNvPr id="93" name="Line 546"/>
          <p:cNvSpPr>
            <a:spLocks noChangeShapeType="1"/>
          </p:cNvSpPr>
          <p:nvPr/>
        </p:nvSpPr>
        <p:spPr bwMode="auto">
          <a:xfrm>
            <a:off x="6624638" y="5422900"/>
            <a:ext cx="0" cy="68263"/>
          </a:xfrm>
          <a:prstGeom prst="line">
            <a:avLst/>
          </a:prstGeom>
          <a:noFill/>
          <a:ln w="11113">
            <a:solidFill>
              <a:srgbClr val="FFFFFF"/>
            </a:solidFill>
            <a:round/>
            <a:headEnd/>
            <a:tailEnd/>
          </a:ln>
        </p:spPr>
        <p:txBody>
          <a:bodyPr/>
          <a:lstStyle/>
          <a:p>
            <a:endParaRPr lang="en-US"/>
          </a:p>
        </p:txBody>
      </p:sp>
      <p:sp>
        <p:nvSpPr>
          <p:cNvPr id="94" name="Line 547"/>
          <p:cNvSpPr>
            <a:spLocks noChangeShapeType="1"/>
          </p:cNvSpPr>
          <p:nvPr/>
        </p:nvSpPr>
        <p:spPr bwMode="auto">
          <a:xfrm>
            <a:off x="5605463" y="5422900"/>
            <a:ext cx="0" cy="68263"/>
          </a:xfrm>
          <a:prstGeom prst="line">
            <a:avLst/>
          </a:prstGeom>
          <a:noFill/>
          <a:ln w="11113">
            <a:solidFill>
              <a:srgbClr val="FFFFFF"/>
            </a:solidFill>
            <a:round/>
            <a:headEnd/>
            <a:tailEnd/>
          </a:ln>
        </p:spPr>
        <p:txBody>
          <a:bodyPr/>
          <a:lstStyle/>
          <a:p>
            <a:endParaRPr lang="en-US"/>
          </a:p>
        </p:txBody>
      </p:sp>
      <p:sp>
        <p:nvSpPr>
          <p:cNvPr id="95" name="Line 548"/>
          <p:cNvSpPr>
            <a:spLocks noChangeShapeType="1"/>
          </p:cNvSpPr>
          <p:nvPr/>
        </p:nvSpPr>
        <p:spPr bwMode="auto">
          <a:xfrm>
            <a:off x="5264150" y="5422900"/>
            <a:ext cx="0" cy="68263"/>
          </a:xfrm>
          <a:prstGeom prst="line">
            <a:avLst/>
          </a:prstGeom>
          <a:noFill/>
          <a:ln w="11113">
            <a:solidFill>
              <a:srgbClr val="FFFFFF"/>
            </a:solidFill>
            <a:round/>
            <a:headEnd/>
            <a:tailEnd/>
          </a:ln>
        </p:spPr>
        <p:txBody>
          <a:bodyPr/>
          <a:lstStyle/>
          <a:p>
            <a:endParaRPr lang="en-US"/>
          </a:p>
        </p:txBody>
      </p:sp>
      <p:sp>
        <p:nvSpPr>
          <p:cNvPr id="96" name="Line 549"/>
          <p:cNvSpPr>
            <a:spLocks noChangeShapeType="1"/>
          </p:cNvSpPr>
          <p:nvPr/>
        </p:nvSpPr>
        <p:spPr bwMode="auto">
          <a:xfrm>
            <a:off x="4586288" y="5422900"/>
            <a:ext cx="0" cy="68263"/>
          </a:xfrm>
          <a:prstGeom prst="line">
            <a:avLst/>
          </a:prstGeom>
          <a:noFill/>
          <a:ln w="11113">
            <a:solidFill>
              <a:srgbClr val="FFFFFF"/>
            </a:solidFill>
            <a:round/>
            <a:headEnd/>
            <a:tailEnd/>
          </a:ln>
        </p:spPr>
        <p:txBody>
          <a:bodyPr/>
          <a:lstStyle/>
          <a:p>
            <a:endParaRPr lang="en-US"/>
          </a:p>
        </p:txBody>
      </p:sp>
      <p:sp>
        <p:nvSpPr>
          <p:cNvPr id="97" name="Line 550"/>
          <p:cNvSpPr>
            <a:spLocks noChangeShapeType="1"/>
          </p:cNvSpPr>
          <p:nvPr/>
        </p:nvSpPr>
        <p:spPr bwMode="auto">
          <a:xfrm>
            <a:off x="4248150" y="5422900"/>
            <a:ext cx="0" cy="68263"/>
          </a:xfrm>
          <a:prstGeom prst="line">
            <a:avLst/>
          </a:prstGeom>
          <a:noFill/>
          <a:ln w="11113">
            <a:solidFill>
              <a:srgbClr val="FFFFFF"/>
            </a:solidFill>
            <a:round/>
            <a:headEnd/>
            <a:tailEnd/>
          </a:ln>
        </p:spPr>
        <p:txBody>
          <a:bodyPr/>
          <a:lstStyle/>
          <a:p>
            <a:endParaRPr lang="en-US"/>
          </a:p>
        </p:txBody>
      </p:sp>
      <p:sp>
        <p:nvSpPr>
          <p:cNvPr id="98" name="Line 551"/>
          <p:cNvSpPr>
            <a:spLocks noChangeShapeType="1"/>
          </p:cNvSpPr>
          <p:nvPr/>
        </p:nvSpPr>
        <p:spPr bwMode="auto">
          <a:xfrm>
            <a:off x="3567113" y="5422900"/>
            <a:ext cx="0" cy="68263"/>
          </a:xfrm>
          <a:prstGeom prst="line">
            <a:avLst/>
          </a:prstGeom>
          <a:noFill/>
          <a:ln w="11113">
            <a:solidFill>
              <a:srgbClr val="FFFFFF"/>
            </a:solidFill>
            <a:round/>
            <a:headEnd/>
            <a:tailEnd/>
          </a:ln>
        </p:spPr>
        <p:txBody>
          <a:bodyPr/>
          <a:lstStyle/>
          <a:p>
            <a:endParaRPr lang="en-US"/>
          </a:p>
        </p:txBody>
      </p:sp>
      <p:sp>
        <p:nvSpPr>
          <p:cNvPr id="99" name="Line 552"/>
          <p:cNvSpPr>
            <a:spLocks noChangeShapeType="1"/>
          </p:cNvSpPr>
          <p:nvPr/>
        </p:nvSpPr>
        <p:spPr bwMode="auto">
          <a:xfrm>
            <a:off x="3228975" y="5422900"/>
            <a:ext cx="0" cy="68263"/>
          </a:xfrm>
          <a:prstGeom prst="line">
            <a:avLst/>
          </a:prstGeom>
          <a:noFill/>
          <a:ln w="11113">
            <a:solidFill>
              <a:srgbClr val="FFFFFF"/>
            </a:solidFill>
            <a:round/>
            <a:headEnd/>
            <a:tailEnd/>
          </a:ln>
        </p:spPr>
        <p:txBody>
          <a:bodyPr/>
          <a:lstStyle/>
          <a:p>
            <a:endParaRPr lang="en-US"/>
          </a:p>
        </p:txBody>
      </p:sp>
      <p:sp>
        <p:nvSpPr>
          <p:cNvPr id="100" name="Line 553"/>
          <p:cNvSpPr>
            <a:spLocks noChangeShapeType="1"/>
          </p:cNvSpPr>
          <p:nvPr/>
        </p:nvSpPr>
        <p:spPr bwMode="auto">
          <a:xfrm>
            <a:off x="2547938" y="5422900"/>
            <a:ext cx="0" cy="68263"/>
          </a:xfrm>
          <a:prstGeom prst="line">
            <a:avLst/>
          </a:prstGeom>
          <a:noFill/>
          <a:ln w="11113">
            <a:solidFill>
              <a:srgbClr val="FFFFFF"/>
            </a:solidFill>
            <a:round/>
            <a:headEnd/>
            <a:tailEnd/>
          </a:ln>
        </p:spPr>
        <p:txBody>
          <a:bodyPr/>
          <a:lstStyle/>
          <a:p>
            <a:endParaRPr lang="en-US"/>
          </a:p>
        </p:txBody>
      </p:sp>
      <p:sp>
        <p:nvSpPr>
          <p:cNvPr id="101" name="Line 554"/>
          <p:cNvSpPr>
            <a:spLocks noChangeShapeType="1"/>
          </p:cNvSpPr>
          <p:nvPr/>
        </p:nvSpPr>
        <p:spPr bwMode="auto">
          <a:xfrm>
            <a:off x="2209800" y="5422900"/>
            <a:ext cx="0" cy="68263"/>
          </a:xfrm>
          <a:prstGeom prst="line">
            <a:avLst/>
          </a:prstGeom>
          <a:noFill/>
          <a:ln w="11113">
            <a:solidFill>
              <a:srgbClr val="FFFFFF"/>
            </a:solidFill>
            <a:round/>
            <a:headEnd/>
            <a:tailEnd/>
          </a:ln>
        </p:spPr>
        <p:txBody>
          <a:bodyPr/>
          <a:lstStyle/>
          <a:p>
            <a:endParaRPr lang="en-US"/>
          </a:p>
        </p:txBody>
      </p:sp>
      <p:sp>
        <p:nvSpPr>
          <p:cNvPr id="102" name="Line 555"/>
          <p:cNvSpPr>
            <a:spLocks noChangeShapeType="1"/>
          </p:cNvSpPr>
          <p:nvPr/>
        </p:nvSpPr>
        <p:spPr bwMode="auto">
          <a:xfrm>
            <a:off x="7310438" y="5419725"/>
            <a:ext cx="0" cy="66675"/>
          </a:xfrm>
          <a:prstGeom prst="line">
            <a:avLst/>
          </a:prstGeom>
          <a:noFill/>
          <a:ln w="11113">
            <a:solidFill>
              <a:srgbClr val="FFFFFF"/>
            </a:solidFill>
            <a:round/>
            <a:headEnd/>
            <a:tailEnd/>
          </a:ln>
        </p:spPr>
        <p:txBody>
          <a:bodyPr/>
          <a:lstStyle/>
          <a:p>
            <a:endParaRPr lang="en-US"/>
          </a:p>
        </p:txBody>
      </p:sp>
      <p:sp>
        <p:nvSpPr>
          <p:cNvPr id="103" name="Freeform 556"/>
          <p:cNvSpPr>
            <a:spLocks/>
          </p:cNvSpPr>
          <p:nvPr/>
        </p:nvSpPr>
        <p:spPr bwMode="auto">
          <a:xfrm>
            <a:off x="7237413" y="5535613"/>
            <a:ext cx="46037" cy="128587"/>
          </a:xfrm>
          <a:custGeom>
            <a:avLst/>
            <a:gdLst>
              <a:gd name="T0" fmla="*/ 22 w 29"/>
              <a:gd name="T1" fmla="*/ 0 h 81"/>
              <a:gd name="T2" fmla="*/ 29 w 29"/>
              <a:gd name="T3" fmla="*/ 0 h 81"/>
              <a:gd name="T4" fmla="*/ 29 w 29"/>
              <a:gd name="T5" fmla="*/ 81 h 81"/>
              <a:gd name="T6" fmla="*/ 20 w 29"/>
              <a:gd name="T7" fmla="*/ 81 h 81"/>
              <a:gd name="T8" fmla="*/ 20 w 29"/>
              <a:gd name="T9" fmla="*/ 19 h 81"/>
              <a:gd name="T10" fmla="*/ 15 w 29"/>
              <a:gd name="T11" fmla="*/ 22 h 81"/>
              <a:gd name="T12" fmla="*/ 10 w 29"/>
              <a:gd name="T13" fmla="*/ 25 h 81"/>
              <a:gd name="T14" fmla="*/ 6 w 29"/>
              <a:gd name="T15" fmla="*/ 28 h 81"/>
              <a:gd name="T16" fmla="*/ 3 w 29"/>
              <a:gd name="T17" fmla="*/ 29 h 81"/>
              <a:gd name="T18" fmla="*/ 0 w 29"/>
              <a:gd name="T19" fmla="*/ 30 h 81"/>
              <a:gd name="T20" fmla="*/ 0 w 29"/>
              <a:gd name="T21" fmla="*/ 22 h 81"/>
              <a:gd name="T22" fmla="*/ 8 w 29"/>
              <a:gd name="T23" fmla="*/ 17 h 81"/>
              <a:gd name="T24" fmla="*/ 14 w 29"/>
              <a:gd name="T25" fmla="*/ 12 h 81"/>
              <a:gd name="T26" fmla="*/ 21 w 29"/>
              <a:gd name="T27" fmla="*/ 4 h 81"/>
              <a:gd name="T28" fmla="*/ 22 w 29"/>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81"/>
              <a:gd name="T47" fmla="*/ 29 w 29"/>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81">
                <a:moveTo>
                  <a:pt x="22" y="0"/>
                </a:moveTo>
                <a:lnTo>
                  <a:pt x="29" y="0"/>
                </a:lnTo>
                <a:lnTo>
                  <a:pt x="29" y="81"/>
                </a:lnTo>
                <a:lnTo>
                  <a:pt x="20" y="81"/>
                </a:lnTo>
                <a:lnTo>
                  <a:pt x="20" y="19"/>
                </a:lnTo>
                <a:lnTo>
                  <a:pt x="15" y="22"/>
                </a:lnTo>
                <a:lnTo>
                  <a:pt x="10" y="25"/>
                </a:lnTo>
                <a:lnTo>
                  <a:pt x="6" y="28"/>
                </a:lnTo>
                <a:lnTo>
                  <a:pt x="3" y="29"/>
                </a:lnTo>
                <a:lnTo>
                  <a:pt x="0" y="30"/>
                </a:lnTo>
                <a:lnTo>
                  <a:pt x="0" y="22"/>
                </a:lnTo>
                <a:lnTo>
                  <a:pt x="8" y="17"/>
                </a:lnTo>
                <a:lnTo>
                  <a:pt x="14" y="12"/>
                </a:lnTo>
                <a:lnTo>
                  <a:pt x="21" y="4"/>
                </a:lnTo>
                <a:lnTo>
                  <a:pt x="22" y="0"/>
                </a:lnTo>
                <a:close/>
              </a:path>
            </a:pathLst>
          </a:custGeom>
          <a:solidFill>
            <a:srgbClr val="FFFFFF"/>
          </a:solidFill>
          <a:ln w="0">
            <a:solidFill>
              <a:srgbClr val="FFFFFF"/>
            </a:solidFill>
            <a:prstDash val="solid"/>
            <a:round/>
            <a:headEnd/>
            <a:tailEnd/>
          </a:ln>
        </p:spPr>
        <p:txBody>
          <a:bodyPr/>
          <a:lstStyle/>
          <a:p>
            <a:endParaRPr lang="en-US"/>
          </a:p>
        </p:txBody>
      </p:sp>
      <p:sp>
        <p:nvSpPr>
          <p:cNvPr id="104" name="Freeform 557"/>
          <p:cNvSpPr>
            <a:spLocks noEditPoints="1"/>
          </p:cNvSpPr>
          <p:nvPr/>
        </p:nvSpPr>
        <p:spPr bwMode="auto">
          <a:xfrm>
            <a:off x="7323138" y="5535613"/>
            <a:ext cx="84137" cy="131762"/>
          </a:xfrm>
          <a:custGeom>
            <a:avLst/>
            <a:gdLst>
              <a:gd name="T0" fmla="*/ 20 w 53"/>
              <a:gd name="T1" fmla="*/ 40 h 83"/>
              <a:gd name="T2" fmla="*/ 13 w 53"/>
              <a:gd name="T3" fmla="*/ 47 h 83"/>
              <a:gd name="T4" fmla="*/ 11 w 53"/>
              <a:gd name="T5" fmla="*/ 55 h 83"/>
              <a:gd name="T6" fmla="*/ 16 w 53"/>
              <a:gd name="T7" fmla="*/ 69 h 83"/>
              <a:gd name="T8" fmla="*/ 23 w 53"/>
              <a:gd name="T9" fmla="*/ 74 h 83"/>
              <a:gd name="T10" fmla="*/ 36 w 53"/>
              <a:gd name="T11" fmla="*/ 73 h 83"/>
              <a:gd name="T12" fmla="*/ 41 w 53"/>
              <a:gd name="T13" fmla="*/ 66 h 83"/>
              <a:gd name="T14" fmla="*/ 42 w 53"/>
              <a:gd name="T15" fmla="*/ 50 h 83"/>
              <a:gd name="T16" fmla="*/ 38 w 53"/>
              <a:gd name="T17" fmla="*/ 43 h 83"/>
              <a:gd name="T18" fmla="*/ 32 w 53"/>
              <a:gd name="T19" fmla="*/ 39 h 83"/>
              <a:gd name="T20" fmla="*/ 30 w 53"/>
              <a:gd name="T21" fmla="*/ 0 h 83"/>
              <a:gd name="T22" fmla="*/ 44 w 53"/>
              <a:gd name="T23" fmla="*/ 7 h 83"/>
              <a:gd name="T24" fmla="*/ 51 w 53"/>
              <a:gd name="T25" fmla="*/ 15 h 83"/>
              <a:gd name="T26" fmla="*/ 42 w 53"/>
              <a:gd name="T27" fmla="*/ 22 h 83"/>
              <a:gd name="T28" fmla="*/ 38 w 53"/>
              <a:gd name="T29" fmla="*/ 13 h 83"/>
              <a:gd name="T30" fmla="*/ 32 w 53"/>
              <a:gd name="T31" fmla="*/ 9 h 83"/>
              <a:gd name="T32" fmla="*/ 20 w 53"/>
              <a:gd name="T33" fmla="*/ 12 h 83"/>
              <a:gd name="T34" fmla="*/ 12 w 53"/>
              <a:gd name="T35" fmla="*/ 22 h 83"/>
              <a:gd name="T36" fmla="*/ 10 w 53"/>
              <a:gd name="T37" fmla="*/ 33 h 83"/>
              <a:gd name="T38" fmla="*/ 13 w 53"/>
              <a:gd name="T39" fmla="*/ 35 h 83"/>
              <a:gd name="T40" fmla="*/ 23 w 53"/>
              <a:gd name="T41" fmla="*/ 30 h 83"/>
              <a:gd name="T42" fmla="*/ 36 w 53"/>
              <a:gd name="T43" fmla="*/ 30 h 83"/>
              <a:gd name="T44" fmla="*/ 46 w 53"/>
              <a:gd name="T45" fmla="*/ 37 h 83"/>
              <a:gd name="T46" fmla="*/ 52 w 53"/>
              <a:gd name="T47" fmla="*/ 48 h 83"/>
              <a:gd name="T48" fmla="*/ 53 w 53"/>
              <a:gd name="T49" fmla="*/ 60 h 83"/>
              <a:gd name="T50" fmla="*/ 49 w 53"/>
              <a:gd name="T51" fmla="*/ 69 h 83"/>
              <a:gd name="T52" fmla="*/ 44 w 53"/>
              <a:gd name="T53" fmla="*/ 76 h 83"/>
              <a:gd name="T54" fmla="*/ 33 w 53"/>
              <a:gd name="T55" fmla="*/ 83 h 83"/>
              <a:gd name="T56" fmla="*/ 12 w 53"/>
              <a:gd name="T57" fmla="*/ 78 h 83"/>
              <a:gd name="T58" fmla="*/ 2 w 53"/>
              <a:gd name="T59" fmla="*/ 61 h 83"/>
              <a:gd name="T60" fmla="*/ 1 w 53"/>
              <a:gd name="T61" fmla="*/ 30 h 83"/>
              <a:gd name="T62" fmla="*/ 8 w 53"/>
              <a:gd name="T63" fmla="*/ 10 h 83"/>
              <a:gd name="T64" fmla="*/ 30 w 53"/>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83"/>
              <a:gd name="T101" fmla="*/ 53 w 53"/>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83">
                <a:moveTo>
                  <a:pt x="27" y="38"/>
                </a:moveTo>
                <a:lnTo>
                  <a:pt x="20" y="40"/>
                </a:lnTo>
                <a:lnTo>
                  <a:pt x="16" y="43"/>
                </a:lnTo>
                <a:lnTo>
                  <a:pt x="13" y="47"/>
                </a:lnTo>
                <a:lnTo>
                  <a:pt x="12" y="50"/>
                </a:lnTo>
                <a:lnTo>
                  <a:pt x="11" y="55"/>
                </a:lnTo>
                <a:lnTo>
                  <a:pt x="13" y="65"/>
                </a:lnTo>
                <a:lnTo>
                  <a:pt x="16" y="69"/>
                </a:lnTo>
                <a:lnTo>
                  <a:pt x="20" y="73"/>
                </a:lnTo>
                <a:lnTo>
                  <a:pt x="23" y="74"/>
                </a:lnTo>
                <a:lnTo>
                  <a:pt x="28" y="75"/>
                </a:lnTo>
                <a:lnTo>
                  <a:pt x="36" y="73"/>
                </a:lnTo>
                <a:lnTo>
                  <a:pt x="38" y="70"/>
                </a:lnTo>
                <a:lnTo>
                  <a:pt x="41" y="66"/>
                </a:lnTo>
                <a:lnTo>
                  <a:pt x="43" y="56"/>
                </a:lnTo>
                <a:lnTo>
                  <a:pt x="42" y="50"/>
                </a:lnTo>
                <a:lnTo>
                  <a:pt x="41" y="47"/>
                </a:lnTo>
                <a:lnTo>
                  <a:pt x="38" y="43"/>
                </a:lnTo>
                <a:lnTo>
                  <a:pt x="36" y="40"/>
                </a:lnTo>
                <a:lnTo>
                  <a:pt x="32" y="39"/>
                </a:lnTo>
                <a:lnTo>
                  <a:pt x="27" y="38"/>
                </a:lnTo>
                <a:close/>
                <a:moveTo>
                  <a:pt x="30" y="0"/>
                </a:moveTo>
                <a:lnTo>
                  <a:pt x="40" y="3"/>
                </a:lnTo>
                <a:lnTo>
                  <a:pt x="44" y="7"/>
                </a:lnTo>
                <a:lnTo>
                  <a:pt x="48" y="10"/>
                </a:lnTo>
                <a:lnTo>
                  <a:pt x="51" y="15"/>
                </a:lnTo>
                <a:lnTo>
                  <a:pt x="52" y="20"/>
                </a:lnTo>
                <a:lnTo>
                  <a:pt x="42" y="22"/>
                </a:lnTo>
                <a:lnTo>
                  <a:pt x="41" y="17"/>
                </a:lnTo>
                <a:lnTo>
                  <a:pt x="38" y="13"/>
                </a:lnTo>
                <a:lnTo>
                  <a:pt x="36" y="10"/>
                </a:lnTo>
                <a:lnTo>
                  <a:pt x="32" y="9"/>
                </a:lnTo>
                <a:lnTo>
                  <a:pt x="23" y="9"/>
                </a:lnTo>
                <a:lnTo>
                  <a:pt x="20" y="12"/>
                </a:lnTo>
                <a:lnTo>
                  <a:pt x="16" y="15"/>
                </a:lnTo>
                <a:lnTo>
                  <a:pt x="12" y="22"/>
                </a:lnTo>
                <a:lnTo>
                  <a:pt x="11" y="27"/>
                </a:lnTo>
                <a:lnTo>
                  <a:pt x="10" y="33"/>
                </a:lnTo>
                <a:lnTo>
                  <a:pt x="10" y="40"/>
                </a:lnTo>
                <a:lnTo>
                  <a:pt x="13" y="35"/>
                </a:lnTo>
                <a:lnTo>
                  <a:pt x="18" y="32"/>
                </a:lnTo>
                <a:lnTo>
                  <a:pt x="23" y="30"/>
                </a:lnTo>
                <a:lnTo>
                  <a:pt x="30" y="29"/>
                </a:lnTo>
                <a:lnTo>
                  <a:pt x="36" y="30"/>
                </a:lnTo>
                <a:lnTo>
                  <a:pt x="41" y="33"/>
                </a:lnTo>
                <a:lnTo>
                  <a:pt x="46" y="37"/>
                </a:lnTo>
                <a:lnTo>
                  <a:pt x="49" y="42"/>
                </a:lnTo>
                <a:lnTo>
                  <a:pt x="52" y="48"/>
                </a:lnTo>
                <a:lnTo>
                  <a:pt x="53" y="55"/>
                </a:lnTo>
                <a:lnTo>
                  <a:pt x="53" y="60"/>
                </a:lnTo>
                <a:lnTo>
                  <a:pt x="52" y="65"/>
                </a:lnTo>
                <a:lnTo>
                  <a:pt x="49" y="69"/>
                </a:lnTo>
                <a:lnTo>
                  <a:pt x="47" y="74"/>
                </a:lnTo>
                <a:lnTo>
                  <a:pt x="44" y="76"/>
                </a:lnTo>
                <a:lnTo>
                  <a:pt x="37" y="81"/>
                </a:lnTo>
                <a:lnTo>
                  <a:pt x="33" y="83"/>
                </a:lnTo>
                <a:lnTo>
                  <a:pt x="22" y="83"/>
                </a:lnTo>
                <a:lnTo>
                  <a:pt x="12" y="78"/>
                </a:lnTo>
                <a:lnTo>
                  <a:pt x="8" y="74"/>
                </a:lnTo>
                <a:lnTo>
                  <a:pt x="2" y="61"/>
                </a:lnTo>
                <a:lnTo>
                  <a:pt x="0" y="44"/>
                </a:lnTo>
                <a:lnTo>
                  <a:pt x="1" y="30"/>
                </a:lnTo>
                <a:lnTo>
                  <a:pt x="3" y="19"/>
                </a:lnTo>
                <a:lnTo>
                  <a:pt x="8" y="10"/>
                </a:lnTo>
                <a:lnTo>
                  <a:pt x="17" y="3"/>
                </a:lnTo>
                <a:lnTo>
                  <a:pt x="30" y="0"/>
                </a:lnTo>
                <a:close/>
              </a:path>
            </a:pathLst>
          </a:custGeom>
          <a:solidFill>
            <a:srgbClr val="FFFFFF"/>
          </a:solidFill>
          <a:ln w="0">
            <a:solidFill>
              <a:srgbClr val="FFFFFF"/>
            </a:solidFill>
            <a:prstDash val="solid"/>
            <a:round/>
            <a:headEnd/>
            <a:tailEnd/>
          </a:ln>
        </p:spPr>
        <p:txBody>
          <a:bodyPr/>
          <a:lstStyle/>
          <a:p>
            <a:endParaRPr lang="en-US"/>
          </a:p>
        </p:txBody>
      </p:sp>
      <p:sp>
        <p:nvSpPr>
          <p:cNvPr id="105" name="Freeform 558"/>
          <p:cNvSpPr>
            <a:spLocks/>
          </p:cNvSpPr>
          <p:nvPr/>
        </p:nvSpPr>
        <p:spPr bwMode="auto">
          <a:xfrm>
            <a:off x="1763713" y="1179513"/>
            <a:ext cx="5118100" cy="2894012"/>
          </a:xfrm>
          <a:custGeom>
            <a:avLst/>
            <a:gdLst>
              <a:gd name="T0" fmla="*/ 528 w 3224"/>
              <a:gd name="T1" fmla="*/ 2 h 1823"/>
              <a:gd name="T2" fmla="*/ 534 w 3224"/>
              <a:gd name="T3" fmla="*/ 53 h 1823"/>
              <a:gd name="T4" fmla="*/ 779 w 3224"/>
              <a:gd name="T5" fmla="*/ 56 h 1823"/>
              <a:gd name="T6" fmla="*/ 778 w 3224"/>
              <a:gd name="T7" fmla="*/ 111 h 1823"/>
              <a:gd name="T8" fmla="*/ 921 w 3224"/>
              <a:gd name="T9" fmla="*/ 112 h 1823"/>
              <a:gd name="T10" fmla="*/ 919 w 3224"/>
              <a:gd name="T11" fmla="*/ 184 h 1823"/>
              <a:gd name="T12" fmla="*/ 933 w 3224"/>
              <a:gd name="T13" fmla="*/ 185 h 1823"/>
              <a:gd name="T14" fmla="*/ 931 w 3224"/>
              <a:gd name="T15" fmla="*/ 239 h 1823"/>
              <a:gd name="T16" fmla="*/ 954 w 3224"/>
              <a:gd name="T17" fmla="*/ 240 h 1823"/>
              <a:gd name="T18" fmla="*/ 955 w 3224"/>
              <a:gd name="T19" fmla="*/ 306 h 1823"/>
              <a:gd name="T20" fmla="*/ 1042 w 3224"/>
              <a:gd name="T21" fmla="*/ 312 h 1823"/>
              <a:gd name="T22" fmla="*/ 1170 w 3224"/>
              <a:gd name="T23" fmla="*/ 381 h 1823"/>
              <a:gd name="T24" fmla="*/ 1176 w 3224"/>
              <a:gd name="T25" fmla="*/ 446 h 1823"/>
              <a:gd name="T26" fmla="*/ 1639 w 3224"/>
              <a:gd name="T27" fmla="*/ 452 h 1823"/>
              <a:gd name="T28" fmla="*/ 1743 w 3224"/>
              <a:gd name="T29" fmla="*/ 553 h 1823"/>
              <a:gd name="T30" fmla="*/ 1749 w 3224"/>
              <a:gd name="T31" fmla="*/ 559 h 1823"/>
              <a:gd name="T32" fmla="*/ 1870 w 3224"/>
              <a:gd name="T33" fmla="*/ 665 h 1823"/>
              <a:gd name="T34" fmla="*/ 1873 w 3224"/>
              <a:gd name="T35" fmla="*/ 896 h 1823"/>
              <a:gd name="T36" fmla="*/ 1982 w 3224"/>
              <a:gd name="T37" fmla="*/ 898 h 1823"/>
              <a:gd name="T38" fmla="*/ 1983 w 3224"/>
              <a:gd name="T39" fmla="*/ 1028 h 1823"/>
              <a:gd name="T40" fmla="*/ 1998 w 3224"/>
              <a:gd name="T41" fmla="*/ 1027 h 1823"/>
              <a:gd name="T42" fmla="*/ 2008 w 3224"/>
              <a:gd name="T43" fmla="*/ 1159 h 1823"/>
              <a:gd name="T44" fmla="*/ 2007 w 3224"/>
              <a:gd name="T45" fmla="*/ 1276 h 1823"/>
              <a:gd name="T46" fmla="*/ 2057 w 3224"/>
              <a:gd name="T47" fmla="*/ 1282 h 1823"/>
              <a:gd name="T48" fmla="*/ 2167 w 3224"/>
              <a:gd name="T49" fmla="*/ 1401 h 1823"/>
              <a:gd name="T50" fmla="*/ 2173 w 3224"/>
              <a:gd name="T51" fmla="*/ 1529 h 1823"/>
              <a:gd name="T52" fmla="*/ 2349 w 3224"/>
              <a:gd name="T53" fmla="*/ 1530 h 1823"/>
              <a:gd name="T54" fmla="*/ 2462 w 3224"/>
              <a:gd name="T55" fmla="*/ 1667 h 1823"/>
              <a:gd name="T56" fmla="*/ 2468 w 3224"/>
              <a:gd name="T57" fmla="*/ 1674 h 1823"/>
              <a:gd name="T58" fmla="*/ 3224 w 3224"/>
              <a:gd name="T59" fmla="*/ 1810 h 1823"/>
              <a:gd name="T60" fmla="*/ 2461 w 3224"/>
              <a:gd name="T61" fmla="*/ 1823 h 1823"/>
              <a:gd name="T62" fmla="*/ 2455 w 3224"/>
              <a:gd name="T63" fmla="*/ 1817 h 1823"/>
              <a:gd name="T64" fmla="*/ 2342 w 3224"/>
              <a:gd name="T65" fmla="*/ 1677 h 1823"/>
              <a:gd name="T66" fmla="*/ 2336 w 3224"/>
              <a:gd name="T67" fmla="*/ 1543 h 1823"/>
              <a:gd name="T68" fmla="*/ 2160 w 3224"/>
              <a:gd name="T69" fmla="*/ 1542 h 1823"/>
              <a:gd name="T70" fmla="*/ 2050 w 3224"/>
              <a:gd name="T71" fmla="*/ 1411 h 1823"/>
              <a:gd name="T72" fmla="*/ 2043 w 3224"/>
              <a:gd name="T73" fmla="*/ 1404 h 1823"/>
              <a:gd name="T74" fmla="*/ 1995 w 3224"/>
              <a:gd name="T75" fmla="*/ 1288 h 1823"/>
              <a:gd name="T76" fmla="*/ 1996 w 3224"/>
              <a:gd name="T77" fmla="*/ 1171 h 1823"/>
              <a:gd name="T78" fmla="*/ 1986 w 3224"/>
              <a:gd name="T79" fmla="*/ 1039 h 1823"/>
              <a:gd name="T80" fmla="*/ 1971 w 3224"/>
              <a:gd name="T81" fmla="*/ 1040 h 1823"/>
              <a:gd name="T82" fmla="*/ 1970 w 3224"/>
              <a:gd name="T83" fmla="*/ 911 h 1823"/>
              <a:gd name="T84" fmla="*/ 1860 w 3224"/>
              <a:gd name="T85" fmla="*/ 908 h 1823"/>
              <a:gd name="T86" fmla="*/ 1858 w 3224"/>
              <a:gd name="T87" fmla="*/ 678 h 1823"/>
              <a:gd name="T88" fmla="*/ 1735 w 3224"/>
              <a:gd name="T89" fmla="*/ 671 h 1823"/>
              <a:gd name="T90" fmla="*/ 1632 w 3224"/>
              <a:gd name="T91" fmla="*/ 563 h 1823"/>
              <a:gd name="T92" fmla="*/ 1626 w 3224"/>
              <a:gd name="T93" fmla="*/ 557 h 1823"/>
              <a:gd name="T94" fmla="*/ 1163 w 3224"/>
              <a:gd name="T95" fmla="*/ 458 h 1823"/>
              <a:gd name="T96" fmla="*/ 1035 w 3224"/>
              <a:gd name="T97" fmla="*/ 390 h 1823"/>
              <a:gd name="T98" fmla="*/ 1029 w 3224"/>
              <a:gd name="T99" fmla="*/ 383 h 1823"/>
              <a:gd name="T100" fmla="*/ 943 w 3224"/>
              <a:gd name="T101" fmla="*/ 319 h 1823"/>
              <a:gd name="T102" fmla="*/ 941 w 3224"/>
              <a:gd name="T103" fmla="*/ 253 h 1823"/>
              <a:gd name="T104" fmla="*/ 919 w 3224"/>
              <a:gd name="T105" fmla="*/ 251 h 1823"/>
              <a:gd name="T106" fmla="*/ 920 w 3224"/>
              <a:gd name="T107" fmla="*/ 198 h 1823"/>
              <a:gd name="T108" fmla="*/ 907 w 3224"/>
              <a:gd name="T109" fmla="*/ 197 h 1823"/>
              <a:gd name="T110" fmla="*/ 909 w 3224"/>
              <a:gd name="T111" fmla="*/ 124 h 1823"/>
              <a:gd name="T112" fmla="*/ 766 w 3224"/>
              <a:gd name="T113" fmla="*/ 123 h 1823"/>
              <a:gd name="T114" fmla="*/ 767 w 3224"/>
              <a:gd name="T115" fmla="*/ 68 h 1823"/>
              <a:gd name="T116" fmla="*/ 521 w 3224"/>
              <a:gd name="T117" fmla="*/ 66 h 1823"/>
              <a:gd name="T118" fmla="*/ 0 w 3224"/>
              <a:gd name="T119" fmla="*/ 12 h 18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24"/>
              <a:gd name="T181" fmla="*/ 0 h 1823"/>
              <a:gd name="T182" fmla="*/ 3224 w 3224"/>
              <a:gd name="T183" fmla="*/ 1823 h 18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24" h="1823">
                <a:moveTo>
                  <a:pt x="0" y="0"/>
                </a:moveTo>
                <a:lnTo>
                  <a:pt x="528" y="2"/>
                </a:lnTo>
                <a:lnTo>
                  <a:pt x="534" y="2"/>
                </a:lnTo>
                <a:lnTo>
                  <a:pt x="534" y="53"/>
                </a:lnTo>
                <a:lnTo>
                  <a:pt x="773" y="56"/>
                </a:lnTo>
                <a:lnTo>
                  <a:pt x="779" y="56"/>
                </a:lnTo>
                <a:lnTo>
                  <a:pt x="779" y="62"/>
                </a:lnTo>
                <a:lnTo>
                  <a:pt x="778" y="111"/>
                </a:lnTo>
                <a:lnTo>
                  <a:pt x="915" y="112"/>
                </a:lnTo>
                <a:lnTo>
                  <a:pt x="921" y="112"/>
                </a:lnTo>
                <a:lnTo>
                  <a:pt x="921" y="118"/>
                </a:lnTo>
                <a:lnTo>
                  <a:pt x="919" y="184"/>
                </a:lnTo>
                <a:lnTo>
                  <a:pt x="928" y="185"/>
                </a:lnTo>
                <a:lnTo>
                  <a:pt x="933" y="185"/>
                </a:lnTo>
                <a:lnTo>
                  <a:pt x="933" y="192"/>
                </a:lnTo>
                <a:lnTo>
                  <a:pt x="931" y="239"/>
                </a:lnTo>
                <a:lnTo>
                  <a:pt x="948" y="240"/>
                </a:lnTo>
                <a:lnTo>
                  <a:pt x="954" y="240"/>
                </a:lnTo>
                <a:lnTo>
                  <a:pt x="954" y="246"/>
                </a:lnTo>
                <a:lnTo>
                  <a:pt x="955" y="306"/>
                </a:lnTo>
                <a:lnTo>
                  <a:pt x="1042" y="306"/>
                </a:lnTo>
                <a:lnTo>
                  <a:pt x="1042" y="312"/>
                </a:lnTo>
                <a:lnTo>
                  <a:pt x="1041" y="377"/>
                </a:lnTo>
                <a:lnTo>
                  <a:pt x="1170" y="381"/>
                </a:lnTo>
                <a:lnTo>
                  <a:pt x="1176" y="381"/>
                </a:lnTo>
                <a:lnTo>
                  <a:pt x="1176" y="446"/>
                </a:lnTo>
                <a:lnTo>
                  <a:pt x="1639" y="446"/>
                </a:lnTo>
                <a:lnTo>
                  <a:pt x="1639" y="452"/>
                </a:lnTo>
                <a:lnTo>
                  <a:pt x="1638" y="551"/>
                </a:lnTo>
                <a:lnTo>
                  <a:pt x="1743" y="553"/>
                </a:lnTo>
                <a:lnTo>
                  <a:pt x="1749" y="553"/>
                </a:lnTo>
                <a:lnTo>
                  <a:pt x="1749" y="559"/>
                </a:lnTo>
                <a:lnTo>
                  <a:pt x="1748" y="665"/>
                </a:lnTo>
                <a:lnTo>
                  <a:pt x="1870" y="665"/>
                </a:lnTo>
                <a:lnTo>
                  <a:pt x="1870" y="671"/>
                </a:lnTo>
                <a:lnTo>
                  <a:pt x="1873" y="896"/>
                </a:lnTo>
                <a:lnTo>
                  <a:pt x="1976" y="898"/>
                </a:lnTo>
                <a:lnTo>
                  <a:pt x="1982" y="898"/>
                </a:lnTo>
                <a:lnTo>
                  <a:pt x="1982" y="905"/>
                </a:lnTo>
                <a:lnTo>
                  <a:pt x="1983" y="1028"/>
                </a:lnTo>
                <a:lnTo>
                  <a:pt x="1992" y="1027"/>
                </a:lnTo>
                <a:lnTo>
                  <a:pt x="1998" y="1027"/>
                </a:lnTo>
                <a:lnTo>
                  <a:pt x="1998" y="1159"/>
                </a:lnTo>
                <a:lnTo>
                  <a:pt x="2008" y="1159"/>
                </a:lnTo>
                <a:lnTo>
                  <a:pt x="2008" y="1165"/>
                </a:lnTo>
                <a:lnTo>
                  <a:pt x="2007" y="1276"/>
                </a:lnTo>
                <a:lnTo>
                  <a:pt x="2057" y="1276"/>
                </a:lnTo>
                <a:lnTo>
                  <a:pt x="2057" y="1282"/>
                </a:lnTo>
                <a:lnTo>
                  <a:pt x="2056" y="1398"/>
                </a:lnTo>
                <a:lnTo>
                  <a:pt x="2167" y="1401"/>
                </a:lnTo>
                <a:lnTo>
                  <a:pt x="2173" y="1401"/>
                </a:lnTo>
                <a:lnTo>
                  <a:pt x="2173" y="1529"/>
                </a:lnTo>
                <a:lnTo>
                  <a:pt x="2342" y="1530"/>
                </a:lnTo>
                <a:lnTo>
                  <a:pt x="2349" y="1530"/>
                </a:lnTo>
                <a:lnTo>
                  <a:pt x="2349" y="1665"/>
                </a:lnTo>
                <a:lnTo>
                  <a:pt x="2462" y="1667"/>
                </a:lnTo>
                <a:lnTo>
                  <a:pt x="2468" y="1667"/>
                </a:lnTo>
                <a:lnTo>
                  <a:pt x="2468" y="1674"/>
                </a:lnTo>
                <a:lnTo>
                  <a:pt x="2467" y="1811"/>
                </a:lnTo>
                <a:lnTo>
                  <a:pt x="3224" y="1810"/>
                </a:lnTo>
                <a:lnTo>
                  <a:pt x="3224" y="1822"/>
                </a:lnTo>
                <a:lnTo>
                  <a:pt x="2461" y="1823"/>
                </a:lnTo>
                <a:lnTo>
                  <a:pt x="2455" y="1823"/>
                </a:lnTo>
                <a:lnTo>
                  <a:pt x="2455" y="1817"/>
                </a:lnTo>
                <a:lnTo>
                  <a:pt x="2456" y="1680"/>
                </a:lnTo>
                <a:lnTo>
                  <a:pt x="2342" y="1677"/>
                </a:lnTo>
                <a:lnTo>
                  <a:pt x="2336" y="1677"/>
                </a:lnTo>
                <a:lnTo>
                  <a:pt x="2336" y="1543"/>
                </a:lnTo>
                <a:lnTo>
                  <a:pt x="2167" y="1542"/>
                </a:lnTo>
                <a:lnTo>
                  <a:pt x="2160" y="1542"/>
                </a:lnTo>
                <a:lnTo>
                  <a:pt x="2160" y="1413"/>
                </a:lnTo>
                <a:lnTo>
                  <a:pt x="2050" y="1411"/>
                </a:lnTo>
                <a:lnTo>
                  <a:pt x="2043" y="1411"/>
                </a:lnTo>
                <a:lnTo>
                  <a:pt x="2043" y="1404"/>
                </a:lnTo>
                <a:lnTo>
                  <a:pt x="2045" y="1288"/>
                </a:lnTo>
                <a:lnTo>
                  <a:pt x="1995" y="1288"/>
                </a:lnTo>
                <a:lnTo>
                  <a:pt x="1995" y="1282"/>
                </a:lnTo>
                <a:lnTo>
                  <a:pt x="1996" y="1171"/>
                </a:lnTo>
                <a:lnTo>
                  <a:pt x="1986" y="1171"/>
                </a:lnTo>
                <a:lnTo>
                  <a:pt x="1986" y="1039"/>
                </a:lnTo>
                <a:lnTo>
                  <a:pt x="1978" y="1040"/>
                </a:lnTo>
                <a:lnTo>
                  <a:pt x="1971" y="1040"/>
                </a:lnTo>
                <a:lnTo>
                  <a:pt x="1971" y="1034"/>
                </a:lnTo>
                <a:lnTo>
                  <a:pt x="1970" y="911"/>
                </a:lnTo>
                <a:lnTo>
                  <a:pt x="1866" y="908"/>
                </a:lnTo>
                <a:lnTo>
                  <a:pt x="1860" y="908"/>
                </a:lnTo>
                <a:lnTo>
                  <a:pt x="1860" y="902"/>
                </a:lnTo>
                <a:lnTo>
                  <a:pt x="1858" y="678"/>
                </a:lnTo>
                <a:lnTo>
                  <a:pt x="1735" y="678"/>
                </a:lnTo>
                <a:lnTo>
                  <a:pt x="1735" y="671"/>
                </a:lnTo>
                <a:lnTo>
                  <a:pt x="1737" y="565"/>
                </a:lnTo>
                <a:lnTo>
                  <a:pt x="1632" y="563"/>
                </a:lnTo>
                <a:lnTo>
                  <a:pt x="1626" y="563"/>
                </a:lnTo>
                <a:lnTo>
                  <a:pt x="1626" y="557"/>
                </a:lnTo>
                <a:lnTo>
                  <a:pt x="1627" y="458"/>
                </a:lnTo>
                <a:lnTo>
                  <a:pt x="1163" y="458"/>
                </a:lnTo>
                <a:lnTo>
                  <a:pt x="1163" y="393"/>
                </a:lnTo>
                <a:lnTo>
                  <a:pt x="1035" y="390"/>
                </a:lnTo>
                <a:lnTo>
                  <a:pt x="1029" y="390"/>
                </a:lnTo>
                <a:lnTo>
                  <a:pt x="1029" y="383"/>
                </a:lnTo>
                <a:lnTo>
                  <a:pt x="1030" y="319"/>
                </a:lnTo>
                <a:lnTo>
                  <a:pt x="943" y="319"/>
                </a:lnTo>
                <a:lnTo>
                  <a:pt x="943" y="312"/>
                </a:lnTo>
                <a:lnTo>
                  <a:pt x="941" y="253"/>
                </a:lnTo>
                <a:lnTo>
                  <a:pt x="925" y="251"/>
                </a:lnTo>
                <a:lnTo>
                  <a:pt x="919" y="251"/>
                </a:lnTo>
                <a:lnTo>
                  <a:pt x="919" y="245"/>
                </a:lnTo>
                <a:lnTo>
                  <a:pt x="920" y="198"/>
                </a:lnTo>
                <a:lnTo>
                  <a:pt x="913" y="197"/>
                </a:lnTo>
                <a:lnTo>
                  <a:pt x="907" y="197"/>
                </a:lnTo>
                <a:lnTo>
                  <a:pt x="907" y="190"/>
                </a:lnTo>
                <a:lnTo>
                  <a:pt x="909" y="124"/>
                </a:lnTo>
                <a:lnTo>
                  <a:pt x="772" y="123"/>
                </a:lnTo>
                <a:lnTo>
                  <a:pt x="766" y="123"/>
                </a:lnTo>
                <a:lnTo>
                  <a:pt x="766" y="117"/>
                </a:lnTo>
                <a:lnTo>
                  <a:pt x="767" y="68"/>
                </a:lnTo>
                <a:lnTo>
                  <a:pt x="528" y="66"/>
                </a:lnTo>
                <a:lnTo>
                  <a:pt x="521" y="66"/>
                </a:lnTo>
                <a:lnTo>
                  <a:pt x="521" y="15"/>
                </a:lnTo>
                <a:lnTo>
                  <a:pt x="0" y="12"/>
                </a:lnTo>
                <a:lnTo>
                  <a:pt x="0" y="0"/>
                </a:lnTo>
                <a:close/>
              </a:path>
            </a:pathLst>
          </a:custGeom>
          <a:solidFill>
            <a:srgbClr val="FF9B09"/>
          </a:solidFill>
          <a:ln w="0">
            <a:solidFill>
              <a:srgbClr val="FF9B09"/>
            </a:solidFill>
            <a:prstDash val="solid"/>
            <a:round/>
            <a:headEnd/>
            <a:tailEnd/>
          </a:ln>
        </p:spPr>
        <p:txBody>
          <a:bodyPr/>
          <a:lstStyle/>
          <a:p>
            <a:endParaRPr lang="en-US"/>
          </a:p>
        </p:txBody>
      </p:sp>
      <p:sp>
        <p:nvSpPr>
          <p:cNvPr id="106" name="Freeform 559"/>
          <p:cNvSpPr>
            <a:spLocks noEditPoints="1"/>
          </p:cNvSpPr>
          <p:nvPr/>
        </p:nvSpPr>
        <p:spPr bwMode="auto">
          <a:xfrm>
            <a:off x="1614488" y="5308600"/>
            <a:ext cx="82550" cy="130175"/>
          </a:xfrm>
          <a:custGeom>
            <a:avLst/>
            <a:gdLst>
              <a:gd name="T0" fmla="*/ 21 w 52"/>
              <a:gd name="T1" fmla="*/ 9 h 82"/>
              <a:gd name="T2" fmla="*/ 17 w 52"/>
              <a:gd name="T3" fmla="*/ 11 h 82"/>
              <a:gd name="T4" fmla="*/ 15 w 52"/>
              <a:gd name="T5" fmla="*/ 15 h 82"/>
              <a:gd name="T6" fmla="*/ 11 w 52"/>
              <a:gd name="T7" fmla="*/ 25 h 82"/>
              <a:gd name="T8" fmla="*/ 10 w 52"/>
              <a:gd name="T9" fmla="*/ 41 h 82"/>
              <a:gd name="T10" fmla="*/ 10 w 52"/>
              <a:gd name="T11" fmla="*/ 54 h 82"/>
              <a:gd name="T12" fmla="*/ 12 w 52"/>
              <a:gd name="T13" fmla="*/ 62 h 82"/>
              <a:gd name="T14" fmla="*/ 15 w 52"/>
              <a:gd name="T15" fmla="*/ 67 h 82"/>
              <a:gd name="T16" fmla="*/ 17 w 52"/>
              <a:gd name="T17" fmla="*/ 71 h 82"/>
              <a:gd name="T18" fmla="*/ 21 w 52"/>
              <a:gd name="T19" fmla="*/ 74 h 82"/>
              <a:gd name="T20" fmla="*/ 26 w 52"/>
              <a:gd name="T21" fmla="*/ 75 h 82"/>
              <a:gd name="T22" fmla="*/ 30 w 52"/>
              <a:gd name="T23" fmla="*/ 74 h 82"/>
              <a:gd name="T24" fmla="*/ 33 w 52"/>
              <a:gd name="T25" fmla="*/ 71 h 82"/>
              <a:gd name="T26" fmla="*/ 37 w 52"/>
              <a:gd name="T27" fmla="*/ 67 h 82"/>
              <a:gd name="T28" fmla="*/ 41 w 52"/>
              <a:gd name="T29" fmla="*/ 57 h 82"/>
              <a:gd name="T30" fmla="*/ 42 w 52"/>
              <a:gd name="T31" fmla="*/ 41 h 82"/>
              <a:gd name="T32" fmla="*/ 41 w 52"/>
              <a:gd name="T33" fmla="*/ 25 h 82"/>
              <a:gd name="T34" fmla="*/ 37 w 52"/>
              <a:gd name="T35" fmla="*/ 15 h 82"/>
              <a:gd name="T36" fmla="*/ 33 w 52"/>
              <a:gd name="T37" fmla="*/ 11 h 82"/>
              <a:gd name="T38" fmla="*/ 26 w 52"/>
              <a:gd name="T39" fmla="*/ 9 h 82"/>
              <a:gd name="T40" fmla="*/ 21 w 52"/>
              <a:gd name="T41" fmla="*/ 9 h 82"/>
              <a:gd name="T42" fmla="*/ 26 w 52"/>
              <a:gd name="T43" fmla="*/ 0 h 82"/>
              <a:gd name="T44" fmla="*/ 32 w 52"/>
              <a:gd name="T45" fmla="*/ 1 h 82"/>
              <a:gd name="T46" fmla="*/ 37 w 52"/>
              <a:gd name="T47" fmla="*/ 3 h 82"/>
              <a:gd name="T48" fmla="*/ 45 w 52"/>
              <a:gd name="T49" fmla="*/ 10 h 82"/>
              <a:gd name="T50" fmla="*/ 50 w 52"/>
              <a:gd name="T51" fmla="*/ 22 h 82"/>
              <a:gd name="T52" fmla="*/ 51 w 52"/>
              <a:gd name="T53" fmla="*/ 27 h 82"/>
              <a:gd name="T54" fmla="*/ 52 w 52"/>
              <a:gd name="T55" fmla="*/ 34 h 82"/>
              <a:gd name="T56" fmla="*/ 52 w 52"/>
              <a:gd name="T57" fmla="*/ 41 h 82"/>
              <a:gd name="T58" fmla="*/ 51 w 52"/>
              <a:gd name="T59" fmla="*/ 55 h 82"/>
              <a:gd name="T60" fmla="*/ 47 w 52"/>
              <a:gd name="T61" fmla="*/ 70 h 82"/>
              <a:gd name="T62" fmla="*/ 40 w 52"/>
              <a:gd name="T63" fmla="*/ 77 h 82"/>
              <a:gd name="T64" fmla="*/ 36 w 52"/>
              <a:gd name="T65" fmla="*/ 80 h 82"/>
              <a:gd name="T66" fmla="*/ 31 w 52"/>
              <a:gd name="T67" fmla="*/ 82 h 82"/>
              <a:gd name="T68" fmla="*/ 20 w 52"/>
              <a:gd name="T69" fmla="*/ 82 h 82"/>
              <a:gd name="T70" fmla="*/ 15 w 52"/>
              <a:gd name="T71" fmla="*/ 80 h 82"/>
              <a:gd name="T72" fmla="*/ 11 w 52"/>
              <a:gd name="T73" fmla="*/ 77 h 82"/>
              <a:gd name="T74" fmla="*/ 7 w 52"/>
              <a:gd name="T75" fmla="*/ 74 h 82"/>
              <a:gd name="T76" fmla="*/ 3 w 52"/>
              <a:gd name="T77" fmla="*/ 66 h 82"/>
              <a:gd name="T78" fmla="*/ 1 w 52"/>
              <a:gd name="T79" fmla="*/ 55 h 82"/>
              <a:gd name="T80" fmla="*/ 0 w 52"/>
              <a:gd name="T81" fmla="*/ 41 h 82"/>
              <a:gd name="T82" fmla="*/ 0 w 52"/>
              <a:gd name="T83" fmla="*/ 29 h 82"/>
              <a:gd name="T84" fmla="*/ 2 w 52"/>
              <a:gd name="T85" fmla="*/ 19 h 82"/>
              <a:gd name="T86" fmla="*/ 7 w 52"/>
              <a:gd name="T87" fmla="*/ 9 h 82"/>
              <a:gd name="T88" fmla="*/ 11 w 52"/>
              <a:gd name="T89" fmla="*/ 5 h 82"/>
              <a:gd name="T90" fmla="*/ 15 w 52"/>
              <a:gd name="T91" fmla="*/ 3 h 82"/>
              <a:gd name="T92" fmla="*/ 20 w 52"/>
              <a:gd name="T93" fmla="*/ 1 h 82"/>
              <a:gd name="T94" fmla="*/ 26 w 52"/>
              <a:gd name="T95" fmla="*/ 0 h 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82"/>
              <a:gd name="T146" fmla="*/ 52 w 52"/>
              <a:gd name="T147" fmla="*/ 82 h 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82">
                <a:moveTo>
                  <a:pt x="21" y="9"/>
                </a:moveTo>
                <a:lnTo>
                  <a:pt x="17" y="11"/>
                </a:lnTo>
                <a:lnTo>
                  <a:pt x="15" y="15"/>
                </a:lnTo>
                <a:lnTo>
                  <a:pt x="11" y="25"/>
                </a:lnTo>
                <a:lnTo>
                  <a:pt x="10" y="41"/>
                </a:lnTo>
                <a:lnTo>
                  <a:pt x="10" y="54"/>
                </a:lnTo>
                <a:lnTo>
                  <a:pt x="12" y="62"/>
                </a:lnTo>
                <a:lnTo>
                  <a:pt x="15" y="67"/>
                </a:lnTo>
                <a:lnTo>
                  <a:pt x="17" y="71"/>
                </a:lnTo>
                <a:lnTo>
                  <a:pt x="21" y="74"/>
                </a:lnTo>
                <a:lnTo>
                  <a:pt x="26" y="75"/>
                </a:lnTo>
                <a:lnTo>
                  <a:pt x="30" y="74"/>
                </a:lnTo>
                <a:lnTo>
                  <a:pt x="33" y="71"/>
                </a:lnTo>
                <a:lnTo>
                  <a:pt x="37" y="67"/>
                </a:lnTo>
                <a:lnTo>
                  <a:pt x="41" y="57"/>
                </a:lnTo>
                <a:lnTo>
                  <a:pt x="42" y="41"/>
                </a:lnTo>
                <a:lnTo>
                  <a:pt x="41" y="25"/>
                </a:lnTo>
                <a:lnTo>
                  <a:pt x="37" y="15"/>
                </a:lnTo>
                <a:lnTo>
                  <a:pt x="33" y="11"/>
                </a:lnTo>
                <a:lnTo>
                  <a:pt x="26" y="9"/>
                </a:lnTo>
                <a:lnTo>
                  <a:pt x="21" y="9"/>
                </a:lnTo>
                <a:close/>
                <a:moveTo>
                  <a:pt x="26" y="0"/>
                </a:moveTo>
                <a:lnTo>
                  <a:pt x="32" y="1"/>
                </a:lnTo>
                <a:lnTo>
                  <a:pt x="37" y="3"/>
                </a:lnTo>
                <a:lnTo>
                  <a:pt x="45" y="10"/>
                </a:lnTo>
                <a:lnTo>
                  <a:pt x="50" y="22"/>
                </a:lnTo>
                <a:lnTo>
                  <a:pt x="51" y="27"/>
                </a:lnTo>
                <a:lnTo>
                  <a:pt x="52" y="34"/>
                </a:lnTo>
                <a:lnTo>
                  <a:pt x="52" y="41"/>
                </a:lnTo>
                <a:lnTo>
                  <a:pt x="51" y="55"/>
                </a:lnTo>
                <a:lnTo>
                  <a:pt x="47" y="70"/>
                </a:lnTo>
                <a:lnTo>
                  <a:pt x="40" y="77"/>
                </a:lnTo>
                <a:lnTo>
                  <a:pt x="36" y="80"/>
                </a:lnTo>
                <a:lnTo>
                  <a:pt x="31" y="82"/>
                </a:lnTo>
                <a:lnTo>
                  <a:pt x="20" y="82"/>
                </a:lnTo>
                <a:lnTo>
                  <a:pt x="15" y="80"/>
                </a:lnTo>
                <a:lnTo>
                  <a:pt x="11" y="77"/>
                </a:lnTo>
                <a:lnTo>
                  <a:pt x="7" y="74"/>
                </a:lnTo>
                <a:lnTo>
                  <a:pt x="3" y="66"/>
                </a:lnTo>
                <a:lnTo>
                  <a:pt x="1" y="55"/>
                </a:lnTo>
                <a:lnTo>
                  <a:pt x="0" y="41"/>
                </a:lnTo>
                <a:lnTo>
                  <a:pt x="0" y="29"/>
                </a:lnTo>
                <a:lnTo>
                  <a:pt x="2" y="19"/>
                </a:lnTo>
                <a:lnTo>
                  <a:pt x="7" y="9"/>
                </a:lnTo>
                <a:lnTo>
                  <a:pt x="11" y="5"/>
                </a:lnTo>
                <a:lnTo>
                  <a:pt x="15" y="3"/>
                </a:lnTo>
                <a:lnTo>
                  <a:pt x="20" y="1"/>
                </a:lnTo>
                <a:lnTo>
                  <a:pt x="26" y="0"/>
                </a:lnTo>
                <a:close/>
              </a:path>
            </a:pathLst>
          </a:custGeom>
          <a:solidFill>
            <a:srgbClr val="FFFFFF"/>
          </a:solidFill>
          <a:ln w="0">
            <a:solidFill>
              <a:srgbClr val="FFFFFF"/>
            </a:solidFill>
            <a:prstDash val="solid"/>
            <a:round/>
            <a:headEnd/>
            <a:tailEnd/>
          </a:ln>
        </p:spPr>
        <p:txBody>
          <a:bodyPr/>
          <a:lstStyle/>
          <a:p>
            <a:endParaRPr lang="en-US"/>
          </a:p>
        </p:txBody>
      </p:sp>
      <p:sp>
        <p:nvSpPr>
          <p:cNvPr id="107" name="Line 560"/>
          <p:cNvSpPr>
            <a:spLocks noChangeShapeType="1"/>
          </p:cNvSpPr>
          <p:nvPr/>
        </p:nvSpPr>
        <p:spPr bwMode="auto">
          <a:xfrm flipH="1">
            <a:off x="1774825" y="5397500"/>
            <a:ext cx="82550" cy="0"/>
          </a:xfrm>
          <a:prstGeom prst="line">
            <a:avLst/>
          </a:prstGeom>
          <a:noFill/>
          <a:ln w="11113">
            <a:solidFill>
              <a:srgbClr val="FFFFFF"/>
            </a:solidFill>
            <a:round/>
            <a:headEnd/>
            <a:tailEnd/>
          </a:ln>
        </p:spPr>
        <p:txBody>
          <a:bodyPr/>
          <a:lstStyle/>
          <a:p>
            <a:endParaRPr lang="en-US"/>
          </a:p>
        </p:txBody>
      </p:sp>
      <p:sp>
        <p:nvSpPr>
          <p:cNvPr id="108" name="Line 561"/>
          <p:cNvSpPr>
            <a:spLocks noChangeShapeType="1"/>
          </p:cNvSpPr>
          <p:nvPr/>
        </p:nvSpPr>
        <p:spPr bwMode="auto">
          <a:xfrm flipH="1">
            <a:off x="1770063" y="4978400"/>
            <a:ext cx="65087" cy="0"/>
          </a:xfrm>
          <a:prstGeom prst="line">
            <a:avLst/>
          </a:prstGeom>
          <a:noFill/>
          <a:ln w="11113">
            <a:solidFill>
              <a:srgbClr val="FFFFFF"/>
            </a:solidFill>
            <a:round/>
            <a:headEnd/>
            <a:tailEnd/>
          </a:ln>
        </p:spPr>
        <p:txBody>
          <a:bodyPr/>
          <a:lstStyle/>
          <a:p>
            <a:endParaRPr lang="en-US"/>
          </a:p>
        </p:txBody>
      </p:sp>
      <p:sp>
        <p:nvSpPr>
          <p:cNvPr id="109" name="TextBox 108"/>
          <p:cNvSpPr txBox="1"/>
          <p:nvPr/>
        </p:nvSpPr>
        <p:spPr>
          <a:xfrm>
            <a:off x="4648200" y="6550223"/>
            <a:ext cx="4343400" cy="307777"/>
          </a:xfrm>
          <a:prstGeom prst="rect">
            <a:avLst/>
          </a:prstGeom>
          <a:noFill/>
        </p:spPr>
        <p:txBody>
          <a:bodyPr wrap="square" rtlCol="0">
            <a:spAutoFit/>
          </a:bodyPr>
          <a:lstStyle/>
          <a:p>
            <a:r>
              <a:rPr lang="en-US" sz="1400" dirty="0" smtClean="0"/>
              <a:t>O’Shaughnessy J et al: J </a:t>
            </a:r>
            <a:r>
              <a:rPr lang="en-US" sz="1400" dirty="0" err="1" smtClean="0"/>
              <a:t>Clin</a:t>
            </a:r>
            <a:r>
              <a:rPr lang="en-US" sz="1400" dirty="0" smtClean="0"/>
              <a:t> </a:t>
            </a:r>
            <a:r>
              <a:rPr lang="en-US" sz="1400" dirty="0" err="1" smtClean="0"/>
              <a:t>Oncol</a:t>
            </a:r>
            <a:r>
              <a:rPr lang="en-US" sz="1400" dirty="0" smtClean="0"/>
              <a:t> 2009; abstract 3</a:t>
            </a:r>
            <a:endParaRPr lang="en-US"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0" y="228600"/>
            <a:ext cx="9144000" cy="579438"/>
          </a:xfrm>
          <a:prstGeom prst="rect">
            <a:avLst/>
          </a:prstGeom>
          <a:solidFill>
            <a:schemeClr val="bg1"/>
          </a:solidFill>
          <a:ln w="9525">
            <a:noFill/>
            <a:miter lim="800000"/>
            <a:headEnd/>
            <a:tailEnd/>
          </a:ln>
          <a:effectLst/>
        </p:spPr>
        <p:txBody>
          <a:bodyPr anchor="ctr"/>
          <a:lstStyle/>
          <a:p>
            <a:pPr algn="ctr"/>
            <a:r>
              <a:rPr lang="en-US" sz="4100" b="1">
                <a:solidFill>
                  <a:srgbClr val="FFFF66"/>
                </a:solidFill>
              </a:rPr>
              <a:t>Basal-like Breast Cancer and BRCA1</a:t>
            </a:r>
          </a:p>
        </p:txBody>
      </p:sp>
      <p:pic>
        <p:nvPicPr>
          <p:cNvPr id="174085" name="Picture 5" descr="BRCA1andBasal"/>
          <p:cNvPicPr>
            <a:picLocks noChangeAspect="1" noChangeArrowheads="1"/>
          </p:cNvPicPr>
          <p:nvPr/>
        </p:nvPicPr>
        <p:blipFill>
          <a:blip r:embed="rId2" cstate="print"/>
          <a:srcRect b="52942"/>
          <a:stretch>
            <a:fillRect/>
          </a:stretch>
        </p:blipFill>
        <p:spPr bwMode="auto">
          <a:xfrm>
            <a:off x="685800" y="1600200"/>
            <a:ext cx="8077200" cy="3054350"/>
          </a:xfrm>
          <a:prstGeom prst="rect">
            <a:avLst/>
          </a:prstGeom>
          <a:noFill/>
          <a:ln w="9525">
            <a:noFill/>
            <a:miter lim="800000"/>
            <a:headEnd/>
            <a:tailEnd/>
          </a:ln>
        </p:spPr>
      </p:pic>
      <p:sp>
        <p:nvSpPr>
          <p:cNvPr id="174086" name="Line 6"/>
          <p:cNvSpPr>
            <a:spLocks noChangeShapeType="1"/>
          </p:cNvSpPr>
          <p:nvPr/>
        </p:nvSpPr>
        <p:spPr bwMode="auto">
          <a:xfrm flipV="1">
            <a:off x="5791200" y="4191000"/>
            <a:ext cx="0" cy="533400"/>
          </a:xfrm>
          <a:prstGeom prst="line">
            <a:avLst/>
          </a:prstGeom>
          <a:noFill/>
          <a:ln w="28575">
            <a:solidFill>
              <a:schemeClr val="bg2"/>
            </a:solidFill>
            <a:round/>
            <a:headEnd/>
            <a:tailEnd type="triangle" w="med" len="med"/>
          </a:ln>
          <a:effectLst/>
        </p:spPr>
        <p:txBody>
          <a:bodyPr/>
          <a:lstStyle/>
          <a:p>
            <a:endParaRPr lang="en-US"/>
          </a:p>
        </p:txBody>
      </p:sp>
      <p:sp>
        <p:nvSpPr>
          <p:cNvPr id="174087" name="Text Box 7"/>
          <p:cNvSpPr txBox="1">
            <a:spLocks noChangeArrowheads="1"/>
          </p:cNvSpPr>
          <p:nvPr/>
        </p:nvSpPr>
        <p:spPr bwMode="auto">
          <a:xfrm>
            <a:off x="5867400" y="4343400"/>
            <a:ext cx="1301750" cy="366713"/>
          </a:xfrm>
          <a:prstGeom prst="rect">
            <a:avLst/>
          </a:prstGeom>
          <a:noFill/>
          <a:ln w="9525">
            <a:noFill/>
            <a:miter lim="800000"/>
            <a:headEnd/>
            <a:tailEnd/>
          </a:ln>
          <a:effectLst/>
        </p:spPr>
        <p:txBody>
          <a:bodyPr wrap="none">
            <a:spAutoFit/>
          </a:bodyPr>
          <a:lstStyle/>
          <a:p>
            <a:r>
              <a:rPr lang="en-US" b="1">
                <a:solidFill>
                  <a:schemeClr val="bg2"/>
                </a:solidFill>
                <a:latin typeface="Arial" charset="0"/>
                <a:cs typeface="Arial" charset="0"/>
              </a:rPr>
              <a:t>= BRCA1+</a:t>
            </a:r>
          </a:p>
        </p:txBody>
      </p:sp>
      <p:sp>
        <p:nvSpPr>
          <p:cNvPr id="174088" name="Text Box 8"/>
          <p:cNvSpPr txBox="1">
            <a:spLocks noChangeArrowheads="1"/>
          </p:cNvSpPr>
          <p:nvPr/>
        </p:nvSpPr>
        <p:spPr bwMode="auto">
          <a:xfrm>
            <a:off x="6457950" y="6338888"/>
            <a:ext cx="2533650" cy="366712"/>
          </a:xfrm>
          <a:prstGeom prst="rect">
            <a:avLst/>
          </a:prstGeom>
          <a:noFill/>
          <a:ln w="9525">
            <a:noFill/>
            <a:miter lim="800000"/>
            <a:headEnd/>
            <a:tailEnd/>
          </a:ln>
          <a:effectLst/>
        </p:spPr>
        <p:txBody>
          <a:bodyPr wrap="none">
            <a:spAutoFit/>
          </a:bodyPr>
          <a:lstStyle/>
          <a:p>
            <a:r>
              <a:rPr lang="en-US" i="1">
                <a:latin typeface="Arial" charset="0"/>
                <a:cs typeface="Arial" charset="0"/>
              </a:rPr>
              <a:t>Sorlie T et al. PNAS 03</a:t>
            </a:r>
          </a:p>
        </p:txBody>
      </p:sp>
      <p:sp>
        <p:nvSpPr>
          <p:cNvPr id="174089" name="Rectangle 9"/>
          <p:cNvSpPr>
            <a:spLocks noChangeArrowheads="1"/>
          </p:cNvSpPr>
          <p:nvPr/>
        </p:nvSpPr>
        <p:spPr bwMode="auto">
          <a:xfrm>
            <a:off x="685800" y="1600200"/>
            <a:ext cx="609600" cy="381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74090" name="AutoShape 10"/>
          <p:cNvSpPr>
            <a:spLocks noChangeArrowheads="1"/>
          </p:cNvSpPr>
          <p:nvPr/>
        </p:nvSpPr>
        <p:spPr bwMode="auto">
          <a:xfrm>
            <a:off x="304800" y="1600200"/>
            <a:ext cx="1617663" cy="381000"/>
          </a:xfrm>
          <a:prstGeom prst="wedgeRoundRectCallout">
            <a:avLst>
              <a:gd name="adj1" fmla="val 23208"/>
              <a:gd name="adj2" fmla="val 177083"/>
              <a:gd name="adj3" fmla="val 16667"/>
            </a:avLst>
          </a:prstGeom>
          <a:solidFill>
            <a:srgbClr val="FF0000"/>
          </a:solidFill>
          <a:ln w="9525">
            <a:solidFill>
              <a:schemeClr val="tx1"/>
            </a:solidFill>
            <a:miter lim="800000"/>
            <a:headEnd/>
            <a:tailEnd/>
          </a:ln>
          <a:effectLst/>
        </p:spPr>
        <p:txBody>
          <a:bodyPr/>
          <a:lstStyle/>
          <a:p>
            <a:pPr algn="ctr"/>
            <a:r>
              <a:rPr lang="en-US" b="1">
                <a:latin typeface="Arial" charset="0"/>
                <a:cs typeface="Arial" charset="0"/>
              </a:rPr>
              <a:t>Basal-like</a:t>
            </a:r>
          </a:p>
        </p:txBody>
      </p:sp>
      <p:sp>
        <p:nvSpPr>
          <p:cNvPr id="174091" name="Line 11"/>
          <p:cNvSpPr>
            <a:spLocks noChangeShapeType="1"/>
          </p:cNvSpPr>
          <p:nvPr/>
        </p:nvSpPr>
        <p:spPr bwMode="auto">
          <a:xfrm flipV="1">
            <a:off x="7239000" y="4343400"/>
            <a:ext cx="0" cy="304800"/>
          </a:xfrm>
          <a:prstGeom prst="line">
            <a:avLst/>
          </a:prstGeom>
          <a:noFill/>
          <a:ln w="57150">
            <a:solidFill>
              <a:schemeClr val="bg2"/>
            </a:solidFill>
            <a:round/>
            <a:headEnd/>
            <a:tailEnd type="triangle" w="med" len="med"/>
          </a:ln>
          <a:effectLst/>
        </p:spPr>
        <p:txBody>
          <a:bodyPr/>
          <a:lstStyle/>
          <a:p>
            <a:endParaRPr lang="en-US"/>
          </a:p>
        </p:txBody>
      </p:sp>
      <p:sp>
        <p:nvSpPr>
          <p:cNvPr id="174092" name="Text Box 12"/>
          <p:cNvSpPr txBox="1">
            <a:spLocks noChangeArrowheads="1"/>
          </p:cNvSpPr>
          <p:nvPr/>
        </p:nvSpPr>
        <p:spPr bwMode="auto">
          <a:xfrm>
            <a:off x="7315200" y="4343400"/>
            <a:ext cx="1301750" cy="366713"/>
          </a:xfrm>
          <a:prstGeom prst="rect">
            <a:avLst/>
          </a:prstGeom>
          <a:noFill/>
          <a:ln w="9525">
            <a:noFill/>
            <a:miter lim="800000"/>
            <a:headEnd/>
            <a:tailEnd/>
          </a:ln>
          <a:effectLst/>
        </p:spPr>
        <p:txBody>
          <a:bodyPr wrap="none">
            <a:spAutoFit/>
          </a:bodyPr>
          <a:lstStyle/>
          <a:p>
            <a:r>
              <a:rPr lang="en-US" b="1">
                <a:solidFill>
                  <a:schemeClr val="bg2"/>
                </a:solidFill>
                <a:latin typeface="Arial" charset="0"/>
                <a:cs typeface="Arial" charset="0"/>
              </a:rPr>
              <a:t>= BRCA2+</a:t>
            </a:r>
          </a:p>
        </p:txBody>
      </p:sp>
      <p:sp>
        <p:nvSpPr>
          <p:cNvPr id="174093" name="Text Box 13"/>
          <p:cNvSpPr txBox="1">
            <a:spLocks noChangeArrowheads="1"/>
          </p:cNvSpPr>
          <p:nvPr/>
        </p:nvSpPr>
        <p:spPr bwMode="auto">
          <a:xfrm>
            <a:off x="1371600" y="1219200"/>
            <a:ext cx="6762750" cy="366713"/>
          </a:xfrm>
          <a:prstGeom prst="rect">
            <a:avLst/>
          </a:prstGeom>
          <a:noFill/>
          <a:ln w="9525">
            <a:noFill/>
            <a:miter lim="800000"/>
            <a:headEnd/>
            <a:tailEnd/>
          </a:ln>
          <a:effectLst/>
        </p:spPr>
        <p:txBody>
          <a:bodyPr wrap="none">
            <a:spAutoFit/>
          </a:bodyPr>
          <a:lstStyle/>
          <a:p>
            <a:r>
              <a:rPr lang="en-US" b="1">
                <a:latin typeface="Arial" charset="0"/>
                <a:cs typeface="Arial" charset="0"/>
              </a:rPr>
              <a:t>Intrinsic gene list applied to Van’t Veer dataset (Nature 2002)</a:t>
            </a:r>
          </a:p>
        </p:txBody>
      </p:sp>
      <p:sp>
        <p:nvSpPr>
          <p:cNvPr id="174094" name="Rectangle 14"/>
          <p:cNvSpPr>
            <a:spLocks noChangeArrowheads="1"/>
          </p:cNvSpPr>
          <p:nvPr/>
        </p:nvSpPr>
        <p:spPr bwMode="auto">
          <a:xfrm>
            <a:off x="609600" y="2133600"/>
            <a:ext cx="2667000" cy="2438400"/>
          </a:xfrm>
          <a:prstGeom prst="rect">
            <a:avLst/>
          </a:prstGeom>
          <a:noFill/>
          <a:ln w="57150">
            <a:solidFill>
              <a:srgbClr val="FF6600"/>
            </a:solidFill>
            <a:miter lim="800000"/>
            <a:headEnd/>
            <a:tailEnd/>
          </a:ln>
          <a:effectLst/>
        </p:spPr>
        <p:txBody>
          <a:bodyPr wrap="none" anchor="ctr"/>
          <a:lstStyle/>
          <a:p>
            <a:endParaRPr lang="en-US"/>
          </a:p>
        </p:txBody>
      </p:sp>
      <p:sp>
        <p:nvSpPr>
          <p:cNvPr id="174095" name="Rectangle 15"/>
          <p:cNvSpPr>
            <a:spLocks noChangeArrowheads="1"/>
          </p:cNvSpPr>
          <p:nvPr/>
        </p:nvSpPr>
        <p:spPr bwMode="auto">
          <a:xfrm>
            <a:off x="5486400" y="4114800"/>
            <a:ext cx="3200400" cy="533400"/>
          </a:xfrm>
          <a:prstGeom prst="rect">
            <a:avLst/>
          </a:prstGeom>
          <a:noFill/>
          <a:ln w="28575">
            <a:solidFill>
              <a:schemeClr val="bg2"/>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2"/>
                </a:solidFill>
                <a:effectLst/>
                <a:uLnTx/>
                <a:uFillTx/>
                <a:latin typeface="Calibri" pitchFamily="34" charset="0"/>
                <a:ea typeface="+mj-ea"/>
                <a:cs typeface="+mj-cs"/>
              </a:rPr>
              <a:t>What About Prevention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2"/>
                </a:solidFill>
                <a:effectLst/>
                <a:uLnTx/>
                <a:uFillTx/>
                <a:latin typeface="Calibri" pitchFamily="34" charset="0"/>
                <a:ea typeface="+mj-ea"/>
                <a:cs typeface="+mj-cs"/>
              </a:rPr>
              <a:t>Basal-Type Breast Cancers?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048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Calibri" pitchFamily="34" charset="0"/>
                <a:ea typeface="+mj-ea"/>
                <a:cs typeface="+mj-cs"/>
              </a:rPr>
              <a:t>Breast Cancer Prevention: Heredity</a:t>
            </a:r>
            <a:r>
              <a:rPr kumimoji="0" lang="en-US" sz="4400" b="1" i="0" u="none" strike="noStrike" kern="0" cap="none" spc="0" normalizeH="0" noProof="0" dirty="0" smtClean="0">
                <a:ln>
                  <a:noFill/>
                </a:ln>
                <a:solidFill>
                  <a:schemeClr val="tx2"/>
                </a:solidFill>
                <a:effectLst/>
                <a:uLnTx/>
                <a:uFillTx/>
                <a:latin typeface="Calibri" pitchFamily="34" charset="0"/>
                <a:ea typeface="+mj-ea"/>
                <a:cs typeface="+mj-cs"/>
              </a:rPr>
              <a:t> and </a:t>
            </a:r>
            <a:r>
              <a:rPr kumimoji="0" lang="en-US" sz="4400" b="1" i="0" u="none" strike="noStrike" kern="0" cap="none" spc="0" normalizeH="0" baseline="0" noProof="0" dirty="0" smtClean="0">
                <a:ln>
                  <a:noFill/>
                </a:ln>
                <a:solidFill>
                  <a:schemeClr val="tx2"/>
                </a:solidFill>
                <a:effectLst/>
                <a:uLnTx/>
                <a:uFillTx/>
                <a:latin typeface="Calibri" pitchFamily="34" charset="0"/>
                <a:ea typeface="+mj-ea"/>
                <a:cs typeface="+mj-cs"/>
              </a:rPr>
              <a:t>Risk</a:t>
            </a:r>
          </a:p>
        </p:txBody>
      </p:sp>
      <p:sp>
        <p:nvSpPr>
          <p:cNvPr id="3" name="Text Box 3"/>
          <p:cNvSpPr txBox="1">
            <a:spLocks noChangeArrowheads="1"/>
          </p:cNvSpPr>
          <p:nvPr/>
        </p:nvSpPr>
        <p:spPr bwMode="auto">
          <a:xfrm>
            <a:off x="762000" y="2133600"/>
            <a:ext cx="3082895" cy="3539430"/>
          </a:xfrm>
          <a:prstGeom prst="rect">
            <a:avLst/>
          </a:prstGeom>
          <a:noFill/>
          <a:ln w="28575">
            <a:noFill/>
            <a:miter lim="800000"/>
            <a:headEnd type="none" w="sm" len="sm"/>
            <a:tailEnd type="none" w="lg" len="med"/>
          </a:ln>
          <a:effectLst/>
        </p:spPr>
        <p:txBody>
          <a:bodyPr wrap="none">
            <a:spAutoFit/>
          </a:bodyPr>
          <a:lstStyle/>
          <a:p>
            <a:pPr>
              <a:spcBef>
                <a:spcPct val="40000"/>
              </a:spcBef>
            </a:pPr>
            <a:r>
              <a:rPr lang="en-US" sz="2800" b="0" dirty="0">
                <a:solidFill>
                  <a:schemeClr val="tx2"/>
                </a:solidFill>
              </a:rPr>
              <a:t>Gene</a:t>
            </a:r>
            <a:endParaRPr lang="en-US" sz="2800" b="0" dirty="0"/>
          </a:p>
          <a:p>
            <a:pPr>
              <a:spcBef>
                <a:spcPct val="40000"/>
              </a:spcBef>
            </a:pPr>
            <a:r>
              <a:rPr lang="en-US" sz="2800" b="0" i="1" dirty="0">
                <a:effectLst>
                  <a:outerShdw blurRad="38100" dist="38100" dir="2700000" algn="tl">
                    <a:srgbClr val="000000"/>
                  </a:outerShdw>
                </a:effectLst>
              </a:rPr>
              <a:t>BRCA1</a:t>
            </a:r>
          </a:p>
          <a:p>
            <a:pPr>
              <a:spcBef>
                <a:spcPct val="40000"/>
              </a:spcBef>
            </a:pPr>
            <a:r>
              <a:rPr lang="en-US" sz="2800" b="0" i="1" dirty="0">
                <a:effectLst>
                  <a:outerShdw blurRad="38100" dist="38100" dir="2700000" algn="tl">
                    <a:srgbClr val="000000"/>
                  </a:outerShdw>
                </a:effectLst>
              </a:rPr>
              <a:t>BRCA2</a:t>
            </a:r>
          </a:p>
          <a:p>
            <a:pPr>
              <a:spcBef>
                <a:spcPct val="40000"/>
              </a:spcBef>
            </a:pPr>
            <a:r>
              <a:rPr lang="en-US" sz="2800" b="0" i="1" dirty="0">
                <a:effectLst>
                  <a:outerShdw blurRad="38100" dist="38100" dir="2700000" algn="tl">
                    <a:srgbClr val="000000"/>
                  </a:outerShdw>
                </a:effectLst>
              </a:rPr>
              <a:t>TP53</a:t>
            </a:r>
          </a:p>
          <a:p>
            <a:pPr>
              <a:spcBef>
                <a:spcPct val="40000"/>
              </a:spcBef>
            </a:pPr>
            <a:r>
              <a:rPr lang="en-US" sz="2800" b="0" i="1" dirty="0">
                <a:effectLst>
                  <a:outerShdw blurRad="38100" dist="38100" dir="2700000" algn="tl">
                    <a:srgbClr val="000000"/>
                  </a:outerShdw>
                </a:effectLst>
              </a:rPr>
              <a:t>PTEN</a:t>
            </a:r>
          </a:p>
          <a:p>
            <a:pPr>
              <a:spcBef>
                <a:spcPct val="40000"/>
              </a:spcBef>
            </a:pPr>
            <a:r>
              <a:rPr lang="en-US" sz="2800" b="0" dirty="0">
                <a:effectLst>
                  <a:outerShdw blurRad="38100" dist="38100" dir="2700000" algn="tl">
                    <a:srgbClr val="000000"/>
                  </a:outerShdw>
                </a:effectLst>
              </a:rPr>
              <a:t>Undiscovered genes</a:t>
            </a:r>
          </a:p>
        </p:txBody>
      </p:sp>
      <p:sp>
        <p:nvSpPr>
          <p:cNvPr id="4" name="Text Box 4"/>
          <p:cNvSpPr txBox="1">
            <a:spLocks noChangeArrowheads="1"/>
          </p:cNvSpPr>
          <p:nvPr/>
        </p:nvSpPr>
        <p:spPr bwMode="auto">
          <a:xfrm>
            <a:off x="4114800" y="1676400"/>
            <a:ext cx="4629150" cy="3938588"/>
          </a:xfrm>
          <a:prstGeom prst="rect">
            <a:avLst/>
          </a:prstGeom>
          <a:noFill/>
          <a:ln w="28575">
            <a:noFill/>
            <a:miter lim="800000"/>
            <a:headEnd type="none" w="sm" len="sm"/>
            <a:tailEnd type="none" w="lg" len="med"/>
          </a:ln>
          <a:effectLst/>
        </p:spPr>
        <p:txBody>
          <a:bodyPr>
            <a:spAutoFit/>
          </a:bodyPr>
          <a:lstStyle/>
          <a:p>
            <a:pPr algn="ctr">
              <a:spcBef>
                <a:spcPct val="40000"/>
              </a:spcBef>
            </a:pPr>
            <a:r>
              <a:rPr lang="en-US" sz="2800" b="0" dirty="0">
                <a:solidFill>
                  <a:schemeClr val="tx2"/>
                </a:solidFill>
              </a:rPr>
              <a:t>Contribution to Hereditary Breast Cancer</a:t>
            </a:r>
            <a:endParaRPr lang="en-US" sz="2800" b="0" dirty="0"/>
          </a:p>
          <a:p>
            <a:pPr algn="ctr">
              <a:spcBef>
                <a:spcPct val="40000"/>
              </a:spcBef>
            </a:pPr>
            <a:r>
              <a:rPr lang="en-US" sz="2800" b="0" dirty="0">
                <a:effectLst>
                  <a:outerShdw blurRad="38100" dist="38100" dir="2700000" algn="tl">
                    <a:srgbClr val="000000"/>
                  </a:outerShdw>
                </a:effectLst>
              </a:rPr>
              <a:t>20%–40%</a:t>
            </a:r>
          </a:p>
          <a:p>
            <a:pPr algn="ctr">
              <a:spcBef>
                <a:spcPct val="40000"/>
              </a:spcBef>
            </a:pPr>
            <a:r>
              <a:rPr lang="en-US" sz="2800" b="0" dirty="0">
                <a:effectLst>
                  <a:outerShdw blurRad="38100" dist="38100" dir="2700000" algn="tl">
                    <a:srgbClr val="000000"/>
                  </a:outerShdw>
                </a:effectLst>
              </a:rPr>
              <a:t>10%–30%</a:t>
            </a:r>
          </a:p>
          <a:p>
            <a:pPr algn="ctr">
              <a:spcBef>
                <a:spcPct val="40000"/>
              </a:spcBef>
            </a:pPr>
            <a:r>
              <a:rPr lang="en-US" sz="2800" b="0" dirty="0">
                <a:effectLst>
                  <a:outerShdw blurRad="38100" dist="38100" dir="2700000" algn="tl">
                    <a:srgbClr val="000000"/>
                  </a:outerShdw>
                </a:effectLst>
              </a:rPr>
              <a:t>&lt;1%</a:t>
            </a:r>
          </a:p>
          <a:p>
            <a:pPr algn="ctr">
              <a:spcBef>
                <a:spcPct val="40000"/>
              </a:spcBef>
            </a:pPr>
            <a:r>
              <a:rPr lang="en-US" sz="2800" b="0" dirty="0">
                <a:effectLst>
                  <a:outerShdw blurRad="38100" dist="38100" dir="2700000" algn="tl">
                    <a:srgbClr val="000000"/>
                  </a:outerShdw>
                </a:effectLst>
              </a:rPr>
              <a:t>&lt;1%</a:t>
            </a:r>
          </a:p>
          <a:p>
            <a:pPr algn="ctr">
              <a:spcBef>
                <a:spcPct val="40000"/>
              </a:spcBef>
            </a:pPr>
            <a:r>
              <a:rPr lang="en-US" sz="2800" b="0" dirty="0">
                <a:effectLst>
                  <a:outerShdw blurRad="38100" dist="38100" dir="2700000" algn="tl">
                    <a:srgbClr val="000000"/>
                  </a:outerShdw>
                </a:effectLst>
              </a:rPr>
              <a:t>30%–70%</a:t>
            </a:r>
          </a:p>
        </p:txBody>
      </p:sp>
      <p:sp>
        <p:nvSpPr>
          <p:cNvPr id="5" name="Line 5"/>
          <p:cNvSpPr>
            <a:spLocks noChangeShapeType="1"/>
          </p:cNvSpPr>
          <p:nvPr/>
        </p:nvSpPr>
        <p:spPr bwMode="auto">
          <a:xfrm>
            <a:off x="609600" y="26670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
        <p:nvSpPr>
          <p:cNvPr id="6" name="Line 6"/>
          <p:cNvSpPr>
            <a:spLocks noChangeShapeType="1"/>
          </p:cNvSpPr>
          <p:nvPr/>
        </p:nvSpPr>
        <p:spPr bwMode="auto">
          <a:xfrm>
            <a:off x="609600" y="32004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
        <p:nvSpPr>
          <p:cNvPr id="7" name="Line 7"/>
          <p:cNvSpPr>
            <a:spLocks noChangeShapeType="1"/>
          </p:cNvSpPr>
          <p:nvPr/>
        </p:nvSpPr>
        <p:spPr bwMode="auto">
          <a:xfrm>
            <a:off x="609600" y="38100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
        <p:nvSpPr>
          <p:cNvPr id="8" name="Line 8"/>
          <p:cNvSpPr>
            <a:spLocks noChangeShapeType="1"/>
          </p:cNvSpPr>
          <p:nvPr/>
        </p:nvSpPr>
        <p:spPr bwMode="auto">
          <a:xfrm>
            <a:off x="609600" y="44196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
        <p:nvSpPr>
          <p:cNvPr id="9" name="Line 9"/>
          <p:cNvSpPr>
            <a:spLocks noChangeShapeType="1"/>
          </p:cNvSpPr>
          <p:nvPr/>
        </p:nvSpPr>
        <p:spPr bwMode="auto">
          <a:xfrm>
            <a:off x="609600" y="50292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
        <p:nvSpPr>
          <p:cNvPr id="10" name="Line 10"/>
          <p:cNvSpPr>
            <a:spLocks noChangeShapeType="1"/>
          </p:cNvSpPr>
          <p:nvPr/>
        </p:nvSpPr>
        <p:spPr bwMode="auto">
          <a:xfrm>
            <a:off x="609600" y="56388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b="1" dirty="0" smtClean="0">
                <a:latin typeface="Calibri" pitchFamily="34" charset="0"/>
              </a:rPr>
              <a:t>The Evolution of Breast Cancer Therapy—Surgery as a Model</a:t>
            </a:r>
            <a:endParaRPr lang="en-US" sz="4000" b="1" dirty="0">
              <a:latin typeface="Calibri" pitchFamily="34" charset="0"/>
            </a:endParaRPr>
          </a:p>
        </p:txBody>
      </p:sp>
      <p:pic>
        <p:nvPicPr>
          <p:cNvPr id="18" name="Picture 5" descr="radical"/>
          <p:cNvPicPr>
            <a:picLocks noChangeAspect="1" noChangeArrowheads="1"/>
          </p:cNvPicPr>
          <p:nvPr/>
        </p:nvPicPr>
        <p:blipFill>
          <a:blip r:embed="rId2" cstate="print"/>
          <a:srcRect/>
          <a:stretch>
            <a:fillRect/>
          </a:stretch>
        </p:blipFill>
        <p:spPr bwMode="auto">
          <a:xfrm>
            <a:off x="228600" y="1219200"/>
            <a:ext cx="2667000" cy="2286000"/>
          </a:xfrm>
          <a:prstGeom prst="rect">
            <a:avLst/>
          </a:prstGeom>
          <a:noFill/>
        </p:spPr>
      </p:pic>
      <p:pic>
        <p:nvPicPr>
          <p:cNvPr id="19" name="Picture 6" descr="modrad"/>
          <p:cNvPicPr>
            <a:picLocks noChangeAspect="1" noChangeArrowheads="1"/>
          </p:cNvPicPr>
          <p:nvPr/>
        </p:nvPicPr>
        <p:blipFill>
          <a:blip r:embed="rId3" cstate="print"/>
          <a:srcRect/>
          <a:stretch>
            <a:fillRect/>
          </a:stretch>
        </p:blipFill>
        <p:spPr bwMode="auto">
          <a:xfrm>
            <a:off x="3048000" y="1219200"/>
            <a:ext cx="2552700" cy="2286000"/>
          </a:xfrm>
          <a:prstGeom prst="rect">
            <a:avLst/>
          </a:prstGeom>
          <a:noFill/>
        </p:spPr>
      </p:pic>
      <p:pic>
        <p:nvPicPr>
          <p:cNvPr id="20" name="Picture 10" descr="total"/>
          <p:cNvPicPr>
            <a:picLocks noChangeAspect="1" noChangeArrowheads="1"/>
          </p:cNvPicPr>
          <p:nvPr/>
        </p:nvPicPr>
        <p:blipFill>
          <a:blip r:embed="rId4" cstate="print"/>
          <a:srcRect/>
          <a:stretch>
            <a:fillRect/>
          </a:stretch>
        </p:blipFill>
        <p:spPr bwMode="auto">
          <a:xfrm>
            <a:off x="5943600" y="1219200"/>
            <a:ext cx="2743200" cy="2286000"/>
          </a:xfrm>
          <a:prstGeom prst="rect">
            <a:avLst/>
          </a:prstGeom>
          <a:noFill/>
        </p:spPr>
      </p:pic>
      <p:pic>
        <p:nvPicPr>
          <p:cNvPr id="21" name="Picture 9" descr="partial"/>
          <p:cNvPicPr>
            <a:picLocks noChangeAspect="1" noChangeArrowheads="1"/>
          </p:cNvPicPr>
          <p:nvPr/>
        </p:nvPicPr>
        <p:blipFill>
          <a:blip r:embed="rId5" cstate="print"/>
          <a:srcRect/>
          <a:stretch>
            <a:fillRect/>
          </a:stretch>
        </p:blipFill>
        <p:spPr bwMode="auto">
          <a:xfrm>
            <a:off x="2971800" y="3810000"/>
            <a:ext cx="2667000" cy="2751137"/>
          </a:xfrm>
          <a:prstGeom prst="rect">
            <a:avLst/>
          </a:prstGeom>
          <a:noFill/>
        </p:spPr>
      </p:pic>
      <p:pic>
        <p:nvPicPr>
          <p:cNvPr id="22" name="Picture 4" descr="lumpect"/>
          <p:cNvPicPr>
            <a:picLocks noChangeAspect="1" noChangeArrowheads="1"/>
          </p:cNvPicPr>
          <p:nvPr/>
        </p:nvPicPr>
        <p:blipFill>
          <a:blip r:embed="rId6" cstate="print"/>
          <a:srcRect/>
          <a:stretch>
            <a:fillRect/>
          </a:stretch>
        </p:blipFill>
        <p:spPr bwMode="auto">
          <a:xfrm>
            <a:off x="5943600" y="3733800"/>
            <a:ext cx="2819400" cy="2809875"/>
          </a:xfrm>
          <a:prstGeom prst="rect">
            <a:avLst/>
          </a:prstGeom>
          <a:noFill/>
        </p:spPr>
      </p:pic>
      <p:sp>
        <p:nvSpPr>
          <p:cNvPr id="23" name="Text Box 12"/>
          <p:cNvSpPr txBox="1">
            <a:spLocks noChangeArrowheads="1"/>
          </p:cNvSpPr>
          <p:nvPr/>
        </p:nvSpPr>
        <p:spPr bwMode="auto">
          <a:xfrm>
            <a:off x="457200" y="4953000"/>
            <a:ext cx="2213106" cy="461665"/>
          </a:xfrm>
          <a:prstGeom prst="rect">
            <a:avLst/>
          </a:prstGeom>
          <a:noFill/>
          <a:ln w="12700">
            <a:noFill/>
            <a:miter lim="800000"/>
            <a:headEnd type="none" w="sm" len="sm"/>
            <a:tailEnd type="none" w="sm" len="sm"/>
          </a:ln>
          <a:effectLst/>
        </p:spPr>
        <p:txBody>
          <a:bodyPr wrap="none">
            <a:spAutoFit/>
          </a:bodyPr>
          <a:lstStyle/>
          <a:p>
            <a:r>
              <a:rPr lang="en-US" sz="2400" b="1" dirty="0"/>
              <a:t> </a:t>
            </a:r>
            <a:r>
              <a:rPr lang="en-US" sz="2400" b="1" dirty="0">
                <a:solidFill>
                  <a:schemeClr val="tx2"/>
                </a:solidFill>
              </a:rPr>
              <a:t>www.bhset.org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048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tx2"/>
                </a:solidFill>
                <a:effectLst/>
                <a:uLnTx/>
                <a:uFillTx/>
                <a:latin typeface="Calibri" pitchFamily="34" charset="0"/>
                <a:ea typeface="+mj-ea"/>
                <a:cs typeface="+mj-cs"/>
              </a:rPr>
              <a:t>Breast Cancer Prevention: Heredity and Risk</a:t>
            </a:r>
            <a:endParaRPr kumimoji="0" lang="en-US" sz="4400" b="1" i="0" u="none" strike="noStrike" kern="0" cap="none" spc="0" normalizeH="0" baseline="0" noProof="0" dirty="0" smtClean="0">
              <a:ln>
                <a:noFill/>
              </a:ln>
              <a:solidFill>
                <a:schemeClr val="tx2"/>
              </a:solidFill>
              <a:effectLst/>
              <a:uLnTx/>
              <a:uFillTx/>
              <a:latin typeface="Calibri" pitchFamily="34" charset="0"/>
              <a:ea typeface="+mj-ea"/>
              <a:cs typeface="+mj-cs"/>
            </a:endParaRPr>
          </a:p>
        </p:txBody>
      </p:sp>
      <p:sp>
        <p:nvSpPr>
          <p:cNvPr id="3" name="Text Box 3"/>
          <p:cNvSpPr txBox="1">
            <a:spLocks noChangeArrowheads="1"/>
          </p:cNvSpPr>
          <p:nvPr/>
        </p:nvSpPr>
        <p:spPr bwMode="auto">
          <a:xfrm>
            <a:off x="762000" y="2133600"/>
            <a:ext cx="3082895" cy="3539430"/>
          </a:xfrm>
          <a:prstGeom prst="rect">
            <a:avLst/>
          </a:prstGeom>
          <a:noFill/>
          <a:ln w="28575">
            <a:noFill/>
            <a:miter lim="800000"/>
            <a:headEnd type="none" w="sm" len="sm"/>
            <a:tailEnd type="none" w="lg" len="med"/>
          </a:ln>
          <a:effectLst/>
        </p:spPr>
        <p:txBody>
          <a:bodyPr wrap="none">
            <a:spAutoFit/>
          </a:bodyPr>
          <a:lstStyle/>
          <a:p>
            <a:pPr>
              <a:spcBef>
                <a:spcPct val="40000"/>
              </a:spcBef>
            </a:pPr>
            <a:r>
              <a:rPr lang="en-US" sz="2800" b="0" dirty="0">
                <a:solidFill>
                  <a:schemeClr val="tx2"/>
                </a:solidFill>
              </a:rPr>
              <a:t>Gene</a:t>
            </a:r>
            <a:endParaRPr lang="en-US" sz="2800" b="0" dirty="0"/>
          </a:p>
          <a:p>
            <a:pPr>
              <a:spcBef>
                <a:spcPct val="40000"/>
              </a:spcBef>
            </a:pPr>
            <a:r>
              <a:rPr lang="en-US" sz="2800" b="0" i="1" dirty="0">
                <a:effectLst>
                  <a:outerShdw blurRad="38100" dist="38100" dir="2700000" algn="tl">
                    <a:srgbClr val="000000"/>
                  </a:outerShdw>
                </a:effectLst>
              </a:rPr>
              <a:t>BRCA1</a:t>
            </a:r>
          </a:p>
          <a:p>
            <a:pPr>
              <a:spcBef>
                <a:spcPct val="40000"/>
              </a:spcBef>
            </a:pPr>
            <a:r>
              <a:rPr lang="en-US" sz="2800" b="0" i="1" dirty="0">
                <a:effectLst>
                  <a:outerShdw blurRad="38100" dist="38100" dir="2700000" algn="tl">
                    <a:srgbClr val="000000"/>
                  </a:outerShdw>
                </a:effectLst>
              </a:rPr>
              <a:t>BRCA2</a:t>
            </a:r>
          </a:p>
          <a:p>
            <a:pPr>
              <a:spcBef>
                <a:spcPct val="40000"/>
              </a:spcBef>
            </a:pPr>
            <a:r>
              <a:rPr lang="en-US" sz="2800" b="0" i="1" dirty="0">
                <a:effectLst>
                  <a:outerShdw blurRad="38100" dist="38100" dir="2700000" algn="tl">
                    <a:srgbClr val="000000"/>
                  </a:outerShdw>
                </a:effectLst>
              </a:rPr>
              <a:t>TP53</a:t>
            </a:r>
          </a:p>
          <a:p>
            <a:pPr>
              <a:spcBef>
                <a:spcPct val="40000"/>
              </a:spcBef>
            </a:pPr>
            <a:r>
              <a:rPr lang="en-US" sz="2800" b="0" i="1" dirty="0">
                <a:effectLst>
                  <a:outerShdw blurRad="38100" dist="38100" dir="2700000" algn="tl">
                    <a:srgbClr val="000000"/>
                  </a:outerShdw>
                </a:effectLst>
              </a:rPr>
              <a:t>PTEN</a:t>
            </a:r>
          </a:p>
          <a:p>
            <a:pPr>
              <a:spcBef>
                <a:spcPct val="40000"/>
              </a:spcBef>
            </a:pPr>
            <a:r>
              <a:rPr lang="en-US" sz="2800" b="0" dirty="0">
                <a:effectLst>
                  <a:outerShdw blurRad="38100" dist="38100" dir="2700000" algn="tl">
                    <a:srgbClr val="000000"/>
                  </a:outerShdw>
                </a:effectLst>
              </a:rPr>
              <a:t>Undiscovered genes</a:t>
            </a:r>
          </a:p>
        </p:txBody>
      </p:sp>
      <p:sp>
        <p:nvSpPr>
          <p:cNvPr id="4" name="Text Box 4"/>
          <p:cNvSpPr txBox="1">
            <a:spLocks noChangeArrowheads="1"/>
          </p:cNvSpPr>
          <p:nvPr/>
        </p:nvSpPr>
        <p:spPr bwMode="auto">
          <a:xfrm>
            <a:off x="4114800" y="1676400"/>
            <a:ext cx="4629150" cy="3938588"/>
          </a:xfrm>
          <a:prstGeom prst="rect">
            <a:avLst/>
          </a:prstGeom>
          <a:noFill/>
          <a:ln w="28575">
            <a:noFill/>
            <a:miter lim="800000"/>
            <a:headEnd type="none" w="sm" len="sm"/>
            <a:tailEnd type="none" w="lg" len="med"/>
          </a:ln>
          <a:effectLst/>
        </p:spPr>
        <p:txBody>
          <a:bodyPr>
            <a:spAutoFit/>
          </a:bodyPr>
          <a:lstStyle/>
          <a:p>
            <a:pPr algn="ctr">
              <a:spcBef>
                <a:spcPct val="40000"/>
              </a:spcBef>
            </a:pPr>
            <a:r>
              <a:rPr lang="en-US" sz="2800" b="0" dirty="0">
                <a:solidFill>
                  <a:schemeClr val="tx2"/>
                </a:solidFill>
              </a:rPr>
              <a:t>Contribution to Hereditary Breast Cancer</a:t>
            </a:r>
            <a:endParaRPr lang="en-US" sz="2800" b="0" dirty="0"/>
          </a:p>
          <a:p>
            <a:pPr algn="ctr">
              <a:spcBef>
                <a:spcPct val="40000"/>
              </a:spcBef>
            </a:pPr>
            <a:r>
              <a:rPr lang="en-US" sz="2800" b="0" dirty="0">
                <a:effectLst>
                  <a:outerShdw blurRad="38100" dist="38100" dir="2700000" algn="tl">
                    <a:srgbClr val="000000"/>
                  </a:outerShdw>
                </a:effectLst>
              </a:rPr>
              <a:t>20%–40%</a:t>
            </a:r>
          </a:p>
          <a:p>
            <a:pPr algn="ctr">
              <a:spcBef>
                <a:spcPct val="40000"/>
              </a:spcBef>
            </a:pPr>
            <a:r>
              <a:rPr lang="en-US" sz="2800" b="0" dirty="0">
                <a:effectLst>
                  <a:outerShdw blurRad="38100" dist="38100" dir="2700000" algn="tl">
                    <a:srgbClr val="000000"/>
                  </a:outerShdw>
                </a:effectLst>
              </a:rPr>
              <a:t>10%–30%</a:t>
            </a:r>
          </a:p>
          <a:p>
            <a:pPr algn="ctr">
              <a:spcBef>
                <a:spcPct val="40000"/>
              </a:spcBef>
            </a:pPr>
            <a:r>
              <a:rPr lang="en-US" sz="2800" b="0" dirty="0">
                <a:effectLst>
                  <a:outerShdw blurRad="38100" dist="38100" dir="2700000" algn="tl">
                    <a:srgbClr val="000000"/>
                  </a:outerShdw>
                </a:effectLst>
              </a:rPr>
              <a:t>&lt;1%</a:t>
            </a:r>
          </a:p>
          <a:p>
            <a:pPr algn="ctr">
              <a:spcBef>
                <a:spcPct val="40000"/>
              </a:spcBef>
            </a:pPr>
            <a:r>
              <a:rPr lang="en-US" sz="2800" b="0" dirty="0">
                <a:effectLst>
                  <a:outerShdw blurRad="38100" dist="38100" dir="2700000" algn="tl">
                    <a:srgbClr val="000000"/>
                  </a:outerShdw>
                </a:effectLst>
              </a:rPr>
              <a:t>&lt;1%</a:t>
            </a:r>
          </a:p>
          <a:p>
            <a:pPr algn="ctr">
              <a:spcBef>
                <a:spcPct val="40000"/>
              </a:spcBef>
            </a:pPr>
            <a:r>
              <a:rPr lang="en-US" sz="2800" b="0" dirty="0">
                <a:effectLst>
                  <a:outerShdw blurRad="38100" dist="38100" dir="2700000" algn="tl">
                    <a:srgbClr val="000000"/>
                  </a:outerShdw>
                </a:effectLst>
              </a:rPr>
              <a:t>30%–70%</a:t>
            </a:r>
          </a:p>
        </p:txBody>
      </p:sp>
      <p:sp>
        <p:nvSpPr>
          <p:cNvPr id="5" name="Line 5"/>
          <p:cNvSpPr>
            <a:spLocks noChangeShapeType="1"/>
          </p:cNvSpPr>
          <p:nvPr/>
        </p:nvSpPr>
        <p:spPr bwMode="auto">
          <a:xfrm>
            <a:off x="609600" y="26670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
        <p:nvSpPr>
          <p:cNvPr id="6" name="Line 6"/>
          <p:cNvSpPr>
            <a:spLocks noChangeShapeType="1"/>
          </p:cNvSpPr>
          <p:nvPr/>
        </p:nvSpPr>
        <p:spPr bwMode="auto">
          <a:xfrm>
            <a:off x="609600" y="32004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
        <p:nvSpPr>
          <p:cNvPr id="7" name="Line 7"/>
          <p:cNvSpPr>
            <a:spLocks noChangeShapeType="1"/>
          </p:cNvSpPr>
          <p:nvPr/>
        </p:nvSpPr>
        <p:spPr bwMode="auto">
          <a:xfrm>
            <a:off x="609600" y="38100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
        <p:nvSpPr>
          <p:cNvPr id="8" name="Line 8"/>
          <p:cNvSpPr>
            <a:spLocks noChangeShapeType="1"/>
          </p:cNvSpPr>
          <p:nvPr/>
        </p:nvSpPr>
        <p:spPr bwMode="auto">
          <a:xfrm>
            <a:off x="609600" y="44196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
        <p:nvSpPr>
          <p:cNvPr id="9" name="Line 9"/>
          <p:cNvSpPr>
            <a:spLocks noChangeShapeType="1"/>
          </p:cNvSpPr>
          <p:nvPr/>
        </p:nvSpPr>
        <p:spPr bwMode="auto">
          <a:xfrm>
            <a:off x="609600" y="50292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
        <p:nvSpPr>
          <p:cNvPr id="10" name="Line 10"/>
          <p:cNvSpPr>
            <a:spLocks noChangeShapeType="1"/>
          </p:cNvSpPr>
          <p:nvPr/>
        </p:nvSpPr>
        <p:spPr bwMode="auto">
          <a:xfrm>
            <a:off x="609600" y="5638800"/>
            <a:ext cx="7681912" cy="0"/>
          </a:xfrm>
          <a:prstGeom prst="line">
            <a:avLst/>
          </a:prstGeom>
          <a:noFill/>
          <a:ln w="19050">
            <a:solidFill>
              <a:srgbClr val="00FCBA"/>
            </a:solidFill>
            <a:round/>
            <a:headEnd type="none" w="sm" len="sm"/>
            <a:tailEnd type="none" w="lg"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609600" y="1828800"/>
            <a:ext cx="7772400" cy="1470025"/>
          </a:xfrm>
          <a:prstGeom prst="rect">
            <a:avLst/>
          </a:prstGeom>
          <a:noFill/>
          <a:ln w="9525">
            <a:noFill/>
            <a:miter lim="800000"/>
            <a:headEnd/>
            <a:tailEnd/>
          </a:ln>
          <a:effectLst/>
        </p:spPr>
        <p:txBody>
          <a:bodyPr anchor="ctr"/>
          <a:lstStyle/>
          <a:p>
            <a:pPr algn="ctr" eaLnBrk="1" hangingPunct="1"/>
            <a:r>
              <a:rPr lang="en-US" sz="3600" b="1" dirty="0">
                <a:solidFill>
                  <a:schemeClr val="tx2"/>
                </a:solidFill>
                <a:latin typeface="Calibri" pitchFamily="34" charset="0"/>
              </a:rPr>
              <a:t>“Hope is not a strategy—you have to follow the science”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4"/>
          <p:cNvSpPr>
            <a:spLocks noGrp="1" noChangeArrowheads="1"/>
          </p:cNvSpPr>
          <p:nvPr>
            <p:ph type="title"/>
          </p:nvPr>
        </p:nvSpPr>
        <p:spPr/>
        <p:txBody>
          <a:bodyPr/>
          <a:lstStyle/>
          <a:p>
            <a:r>
              <a:rPr lang="en-US" b="1" dirty="0">
                <a:latin typeface="Calibri" pitchFamily="34" charset="0"/>
              </a:rPr>
              <a:t>Thank you!</a:t>
            </a:r>
          </a:p>
        </p:txBody>
      </p:sp>
      <p:pic>
        <p:nvPicPr>
          <p:cNvPr id="180229" name="Picture 5" descr="Genome"/>
          <p:cNvPicPr>
            <a:picLocks noChangeAspect="1" noChangeArrowheads="1"/>
          </p:cNvPicPr>
          <p:nvPr/>
        </p:nvPicPr>
        <p:blipFill>
          <a:blip r:embed="rId2" cstate="print"/>
          <a:srcRect t="12666" b="12666"/>
          <a:stretch>
            <a:fillRect/>
          </a:stretch>
        </p:blipFill>
        <p:spPr bwMode="auto">
          <a:xfrm>
            <a:off x="1447800" y="1752600"/>
            <a:ext cx="6400800" cy="47720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9600" y="304800"/>
            <a:ext cx="7991475" cy="1143000"/>
          </a:xfrm>
        </p:spPr>
        <p:txBody>
          <a:bodyPr/>
          <a:lstStyle/>
          <a:p>
            <a:r>
              <a:rPr lang="en-US" b="1" dirty="0">
                <a:latin typeface="Arial" charset="0"/>
              </a:rPr>
              <a:t>Breast Cancer Staging</a:t>
            </a:r>
          </a:p>
        </p:txBody>
      </p:sp>
      <p:sp>
        <p:nvSpPr>
          <p:cNvPr id="5" name="Text Box 3"/>
          <p:cNvSpPr txBox="1">
            <a:spLocks noChangeArrowheads="1"/>
          </p:cNvSpPr>
          <p:nvPr/>
        </p:nvSpPr>
        <p:spPr bwMode="auto">
          <a:xfrm>
            <a:off x="647700" y="1752600"/>
            <a:ext cx="9334500" cy="3970318"/>
          </a:xfrm>
          <a:prstGeom prst="rect">
            <a:avLst/>
          </a:prstGeom>
          <a:noFill/>
          <a:ln w="12700">
            <a:noFill/>
            <a:miter lim="800000"/>
            <a:headEnd type="none" w="sm" len="sm"/>
            <a:tailEnd type="none" w="sm" len="sm"/>
          </a:ln>
          <a:effectLst/>
        </p:spPr>
        <p:txBody>
          <a:bodyPr>
            <a:spAutoFit/>
          </a:bodyPr>
          <a:lstStyle/>
          <a:p>
            <a:r>
              <a:rPr lang="en-US" sz="3600" b="1" dirty="0">
                <a:latin typeface="Calibri" pitchFamily="34" charset="0"/>
              </a:rPr>
              <a:t>I	T </a:t>
            </a:r>
            <a:r>
              <a:rPr lang="en-US" sz="3600" b="1" u="sng" dirty="0">
                <a:latin typeface="Calibri" pitchFamily="34" charset="0"/>
              </a:rPr>
              <a:t>&lt;</a:t>
            </a:r>
            <a:r>
              <a:rPr lang="en-US" sz="3600" b="1" dirty="0">
                <a:latin typeface="Calibri" pitchFamily="34" charset="0"/>
              </a:rPr>
              <a:t> 2 cm, </a:t>
            </a:r>
            <a:r>
              <a:rPr lang="en-US" sz="3600" b="1" dirty="0" smtClean="0">
                <a:latin typeface="Calibri" pitchFamily="34" charset="0"/>
              </a:rPr>
              <a:t>N0</a:t>
            </a:r>
            <a:endParaRPr lang="en-US" sz="3600" b="1" dirty="0">
              <a:latin typeface="Calibri" pitchFamily="34" charset="0"/>
            </a:endParaRPr>
          </a:p>
          <a:p>
            <a:endParaRPr lang="en-US" sz="3600" b="1" dirty="0">
              <a:latin typeface="Calibri" pitchFamily="34" charset="0"/>
            </a:endParaRPr>
          </a:p>
          <a:p>
            <a:r>
              <a:rPr lang="en-US" sz="3600" b="1" dirty="0">
                <a:latin typeface="Calibri" pitchFamily="34" charset="0"/>
              </a:rPr>
              <a:t>II	T &gt; 2 cm – 5 cm or N1</a:t>
            </a:r>
          </a:p>
          <a:p>
            <a:endParaRPr lang="en-US" sz="3600" b="1" dirty="0">
              <a:latin typeface="Calibri" pitchFamily="34" charset="0"/>
            </a:endParaRPr>
          </a:p>
          <a:p>
            <a:r>
              <a:rPr lang="en-US" sz="3600" b="1" dirty="0">
                <a:latin typeface="Calibri" pitchFamily="34" charset="0"/>
              </a:rPr>
              <a:t>III	Locally advanced breast cancer</a:t>
            </a:r>
          </a:p>
          <a:p>
            <a:endParaRPr lang="en-US" sz="3600" b="1" dirty="0">
              <a:latin typeface="Calibri" pitchFamily="34" charset="0"/>
            </a:endParaRPr>
          </a:p>
          <a:p>
            <a:r>
              <a:rPr lang="en-US" sz="3600" b="1" dirty="0">
                <a:latin typeface="Calibri" pitchFamily="34" charset="0"/>
              </a:rPr>
              <a:t>IV	Distant metastases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5"/>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endParaRPr lang="en-US" sz="4400" b="1">
              <a:solidFill>
                <a:schemeClr val="tx2"/>
              </a:solidFill>
            </a:endParaRPr>
          </a:p>
        </p:txBody>
      </p:sp>
      <p:sp>
        <p:nvSpPr>
          <p:cNvPr id="106502" name="Rectangle 6"/>
          <p:cNvSpPr>
            <a:spLocks noChangeArrowheads="1"/>
          </p:cNvSpPr>
          <p:nvPr/>
        </p:nvSpPr>
        <p:spPr bwMode="auto">
          <a:xfrm>
            <a:off x="1371600" y="1981200"/>
            <a:ext cx="6477000" cy="4114800"/>
          </a:xfrm>
          <a:prstGeom prst="rect">
            <a:avLst/>
          </a:prstGeom>
          <a:noFill/>
          <a:ln w="9525">
            <a:noFill/>
            <a:miter lim="800000"/>
            <a:headEnd/>
            <a:tailEnd/>
          </a:ln>
          <a:effectLst/>
        </p:spPr>
        <p:txBody>
          <a:bodyPr/>
          <a:lstStyle/>
          <a:p>
            <a:pPr marL="742950" lvl="1" indent="-285750">
              <a:spcBef>
                <a:spcPct val="20000"/>
              </a:spcBef>
            </a:pPr>
            <a:r>
              <a:rPr lang="en-US" sz="3600" b="1" dirty="0">
                <a:latin typeface="Calibri" pitchFamily="34" charset="0"/>
              </a:rPr>
              <a:t>Chemotherapy: </a:t>
            </a:r>
          </a:p>
          <a:p>
            <a:pPr marL="1143000" lvl="2" indent="-228600">
              <a:spcBef>
                <a:spcPct val="20000"/>
              </a:spcBef>
              <a:buFontTx/>
              <a:buChar char="•"/>
            </a:pPr>
            <a:r>
              <a:rPr lang="en-US" sz="3200" b="1" dirty="0">
                <a:latin typeface="Calibri" pitchFamily="34" charset="0"/>
              </a:rPr>
              <a:t>lymph node status</a:t>
            </a:r>
          </a:p>
          <a:p>
            <a:pPr marL="1143000" lvl="2" indent="-228600">
              <a:spcBef>
                <a:spcPct val="20000"/>
              </a:spcBef>
              <a:buFontTx/>
              <a:buChar char="•"/>
            </a:pPr>
            <a:r>
              <a:rPr lang="en-US" sz="3200" b="1" dirty="0">
                <a:latin typeface="Calibri" pitchFamily="34" charset="0"/>
              </a:rPr>
              <a:t>tumor size</a:t>
            </a:r>
          </a:p>
          <a:p>
            <a:pPr marL="742950" lvl="1" indent="-285750">
              <a:spcBef>
                <a:spcPct val="20000"/>
              </a:spcBef>
            </a:pPr>
            <a:r>
              <a:rPr lang="en-US" sz="3600" b="1" dirty="0">
                <a:latin typeface="Calibri" pitchFamily="34" charset="0"/>
              </a:rPr>
              <a:t>Endocrine Therapy: </a:t>
            </a:r>
          </a:p>
          <a:p>
            <a:pPr marL="1143000" lvl="2" indent="-228600">
              <a:spcBef>
                <a:spcPct val="20000"/>
              </a:spcBef>
              <a:buFontTx/>
              <a:buChar char="•"/>
            </a:pPr>
            <a:r>
              <a:rPr lang="en-US" sz="3200" b="1" dirty="0">
                <a:latin typeface="Calibri" pitchFamily="34" charset="0"/>
              </a:rPr>
              <a:t>ER, PR status</a:t>
            </a:r>
          </a:p>
          <a:p>
            <a:pPr marL="742950" lvl="1" indent="-285750">
              <a:spcBef>
                <a:spcPct val="20000"/>
              </a:spcBef>
            </a:pPr>
            <a:r>
              <a:rPr lang="en-US" sz="3600" b="1" dirty="0" err="1">
                <a:latin typeface="Calibri" pitchFamily="34" charset="0"/>
              </a:rPr>
              <a:t>Trastuzumab</a:t>
            </a:r>
            <a:r>
              <a:rPr lang="en-US" sz="3600" b="1" dirty="0">
                <a:latin typeface="Calibri" pitchFamily="34" charset="0"/>
              </a:rPr>
              <a:t> Therapy: </a:t>
            </a:r>
          </a:p>
          <a:p>
            <a:pPr marL="1143000" lvl="2" indent="-228600">
              <a:spcBef>
                <a:spcPct val="20000"/>
              </a:spcBef>
              <a:buFontTx/>
              <a:buChar char="•"/>
            </a:pPr>
            <a:r>
              <a:rPr lang="en-US" sz="3200" b="1" dirty="0">
                <a:latin typeface="Calibri" pitchFamily="34" charset="0"/>
              </a:rPr>
              <a:t>HER-2 status</a:t>
            </a:r>
          </a:p>
          <a:p>
            <a:pPr marL="742950" lvl="1" indent="-285750">
              <a:spcBef>
                <a:spcPct val="20000"/>
              </a:spcBef>
              <a:buFontTx/>
              <a:buChar char="–"/>
            </a:pPr>
            <a:endParaRPr lang="en-US" sz="4400" b="1" dirty="0"/>
          </a:p>
        </p:txBody>
      </p:sp>
      <p:sp>
        <p:nvSpPr>
          <p:cNvPr id="106503" name="Rectangle 7"/>
          <p:cNvSpPr>
            <a:spLocks noChangeArrowheads="1"/>
          </p:cNvSpPr>
          <p:nvPr/>
        </p:nvSpPr>
        <p:spPr bwMode="auto">
          <a:xfrm>
            <a:off x="1639181" y="533400"/>
            <a:ext cx="6127575" cy="1323439"/>
          </a:xfrm>
          <a:prstGeom prst="rect">
            <a:avLst/>
          </a:prstGeom>
          <a:noFill/>
          <a:ln w="9525">
            <a:noFill/>
            <a:miter lim="800000"/>
            <a:headEnd/>
            <a:tailEnd/>
          </a:ln>
          <a:effectLst/>
        </p:spPr>
        <p:txBody>
          <a:bodyPr wrap="none">
            <a:spAutoFit/>
          </a:bodyPr>
          <a:lstStyle/>
          <a:p>
            <a:pPr algn="ctr"/>
            <a:r>
              <a:rPr lang="en-US" sz="4000" b="1" dirty="0">
                <a:solidFill>
                  <a:schemeClr val="tx2"/>
                </a:solidFill>
                <a:latin typeface="Calibri" pitchFamily="34" charset="0"/>
              </a:rPr>
              <a:t>Adjuvant Therapy Options:  </a:t>
            </a:r>
            <a:endParaRPr lang="en-US" sz="4000" b="1" dirty="0" smtClean="0">
              <a:solidFill>
                <a:schemeClr val="tx2"/>
              </a:solidFill>
              <a:latin typeface="Calibri" pitchFamily="34" charset="0"/>
            </a:endParaRPr>
          </a:p>
          <a:p>
            <a:pPr algn="ctr"/>
            <a:r>
              <a:rPr lang="en-US" sz="4000" b="1" dirty="0" smtClean="0">
                <a:solidFill>
                  <a:schemeClr val="tx2"/>
                </a:solidFill>
                <a:latin typeface="Calibri" pitchFamily="34" charset="0"/>
              </a:rPr>
              <a:t>Predictive </a:t>
            </a:r>
            <a:r>
              <a:rPr lang="en-US" sz="4000" b="1" dirty="0">
                <a:solidFill>
                  <a:schemeClr val="tx2"/>
                </a:solidFill>
                <a:latin typeface="Calibri" pitchFamily="34" charset="0"/>
              </a:rPr>
              <a:t>Markers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descr="300-1410-cluster-only"/>
          <p:cNvPicPr>
            <a:picLocks noChangeAspect="1" noChangeArrowheads="1"/>
          </p:cNvPicPr>
          <p:nvPr/>
        </p:nvPicPr>
        <p:blipFill>
          <a:blip r:embed="rId2" cstate="print"/>
          <a:srcRect/>
          <a:stretch>
            <a:fillRect/>
          </a:stretch>
        </p:blipFill>
        <p:spPr bwMode="auto">
          <a:xfrm>
            <a:off x="0" y="990600"/>
            <a:ext cx="4953000" cy="5867400"/>
          </a:xfrm>
          <a:prstGeom prst="rect">
            <a:avLst/>
          </a:prstGeom>
          <a:noFill/>
        </p:spPr>
      </p:pic>
      <p:sp>
        <p:nvSpPr>
          <p:cNvPr id="105477" name="Text Box 5"/>
          <p:cNvSpPr txBox="1">
            <a:spLocks noChangeArrowheads="1"/>
          </p:cNvSpPr>
          <p:nvPr/>
        </p:nvSpPr>
        <p:spPr bwMode="auto">
          <a:xfrm>
            <a:off x="0" y="76200"/>
            <a:ext cx="8991600" cy="946150"/>
          </a:xfrm>
          <a:prstGeom prst="rect">
            <a:avLst/>
          </a:prstGeom>
          <a:gradFill rotWithShape="0">
            <a:gsLst>
              <a:gs pos="0">
                <a:srgbClr val="336699"/>
              </a:gs>
              <a:gs pos="100000">
                <a:srgbClr val="336699">
                  <a:gamma/>
                  <a:shade val="46275"/>
                  <a:invGamma/>
                </a:srgbClr>
              </a:gs>
            </a:gsLst>
            <a:lin ang="2700000" scaled="1"/>
          </a:gradFill>
          <a:ln w="9525">
            <a:noFill/>
            <a:miter lim="800000"/>
            <a:headEnd/>
            <a:tailEnd/>
          </a:ln>
          <a:effectLst/>
        </p:spPr>
        <p:txBody>
          <a:bodyPr>
            <a:spAutoFit/>
          </a:bodyPr>
          <a:lstStyle/>
          <a:p>
            <a:pPr algn="ctr"/>
            <a:r>
              <a:rPr lang="en-US" sz="2800" b="1" dirty="0">
                <a:solidFill>
                  <a:srgbClr val="FFFF66"/>
                </a:solidFill>
                <a:latin typeface="Calibri" pitchFamily="34" charset="0"/>
                <a:cs typeface="Arial" charset="0"/>
              </a:rPr>
              <a:t>Genomic Profiling Identifies Distinct Subtypes of Breast Cancer</a:t>
            </a:r>
          </a:p>
        </p:txBody>
      </p:sp>
      <p:sp>
        <p:nvSpPr>
          <p:cNvPr id="105478" name="Text Box 6"/>
          <p:cNvSpPr txBox="1">
            <a:spLocks noChangeArrowheads="1"/>
          </p:cNvSpPr>
          <p:nvPr/>
        </p:nvSpPr>
        <p:spPr bwMode="auto">
          <a:xfrm>
            <a:off x="1371600" y="6483350"/>
            <a:ext cx="2605088"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cs typeface="Arial" charset="0"/>
              </a:rPr>
              <a:t>Courtesy Chuck Perou</a:t>
            </a:r>
          </a:p>
        </p:txBody>
      </p:sp>
      <p:sp>
        <p:nvSpPr>
          <p:cNvPr id="105483" name="AutoShape 11"/>
          <p:cNvSpPr>
            <a:spLocks/>
          </p:cNvSpPr>
          <p:nvPr/>
        </p:nvSpPr>
        <p:spPr bwMode="auto">
          <a:xfrm rot="16074721">
            <a:off x="1130612" y="1228632"/>
            <a:ext cx="895350" cy="3123284"/>
          </a:xfrm>
          <a:prstGeom prst="leftBrace">
            <a:avLst>
              <a:gd name="adj1" fmla="val 22695"/>
              <a:gd name="adj2" fmla="val 50000"/>
            </a:avLst>
          </a:prstGeom>
          <a:noFill/>
          <a:ln w="76200">
            <a:solidFill>
              <a:schemeClr val="tx1"/>
            </a:solidFill>
            <a:round/>
            <a:headEnd/>
            <a:tailEnd/>
          </a:ln>
          <a:effectLst/>
        </p:spPr>
        <p:txBody>
          <a:bodyPr wrap="none" anchor="ctr"/>
          <a:lstStyle/>
          <a:p>
            <a:endParaRPr lang="en-US"/>
          </a:p>
        </p:txBody>
      </p:sp>
      <p:sp>
        <p:nvSpPr>
          <p:cNvPr id="105484" name="Text Box 12"/>
          <p:cNvSpPr txBox="1">
            <a:spLocks noChangeArrowheads="1"/>
          </p:cNvSpPr>
          <p:nvPr/>
        </p:nvSpPr>
        <p:spPr bwMode="auto">
          <a:xfrm>
            <a:off x="990600" y="3276600"/>
            <a:ext cx="1301750" cy="701675"/>
          </a:xfrm>
          <a:prstGeom prst="rect">
            <a:avLst/>
          </a:prstGeom>
          <a:solidFill>
            <a:schemeClr val="bg1"/>
          </a:solidFill>
          <a:ln w="9525">
            <a:noFill/>
            <a:miter lim="800000"/>
            <a:headEnd/>
            <a:tailEnd/>
          </a:ln>
          <a:effectLst/>
        </p:spPr>
        <p:txBody>
          <a:bodyPr>
            <a:spAutoFit/>
          </a:bodyPr>
          <a:lstStyle/>
          <a:p>
            <a:pPr algn="ctr"/>
            <a:r>
              <a:rPr lang="en-US" sz="2000" b="1" dirty="0">
                <a:latin typeface="Arial" charset="0"/>
                <a:cs typeface="Arial" charset="0"/>
              </a:rPr>
              <a:t>ER + subtypes</a:t>
            </a:r>
          </a:p>
        </p:txBody>
      </p:sp>
      <p:sp>
        <p:nvSpPr>
          <p:cNvPr id="105485" name="AutoShape 13"/>
          <p:cNvSpPr>
            <a:spLocks/>
          </p:cNvSpPr>
          <p:nvPr/>
        </p:nvSpPr>
        <p:spPr bwMode="auto">
          <a:xfrm rot="16074721">
            <a:off x="3606118" y="1912591"/>
            <a:ext cx="958850" cy="1736504"/>
          </a:xfrm>
          <a:prstGeom prst="leftBrace">
            <a:avLst>
              <a:gd name="adj1" fmla="val 11300"/>
              <a:gd name="adj2" fmla="val 50000"/>
            </a:avLst>
          </a:prstGeom>
          <a:noFill/>
          <a:ln w="76200">
            <a:solidFill>
              <a:schemeClr val="tx1"/>
            </a:solidFill>
            <a:round/>
            <a:headEnd/>
            <a:tailEnd/>
          </a:ln>
          <a:effectLst/>
        </p:spPr>
        <p:txBody>
          <a:bodyPr wrap="none" anchor="ctr"/>
          <a:lstStyle/>
          <a:p>
            <a:endParaRPr lang="en-US"/>
          </a:p>
        </p:txBody>
      </p:sp>
      <p:sp>
        <p:nvSpPr>
          <p:cNvPr id="105486" name="Text Box 14"/>
          <p:cNvSpPr txBox="1">
            <a:spLocks noChangeArrowheads="1"/>
          </p:cNvSpPr>
          <p:nvPr/>
        </p:nvSpPr>
        <p:spPr bwMode="auto">
          <a:xfrm>
            <a:off x="3352800" y="3352800"/>
            <a:ext cx="1303338" cy="701675"/>
          </a:xfrm>
          <a:prstGeom prst="rect">
            <a:avLst/>
          </a:prstGeom>
          <a:solidFill>
            <a:schemeClr val="bg1"/>
          </a:solidFill>
          <a:ln w="9525">
            <a:noFill/>
            <a:miter lim="800000"/>
            <a:headEnd/>
            <a:tailEnd/>
          </a:ln>
          <a:effectLst/>
        </p:spPr>
        <p:txBody>
          <a:bodyPr>
            <a:spAutoFit/>
          </a:bodyPr>
          <a:lstStyle/>
          <a:p>
            <a:pPr algn="ctr"/>
            <a:r>
              <a:rPr lang="en-US" sz="2000" b="1" dirty="0">
                <a:latin typeface="Arial" charset="0"/>
                <a:cs typeface="Arial" charset="0"/>
              </a:rPr>
              <a:t>ER-</a:t>
            </a:r>
            <a:r>
              <a:rPr lang="en-US" sz="2000" b="1" dirty="0" err="1">
                <a:latin typeface="Arial" charset="0"/>
                <a:cs typeface="Arial" charset="0"/>
              </a:rPr>
              <a:t>neg</a:t>
            </a:r>
            <a:r>
              <a:rPr lang="en-US" sz="2000" b="1" dirty="0">
                <a:latin typeface="Arial" charset="0"/>
                <a:cs typeface="Arial" charset="0"/>
              </a:rPr>
              <a:t> subtypes</a:t>
            </a:r>
          </a:p>
        </p:txBody>
      </p:sp>
      <p:sp>
        <p:nvSpPr>
          <p:cNvPr id="105489" name="Text Box 17"/>
          <p:cNvSpPr txBox="1">
            <a:spLocks noChangeArrowheads="1"/>
          </p:cNvSpPr>
          <p:nvPr/>
        </p:nvSpPr>
        <p:spPr bwMode="auto">
          <a:xfrm>
            <a:off x="5105400" y="2286000"/>
            <a:ext cx="4038600" cy="1569660"/>
          </a:xfrm>
          <a:prstGeom prst="rect">
            <a:avLst/>
          </a:prstGeom>
          <a:noFill/>
          <a:ln w="9525">
            <a:noFill/>
            <a:miter lim="800000"/>
            <a:headEnd/>
            <a:tailEnd/>
          </a:ln>
          <a:effectLst/>
        </p:spPr>
        <p:txBody>
          <a:bodyPr wrap="square">
            <a:spAutoFit/>
          </a:bodyPr>
          <a:lstStyle/>
          <a:p>
            <a:pPr>
              <a:spcBef>
                <a:spcPct val="50000"/>
              </a:spcBef>
            </a:pPr>
            <a:r>
              <a:rPr lang="en-US" sz="2400" b="1" dirty="0">
                <a:latin typeface="Calibri" pitchFamily="34" charset="0"/>
              </a:rPr>
              <a:t>6 Subtypes of Breast Cancer</a:t>
            </a:r>
          </a:p>
          <a:p>
            <a:pPr>
              <a:spcBef>
                <a:spcPct val="50000"/>
              </a:spcBef>
            </a:pPr>
            <a:r>
              <a:rPr lang="en-US" sz="2400" b="1" dirty="0">
                <a:latin typeface="Calibri" pitchFamily="34" charset="0"/>
              </a:rPr>
              <a:t>--distinct natural histories</a:t>
            </a:r>
          </a:p>
          <a:p>
            <a:pPr>
              <a:spcBef>
                <a:spcPct val="50000"/>
              </a:spcBef>
            </a:pPr>
            <a:r>
              <a:rPr lang="en-US" sz="2400" b="1" dirty="0">
                <a:latin typeface="Calibri" pitchFamily="34" charset="0"/>
              </a:rPr>
              <a:t>--distinct responses to therapy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57200" y="1600200"/>
            <a:ext cx="8382000" cy="5257800"/>
            <a:chOff x="2544" y="528"/>
            <a:chExt cx="3120" cy="2179"/>
          </a:xfrm>
        </p:grpSpPr>
        <p:pic>
          <p:nvPicPr>
            <p:cNvPr id="3" name="Picture 8"/>
            <p:cNvPicPr>
              <a:picLocks noChangeAspect="1" noChangeArrowheads="1"/>
            </p:cNvPicPr>
            <p:nvPr/>
          </p:nvPicPr>
          <p:blipFill>
            <a:blip r:embed="rId2" cstate="print"/>
            <a:srcRect/>
            <a:stretch>
              <a:fillRect/>
            </a:stretch>
          </p:blipFill>
          <p:spPr bwMode="auto">
            <a:xfrm>
              <a:off x="2544" y="528"/>
              <a:ext cx="3120" cy="2179"/>
            </a:xfrm>
            <a:prstGeom prst="rect">
              <a:avLst/>
            </a:prstGeom>
            <a:noFill/>
            <a:ln w="9525">
              <a:noFill/>
              <a:miter lim="800000"/>
              <a:headEnd/>
              <a:tailEnd/>
            </a:ln>
            <a:effectLst/>
          </p:spPr>
        </p:pic>
        <p:sp>
          <p:nvSpPr>
            <p:cNvPr id="5" name="Rectangle 10"/>
            <p:cNvSpPr>
              <a:spLocks noChangeArrowheads="1"/>
            </p:cNvSpPr>
            <p:nvPr/>
          </p:nvSpPr>
          <p:spPr bwMode="auto">
            <a:xfrm>
              <a:off x="4848" y="2448"/>
              <a:ext cx="720" cy="192"/>
            </a:xfrm>
            <a:prstGeom prst="rect">
              <a:avLst/>
            </a:prstGeom>
            <a:solidFill>
              <a:schemeClr val="tx1"/>
            </a:solidFill>
            <a:ln w="9525">
              <a:noFill/>
              <a:miter lim="800000"/>
              <a:headEnd/>
              <a:tailEnd/>
            </a:ln>
            <a:effectLst/>
          </p:spPr>
          <p:txBody>
            <a:bodyPr wrap="none" anchor="ctr"/>
            <a:lstStyle/>
            <a:p>
              <a:pPr algn="ctr"/>
              <a:r>
                <a:rPr lang="en-US" sz="1600" b="1">
                  <a:solidFill>
                    <a:schemeClr val="bg1"/>
                  </a:solidFill>
                  <a:cs typeface="Arial" charset="0"/>
                </a:rPr>
                <a:t>p &lt; 0.0000001</a:t>
              </a:r>
            </a:p>
          </p:txBody>
        </p:sp>
      </p:grpSp>
      <p:sp>
        <p:nvSpPr>
          <p:cNvPr id="8" name="Text Box 9"/>
          <p:cNvSpPr txBox="1">
            <a:spLocks noChangeArrowheads="1"/>
          </p:cNvSpPr>
          <p:nvPr/>
        </p:nvSpPr>
        <p:spPr bwMode="auto">
          <a:xfrm>
            <a:off x="4038600" y="6370638"/>
            <a:ext cx="3352800" cy="336550"/>
          </a:xfrm>
          <a:prstGeom prst="rect">
            <a:avLst/>
          </a:prstGeom>
          <a:noFill/>
          <a:ln w="9525">
            <a:noFill/>
            <a:miter lim="800000"/>
            <a:headEnd/>
            <a:tailEnd/>
          </a:ln>
          <a:effectLst/>
        </p:spPr>
        <p:txBody>
          <a:bodyPr>
            <a:spAutoFit/>
          </a:bodyPr>
          <a:lstStyle/>
          <a:p>
            <a:pPr>
              <a:spcBef>
                <a:spcPct val="50000"/>
              </a:spcBef>
            </a:pPr>
            <a:r>
              <a:rPr lang="en-US" sz="1600" b="1">
                <a:solidFill>
                  <a:schemeClr val="bg1"/>
                </a:solidFill>
                <a:latin typeface="Arial" charset="0"/>
                <a:cs typeface="Arial" charset="0"/>
              </a:rPr>
              <a:t>N= 311</a:t>
            </a:r>
          </a:p>
        </p:txBody>
      </p:sp>
      <p:sp>
        <p:nvSpPr>
          <p:cNvPr id="10" name="Text Box 5"/>
          <p:cNvSpPr txBox="1">
            <a:spLocks noChangeArrowheads="1"/>
          </p:cNvSpPr>
          <p:nvPr/>
        </p:nvSpPr>
        <p:spPr bwMode="auto">
          <a:xfrm>
            <a:off x="0" y="381000"/>
            <a:ext cx="8991600" cy="954107"/>
          </a:xfrm>
          <a:prstGeom prst="rect">
            <a:avLst/>
          </a:prstGeom>
          <a:gradFill rotWithShape="0">
            <a:gsLst>
              <a:gs pos="0">
                <a:srgbClr val="336699"/>
              </a:gs>
              <a:gs pos="100000">
                <a:srgbClr val="336699">
                  <a:gamma/>
                  <a:shade val="46275"/>
                  <a:invGamma/>
                </a:srgbClr>
              </a:gs>
            </a:gsLst>
            <a:lin ang="2700000" scaled="1"/>
          </a:gradFill>
          <a:ln w="9525">
            <a:noFill/>
            <a:miter lim="800000"/>
            <a:headEnd/>
            <a:tailEnd/>
          </a:ln>
          <a:effectLst/>
        </p:spPr>
        <p:txBody>
          <a:bodyPr>
            <a:spAutoFit/>
          </a:bodyPr>
          <a:lstStyle/>
          <a:p>
            <a:pPr algn="ctr"/>
            <a:r>
              <a:rPr lang="en-US" sz="2800" b="1" dirty="0" err="1" smtClean="0">
                <a:solidFill>
                  <a:srgbClr val="FFFF66"/>
                </a:solidFill>
                <a:latin typeface="Calibri" pitchFamily="34" charset="0"/>
                <a:cs typeface="Arial" charset="0"/>
              </a:rPr>
              <a:t>Genomically</a:t>
            </a:r>
            <a:r>
              <a:rPr lang="en-US" sz="2800" b="1" dirty="0" smtClean="0">
                <a:solidFill>
                  <a:srgbClr val="FFFF66"/>
                </a:solidFill>
                <a:latin typeface="Calibri" pitchFamily="34" charset="0"/>
                <a:cs typeface="Arial" charset="0"/>
              </a:rPr>
              <a:t> Distinct </a:t>
            </a:r>
            <a:r>
              <a:rPr lang="en-US" sz="2800" b="1" dirty="0">
                <a:solidFill>
                  <a:srgbClr val="FFFF66"/>
                </a:solidFill>
                <a:latin typeface="Calibri" pitchFamily="34" charset="0"/>
                <a:cs typeface="Arial" charset="0"/>
              </a:rPr>
              <a:t>Subtypes of Breast </a:t>
            </a:r>
            <a:r>
              <a:rPr lang="en-US" sz="2800" b="1" dirty="0" smtClean="0">
                <a:solidFill>
                  <a:srgbClr val="FFFF66"/>
                </a:solidFill>
                <a:latin typeface="Calibri" pitchFamily="34" charset="0"/>
                <a:cs typeface="Arial" charset="0"/>
              </a:rPr>
              <a:t>Cancer Have Distinct Natural Histories</a:t>
            </a:r>
            <a:endParaRPr lang="en-US" sz="2800" b="1" dirty="0">
              <a:solidFill>
                <a:srgbClr val="FFFF6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0" y="457200"/>
            <a:ext cx="9144000" cy="762000"/>
          </a:xfrm>
          <a:prstGeom prst="rect">
            <a:avLst/>
          </a:prstGeom>
          <a:solidFill>
            <a:schemeClr val="bg1"/>
          </a:solidFill>
          <a:ln w="9525">
            <a:noFill/>
            <a:miter lim="800000"/>
            <a:headEnd/>
            <a:tailEnd/>
          </a:ln>
          <a:effectLst/>
        </p:spPr>
        <p:txBody>
          <a:bodyPr anchor="ctr"/>
          <a:lstStyle/>
          <a:p>
            <a:pPr algn="ctr"/>
            <a:r>
              <a:rPr lang="en-US" sz="4100" b="1" dirty="0" smtClean="0">
                <a:solidFill>
                  <a:srgbClr val="FFFF66"/>
                </a:solidFill>
                <a:latin typeface="Calibri" pitchFamily="34" charset="0"/>
              </a:rPr>
              <a:t>Breast </a:t>
            </a:r>
            <a:r>
              <a:rPr lang="en-US" sz="4100" b="1" dirty="0">
                <a:solidFill>
                  <a:srgbClr val="FFFF66"/>
                </a:solidFill>
                <a:latin typeface="Calibri" pitchFamily="34" charset="0"/>
              </a:rPr>
              <a:t>Cancer </a:t>
            </a:r>
            <a:r>
              <a:rPr lang="en-US" sz="4100" b="1" dirty="0" smtClean="0">
                <a:solidFill>
                  <a:srgbClr val="FFFF66"/>
                </a:solidFill>
                <a:latin typeface="Calibri" pitchFamily="34" charset="0"/>
              </a:rPr>
              <a:t>Subtypes Have Distinct Treatment Options</a:t>
            </a:r>
            <a:endParaRPr lang="en-US" sz="4100" b="1" dirty="0">
              <a:solidFill>
                <a:srgbClr val="FFFF66"/>
              </a:solidFill>
              <a:latin typeface="Calibri" pitchFamily="34" charset="0"/>
            </a:endParaRPr>
          </a:p>
        </p:txBody>
      </p:sp>
      <p:graphicFrame>
        <p:nvGraphicFramePr>
          <p:cNvPr id="107559" name="Group 39"/>
          <p:cNvGraphicFramePr>
            <a:graphicFrameLocks noGrp="1"/>
          </p:cNvGraphicFramePr>
          <p:nvPr/>
        </p:nvGraphicFramePr>
        <p:xfrm>
          <a:off x="457200" y="1676400"/>
          <a:ext cx="8229600" cy="4565968"/>
        </p:xfrm>
        <a:graphic>
          <a:graphicData uri="http://schemas.openxmlformats.org/drawingml/2006/table">
            <a:tbl>
              <a:tblPr/>
              <a:tblGrid>
                <a:gridCol w="2057400"/>
                <a:gridCol w="2057400"/>
                <a:gridCol w="2286000"/>
                <a:gridCol w="1828800"/>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Endocrine Therapy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Trastuzumab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Chemo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Luminal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FF00"/>
                          </a:solidFill>
                          <a:effectLst/>
                          <a:latin typeface="Calibri"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FF00"/>
                          </a:solidFill>
                          <a:effectLst/>
                          <a:latin typeface="Calibri"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Luminal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FF00"/>
                          </a:solidFill>
                          <a:effectLst/>
                          <a:latin typeface="Calibri"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FF00"/>
                          </a:solidFill>
                          <a:effectLst/>
                          <a:latin typeface="Calibri" pitchFamily="34" charset="0"/>
                        </a:rPr>
                        <a:t>Y</a:t>
                      </a:r>
                      <a:r>
                        <a:rPr kumimoji="0" lang="en-US" sz="2800" b="1" i="0" u="none" strike="noStrike" cap="none" normalizeH="0" baseline="0" smtClean="0">
                          <a:ln>
                            <a:noFill/>
                          </a:ln>
                          <a:solidFill>
                            <a:schemeClr val="tx1"/>
                          </a:solidFill>
                          <a:effectLst/>
                          <a:latin typeface="Calibri" pitchFamily="34" charset="0"/>
                        </a:rPr>
                        <a:t>/N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FF00"/>
                          </a:solidFill>
                          <a:effectLst/>
                          <a:latin typeface="Calibri"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HER2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FF00"/>
                          </a:solidFill>
                          <a:effectLst/>
                          <a:latin typeface="Calibri"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FF00"/>
                          </a:solidFill>
                          <a:effectLst/>
                          <a:latin typeface="Calibri"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Basal-like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FF00"/>
                          </a:solidFill>
                          <a:effectLst/>
                          <a:latin typeface="Calibri"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985</TotalTime>
  <Words>1646</Words>
  <Application>Microsoft Office PowerPoint</Application>
  <PresentationFormat>On-screen Show (4:3)</PresentationFormat>
  <Paragraphs>466</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Default Design</vt:lpstr>
      <vt:lpstr>Image</vt:lpstr>
      <vt:lpstr>Managing Breast Cancer in the Genomic Era  </vt:lpstr>
      <vt:lpstr>Slide 2</vt:lpstr>
      <vt:lpstr>Learning Objectives</vt:lpstr>
      <vt:lpstr>The Evolution of Breast Cancer Therapy—Surgery as a Model</vt:lpstr>
      <vt:lpstr>Breast Cancer Staging</vt:lpstr>
      <vt:lpstr>Slide 6</vt:lpstr>
      <vt:lpstr>Slide 7</vt:lpstr>
      <vt:lpstr>Slide 8</vt:lpstr>
      <vt:lpstr>Slide 9</vt:lpstr>
      <vt:lpstr>How Can We Improve Therapy For Luminal Type ER+ Breast Cancers?</vt:lpstr>
      <vt:lpstr>Slide 11</vt:lpstr>
      <vt:lpstr>Slide 12</vt:lpstr>
      <vt:lpstr>Slide 13</vt:lpstr>
      <vt:lpstr>Oncotype Dx: Genomic Stratification of Luminal Breast Cancers</vt:lpstr>
      <vt:lpstr>Oncotype Dx: Genomic Stratification of Luminal Breast Cancers</vt:lpstr>
      <vt:lpstr>Oncotype Dx: Genomic Stratification of Luminal Breast Cancers</vt:lpstr>
      <vt:lpstr>What About Breast Cancer Prevention for Luminal Cancers?</vt:lpstr>
      <vt:lpstr>Slide 18</vt:lpstr>
      <vt:lpstr>Slide 19</vt:lpstr>
      <vt:lpstr>Slide 20</vt:lpstr>
      <vt:lpstr>What About HER-2+ Breast Cancers?</vt:lpstr>
      <vt:lpstr>Slide 22</vt:lpstr>
      <vt:lpstr>Slide 23</vt:lpstr>
      <vt:lpstr>Slide 24</vt:lpstr>
      <vt:lpstr>Slide 25</vt:lpstr>
      <vt:lpstr>Slide 26</vt:lpstr>
      <vt:lpstr>Trastuzumab Improves Disease Free Survival in Early Breast Cancer</vt:lpstr>
      <vt:lpstr>Slide 28</vt:lpstr>
      <vt:lpstr>Slide 29</vt:lpstr>
      <vt:lpstr>Slide 30</vt:lpstr>
      <vt:lpstr>What About Basal-Type Breast Cancers?</vt:lpstr>
      <vt:lpstr>Slide 32</vt:lpstr>
      <vt:lpstr>Triple-Negative Breast Cancers:  Some Potential Therapeutic Targets</vt:lpstr>
      <vt:lpstr>   Phase II PARPi TNBC Study: Treatment Schema </vt:lpstr>
      <vt:lpstr>Progression-Free Survival </vt:lpstr>
      <vt:lpstr>Overall Survival </vt:lpstr>
      <vt:lpstr>Slide 37</vt:lpstr>
      <vt:lpstr>Slide 38</vt:lpstr>
      <vt:lpstr>Slide 39</vt:lpstr>
      <vt:lpstr>Slide 40</vt:lpstr>
      <vt:lpstr>Slide 41</vt:lpstr>
      <vt:lpstr>Thank you!</vt:lpstr>
    </vt:vector>
  </TitlesOfParts>
  <Company>Johns Hopkins School of Medicine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Monoclonal Antibody Therapy for Breast Cancer</dc:title>
  <dc:creator>Emensle</dc:creator>
  <cp:lastModifiedBy>CLASSROOM</cp:lastModifiedBy>
  <cp:revision>36</cp:revision>
  <dcterms:created xsi:type="dcterms:W3CDTF">2005-08-10T20:25:12Z</dcterms:created>
  <dcterms:modified xsi:type="dcterms:W3CDTF">2011-05-06T16:40:30Z</dcterms:modified>
</cp:coreProperties>
</file>