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8" r:id="rId3"/>
    <p:sldMasterId id="2147483670" r:id="rId4"/>
    <p:sldMasterId id="2147483672" r:id="rId5"/>
    <p:sldMasterId id="2147483674" r:id="rId6"/>
    <p:sldMasterId id="2147483680" r:id="rId7"/>
    <p:sldMasterId id="2147483690" r:id="rId8"/>
    <p:sldMasterId id="2147483712" r:id="rId9"/>
    <p:sldMasterId id="2147483716" r:id="rId10"/>
    <p:sldMasterId id="2147483718" r:id="rId11"/>
    <p:sldMasterId id="2147483720" r:id="rId12"/>
    <p:sldMasterId id="2147483722" r:id="rId13"/>
    <p:sldMasterId id="2147483724" r:id="rId14"/>
    <p:sldMasterId id="2147483726" r:id="rId15"/>
    <p:sldMasterId id="2147483728" r:id="rId16"/>
    <p:sldMasterId id="2147483730" r:id="rId17"/>
    <p:sldMasterId id="2147483732" r:id="rId18"/>
    <p:sldMasterId id="2147483734" r:id="rId19"/>
    <p:sldMasterId id="2147483736" r:id="rId20"/>
    <p:sldMasterId id="2147483738" r:id="rId21"/>
    <p:sldMasterId id="2147483742" r:id="rId22"/>
  </p:sldMasterIdLst>
  <p:notesMasterIdLst>
    <p:notesMasterId r:id="rId49"/>
  </p:notesMasterIdLst>
  <p:sldIdLst>
    <p:sldId id="257" r:id="rId23"/>
    <p:sldId id="259" r:id="rId24"/>
    <p:sldId id="260" r:id="rId25"/>
    <p:sldId id="290" r:id="rId26"/>
    <p:sldId id="264" r:id="rId27"/>
    <p:sldId id="265" r:id="rId28"/>
    <p:sldId id="266" r:id="rId29"/>
    <p:sldId id="305" r:id="rId30"/>
    <p:sldId id="267" r:id="rId31"/>
    <p:sldId id="268" r:id="rId32"/>
    <p:sldId id="271" r:id="rId33"/>
    <p:sldId id="276" r:id="rId34"/>
    <p:sldId id="297" r:id="rId35"/>
    <p:sldId id="292" r:id="rId36"/>
    <p:sldId id="296" r:id="rId37"/>
    <p:sldId id="293" r:id="rId38"/>
    <p:sldId id="294" r:id="rId39"/>
    <p:sldId id="295" r:id="rId40"/>
    <p:sldId id="298" r:id="rId41"/>
    <p:sldId id="299" r:id="rId42"/>
    <p:sldId id="300" r:id="rId43"/>
    <p:sldId id="301" r:id="rId44"/>
    <p:sldId id="302" r:id="rId45"/>
    <p:sldId id="287" r:id="rId46"/>
    <p:sldId id="289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6" y="-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95B2D-7D09-448B-8248-0E30B3F0D6E8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0A8DB2-0150-41F0-9CCA-A5ED17AB07E0}">
      <dgm:prSet custT="1"/>
      <dgm:spPr>
        <a:solidFill>
          <a:srgbClr val="0000CC"/>
        </a:solidFill>
      </dgm:spPr>
      <dgm:t>
        <a:bodyPr/>
        <a:lstStyle/>
        <a:p>
          <a:pPr rtl="0"/>
          <a:r>
            <a:rPr lang="en-US" sz="2400" b="1" dirty="0" smtClean="0"/>
            <a:t>Traditional Uses</a:t>
          </a:r>
          <a:endParaRPr lang="en-US" sz="2400" dirty="0"/>
        </a:p>
      </dgm:t>
    </dgm:pt>
    <dgm:pt modelId="{09E34C56-2783-4652-8E59-AAD49E849493}" type="parTrans" cxnId="{D3C27176-764D-4852-BA90-C5BD37832989}">
      <dgm:prSet/>
      <dgm:spPr/>
      <dgm:t>
        <a:bodyPr/>
        <a:lstStyle/>
        <a:p>
          <a:endParaRPr lang="en-US"/>
        </a:p>
      </dgm:t>
    </dgm:pt>
    <dgm:pt modelId="{6E9DE503-D9B9-4920-B99C-547ABB40E872}" type="sibTrans" cxnId="{D3C27176-764D-4852-BA90-C5BD37832989}">
      <dgm:prSet/>
      <dgm:spPr/>
      <dgm:t>
        <a:bodyPr/>
        <a:lstStyle/>
        <a:p>
          <a:endParaRPr lang="en-US"/>
        </a:p>
      </dgm:t>
    </dgm:pt>
    <dgm:pt modelId="{6BF5131A-BC36-4B92-B1BD-BAB5C65D2AF7}" type="pres">
      <dgm:prSet presAssocID="{6F295B2D-7D09-448B-8248-0E30B3F0D6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24605-7A6B-477C-94AD-7F721000BD42}" type="pres">
      <dgm:prSet presAssocID="{280A8DB2-0150-41F0-9CCA-A5ED17AB07E0}" presName="linNode" presStyleCnt="0"/>
      <dgm:spPr/>
    </dgm:pt>
    <dgm:pt modelId="{025EB5A5-21FF-4093-9D88-D40753B7632E}" type="pres">
      <dgm:prSet presAssocID="{280A8DB2-0150-41F0-9CCA-A5ED17AB07E0}" presName="parentText" presStyleLbl="node1" presStyleIdx="0" presStyleCnt="1" custScaleX="277778" custLinFactNeighborX="7706" custLinFactNeighborY="-31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C27176-764D-4852-BA90-C5BD37832989}" srcId="{6F295B2D-7D09-448B-8248-0E30B3F0D6E8}" destId="{280A8DB2-0150-41F0-9CCA-A5ED17AB07E0}" srcOrd="0" destOrd="0" parTransId="{09E34C56-2783-4652-8E59-AAD49E849493}" sibTransId="{6E9DE503-D9B9-4920-B99C-547ABB40E872}"/>
    <dgm:cxn modelId="{BEA0BC6B-B214-439B-BCB4-0E5A1350A688}" type="presOf" srcId="{6F295B2D-7D09-448B-8248-0E30B3F0D6E8}" destId="{6BF5131A-BC36-4B92-B1BD-BAB5C65D2AF7}" srcOrd="0" destOrd="0" presId="urn:microsoft.com/office/officeart/2005/8/layout/vList5"/>
    <dgm:cxn modelId="{31C8354F-3DF3-41C3-A9EF-52B0E7D7E599}" type="presOf" srcId="{280A8DB2-0150-41F0-9CCA-A5ED17AB07E0}" destId="{025EB5A5-21FF-4093-9D88-D40753B7632E}" srcOrd="0" destOrd="0" presId="urn:microsoft.com/office/officeart/2005/8/layout/vList5"/>
    <dgm:cxn modelId="{C465BC25-2166-4CAA-BD60-71662960385F}" type="presParOf" srcId="{6BF5131A-BC36-4B92-B1BD-BAB5C65D2AF7}" destId="{2DE24605-7A6B-477C-94AD-7F721000BD42}" srcOrd="0" destOrd="0" presId="urn:microsoft.com/office/officeart/2005/8/layout/vList5"/>
    <dgm:cxn modelId="{9A54AE19-9B65-4ADA-898F-B2DEF357FAF5}" type="presParOf" srcId="{2DE24605-7A6B-477C-94AD-7F721000BD42}" destId="{025EB5A5-21FF-4093-9D88-D40753B763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EB5A5-21FF-4093-9D88-D40753B7632E}">
      <dsp:nvSpPr>
        <dsp:cNvPr id="0" name=""/>
        <dsp:cNvSpPr/>
      </dsp:nvSpPr>
      <dsp:spPr>
        <a:xfrm>
          <a:off x="2636" y="0"/>
          <a:ext cx="2699394" cy="368971"/>
        </a:xfrm>
        <a:prstGeom prst="roundRect">
          <a:avLst/>
        </a:prstGeom>
        <a:solidFill>
          <a:srgbClr val="00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Traditional Uses</a:t>
          </a:r>
          <a:endParaRPr lang="en-US" sz="2400" kern="1200" dirty="0"/>
        </a:p>
      </dsp:txBody>
      <dsp:txXfrm>
        <a:off x="20648" y="18012"/>
        <a:ext cx="2663370" cy="33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48FDB-9A39-43C4-96B1-02BC57A7C19F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7DD73-1EC8-4ACA-8ADF-EEC2F7C15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1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C7BAB-965A-4249-81A1-05B0DDDA7D7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4" y="719841"/>
            <a:ext cx="4630737" cy="3418069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151" y="4226915"/>
            <a:ext cx="4741863" cy="810405"/>
          </a:xfrm>
          <a:noFill/>
          <a:ln/>
        </p:spPr>
        <p:txBody>
          <a:bodyPr/>
          <a:lstStyle/>
          <a:p>
            <a:r>
              <a:rPr lang="en-US" b="1" dirty="0" smtClean="0"/>
              <a:t>Slide 8</a:t>
            </a:r>
            <a:r>
              <a:rPr lang="en-US" dirty="0" smtClean="0"/>
              <a:t>: The most common indications for HCT in the United States in 2009 were multiple myeloma and lymphoma, accounting for 60% of all HCTs. Multiple myeloma continue to be the most common indication for </a:t>
            </a:r>
            <a:r>
              <a:rPr lang="en-US" dirty="0" err="1" smtClean="0"/>
              <a:t>autotransplantation</a:t>
            </a:r>
            <a:r>
              <a:rPr lang="en-US" dirty="0" smtClean="0"/>
              <a:t> and acute myeloid leukemia for allogeneic transplantation.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9649-2FD0-44BE-A4CE-F4C8225C712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6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3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51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6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A5FFA"/>
                </a:solidFill>
              </a:rPr>
              <a:t>New Slide </a:t>
            </a:r>
            <a:fld id="{26D30524-70A5-4881-9927-CC3211E61117}" type="slidenum">
              <a:rPr lang="en-US">
                <a:solidFill>
                  <a:srgbClr val="1A5FF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A5FF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4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4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4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4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65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4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13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4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4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7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3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9A9D-17BD-45B5-8D0C-7BBA7982ECB5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6719-9693-4BA7-9C66-56494393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60338"/>
            <a:ext cx="8420100" cy="1120775"/>
          </a:xfrm>
          <a:prstGeom prst="rect">
            <a:avLst/>
          </a:prstGeom>
          <a:noFill/>
          <a:ln w="47624" cmpd="thinThick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198563"/>
            <a:ext cx="8407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26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26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5738" y="6248400"/>
            <a:ext cx="237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A5FFA"/>
                </a:solidFill>
                <a:latin typeface="Times New Roman" pitchFamily="18" charset="0"/>
              </a:rPr>
              <a:t>New Slide </a:t>
            </a:r>
            <a:fld id="{D5E0AC95-7941-4B79-AF71-4CFFFC8430AE}" type="slidenum">
              <a:rPr lang="en-US">
                <a:solidFill>
                  <a:srgbClr val="1A5FFA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1A5FFA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260350" y="6264275"/>
            <a:ext cx="1558925" cy="420688"/>
            <a:chOff x="164" y="3946"/>
            <a:chExt cx="982" cy="265"/>
          </a:xfrm>
        </p:grpSpPr>
        <p:sp>
          <p:nvSpPr>
            <p:cNvPr id="1222663" name="Freeform 7"/>
            <p:cNvSpPr>
              <a:spLocks/>
            </p:cNvSpPr>
            <p:nvPr userDrawn="1"/>
          </p:nvSpPr>
          <p:spPr bwMode="auto">
            <a:xfrm flipV="1">
              <a:off x="375" y="4007"/>
              <a:ext cx="735" cy="15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199"/>
                </a:cxn>
                <a:cxn ang="0">
                  <a:pos x="976" y="199"/>
                </a:cxn>
                <a:cxn ang="0">
                  <a:pos x="976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980" y="0"/>
                </a:cxn>
                <a:cxn ang="0">
                  <a:pos x="980" y="202"/>
                </a:cxn>
                <a:cxn ang="0">
                  <a:pos x="0" y="202"/>
                </a:cxn>
                <a:cxn ang="0">
                  <a:pos x="0" y="202"/>
                </a:cxn>
              </a:cxnLst>
              <a:rect l="0" t="0" r="r" b="b"/>
              <a:pathLst>
                <a:path w="980" h="202">
                  <a:moveTo>
                    <a:pt x="0" y="202"/>
                  </a:moveTo>
                  <a:lnTo>
                    <a:pt x="0" y="199"/>
                  </a:lnTo>
                  <a:lnTo>
                    <a:pt x="976" y="199"/>
                  </a:lnTo>
                  <a:lnTo>
                    <a:pt x="97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980" y="0"/>
                  </a:lnTo>
                  <a:lnTo>
                    <a:pt x="980" y="202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chemeClr val="tx1"/>
            </a:solidFill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2664" name="Freeform 8"/>
            <p:cNvSpPr>
              <a:spLocks/>
            </p:cNvSpPr>
            <p:nvPr userDrawn="1"/>
          </p:nvSpPr>
          <p:spPr bwMode="auto">
            <a:xfrm flipV="1">
              <a:off x="454" y="4034"/>
              <a:ext cx="98" cy="96"/>
            </a:xfrm>
            <a:custGeom>
              <a:avLst/>
              <a:gdLst/>
              <a:ahLst/>
              <a:cxnLst>
                <a:cxn ang="0">
                  <a:pos x="126" y="91"/>
                </a:cxn>
                <a:cxn ang="0">
                  <a:pos x="122" y="91"/>
                </a:cxn>
                <a:cxn ang="0">
                  <a:pos x="122" y="91"/>
                </a:cxn>
                <a:cxn ang="0">
                  <a:pos x="74" y="121"/>
                </a:cxn>
                <a:cxn ang="0">
                  <a:pos x="24" y="61"/>
                </a:cxn>
                <a:cxn ang="0">
                  <a:pos x="71" y="5"/>
                </a:cxn>
                <a:cxn ang="0">
                  <a:pos x="125" y="33"/>
                </a:cxn>
                <a:cxn ang="0">
                  <a:pos x="125" y="33"/>
                </a:cxn>
                <a:cxn ang="0">
                  <a:pos x="130" y="33"/>
                </a:cxn>
                <a:cxn ang="0">
                  <a:pos x="130" y="33"/>
                </a:cxn>
                <a:cxn ang="0">
                  <a:pos x="113" y="2"/>
                </a:cxn>
                <a:cxn ang="0">
                  <a:pos x="96" y="2"/>
                </a:cxn>
                <a:cxn ang="0">
                  <a:pos x="70" y="0"/>
                </a:cxn>
                <a:cxn ang="0">
                  <a:pos x="0" y="62"/>
                </a:cxn>
                <a:cxn ang="0">
                  <a:pos x="73" y="127"/>
                </a:cxn>
                <a:cxn ang="0">
                  <a:pos x="114" y="117"/>
                </a:cxn>
                <a:cxn ang="0">
                  <a:pos x="120" y="120"/>
                </a:cxn>
                <a:cxn ang="0">
                  <a:pos x="120" y="120"/>
                </a:cxn>
                <a:cxn ang="0">
                  <a:pos x="125" y="120"/>
                </a:cxn>
                <a:cxn ang="0">
                  <a:pos x="126" y="91"/>
                </a:cxn>
                <a:cxn ang="0">
                  <a:pos x="126" y="91"/>
                </a:cxn>
              </a:cxnLst>
              <a:rect l="0" t="0" r="r" b="b"/>
              <a:pathLst>
                <a:path w="130" h="127">
                  <a:moveTo>
                    <a:pt x="126" y="91"/>
                  </a:moveTo>
                  <a:lnTo>
                    <a:pt x="122" y="91"/>
                  </a:lnTo>
                  <a:lnTo>
                    <a:pt x="122" y="91"/>
                  </a:lnTo>
                  <a:cubicBezTo>
                    <a:pt x="116" y="102"/>
                    <a:pt x="104" y="121"/>
                    <a:pt x="74" y="121"/>
                  </a:cubicBezTo>
                  <a:cubicBezTo>
                    <a:pt x="44" y="121"/>
                    <a:pt x="24" y="93"/>
                    <a:pt x="24" y="61"/>
                  </a:cubicBezTo>
                  <a:cubicBezTo>
                    <a:pt x="24" y="24"/>
                    <a:pt x="50" y="5"/>
                    <a:pt x="71" y="5"/>
                  </a:cubicBezTo>
                  <a:cubicBezTo>
                    <a:pt x="101" y="5"/>
                    <a:pt x="118" y="25"/>
                    <a:pt x="125" y="33"/>
                  </a:cubicBezTo>
                  <a:lnTo>
                    <a:pt x="125" y="33"/>
                  </a:lnTo>
                  <a:lnTo>
                    <a:pt x="130" y="33"/>
                  </a:lnTo>
                  <a:lnTo>
                    <a:pt x="130" y="33"/>
                  </a:lnTo>
                  <a:cubicBezTo>
                    <a:pt x="126" y="21"/>
                    <a:pt x="123" y="16"/>
                    <a:pt x="113" y="2"/>
                  </a:cubicBezTo>
                  <a:cubicBezTo>
                    <a:pt x="107" y="3"/>
                    <a:pt x="103" y="3"/>
                    <a:pt x="96" y="2"/>
                  </a:cubicBezTo>
                  <a:cubicBezTo>
                    <a:pt x="79" y="1"/>
                    <a:pt x="75" y="0"/>
                    <a:pt x="70" y="0"/>
                  </a:cubicBezTo>
                  <a:cubicBezTo>
                    <a:pt x="26" y="0"/>
                    <a:pt x="0" y="26"/>
                    <a:pt x="0" y="62"/>
                  </a:cubicBezTo>
                  <a:cubicBezTo>
                    <a:pt x="0" y="103"/>
                    <a:pt x="38" y="127"/>
                    <a:pt x="73" y="127"/>
                  </a:cubicBezTo>
                  <a:cubicBezTo>
                    <a:pt x="95" y="127"/>
                    <a:pt x="107" y="117"/>
                    <a:pt x="114" y="117"/>
                  </a:cubicBezTo>
                  <a:cubicBezTo>
                    <a:pt x="117" y="117"/>
                    <a:pt x="119" y="119"/>
                    <a:pt x="120" y="120"/>
                  </a:cubicBezTo>
                  <a:lnTo>
                    <a:pt x="120" y="120"/>
                  </a:lnTo>
                  <a:lnTo>
                    <a:pt x="125" y="120"/>
                  </a:lnTo>
                  <a:lnTo>
                    <a:pt x="126" y="91"/>
                  </a:lnTo>
                  <a:lnTo>
                    <a:pt x="126" y="91"/>
                  </a:lnTo>
                  <a:close/>
                </a:path>
              </a:pathLst>
            </a:custGeom>
            <a:solidFill>
              <a:schemeClr val="tx1"/>
            </a:solidFill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2665" name="Freeform 9"/>
            <p:cNvSpPr>
              <a:spLocks/>
            </p:cNvSpPr>
            <p:nvPr userDrawn="1"/>
          </p:nvSpPr>
          <p:spPr bwMode="auto">
            <a:xfrm flipV="1">
              <a:off x="571" y="4037"/>
              <a:ext cx="50" cy="90"/>
            </a:xfrm>
            <a:custGeom>
              <a:avLst/>
              <a:gdLst/>
              <a:ahLst/>
              <a:cxnLst>
                <a:cxn ang="0">
                  <a:pos x="66" y="115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44" y="26"/>
                </a:cxn>
                <a:cxn ang="0">
                  <a:pos x="44" y="26"/>
                </a:cxn>
                <a:cxn ang="0">
                  <a:pos x="67" y="5"/>
                </a:cxn>
                <a:cxn ang="0">
                  <a:pos x="67" y="5"/>
                </a:cxn>
                <a:cxn ang="0">
                  <a:pos x="67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3" y="27"/>
                </a:cxn>
                <a:cxn ang="0">
                  <a:pos x="23" y="27"/>
                </a:cxn>
                <a:cxn ang="0">
                  <a:pos x="23" y="94"/>
                </a:cxn>
                <a:cxn ang="0">
                  <a:pos x="23" y="94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20"/>
                </a:cxn>
                <a:cxn ang="0">
                  <a:pos x="66" y="120"/>
                </a:cxn>
                <a:cxn ang="0">
                  <a:pos x="66" y="115"/>
                </a:cxn>
                <a:cxn ang="0">
                  <a:pos x="66" y="115"/>
                </a:cxn>
              </a:cxnLst>
              <a:rect l="0" t="0" r="r" b="b"/>
              <a:pathLst>
                <a:path w="67" h="120">
                  <a:moveTo>
                    <a:pt x="66" y="115"/>
                  </a:moveTo>
                  <a:cubicBezTo>
                    <a:pt x="44" y="114"/>
                    <a:pt x="44" y="111"/>
                    <a:pt x="44" y="94"/>
                  </a:cubicBezTo>
                  <a:lnTo>
                    <a:pt x="44" y="94"/>
                  </a:lnTo>
                  <a:lnTo>
                    <a:pt x="44" y="26"/>
                  </a:lnTo>
                  <a:lnTo>
                    <a:pt x="44" y="26"/>
                  </a:lnTo>
                  <a:cubicBezTo>
                    <a:pt x="44" y="8"/>
                    <a:pt x="49" y="6"/>
                    <a:pt x="67" y="5"/>
                  </a:cubicBezTo>
                  <a:lnTo>
                    <a:pt x="67" y="5"/>
                  </a:lnTo>
                  <a:lnTo>
                    <a:pt x="67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5"/>
                  </a:lnTo>
                  <a:cubicBezTo>
                    <a:pt x="20" y="6"/>
                    <a:pt x="23" y="8"/>
                    <a:pt x="23" y="27"/>
                  </a:cubicBezTo>
                  <a:lnTo>
                    <a:pt x="23" y="27"/>
                  </a:lnTo>
                  <a:lnTo>
                    <a:pt x="23" y="94"/>
                  </a:lnTo>
                  <a:lnTo>
                    <a:pt x="23" y="94"/>
                  </a:lnTo>
                  <a:cubicBezTo>
                    <a:pt x="23" y="111"/>
                    <a:pt x="19" y="114"/>
                    <a:pt x="0" y="115"/>
                  </a:cubicBezTo>
                  <a:lnTo>
                    <a:pt x="0" y="115"/>
                  </a:lnTo>
                  <a:lnTo>
                    <a:pt x="0" y="120"/>
                  </a:lnTo>
                  <a:lnTo>
                    <a:pt x="66" y="120"/>
                  </a:lnTo>
                  <a:lnTo>
                    <a:pt x="66" y="115"/>
                  </a:lnTo>
                  <a:lnTo>
                    <a:pt x="66" y="115"/>
                  </a:lnTo>
                  <a:close/>
                </a:path>
              </a:pathLst>
            </a:custGeom>
            <a:solidFill>
              <a:schemeClr val="tx1"/>
            </a:solidFill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2666" name="Freeform 10"/>
            <p:cNvSpPr>
              <a:spLocks noEditPoints="1"/>
            </p:cNvSpPr>
            <p:nvPr userDrawn="1"/>
          </p:nvSpPr>
          <p:spPr bwMode="auto">
            <a:xfrm flipV="1">
              <a:off x="638" y="4037"/>
              <a:ext cx="92" cy="90"/>
            </a:xfrm>
            <a:custGeom>
              <a:avLst/>
              <a:gdLst/>
              <a:ahLst/>
              <a:cxnLst>
                <a:cxn ang="0">
                  <a:pos x="5" y="118"/>
                </a:cxn>
                <a:cxn ang="0">
                  <a:pos x="59" y="121"/>
                </a:cxn>
                <a:cxn ang="0">
                  <a:pos x="113" y="94"/>
                </a:cxn>
                <a:cxn ang="0">
                  <a:pos x="82" y="68"/>
                </a:cxn>
                <a:cxn ang="0">
                  <a:pos x="122" y="35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5" y="113"/>
                </a:cxn>
                <a:cxn ang="0">
                  <a:pos x="5" y="113"/>
                </a:cxn>
                <a:cxn ang="0">
                  <a:pos x="5" y="118"/>
                </a:cxn>
                <a:cxn ang="0">
                  <a:pos x="46" y="64"/>
                </a:cxn>
                <a:cxn ang="0">
                  <a:pos x="46" y="22"/>
                </a:cxn>
                <a:cxn ang="0">
                  <a:pos x="46" y="22"/>
                </a:cxn>
                <a:cxn ang="0">
                  <a:pos x="64" y="6"/>
                </a:cxn>
                <a:cxn ang="0">
                  <a:pos x="99" y="34"/>
                </a:cxn>
                <a:cxn ang="0">
                  <a:pos x="60" y="64"/>
                </a:cxn>
                <a:cxn ang="0">
                  <a:pos x="60" y="64"/>
                </a:cxn>
                <a:cxn ang="0">
                  <a:pos x="46" y="64"/>
                </a:cxn>
                <a:cxn ang="0">
                  <a:pos x="46" y="70"/>
                </a:cxn>
                <a:cxn ang="0">
                  <a:pos x="58" y="70"/>
                </a:cxn>
                <a:cxn ang="0">
                  <a:pos x="58" y="70"/>
                </a:cxn>
                <a:cxn ang="0">
                  <a:pos x="90" y="94"/>
                </a:cxn>
                <a:cxn ang="0">
                  <a:pos x="59" y="116"/>
                </a:cxn>
                <a:cxn ang="0">
                  <a:pos x="46" y="116"/>
                </a:cxn>
                <a:cxn ang="0">
                  <a:pos x="46" y="116"/>
                </a:cxn>
                <a:cxn ang="0">
                  <a:pos x="46" y="70"/>
                </a:cxn>
                <a:cxn ang="0">
                  <a:pos x="46" y="64"/>
                </a:cxn>
                <a:cxn ang="0">
                  <a:pos x="46" y="64"/>
                </a:cxn>
              </a:cxnLst>
              <a:rect l="0" t="0" r="r" b="b"/>
              <a:pathLst>
                <a:path w="122" h="121">
                  <a:moveTo>
                    <a:pt x="5" y="118"/>
                  </a:moveTo>
                  <a:cubicBezTo>
                    <a:pt x="20" y="119"/>
                    <a:pt x="41" y="121"/>
                    <a:pt x="59" y="121"/>
                  </a:cubicBezTo>
                  <a:cubicBezTo>
                    <a:pt x="68" y="121"/>
                    <a:pt x="113" y="121"/>
                    <a:pt x="113" y="94"/>
                  </a:cubicBezTo>
                  <a:cubicBezTo>
                    <a:pt x="113" y="76"/>
                    <a:pt x="91" y="71"/>
                    <a:pt x="82" y="68"/>
                  </a:cubicBezTo>
                  <a:cubicBezTo>
                    <a:pt x="102" y="64"/>
                    <a:pt x="122" y="56"/>
                    <a:pt x="122" y="35"/>
                  </a:cubicBezTo>
                  <a:cubicBezTo>
                    <a:pt x="122" y="9"/>
                    <a:pt x="91" y="0"/>
                    <a:pt x="75" y="0"/>
                  </a:cubicBezTo>
                  <a:lnTo>
                    <a:pt x="7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ubicBezTo>
                    <a:pt x="22" y="8"/>
                    <a:pt x="24" y="10"/>
                    <a:pt x="24" y="29"/>
                  </a:cubicBezTo>
                  <a:lnTo>
                    <a:pt x="24" y="29"/>
                  </a:lnTo>
                  <a:lnTo>
                    <a:pt x="24" y="98"/>
                  </a:lnTo>
                  <a:lnTo>
                    <a:pt x="24" y="98"/>
                  </a:lnTo>
                  <a:cubicBezTo>
                    <a:pt x="24" y="110"/>
                    <a:pt x="24" y="112"/>
                    <a:pt x="5" y="113"/>
                  </a:cubicBezTo>
                  <a:lnTo>
                    <a:pt x="5" y="113"/>
                  </a:lnTo>
                  <a:lnTo>
                    <a:pt x="5" y="118"/>
                  </a:lnTo>
                  <a:close/>
                  <a:moveTo>
                    <a:pt x="46" y="64"/>
                  </a:moveTo>
                  <a:lnTo>
                    <a:pt x="46" y="22"/>
                  </a:lnTo>
                  <a:lnTo>
                    <a:pt x="46" y="22"/>
                  </a:lnTo>
                  <a:cubicBezTo>
                    <a:pt x="46" y="13"/>
                    <a:pt x="47" y="6"/>
                    <a:pt x="64" y="6"/>
                  </a:cubicBezTo>
                  <a:cubicBezTo>
                    <a:pt x="82" y="6"/>
                    <a:pt x="99" y="13"/>
                    <a:pt x="99" y="34"/>
                  </a:cubicBezTo>
                  <a:cubicBezTo>
                    <a:pt x="99" y="56"/>
                    <a:pt x="83" y="64"/>
                    <a:pt x="60" y="64"/>
                  </a:cubicBezTo>
                  <a:lnTo>
                    <a:pt x="60" y="64"/>
                  </a:lnTo>
                  <a:lnTo>
                    <a:pt x="46" y="64"/>
                  </a:lnTo>
                  <a:lnTo>
                    <a:pt x="46" y="70"/>
                  </a:lnTo>
                  <a:lnTo>
                    <a:pt x="58" y="70"/>
                  </a:lnTo>
                  <a:lnTo>
                    <a:pt x="58" y="70"/>
                  </a:lnTo>
                  <a:cubicBezTo>
                    <a:pt x="80" y="70"/>
                    <a:pt x="90" y="78"/>
                    <a:pt x="90" y="94"/>
                  </a:cubicBezTo>
                  <a:cubicBezTo>
                    <a:pt x="90" y="112"/>
                    <a:pt x="74" y="115"/>
                    <a:pt x="59" y="116"/>
                  </a:cubicBezTo>
                  <a:cubicBezTo>
                    <a:pt x="54" y="116"/>
                    <a:pt x="50" y="116"/>
                    <a:pt x="46" y="116"/>
                  </a:cubicBezTo>
                  <a:lnTo>
                    <a:pt x="46" y="116"/>
                  </a:lnTo>
                  <a:lnTo>
                    <a:pt x="46" y="70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chemeClr val="tx1"/>
            </a:solidFill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2667" name="Freeform 11"/>
            <p:cNvSpPr>
              <a:spLocks/>
            </p:cNvSpPr>
            <p:nvPr userDrawn="1"/>
          </p:nvSpPr>
          <p:spPr bwMode="auto">
            <a:xfrm flipV="1">
              <a:off x="739" y="4037"/>
              <a:ext cx="144" cy="90"/>
            </a:xfrm>
            <a:custGeom>
              <a:avLst/>
              <a:gdLst/>
              <a:ahLst/>
              <a:cxnLst>
                <a:cxn ang="0">
                  <a:pos x="184" y="120"/>
                </a:cxn>
                <a:cxn ang="0">
                  <a:pos x="184" y="115"/>
                </a:cxn>
                <a:cxn ang="0">
                  <a:pos x="184" y="115"/>
                </a:cxn>
                <a:cxn ang="0">
                  <a:pos x="165" y="107"/>
                </a:cxn>
                <a:cxn ang="0">
                  <a:pos x="166" y="91"/>
                </a:cxn>
                <a:cxn ang="0">
                  <a:pos x="166" y="91"/>
                </a:cxn>
                <a:cxn ang="0">
                  <a:pos x="170" y="26"/>
                </a:cxn>
                <a:cxn ang="0">
                  <a:pos x="170" y="26"/>
                </a:cxn>
                <a:cxn ang="0">
                  <a:pos x="191" y="5"/>
                </a:cxn>
                <a:cxn ang="0">
                  <a:pos x="191" y="5"/>
                </a:cxn>
                <a:cxn ang="0">
                  <a:pos x="191" y="0"/>
                </a:cxn>
                <a:cxn ang="0">
                  <a:pos x="129" y="0"/>
                </a:cxn>
                <a:cxn ang="0">
                  <a:pos x="129" y="5"/>
                </a:cxn>
                <a:cxn ang="0">
                  <a:pos x="129" y="5"/>
                </a:cxn>
                <a:cxn ang="0">
                  <a:pos x="150" y="15"/>
                </a:cxn>
                <a:cxn ang="0">
                  <a:pos x="150" y="28"/>
                </a:cxn>
                <a:cxn ang="0">
                  <a:pos x="150" y="28"/>
                </a:cxn>
                <a:cxn ang="0">
                  <a:pos x="144" y="104"/>
                </a:cxn>
                <a:cxn ang="0">
                  <a:pos x="94" y="0"/>
                </a:cxn>
                <a:cxn ang="0">
                  <a:pos x="89" y="0"/>
                </a:cxn>
                <a:cxn ang="0">
                  <a:pos x="41" y="104"/>
                </a:cxn>
                <a:cxn ang="0">
                  <a:pos x="33" y="22"/>
                </a:cxn>
                <a:cxn ang="0">
                  <a:pos x="33" y="22"/>
                </a:cxn>
                <a:cxn ang="0">
                  <a:pos x="32" y="14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0" y="10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31" y="102"/>
                </a:cxn>
                <a:cxn ang="0">
                  <a:pos x="31" y="102"/>
                </a:cxn>
                <a:cxn ang="0">
                  <a:pos x="13" y="115"/>
                </a:cxn>
                <a:cxn ang="0">
                  <a:pos x="13" y="115"/>
                </a:cxn>
                <a:cxn ang="0">
                  <a:pos x="13" y="120"/>
                </a:cxn>
                <a:cxn ang="0">
                  <a:pos x="56" y="120"/>
                </a:cxn>
                <a:cxn ang="0">
                  <a:pos x="98" y="29"/>
                </a:cxn>
                <a:cxn ang="0">
                  <a:pos x="141" y="120"/>
                </a:cxn>
                <a:cxn ang="0">
                  <a:pos x="184" y="120"/>
                </a:cxn>
                <a:cxn ang="0">
                  <a:pos x="184" y="120"/>
                </a:cxn>
              </a:cxnLst>
              <a:rect l="0" t="0" r="r" b="b"/>
              <a:pathLst>
                <a:path w="191" h="120">
                  <a:moveTo>
                    <a:pt x="184" y="120"/>
                  </a:moveTo>
                  <a:lnTo>
                    <a:pt x="184" y="115"/>
                  </a:lnTo>
                  <a:lnTo>
                    <a:pt x="184" y="115"/>
                  </a:lnTo>
                  <a:cubicBezTo>
                    <a:pt x="169" y="115"/>
                    <a:pt x="165" y="114"/>
                    <a:pt x="165" y="107"/>
                  </a:cubicBezTo>
                  <a:cubicBezTo>
                    <a:pt x="165" y="105"/>
                    <a:pt x="165" y="97"/>
                    <a:pt x="166" y="91"/>
                  </a:cubicBezTo>
                  <a:lnTo>
                    <a:pt x="166" y="91"/>
                  </a:lnTo>
                  <a:lnTo>
                    <a:pt x="170" y="26"/>
                  </a:lnTo>
                  <a:lnTo>
                    <a:pt x="170" y="26"/>
                  </a:lnTo>
                  <a:cubicBezTo>
                    <a:pt x="171" y="10"/>
                    <a:pt x="172" y="5"/>
                    <a:pt x="191" y="5"/>
                  </a:cubicBezTo>
                  <a:lnTo>
                    <a:pt x="191" y="5"/>
                  </a:lnTo>
                  <a:lnTo>
                    <a:pt x="191" y="0"/>
                  </a:lnTo>
                  <a:lnTo>
                    <a:pt x="129" y="0"/>
                  </a:lnTo>
                  <a:lnTo>
                    <a:pt x="129" y="5"/>
                  </a:lnTo>
                  <a:lnTo>
                    <a:pt x="129" y="5"/>
                  </a:lnTo>
                  <a:cubicBezTo>
                    <a:pt x="142" y="6"/>
                    <a:pt x="150" y="7"/>
                    <a:pt x="150" y="15"/>
                  </a:cubicBezTo>
                  <a:cubicBezTo>
                    <a:pt x="150" y="18"/>
                    <a:pt x="150" y="24"/>
                    <a:pt x="150" y="28"/>
                  </a:cubicBezTo>
                  <a:lnTo>
                    <a:pt x="150" y="28"/>
                  </a:lnTo>
                  <a:lnTo>
                    <a:pt x="144" y="104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41" y="104"/>
                  </a:lnTo>
                  <a:lnTo>
                    <a:pt x="33" y="22"/>
                  </a:lnTo>
                  <a:lnTo>
                    <a:pt x="33" y="22"/>
                  </a:lnTo>
                  <a:cubicBezTo>
                    <a:pt x="33" y="19"/>
                    <a:pt x="32" y="15"/>
                    <a:pt x="32" y="14"/>
                  </a:cubicBezTo>
                  <a:cubicBezTo>
                    <a:pt x="32" y="7"/>
                    <a:pt x="40" y="5"/>
                    <a:pt x="51" y="5"/>
                  </a:cubicBezTo>
                  <a:lnTo>
                    <a:pt x="51" y="5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ubicBezTo>
                    <a:pt x="7" y="5"/>
                    <a:pt x="17" y="6"/>
                    <a:pt x="20" y="10"/>
                  </a:cubicBezTo>
                  <a:cubicBezTo>
                    <a:pt x="23" y="13"/>
                    <a:pt x="24" y="22"/>
                    <a:pt x="24" y="29"/>
                  </a:cubicBezTo>
                  <a:lnTo>
                    <a:pt x="24" y="29"/>
                  </a:lnTo>
                  <a:lnTo>
                    <a:pt x="31" y="102"/>
                  </a:lnTo>
                  <a:lnTo>
                    <a:pt x="31" y="102"/>
                  </a:lnTo>
                  <a:cubicBezTo>
                    <a:pt x="32" y="113"/>
                    <a:pt x="30" y="114"/>
                    <a:pt x="13" y="115"/>
                  </a:cubicBezTo>
                  <a:lnTo>
                    <a:pt x="13" y="115"/>
                  </a:lnTo>
                  <a:lnTo>
                    <a:pt x="13" y="120"/>
                  </a:lnTo>
                  <a:lnTo>
                    <a:pt x="56" y="120"/>
                  </a:lnTo>
                  <a:lnTo>
                    <a:pt x="98" y="29"/>
                  </a:lnTo>
                  <a:lnTo>
                    <a:pt x="141" y="120"/>
                  </a:lnTo>
                  <a:lnTo>
                    <a:pt x="184" y="120"/>
                  </a:lnTo>
                  <a:lnTo>
                    <a:pt x="184" y="120"/>
                  </a:lnTo>
                  <a:close/>
                </a:path>
              </a:pathLst>
            </a:custGeom>
            <a:solidFill>
              <a:schemeClr val="tx1"/>
            </a:solidFill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2668" name="Freeform 12"/>
            <p:cNvSpPr>
              <a:spLocks/>
            </p:cNvSpPr>
            <p:nvPr userDrawn="1"/>
          </p:nvSpPr>
          <p:spPr bwMode="auto">
            <a:xfrm flipV="1">
              <a:off x="891" y="4034"/>
              <a:ext cx="93" cy="93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7" y="124"/>
                </a:cxn>
                <a:cxn ang="0">
                  <a:pos x="7" y="124"/>
                </a:cxn>
                <a:cxn ang="0">
                  <a:pos x="11" y="120"/>
                </a:cxn>
                <a:cxn ang="0">
                  <a:pos x="17" y="120"/>
                </a:cxn>
                <a:cxn ang="0">
                  <a:pos x="17" y="120"/>
                </a:cxn>
                <a:cxn ang="0">
                  <a:pos x="105" y="120"/>
                </a:cxn>
                <a:cxn ang="0">
                  <a:pos x="105" y="120"/>
                </a:cxn>
                <a:cxn ang="0">
                  <a:pos x="116" y="124"/>
                </a:cxn>
                <a:cxn ang="0">
                  <a:pos x="116" y="124"/>
                </a:cxn>
                <a:cxn ang="0">
                  <a:pos x="120" y="124"/>
                </a:cxn>
                <a:cxn ang="0">
                  <a:pos x="123" y="93"/>
                </a:cxn>
                <a:cxn ang="0">
                  <a:pos x="118" y="93"/>
                </a:cxn>
                <a:cxn ang="0">
                  <a:pos x="118" y="93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72" y="113"/>
                </a:cxn>
                <a:cxn ang="0">
                  <a:pos x="72" y="22"/>
                </a:cxn>
                <a:cxn ang="0">
                  <a:pos x="72" y="22"/>
                </a:cxn>
                <a:cxn ang="0">
                  <a:pos x="97" y="5"/>
                </a:cxn>
                <a:cxn ang="0">
                  <a:pos x="97" y="5"/>
                </a:cxn>
                <a:cxn ang="0">
                  <a:pos x="97" y="0"/>
                </a:cxn>
                <a:cxn ang="0">
                  <a:pos x="26" y="0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50" y="21"/>
                </a:cxn>
                <a:cxn ang="0">
                  <a:pos x="50" y="21"/>
                </a:cxn>
                <a:cxn ang="0">
                  <a:pos x="50" y="113"/>
                </a:cxn>
                <a:cxn ang="0">
                  <a:pos x="23" y="113"/>
                </a:cxn>
                <a:cxn ang="0">
                  <a:pos x="23" y="113"/>
                </a:cxn>
                <a:cxn ang="0">
                  <a:pos x="5" y="93"/>
                </a:cxn>
                <a:cxn ang="0">
                  <a:pos x="5" y="93"/>
                </a:cxn>
                <a:cxn ang="0">
                  <a:pos x="0" y="93"/>
                </a:cxn>
                <a:cxn ang="0">
                  <a:pos x="2" y="124"/>
                </a:cxn>
                <a:cxn ang="0">
                  <a:pos x="2" y="124"/>
                </a:cxn>
              </a:cxnLst>
              <a:rect l="0" t="0" r="r" b="b"/>
              <a:pathLst>
                <a:path w="123" h="124">
                  <a:moveTo>
                    <a:pt x="2" y="124"/>
                  </a:moveTo>
                  <a:lnTo>
                    <a:pt x="7" y="124"/>
                  </a:lnTo>
                  <a:lnTo>
                    <a:pt x="7" y="124"/>
                  </a:lnTo>
                  <a:cubicBezTo>
                    <a:pt x="8" y="122"/>
                    <a:pt x="9" y="121"/>
                    <a:pt x="11" y="120"/>
                  </a:cubicBezTo>
                  <a:cubicBezTo>
                    <a:pt x="13" y="120"/>
                    <a:pt x="15" y="120"/>
                    <a:pt x="17" y="120"/>
                  </a:cubicBezTo>
                  <a:lnTo>
                    <a:pt x="17" y="120"/>
                  </a:lnTo>
                  <a:lnTo>
                    <a:pt x="105" y="120"/>
                  </a:lnTo>
                  <a:lnTo>
                    <a:pt x="105" y="120"/>
                  </a:lnTo>
                  <a:cubicBezTo>
                    <a:pt x="113" y="120"/>
                    <a:pt x="115" y="121"/>
                    <a:pt x="116" y="124"/>
                  </a:cubicBezTo>
                  <a:lnTo>
                    <a:pt x="116" y="124"/>
                  </a:lnTo>
                  <a:lnTo>
                    <a:pt x="120" y="124"/>
                  </a:lnTo>
                  <a:lnTo>
                    <a:pt x="123" y="93"/>
                  </a:lnTo>
                  <a:lnTo>
                    <a:pt x="118" y="93"/>
                  </a:lnTo>
                  <a:lnTo>
                    <a:pt x="118" y="93"/>
                  </a:lnTo>
                  <a:cubicBezTo>
                    <a:pt x="114" y="110"/>
                    <a:pt x="111" y="113"/>
                    <a:pt x="97" y="113"/>
                  </a:cubicBezTo>
                  <a:lnTo>
                    <a:pt x="97" y="113"/>
                  </a:lnTo>
                  <a:lnTo>
                    <a:pt x="72" y="113"/>
                  </a:lnTo>
                  <a:lnTo>
                    <a:pt x="72" y="22"/>
                  </a:lnTo>
                  <a:lnTo>
                    <a:pt x="72" y="22"/>
                  </a:lnTo>
                  <a:cubicBezTo>
                    <a:pt x="72" y="7"/>
                    <a:pt x="74" y="6"/>
                    <a:pt x="97" y="5"/>
                  </a:cubicBezTo>
                  <a:lnTo>
                    <a:pt x="97" y="5"/>
                  </a:lnTo>
                  <a:lnTo>
                    <a:pt x="97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6" y="5"/>
                  </a:lnTo>
                  <a:cubicBezTo>
                    <a:pt x="48" y="6"/>
                    <a:pt x="50" y="7"/>
                    <a:pt x="50" y="21"/>
                  </a:cubicBezTo>
                  <a:lnTo>
                    <a:pt x="50" y="21"/>
                  </a:lnTo>
                  <a:lnTo>
                    <a:pt x="50" y="113"/>
                  </a:lnTo>
                  <a:lnTo>
                    <a:pt x="23" y="113"/>
                  </a:lnTo>
                  <a:lnTo>
                    <a:pt x="23" y="113"/>
                  </a:lnTo>
                  <a:cubicBezTo>
                    <a:pt x="12" y="113"/>
                    <a:pt x="11" y="112"/>
                    <a:pt x="5" y="93"/>
                  </a:cubicBezTo>
                  <a:lnTo>
                    <a:pt x="5" y="93"/>
                  </a:lnTo>
                  <a:lnTo>
                    <a:pt x="0" y="93"/>
                  </a:lnTo>
                  <a:lnTo>
                    <a:pt x="2" y="124"/>
                  </a:lnTo>
                  <a:lnTo>
                    <a:pt x="2" y="124"/>
                  </a:lnTo>
                  <a:close/>
                </a:path>
              </a:pathLst>
            </a:custGeom>
            <a:solidFill>
              <a:schemeClr val="tx1"/>
            </a:solidFill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2669" name="Freeform 13"/>
            <p:cNvSpPr>
              <a:spLocks/>
            </p:cNvSpPr>
            <p:nvPr userDrawn="1"/>
          </p:nvSpPr>
          <p:spPr bwMode="auto">
            <a:xfrm flipV="1">
              <a:off x="993" y="4037"/>
              <a:ext cx="95" cy="92"/>
            </a:xfrm>
            <a:custGeom>
              <a:avLst/>
              <a:gdLst/>
              <a:ahLst/>
              <a:cxnLst>
                <a:cxn ang="0">
                  <a:pos x="43" y="54"/>
                </a:cxn>
                <a:cxn ang="0">
                  <a:pos x="43" y="27"/>
                </a:cxn>
                <a:cxn ang="0">
                  <a:pos x="43" y="27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67" y="7"/>
                </a:cxn>
                <a:cxn ang="0">
                  <a:pos x="67" y="2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21" y="101"/>
                </a:cxn>
                <a:cxn ang="0">
                  <a:pos x="21" y="101"/>
                </a:cxn>
                <a:cxn ang="0">
                  <a:pos x="19" y="111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53" y="123"/>
                </a:cxn>
                <a:cxn ang="0">
                  <a:pos x="111" y="89"/>
                </a:cxn>
                <a:cxn ang="0">
                  <a:pos x="83" y="57"/>
                </a:cxn>
                <a:cxn ang="0">
                  <a:pos x="101" y="30"/>
                </a:cxn>
                <a:cxn ang="0">
                  <a:pos x="127" y="5"/>
                </a:cxn>
                <a:cxn ang="0">
                  <a:pos x="127" y="5"/>
                </a:cxn>
                <a:cxn ang="0">
                  <a:pos x="127" y="0"/>
                </a:cxn>
                <a:cxn ang="0">
                  <a:pos x="127" y="0"/>
                </a:cxn>
                <a:cxn ang="0">
                  <a:pos x="81" y="24"/>
                </a:cxn>
                <a:cxn ang="0">
                  <a:pos x="62" y="54"/>
                </a:cxn>
                <a:cxn ang="0">
                  <a:pos x="62" y="54"/>
                </a:cxn>
                <a:cxn ang="0">
                  <a:pos x="43" y="54"/>
                </a:cxn>
                <a:cxn ang="0">
                  <a:pos x="43" y="59"/>
                </a:cxn>
                <a:cxn ang="0">
                  <a:pos x="57" y="59"/>
                </a:cxn>
                <a:cxn ang="0">
                  <a:pos x="57" y="59"/>
                </a:cxn>
                <a:cxn ang="0">
                  <a:pos x="89" y="88"/>
                </a:cxn>
                <a:cxn ang="0">
                  <a:pos x="56" y="118"/>
                </a:cxn>
                <a:cxn ang="0">
                  <a:pos x="43" y="117"/>
                </a:cxn>
                <a:cxn ang="0">
                  <a:pos x="43" y="117"/>
                </a:cxn>
                <a:cxn ang="0">
                  <a:pos x="43" y="59"/>
                </a:cxn>
                <a:cxn ang="0">
                  <a:pos x="43" y="54"/>
                </a:cxn>
                <a:cxn ang="0">
                  <a:pos x="43" y="54"/>
                </a:cxn>
              </a:cxnLst>
              <a:rect l="0" t="0" r="r" b="b"/>
              <a:pathLst>
                <a:path w="127" h="123">
                  <a:moveTo>
                    <a:pt x="43" y="54"/>
                  </a:moveTo>
                  <a:lnTo>
                    <a:pt x="43" y="27"/>
                  </a:lnTo>
                  <a:lnTo>
                    <a:pt x="43" y="27"/>
                  </a:lnTo>
                  <a:cubicBezTo>
                    <a:pt x="43" y="10"/>
                    <a:pt x="45" y="7"/>
                    <a:pt x="58" y="7"/>
                  </a:cubicBezTo>
                  <a:lnTo>
                    <a:pt x="58" y="7"/>
                  </a:lnTo>
                  <a:lnTo>
                    <a:pt x="67" y="7"/>
                  </a:lnTo>
                  <a:lnTo>
                    <a:pt x="67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cubicBezTo>
                    <a:pt x="20" y="7"/>
                    <a:pt x="21" y="13"/>
                    <a:pt x="21" y="23"/>
                  </a:cubicBezTo>
                  <a:lnTo>
                    <a:pt x="21" y="23"/>
                  </a:lnTo>
                  <a:lnTo>
                    <a:pt x="21" y="101"/>
                  </a:lnTo>
                  <a:lnTo>
                    <a:pt x="21" y="101"/>
                  </a:lnTo>
                  <a:cubicBezTo>
                    <a:pt x="21" y="104"/>
                    <a:pt x="21" y="108"/>
                    <a:pt x="19" y="111"/>
                  </a:cubicBezTo>
                  <a:cubicBezTo>
                    <a:pt x="17" y="114"/>
                    <a:pt x="15" y="114"/>
                    <a:pt x="0" y="115"/>
                  </a:cubicBezTo>
                  <a:lnTo>
                    <a:pt x="0" y="115"/>
                  </a:lnTo>
                  <a:lnTo>
                    <a:pt x="0" y="120"/>
                  </a:lnTo>
                  <a:lnTo>
                    <a:pt x="0" y="120"/>
                  </a:lnTo>
                  <a:cubicBezTo>
                    <a:pt x="12" y="121"/>
                    <a:pt x="31" y="123"/>
                    <a:pt x="53" y="123"/>
                  </a:cubicBezTo>
                  <a:cubicBezTo>
                    <a:pt x="79" y="123"/>
                    <a:pt x="111" y="118"/>
                    <a:pt x="111" y="89"/>
                  </a:cubicBezTo>
                  <a:cubicBezTo>
                    <a:pt x="111" y="66"/>
                    <a:pt x="92" y="60"/>
                    <a:pt x="83" y="57"/>
                  </a:cubicBezTo>
                  <a:cubicBezTo>
                    <a:pt x="88" y="52"/>
                    <a:pt x="90" y="51"/>
                    <a:pt x="101" y="30"/>
                  </a:cubicBezTo>
                  <a:cubicBezTo>
                    <a:pt x="111" y="11"/>
                    <a:pt x="116" y="7"/>
                    <a:pt x="127" y="5"/>
                  </a:cubicBezTo>
                  <a:lnTo>
                    <a:pt x="127" y="5"/>
                  </a:lnTo>
                  <a:lnTo>
                    <a:pt x="127" y="0"/>
                  </a:lnTo>
                  <a:lnTo>
                    <a:pt x="127" y="0"/>
                  </a:lnTo>
                  <a:cubicBezTo>
                    <a:pt x="107" y="1"/>
                    <a:pt x="94" y="5"/>
                    <a:pt x="81" y="24"/>
                  </a:cubicBezTo>
                  <a:cubicBezTo>
                    <a:pt x="78" y="28"/>
                    <a:pt x="65" y="50"/>
                    <a:pt x="62" y="54"/>
                  </a:cubicBezTo>
                  <a:lnTo>
                    <a:pt x="62" y="54"/>
                  </a:lnTo>
                  <a:lnTo>
                    <a:pt x="43" y="54"/>
                  </a:lnTo>
                  <a:lnTo>
                    <a:pt x="43" y="59"/>
                  </a:lnTo>
                  <a:lnTo>
                    <a:pt x="57" y="59"/>
                  </a:lnTo>
                  <a:lnTo>
                    <a:pt x="57" y="59"/>
                  </a:lnTo>
                  <a:cubicBezTo>
                    <a:pt x="73" y="59"/>
                    <a:pt x="89" y="66"/>
                    <a:pt x="89" y="88"/>
                  </a:cubicBezTo>
                  <a:cubicBezTo>
                    <a:pt x="89" y="111"/>
                    <a:pt x="70" y="118"/>
                    <a:pt x="56" y="118"/>
                  </a:cubicBezTo>
                  <a:cubicBezTo>
                    <a:pt x="51" y="118"/>
                    <a:pt x="46" y="117"/>
                    <a:pt x="43" y="117"/>
                  </a:cubicBezTo>
                  <a:lnTo>
                    <a:pt x="43" y="117"/>
                  </a:lnTo>
                  <a:lnTo>
                    <a:pt x="43" y="59"/>
                  </a:lnTo>
                  <a:lnTo>
                    <a:pt x="43" y="54"/>
                  </a:lnTo>
                  <a:lnTo>
                    <a:pt x="43" y="54"/>
                  </a:lnTo>
                  <a:close/>
                </a:path>
              </a:pathLst>
            </a:custGeom>
            <a:solidFill>
              <a:schemeClr val="tx1"/>
            </a:solidFill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2670" name="Freeform 14"/>
            <p:cNvSpPr>
              <a:spLocks noEditPoints="1"/>
            </p:cNvSpPr>
            <p:nvPr userDrawn="1"/>
          </p:nvSpPr>
          <p:spPr bwMode="auto">
            <a:xfrm flipV="1">
              <a:off x="164" y="3946"/>
              <a:ext cx="270" cy="265"/>
            </a:xfrm>
            <a:custGeom>
              <a:avLst/>
              <a:gdLst/>
              <a:ahLst/>
              <a:cxnLst>
                <a:cxn ang="0">
                  <a:pos x="234" y="45"/>
                </a:cxn>
                <a:cxn ang="0">
                  <a:pos x="360" y="171"/>
                </a:cxn>
                <a:cxn ang="0">
                  <a:pos x="179" y="353"/>
                </a:cxn>
                <a:cxn ang="0">
                  <a:pos x="24" y="198"/>
                </a:cxn>
                <a:cxn ang="0">
                  <a:pos x="24" y="198"/>
                </a:cxn>
                <a:cxn ang="0">
                  <a:pos x="27" y="200"/>
                </a:cxn>
                <a:cxn ang="0">
                  <a:pos x="98" y="235"/>
                </a:cxn>
                <a:cxn ang="0">
                  <a:pos x="190" y="252"/>
                </a:cxn>
                <a:cxn ang="0">
                  <a:pos x="289" y="178"/>
                </a:cxn>
                <a:cxn ang="0">
                  <a:pos x="275" y="117"/>
                </a:cxn>
                <a:cxn ang="0">
                  <a:pos x="234" y="45"/>
                </a:cxn>
                <a:cxn ang="0">
                  <a:pos x="200" y="213"/>
                </a:cxn>
                <a:cxn ang="0">
                  <a:pos x="149" y="230"/>
                </a:cxn>
                <a:cxn ang="0">
                  <a:pos x="13" y="177"/>
                </a:cxn>
                <a:cxn ang="0">
                  <a:pos x="0" y="169"/>
                </a:cxn>
                <a:cxn ang="0">
                  <a:pos x="0" y="169"/>
                </a:cxn>
                <a:cxn ang="0">
                  <a:pos x="170" y="0"/>
                </a:cxn>
                <a:cxn ang="0">
                  <a:pos x="170" y="0"/>
                </a:cxn>
                <a:cxn ang="0">
                  <a:pos x="206" y="73"/>
                </a:cxn>
                <a:cxn ang="0">
                  <a:pos x="221" y="162"/>
                </a:cxn>
                <a:cxn ang="0">
                  <a:pos x="200" y="213"/>
                </a:cxn>
                <a:cxn ang="0">
                  <a:pos x="200" y="213"/>
                </a:cxn>
                <a:cxn ang="0">
                  <a:pos x="200" y="213"/>
                </a:cxn>
              </a:cxnLst>
              <a:rect l="0" t="0" r="r" b="b"/>
              <a:pathLst>
                <a:path w="360" h="353">
                  <a:moveTo>
                    <a:pt x="234" y="45"/>
                  </a:moveTo>
                  <a:lnTo>
                    <a:pt x="360" y="171"/>
                  </a:lnTo>
                  <a:lnTo>
                    <a:pt x="179" y="353"/>
                  </a:lnTo>
                  <a:lnTo>
                    <a:pt x="24" y="198"/>
                  </a:lnTo>
                  <a:lnTo>
                    <a:pt x="24" y="198"/>
                  </a:lnTo>
                  <a:cubicBezTo>
                    <a:pt x="25" y="198"/>
                    <a:pt x="26" y="199"/>
                    <a:pt x="27" y="200"/>
                  </a:cubicBezTo>
                  <a:cubicBezTo>
                    <a:pt x="52" y="215"/>
                    <a:pt x="76" y="227"/>
                    <a:pt x="98" y="235"/>
                  </a:cubicBezTo>
                  <a:cubicBezTo>
                    <a:pt x="132" y="246"/>
                    <a:pt x="163" y="252"/>
                    <a:pt x="190" y="252"/>
                  </a:cubicBezTo>
                  <a:cubicBezTo>
                    <a:pt x="256" y="252"/>
                    <a:pt x="289" y="228"/>
                    <a:pt x="289" y="178"/>
                  </a:cubicBezTo>
                  <a:cubicBezTo>
                    <a:pt x="289" y="159"/>
                    <a:pt x="284" y="138"/>
                    <a:pt x="275" y="117"/>
                  </a:cubicBezTo>
                  <a:cubicBezTo>
                    <a:pt x="264" y="91"/>
                    <a:pt x="250" y="68"/>
                    <a:pt x="234" y="45"/>
                  </a:cubicBezTo>
                  <a:close/>
                  <a:moveTo>
                    <a:pt x="200" y="213"/>
                  </a:moveTo>
                  <a:cubicBezTo>
                    <a:pt x="186" y="224"/>
                    <a:pt x="169" y="230"/>
                    <a:pt x="149" y="230"/>
                  </a:cubicBezTo>
                  <a:cubicBezTo>
                    <a:pt x="115" y="230"/>
                    <a:pt x="70" y="212"/>
                    <a:pt x="13" y="177"/>
                  </a:cubicBezTo>
                  <a:cubicBezTo>
                    <a:pt x="9" y="174"/>
                    <a:pt x="5" y="172"/>
                    <a:pt x="0" y="169"/>
                  </a:cubicBezTo>
                  <a:lnTo>
                    <a:pt x="0" y="169"/>
                  </a:lnTo>
                  <a:lnTo>
                    <a:pt x="170" y="0"/>
                  </a:lnTo>
                  <a:lnTo>
                    <a:pt x="170" y="0"/>
                  </a:lnTo>
                  <a:cubicBezTo>
                    <a:pt x="185" y="21"/>
                    <a:pt x="197" y="46"/>
                    <a:pt x="206" y="73"/>
                  </a:cubicBezTo>
                  <a:cubicBezTo>
                    <a:pt x="215" y="98"/>
                    <a:pt x="221" y="128"/>
                    <a:pt x="221" y="162"/>
                  </a:cubicBezTo>
                  <a:cubicBezTo>
                    <a:pt x="221" y="184"/>
                    <a:pt x="214" y="201"/>
                    <a:pt x="200" y="213"/>
                  </a:cubicBezTo>
                  <a:lnTo>
                    <a:pt x="200" y="213"/>
                  </a:lnTo>
                  <a:lnTo>
                    <a:pt x="200" y="213"/>
                  </a:lnTo>
                  <a:close/>
                </a:path>
              </a:pathLst>
            </a:custGeom>
            <a:solidFill>
              <a:schemeClr val="tx1"/>
            </a:solidFill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2671" name="Freeform 15"/>
            <p:cNvSpPr>
              <a:spLocks noEditPoints="1"/>
            </p:cNvSpPr>
            <p:nvPr userDrawn="1"/>
          </p:nvSpPr>
          <p:spPr bwMode="auto">
            <a:xfrm flipV="1">
              <a:off x="1122" y="4005"/>
              <a:ext cx="24" cy="2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6" y="28"/>
                </a:cxn>
                <a:cxn ang="0">
                  <a:pos x="28" y="15"/>
                </a:cxn>
                <a:cxn ang="0">
                  <a:pos x="16" y="2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16" y="0"/>
                </a:cxn>
                <a:cxn ang="0">
                  <a:pos x="32" y="15"/>
                </a:cxn>
                <a:cxn ang="0">
                  <a:pos x="16" y="31"/>
                </a:cxn>
                <a:cxn ang="0">
                  <a:pos x="0" y="15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3" y="14"/>
                </a:cxn>
                <a:cxn ang="0">
                  <a:pos x="16" y="14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3" y="19"/>
                </a:cxn>
                <a:cxn ang="0">
                  <a:pos x="17" y="24"/>
                </a:cxn>
                <a:cxn ang="0">
                  <a:pos x="17" y="24"/>
                </a:cxn>
                <a:cxn ang="0">
                  <a:pos x="10" y="24"/>
                </a:cxn>
                <a:cxn ang="0">
                  <a:pos x="10" y="6"/>
                </a:cxn>
                <a:cxn ang="0">
                  <a:pos x="13" y="6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6"/>
                </a:cxn>
                <a:cxn ang="0">
                  <a:pos x="13" y="22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20" y="19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3" y="16"/>
                </a:cxn>
              </a:cxnLst>
              <a:rect l="0" t="0" r="r" b="b"/>
              <a:pathLst>
                <a:path w="32" h="31">
                  <a:moveTo>
                    <a:pt x="3" y="15"/>
                  </a:moveTo>
                  <a:cubicBezTo>
                    <a:pt x="3" y="23"/>
                    <a:pt x="9" y="28"/>
                    <a:pt x="16" y="28"/>
                  </a:cubicBezTo>
                  <a:cubicBezTo>
                    <a:pt x="23" y="28"/>
                    <a:pt x="28" y="23"/>
                    <a:pt x="28" y="15"/>
                  </a:cubicBezTo>
                  <a:cubicBezTo>
                    <a:pt x="28" y="8"/>
                    <a:pt x="23" y="2"/>
                    <a:pt x="16" y="2"/>
                  </a:cubicBezTo>
                  <a:cubicBezTo>
                    <a:pt x="9" y="2"/>
                    <a:pt x="3" y="8"/>
                    <a:pt x="3" y="15"/>
                  </a:cubicBez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16" y="0"/>
                  </a:moveTo>
                  <a:cubicBezTo>
                    <a:pt x="24" y="0"/>
                    <a:pt x="32" y="6"/>
                    <a:pt x="32" y="15"/>
                  </a:cubicBezTo>
                  <a:cubicBezTo>
                    <a:pt x="32" y="24"/>
                    <a:pt x="24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3" y="14"/>
                  </a:moveTo>
                  <a:lnTo>
                    <a:pt x="16" y="14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18" y="14"/>
                  </a:lnTo>
                  <a:lnTo>
                    <a:pt x="18" y="14"/>
                  </a:lnTo>
                  <a:cubicBezTo>
                    <a:pt x="21" y="15"/>
                    <a:pt x="23" y="16"/>
                    <a:pt x="23" y="19"/>
                  </a:cubicBezTo>
                  <a:cubicBezTo>
                    <a:pt x="23" y="23"/>
                    <a:pt x="21" y="24"/>
                    <a:pt x="17" y="24"/>
                  </a:cubicBezTo>
                  <a:lnTo>
                    <a:pt x="17" y="24"/>
                  </a:lnTo>
                  <a:lnTo>
                    <a:pt x="10" y="24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3" y="14"/>
                  </a:lnTo>
                  <a:close/>
                  <a:moveTo>
                    <a:pt x="13" y="16"/>
                  </a:moveTo>
                  <a:lnTo>
                    <a:pt x="13" y="22"/>
                  </a:lnTo>
                  <a:lnTo>
                    <a:pt x="16" y="22"/>
                  </a:lnTo>
                  <a:lnTo>
                    <a:pt x="16" y="22"/>
                  </a:lnTo>
                  <a:cubicBezTo>
                    <a:pt x="18" y="22"/>
                    <a:pt x="20" y="22"/>
                    <a:pt x="20" y="19"/>
                  </a:cubicBezTo>
                  <a:cubicBezTo>
                    <a:pt x="20" y="17"/>
                    <a:pt x="18" y="16"/>
                    <a:pt x="16" y="16"/>
                  </a:cubicBezTo>
                  <a:lnTo>
                    <a:pt x="16" y="16"/>
                  </a:lnTo>
                  <a:lnTo>
                    <a:pt x="13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chemeClr val="accent1"/>
            </a:solidFill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t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w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s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­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¬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¬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¬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¬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¬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B77-3EAD-4368-BA30-4B006F8FC2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E313-F6A6-461F-8965-C205D5820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5655-18D3-49CD-996C-250BEC8EF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973-7357-4377-A91F-F095D3150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gif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Regenerative Medicine to Cure Sickle Cell Anemia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Robert A. Brodsky, MD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Johns Hopkins Family Professor of Medicine and Oncology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Director: Division of Adult Hematology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40270" y="228600"/>
            <a:ext cx="8449733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Alternative Donor </a:t>
            </a:r>
            <a:r>
              <a:rPr lang="en-US" sz="3600" b="1" dirty="0" err="1" smtClean="0">
                <a:solidFill>
                  <a:srgbClr val="0000CC"/>
                </a:solidFill>
                <a:latin typeface="Comic Sans MS" pitchFamily="66" charset="0"/>
              </a:rPr>
              <a:t>AlloBMT</a:t>
            </a: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 (1997)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185334" y="1092210"/>
            <a:ext cx="5014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accent2"/>
                </a:solidFill>
                <a:latin typeface="Comic Sans MS" pitchFamily="66" charset="0"/>
              </a:defRPr>
            </a:lvl1pPr>
            <a:lvl2pPr marL="742950" indent="-285750">
              <a:defRPr sz="3200" b="1">
                <a:solidFill>
                  <a:schemeClr val="accent2"/>
                </a:solidFill>
                <a:latin typeface="Comic Sans MS" pitchFamily="66" charset="0"/>
              </a:defRPr>
            </a:lvl2pPr>
            <a:lvl3pPr marL="11430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4pPr>
            <a:lvl5pPr marL="20574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The Holy Grail of BMT?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5588000" y="2286011"/>
            <a:ext cx="242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accent2"/>
                </a:solidFill>
                <a:latin typeface="Comic Sans MS" pitchFamily="66" charset="0"/>
              </a:defRPr>
            </a:lvl1pPr>
            <a:lvl2pPr marL="742950" indent="-285750">
              <a:defRPr sz="3200" b="1">
                <a:solidFill>
                  <a:schemeClr val="accent2"/>
                </a:solidFill>
                <a:latin typeface="Comic Sans MS" pitchFamily="66" charset="0"/>
              </a:defRPr>
            </a:lvl2pPr>
            <a:lvl3pPr marL="11430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4pPr>
            <a:lvl5pPr marL="20574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sz="2400">
                <a:solidFill>
                  <a:srgbClr val="FFFFFF"/>
                </a:solidFill>
              </a:rPr>
              <a:t>Early Leukemia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4402667" y="4702186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IBMTR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Szydlo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et al JCO</a:t>
            </a:r>
            <a:r>
              <a:rPr lang="en-US" sz="2000" dirty="0">
                <a:solidFill>
                  <a:prstClr val="black"/>
                </a:solidFill>
              </a:rPr>
              <a:t> 1997</a:t>
            </a:r>
          </a:p>
        </p:txBody>
      </p:sp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67" y="2754318"/>
            <a:ext cx="4910667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7416803" y="3733800"/>
            <a:ext cx="541867" cy="785813"/>
          </a:xfrm>
          <a:prstGeom prst="rect">
            <a:avLst/>
          </a:prstGeom>
          <a:solidFill>
            <a:schemeClr val="tx2">
              <a:alpha val="2509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5" y="1828800"/>
            <a:ext cx="349814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1794938" y="2041525"/>
            <a:ext cx="2044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accent2"/>
                </a:solidFill>
                <a:latin typeface="Comic Sans MS" pitchFamily="66" charset="0"/>
              </a:defRPr>
            </a:lvl1pPr>
            <a:lvl2pPr marL="742950" indent="-285750">
              <a:defRPr sz="3200" b="1">
                <a:solidFill>
                  <a:schemeClr val="accent2"/>
                </a:solidFill>
                <a:latin typeface="Comic Sans MS" pitchFamily="66" charset="0"/>
              </a:defRPr>
            </a:lvl2pPr>
            <a:lvl3pPr marL="11430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4pPr>
            <a:lvl5pPr marL="20574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Early Leukemia</a:t>
            </a:r>
          </a:p>
        </p:txBody>
      </p:sp>
    </p:spTree>
    <p:extLst>
      <p:ext uri="{BB962C8B-B14F-4D97-AF65-F5344CB8AC3E}">
        <p14:creationId xmlns:p14="http://schemas.microsoft.com/office/powerpoint/2010/main" val="65397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omic Sans MS" pitchFamily="66" charset="0"/>
              </a:rPr>
              <a:t>High Dose </a:t>
            </a: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Cyclophosphamide </a:t>
            </a:r>
            <a:r>
              <a:rPr lang="en-US" sz="2800" b="1" dirty="0">
                <a:solidFill>
                  <a:srgbClr val="0000CC"/>
                </a:solidFill>
                <a:latin typeface="Comic Sans MS" pitchFamily="66" charset="0"/>
              </a:rPr>
              <a:t>to Mitigate </a:t>
            </a:r>
            <a:r>
              <a:rPr lang="en-US" sz="2800" b="1" dirty="0" err="1">
                <a:solidFill>
                  <a:srgbClr val="0000CC"/>
                </a:solidFill>
                <a:latin typeface="Comic Sans MS" pitchFamily="66" charset="0"/>
              </a:rPr>
              <a:t>Alloimmunity</a:t>
            </a:r>
            <a:r>
              <a:rPr lang="en-US" sz="28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endParaRPr lang="en-US" sz="2800" b="1" dirty="0" smtClean="0">
              <a:solidFill>
                <a:srgbClr val="0000CC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3250" name="Picture 2" descr="H:\papers\ashkan\Cytoxan.proo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5029200" cy="5410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733800" cy="5029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Transport forms: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latin typeface="Comic Sans MS" pitchFamily="66" charset="0"/>
              </a:rPr>
              <a:t>aldophosphamide</a:t>
            </a:r>
            <a:endParaRPr lang="en-US" dirty="0" smtClean="0">
              <a:latin typeface="Comic Sans MS" pitchFamily="66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Comic Sans MS" pitchFamily="66" charset="0"/>
              </a:rPr>
              <a:t>4-hydroxyCy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Metabolized by: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Comic Sans MS" pitchFamily="66" charset="0"/>
              </a:rPr>
              <a:t>ALDH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HSC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Comic Sans MS" pitchFamily="66" charset="0"/>
              </a:rPr>
              <a:t>High levels ALDH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Comic Sans MS" pitchFamily="66" charset="0"/>
              </a:rPr>
              <a:t>resistant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Lymphocytes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Comic Sans MS" pitchFamily="66" charset="0"/>
              </a:rPr>
              <a:t>Low levels ALDH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Comic Sans MS" pitchFamily="66" charset="0"/>
              </a:rPr>
              <a:t>sensitive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" y="6581011"/>
            <a:ext cx="343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Emadi, Jones and Brodsky. Nat Rev </a:t>
            </a:r>
            <a:r>
              <a:rPr lang="en-US" sz="1200" b="1" dirty="0" err="1">
                <a:solidFill>
                  <a:prstClr val="black"/>
                </a:solidFill>
              </a:rPr>
              <a:t>Clin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Oncol</a:t>
            </a:r>
            <a:r>
              <a:rPr lang="en-US" sz="1200" b="1" dirty="0">
                <a:solidFill>
                  <a:prstClr val="black"/>
                </a:solidFill>
              </a:rPr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06774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Post Transplant High Dose Cy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Mitigates GVHD </a:t>
            </a:r>
          </a:p>
          <a:p>
            <a:pPr>
              <a:buClr>
                <a:schemeClr val="tx2"/>
              </a:buClr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Allows for greater use of alternative donors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haplo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BMT)</a:t>
            </a:r>
          </a:p>
          <a:p>
            <a:pPr>
              <a:buClr>
                <a:schemeClr val="tx2"/>
              </a:buClr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Average person in US has 4.5 HLA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haplo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-identical donors</a:t>
            </a:r>
          </a:p>
          <a:p>
            <a:pPr>
              <a:buClr>
                <a:schemeClr val="tx2"/>
              </a:buClr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Helpful for malignant diseases but may revolutionize the treatment of genetic and autoimmune disease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Hypothesis</a:t>
            </a:r>
            <a:endParaRPr lang="en-US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Non-</a:t>
            </a:r>
            <a:r>
              <a:rPr lang="en-US" b="1" dirty="0" err="1" smtClean="0"/>
              <a:t>myeloablative</a:t>
            </a:r>
            <a:r>
              <a:rPr lang="en-US" b="1" dirty="0" smtClean="0"/>
              <a:t> conditioning with post transplant </a:t>
            </a:r>
            <a:r>
              <a:rPr lang="en-US" b="1" dirty="0" err="1" smtClean="0"/>
              <a:t>HiCY</a:t>
            </a:r>
            <a:r>
              <a:rPr lang="en-US" b="1" dirty="0" smtClean="0"/>
              <a:t> will expand the number of SCD patients eligible for allogeneic BMT by allowing the </a:t>
            </a:r>
            <a:r>
              <a:rPr lang="en-US" b="1" u="sng" dirty="0" smtClean="0"/>
              <a:t>safe</a:t>
            </a:r>
            <a:r>
              <a:rPr lang="en-US" b="1" dirty="0" smtClean="0"/>
              <a:t> and </a:t>
            </a:r>
            <a:r>
              <a:rPr lang="en-US" b="1" u="sng" dirty="0" smtClean="0"/>
              <a:t>effective</a:t>
            </a:r>
            <a:r>
              <a:rPr lang="en-US" b="1" dirty="0" smtClean="0"/>
              <a:t> use of related HLA-</a:t>
            </a:r>
            <a:r>
              <a:rPr lang="en-US" b="1" u="sng" dirty="0" err="1" smtClean="0"/>
              <a:t>haploidentical</a:t>
            </a:r>
            <a:r>
              <a:rPr lang="en-US" b="1" dirty="0" smtClean="0"/>
              <a:t> donors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670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Sickle Cell Anemia</a:t>
            </a:r>
            <a:endParaRPr lang="en-US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4457701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76400"/>
            <a:ext cx="2633662" cy="4837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5064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First Genetic Disease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</a:rPr>
              <a:t>Hydroxyurea</a:t>
            </a:r>
            <a:r>
              <a:rPr lang="en-US" sz="2400" b="1" dirty="0">
                <a:solidFill>
                  <a:prstClr val="black"/>
                </a:solidFill>
              </a:rPr>
              <a:t> only FDA approved drug</a:t>
            </a:r>
          </a:p>
        </p:txBody>
      </p:sp>
    </p:spTree>
    <p:extLst>
      <p:ext uri="{BB962C8B-B14F-4D97-AF65-F5344CB8AC3E}">
        <p14:creationId xmlns:p14="http://schemas.microsoft.com/office/powerpoint/2010/main" val="213392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Genetics of Sickle Cell Disease</a:t>
            </a:r>
            <a:endParaRPr lang="en-US" sz="36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3867400" cy="4525963"/>
          </a:xfrm>
        </p:spPr>
      </p:pic>
    </p:spTree>
    <p:extLst>
      <p:ext uri="{BB962C8B-B14F-4D97-AF65-F5344CB8AC3E}">
        <p14:creationId xmlns:p14="http://schemas.microsoft.com/office/powerpoint/2010/main" val="298955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Epidemiology</a:t>
            </a:r>
            <a:endParaRPr lang="en-US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1:400 births in African Americans</a:t>
            </a:r>
            <a:endParaRPr lang="en-US" dirty="0"/>
          </a:p>
          <a:p>
            <a:r>
              <a:rPr lang="en-US" dirty="0" smtClean="0"/>
              <a:t>1:36,000 births in Hispanics</a:t>
            </a:r>
            <a:endParaRPr lang="en-US" dirty="0"/>
          </a:p>
          <a:p>
            <a:r>
              <a:rPr lang="en-US" dirty="0" smtClean="0"/>
              <a:t>1:123,000 births in Whites</a:t>
            </a:r>
          </a:p>
          <a:p>
            <a:endParaRPr lang="en-US" dirty="0"/>
          </a:p>
          <a:p>
            <a:r>
              <a:rPr lang="en-US" dirty="0" smtClean="0"/>
              <a:t>~ 100,000 in US with SCD</a:t>
            </a:r>
          </a:p>
          <a:p>
            <a:pPr lvl="1"/>
            <a:r>
              <a:rPr lang="en-US" dirty="0" smtClean="0"/>
              <a:t>Median survival 42 </a:t>
            </a:r>
            <a:r>
              <a:rPr lang="en-US" dirty="0" err="1" smtClean="0"/>
              <a:t>yrs</a:t>
            </a:r>
            <a:r>
              <a:rPr lang="en-US" dirty="0" smtClean="0"/>
              <a:t> in males</a:t>
            </a:r>
          </a:p>
          <a:p>
            <a:pPr lvl="1"/>
            <a:r>
              <a:rPr lang="en-US" dirty="0" smtClean="0"/>
              <a:t>Median survival 48 </a:t>
            </a:r>
            <a:r>
              <a:rPr lang="en-US" dirty="0" err="1" smtClean="0"/>
              <a:t>yrs</a:t>
            </a:r>
            <a:r>
              <a:rPr lang="en-US" dirty="0" smtClean="0"/>
              <a:t> in females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562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SCD kills an estimated half-million people worldwide annually.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9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+mn-lt"/>
              </a:rPr>
              <a:t>Annual cost of medical care in the US for people who suffer from sickle cell disease exceeds $1.1 billion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Average cost per patient: $2000 / month</a:t>
            </a:r>
          </a:p>
          <a:p>
            <a:pPr lvl="1"/>
            <a:r>
              <a:rPr lang="en-US" dirty="0" smtClean="0"/>
              <a:t>10k/yr for children</a:t>
            </a:r>
          </a:p>
          <a:p>
            <a:pPr lvl="1"/>
            <a:r>
              <a:rPr lang="en-US" dirty="0" smtClean="0"/>
              <a:t>35K/yr for adults</a:t>
            </a:r>
          </a:p>
          <a:p>
            <a:r>
              <a:rPr lang="en-US" dirty="0" smtClean="0"/>
              <a:t>45 </a:t>
            </a:r>
            <a:r>
              <a:rPr lang="en-US" dirty="0" err="1" smtClean="0"/>
              <a:t>yo</a:t>
            </a:r>
            <a:r>
              <a:rPr lang="en-US" dirty="0" smtClean="0"/>
              <a:t> with SCD will cost $1 million lifetime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"When one considers the additional contributions of sickle cell disease associated with </a:t>
            </a:r>
          </a:p>
          <a:p>
            <a:r>
              <a:rPr lang="en-US" b="1" dirty="0">
                <a:solidFill>
                  <a:prstClr val="black"/>
                </a:solidFill>
              </a:rPr>
              <a:t>reduced quality of life, uncompensated care, lost productivity, and premature mortality, </a:t>
            </a:r>
          </a:p>
          <a:p>
            <a:r>
              <a:rPr lang="en-US" b="1" dirty="0">
                <a:solidFill>
                  <a:prstClr val="black"/>
                </a:solidFill>
              </a:rPr>
              <a:t>the full burden of sickle cell disease is likely to be quite higher."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474023"/>
            <a:ext cx="2457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</a:rPr>
              <a:t>Kauf</a:t>
            </a:r>
            <a:r>
              <a:rPr lang="en-US" sz="1400" b="1" dirty="0">
                <a:solidFill>
                  <a:prstClr val="black"/>
                </a:solidFill>
              </a:rPr>
              <a:t> et al, Am J </a:t>
            </a:r>
            <a:r>
              <a:rPr lang="en-US" sz="1400" b="1" dirty="0" err="1">
                <a:solidFill>
                  <a:prstClr val="black"/>
                </a:solidFill>
              </a:rPr>
              <a:t>Hematol</a:t>
            </a:r>
            <a:r>
              <a:rPr lang="en-US" sz="1400" b="1" dirty="0">
                <a:solidFill>
                  <a:prstClr val="black"/>
                </a:solidFill>
              </a:rPr>
              <a:t>. 2009</a:t>
            </a:r>
          </a:p>
        </p:txBody>
      </p:sp>
    </p:spTree>
    <p:extLst>
      <p:ext uri="{BB962C8B-B14F-4D97-AF65-F5344CB8AC3E}">
        <p14:creationId xmlns:p14="http://schemas.microsoft.com/office/powerpoint/2010/main" val="428686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</a:rPr>
              <a:t>BMT for Sickle Cell Disease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1984 in patient with AML</a:t>
            </a:r>
          </a:p>
          <a:p>
            <a:pPr>
              <a:lnSpc>
                <a:spcPct val="6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Known cure, but many obstacles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Need </a:t>
            </a:r>
            <a:r>
              <a:rPr lang="en-US" sz="2400" b="1" dirty="0"/>
              <a:t>for HLA-matched sibling 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&lt;8% </a:t>
            </a:r>
            <a:r>
              <a:rPr lang="en-US" sz="2000" b="1" dirty="0"/>
              <a:t>of patients have a suitable donor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Cord blood results have been disappointing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Toxicity </a:t>
            </a:r>
            <a:r>
              <a:rPr lang="en-US" sz="2400" b="1" dirty="0"/>
              <a:t>of conditioning regimen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Non-</a:t>
            </a:r>
            <a:r>
              <a:rPr lang="en-US" sz="2000" b="1" dirty="0" err="1"/>
              <a:t>myeloablative</a:t>
            </a:r>
            <a:r>
              <a:rPr lang="en-US" sz="2000" b="1" dirty="0"/>
              <a:t> preps have had high rates of graft failure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High rate of graft failure</a:t>
            </a:r>
          </a:p>
          <a:p>
            <a:pPr lvl="1">
              <a:lnSpc>
                <a:spcPct val="90000"/>
              </a:lnSpc>
            </a:pPr>
            <a:endParaRPr lang="en-US" sz="2400" b="1" dirty="0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0" y="1219200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3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haseIItreatmentsch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1828800"/>
            <a:ext cx="9094787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76413" y="609600"/>
            <a:ext cx="7829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omic Sans MS" pitchFamily="66" charset="0"/>
              </a:rPr>
              <a:t>Reduced intensity </a:t>
            </a:r>
            <a:r>
              <a:rPr lang="en-US" sz="2800" b="1" dirty="0" err="1">
                <a:solidFill>
                  <a:srgbClr val="0000CC"/>
                </a:solidFill>
                <a:latin typeface="Comic Sans MS" pitchFamily="66" charset="0"/>
              </a:rPr>
              <a:t>haploidentical</a:t>
            </a:r>
            <a:r>
              <a:rPr lang="en-US" sz="2800" b="1" dirty="0">
                <a:solidFill>
                  <a:srgbClr val="0000CC"/>
                </a:solidFill>
                <a:latin typeface="Comic Sans MS" pitchFamily="66" charset="0"/>
              </a:rPr>
              <a:t> BMT </a:t>
            </a:r>
          </a:p>
          <a:p>
            <a:r>
              <a:rPr lang="en-US" sz="2800" b="1" dirty="0">
                <a:solidFill>
                  <a:srgbClr val="0000CC"/>
                </a:solidFill>
                <a:latin typeface="Comic Sans MS" pitchFamily="66" charset="0"/>
              </a:rPr>
              <a:t>with post-transplant Cyclophosphamide (CY)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743200"/>
            <a:ext cx="196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ATG Day -9 to -7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477000"/>
            <a:ext cx="2947153" cy="372308"/>
            <a:chOff x="152400" y="6519446"/>
            <a:chExt cx="2947153" cy="372308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6553200"/>
              <a:ext cx="2947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Bolanos-Meade et al, Blood 2012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400" y="6519446"/>
              <a:ext cx="266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~</a:t>
              </a:r>
            </a:p>
          </p:txBody>
        </p:sp>
      </p:grpSp>
      <p:sp>
        <p:nvSpPr>
          <p:cNvPr id="9" name="Content Placeholder 9"/>
          <p:cNvSpPr txBox="1">
            <a:spLocks/>
          </p:cNvSpPr>
          <p:nvPr/>
        </p:nvSpPr>
        <p:spPr>
          <a:xfrm>
            <a:off x="185737" y="5562600"/>
            <a:ext cx="8153400" cy="114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prstClr val="black"/>
                </a:solidFill>
              </a:rPr>
              <a:t>Alloreactive</a:t>
            </a:r>
            <a:r>
              <a:rPr lang="en-US" b="1" dirty="0" smtClean="0">
                <a:solidFill>
                  <a:prstClr val="black"/>
                </a:solidFill>
              </a:rPr>
              <a:t> T cells maximally stimulated at days 3-4 </a:t>
            </a:r>
            <a:r>
              <a:rPr lang="en-US" b="1" dirty="0" err="1" smtClean="0">
                <a:solidFill>
                  <a:prstClr val="black"/>
                </a:solidFill>
              </a:rPr>
              <a:t>postBMT</a:t>
            </a:r>
            <a:endParaRPr lang="en-US" b="1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Non-</a:t>
            </a:r>
            <a:r>
              <a:rPr lang="en-US" dirty="0" err="1" smtClean="0">
                <a:solidFill>
                  <a:prstClr val="black"/>
                </a:solidFill>
              </a:rPr>
              <a:t>alloreactive</a:t>
            </a:r>
            <a:r>
              <a:rPr lang="en-US" dirty="0" smtClean="0">
                <a:solidFill>
                  <a:prstClr val="black"/>
                </a:solidFill>
              </a:rPr>
              <a:t> T cells quiescent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Memory T cells (like HSCs) relatively resistant to Cy via high expression of ALDH</a:t>
            </a:r>
          </a:p>
          <a:p>
            <a:pPr lvl="1">
              <a:lnSpc>
                <a:spcPct val="20000"/>
              </a:lnSpc>
            </a:pPr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9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Glossary of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BMT</a:t>
            </a:r>
          </a:p>
          <a:p>
            <a:pPr lvl="1">
              <a:lnSpc>
                <a:spcPct val="90000"/>
              </a:lnSpc>
            </a:pPr>
            <a:r>
              <a:rPr lang="en-US" b="1" u="sng" dirty="0" smtClean="0"/>
              <a:t>B</a:t>
            </a:r>
            <a:r>
              <a:rPr lang="en-US" b="1" dirty="0" smtClean="0"/>
              <a:t>one </a:t>
            </a:r>
            <a:r>
              <a:rPr lang="en-US" b="1" u="sng" dirty="0" smtClean="0"/>
              <a:t>m</a:t>
            </a:r>
            <a:r>
              <a:rPr lang="en-US" b="1" dirty="0" smtClean="0"/>
              <a:t>arrow </a:t>
            </a:r>
            <a:r>
              <a:rPr lang="en-US" b="1" u="sng" dirty="0" smtClean="0"/>
              <a:t>t</a:t>
            </a:r>
            <a:r>
              <a:rPr lang="en-US" b="1" dirty="0" smtClean="0"/>
              <a:t>ransplantation</a:t>
            </a:r>
          </a:p>
          <a:p>
            <a:pPr lvl="1">
              <a:lnSpc>
                <a:spcPct val="90000"/>
              </a:lnSpc>
            </a:pPr>
            <a:r>
              <a:rPr lang="en-US" b="1" u="sng" dirty="0" smtClean="0"/>
              <a:t>B</a:t>
            </a:r>
            <a:r>
              <a:rPr lang="en-US" b="1" dirty="0" smtClean="0"/>
              <a:t>lood or </a:t>
            </a:r>
            <a:r>
              <a:rPr lang="en-US" b="1" u="sng" dirty="0" smtClean="0"/>
              <a:t>m</a:t>
            </a:r>
            <a:r>
              <a:rPr lang="en-US" b="1" dirty="0" smtClean="0"/>
              <a:t>arrow </a:t>
            </a:r>
            <a:r>
              <a:rPr lang="en-US" b="1" u="sng" dirty="0" smtClean="0"/>
              <a:t>t</a:t>
            </a:r>
            <a:r>
              <a:rPr lang="en-US" b="1" dirty="0" smtClean="0"/>
              <a:t>ransplantation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Stem cell transplantation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Hematopoietic cell transplantation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Peripheral blood stem cell transplantation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2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Donor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Syngeneic</a:t>
            </a:r>
            <a:r>
              <a:rPr lang="en-US" b="1" dirty="0" smtClean="0"/>
              <a:t> – identical twin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Autologous</a:t>
            </a:r>
            <a:r>
              <a:rPr lang="en-US" b="1" dirty="0" smtClean="0"/>
              <a:t> – self (blood or bone marrow)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Allogeneic</a:t>
            </a:r>
            <a:r>
              <a:rPr lang="en-US" b="1" dirty="0" smtClean="0"/>
              <a:t> – another of same species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Matched sibling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Alternative Donor</a:t>
            </a:r>
          </a:p>
          <a:p>
            <a:pPr lvl="3">
              <a:lnSpc>
                <a:spcPct val="90000"/>
              </a:lnSpc>
            </a:pPr>
            <a:r>
              <a:rPr lang="en-US" b="1" dirty="0" smtClean="0"/>
              <a:t>Matched unrelated donor (MUD)</a:t>
            </a:r>
          </a:p>
          <a:p>
            <a:pPr lvl="3">
              <a:lnSpc>
                <a:spcPct val="90000"/>
              </a:lnSpc>
            </a:pPr>
            <a:r>
              <a:rPr lang="en-US" b="1" dirty="0" smtClean="0"/>
              <a:t>Non-matched sibling (</a:t>
            </a:r>
            <a:r>
              <a:rPr lang="en-US" b="1" dirty="0" err="1" smtClean="0"/>
              <a:t>haplo</a:t>
            </a:r>
            <a:r>
              <a:rPr lang="en-US" b="1" dirty="0" smtClean="0"/>
              <a:t> identical) </a:t>
            </a:r>
          </a:p>
          <a:p>
            <a:pPr lvl="3">
              <a:lnSpc>
                <a:spcPct val="90000"/>
              </a:lnSpc>
            </a:pPr>
            <a:r>
              <a:rPr lang="en-US" b="1" dirty="0" smtClean="0"/>
              <a:t>Cord Blood</a:t>
            </a:r>
          </a:p>
          <a:p>
            <a:pPr lvl="3"/>
            <a:r>
              <a:rPr lang="en-US" b="1" dirty="0" smtClean="0"/>
              <a:t>HES or </a:t>
            </a:r>
            <a:r>
              <a:rPr lang="en-US" b="1" dirty="0" err="1" smtClean="0"/>
              <a:t>iPSC</a:t>
            </a:r>
            <a:r>
              <a:rPr lang="en-US" b="1" dirty="0" smtClean="0"/>
              <a:t> (not yet feasible)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05758" y="1524000"/>
            <a:ext cx="1876242" cy="1828800"/>
            <a:chOff x="7581900" y="2286000"/>
            <a:chExt cx="2110059" cy="1828800"/>
          </a:xfrm>
        </p:grpSpPr>
        <p:sp>
          <p:nvSpPr>
            <p:cNvPr id="15365" name="Right Brace 3"/>
            <p:cNvSpPr>
              <a:spLocks/>
            </p:cNvSpPr>
            <p:nvPr/>
          </p:nvSpPr>
          <p:spPr bwMode="auto">
            <a:xfrm>
              <a:off x="7581900" y="2286000"/>
              <a:ext cx="533400" cy="182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TextBox 4"/>
            <p:cNvSpPr txBox="1">
              <a:spLocks noChangeArrowheads="1"/>
            </p:cNvSpPr>
            <p:nvPr/>
          </p:nvSpPr>
          <p:spPr bwMode="auto">
            <a:xfrm>
              <a:off x="8267699" y="3028890"/>
              <a:ext cx="14242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Synonyms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Expanding the Availability of BMT for SCD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19 patients screened (17 adult; 2 pediatric)</a:t>
            </a:r>
          </a:p>
          <a:p>
            <a:endParaRPr lang="en-US" b="1" dirty="0" smtClean="0"/>
          </a:p>
          <a:p>
            <a:r>
              <a:rPr lang="en-US" b="1" dirty="0" smtClean="0"/>
              <a:t>17 transplanted (90%)</a:t>
            </a:r>
          </a:p>
          <a:p>
            <a:pPr lvl="1"/>
            <a:r>
              <a:rPr lang="en-US" b="1" dirty="0" smtClean="0"/>
              <a:t>3 matched sibling donors (all 3 engrafted) </a:t>
            </a:r>
          </a:p>
          <a:p>
            <a:pPr lvl="1"/>
            <a:r>
              <a:rPr lang="en-US" b="1" dirty="0" smtClean="0"/>
              <a:t>14 </a:t>
            </a:r>
            <a:r>
              <a:rPr lang="en-US" b="1" dirty="0" err="1" smtClean="0"/>
              <a:t>haplo</a:t>
            </a:r>
            <a:r>
              <a:rPr lang="en-US" b="1" dirty="0" smtClean="0"/>
              <a:t> donors (8 engrafted)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11/19 (58%) of screened patients cured</a:t>
            </a:r>
          </a:p>
          <a:p>
            <a:r>
              <a:rPr lang="en-US" b="1" dirty="0" smtClean="0"/>
              <a:t>11/17 (65%) of transplanted patients cured</a:t>
            </a:r>
          </a:p>
          <a:p>
            <a:pPr lvl="1">
              <a:buNone/>
            </a:pPr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No mortality </a:t>
            </a:r>
          </a:p>
          <a:p>
            <a:endParaRPr lang="en-US" b="1" dirty="0" smtClean="0"/>
          </a:p>
          <a:p>
            <a:r>
              <a:rPr lang="en-US" b="1" dirty="0" smtClean="0"/>
              <a:t>No GVDH that required treatment</a:t>
            </a:r>
          </a:p>
        </p:txBody>
      </p:sp>
    </p:spTree>
    <p:extLst>
      <p:ext uri="{BB962C8B-B14F-4D97-AF65-F5344CB8AC3E}">
        <p14:creationId xmlns:p14="http://schemas.microsoft.com/office/powerpoint/2010/main" val="403501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Comic Sans MS" pitchFamily="66" charset="0"/>
              </a:rPr>
              <a:t>27 </a:t>
            </a:r>
            <a:r>
              <a:rPr lang="en-US" sz="3200" b="1" dirty="0" err="1" smtClean="0">
                <a:solidFill>
                  <a:srgbClr val="0000CC"/>
                </a:solidFill>
                <a:latin typeface="Comic Sans MS" pitchFamily="66" charset="0"/>
              </a:rPr>
              <a:t>yo</a:t>
            </a:r>
            <a:r>
              <a:rPr lang="en-US" sz="3200" b="1" dirty="0" smtClean="0">
                <a:solidFill>
                  <a:srgbClr val="0000CC"/>
                </a:solidFill>
                <a:latin typeface="Comic Sans MS" pitchFamily="66" charset="0"/>
              </a:rPr>
              <a:t> female with SCD and Lupus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nephr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8229600" cy="3201314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600200"/>
          <a:ext cx="6629400" cy="388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5880"/>
                <a:gridCol w="1325880"/>
                <a:gridCol w="1325880"/>
                <a:gridCol w="1325880"/>
                <a:gridCol w="1325880"/>
              </a:tblGrid>
              <a:tr h="4857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=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mos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6mos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Recent</a:t>
                      </a:r>
                      <a:endParaRPr 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C3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57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156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141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107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C4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14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37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37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21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Anti-DNA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Hbg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13.5</a:t>
                      </a:r>
                      <a:endParaRPr lang="en-US" b="1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Abs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Retic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448K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122K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37K</a:t>
                      </a:r>
                      <a:endParaRPr lang="en-US" b="1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LDH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180</a:t>
                      </a:r>
                      <a:endParaRPr lang="en-US" b="1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HB</a:t>
                      </a:r>
                      <a:r>
                        <a:rPr lang="en-US" b="1" baseline="0" dirty="0" smtClean="0"/>
                        <a:t> 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86.1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37.7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8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Conclusions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Allogeneic BMT is the only cure for SCD </a:t>
            </a:r>
          </a:p>
          <a:p>
            <a:endParaRPr lang="en-US" b="1" dirty="0" smtClean="0"/>
          </a:p>
          <a:p>
            <a:r>
              <a:rPr lang="en-US" b="1" dirty="0" err="1" smtClean="0"/>
              <a:t>HiCY</a:t>
            </a:r>
            <a:r>
              <a:rPr lang="en-US" b="1" dirty="0" smtClean="0"/>
              <a:t> post BMT safely expands the donor pool by allowing for the use of </a:t>
            </a:r>
            <a:r>
              <a:rPr lang="en-US" b="1" dirty="0" err="1" smtClean="0"/>
              <a:t>haploidentical</a:t>
            </a:r>
            <a:r>
              <a:rPr lang="en-US" b="1" dirty="0" smtClean="0"/>
              <a:t> donors</a:t>
            </a:r>
          </a:p>
          <a:p>
            <a:endParaRPr lang="en-US" b="1" dirty="0" smtClean="0"/>
          </a:p>
          <a:p>
            <a:r>
              <a:rPr lang="en-US" b="1" dirty="0" smtClean="0"/>
              <a:t>The majority of patients with SCD are potentially eligible for therapy with curative intent</a:t>
            </a:r>
          </a:p>
          <a:p>
            <a:endParaRPr lang="en-US" b="1" dirty="0" smtClean="0"/>
          </a:p>
          <a:p>
            <a:r>
              <a:rPr lang="en-US" b="1" dirty="0" smtClean="0"/>
              <a:t>Graft failure remains an obstacle when using </a:t>
            </a:r>
            <a:r>
              <a:rPr lang="en-US" b="1" dirty="0" err="1" smtClean="0"/>
              <a:t>haploidentical</a:t>
            </a:r>
            <a:r>
              <a:rPr lang="en-US" b="1" dirty="0" smtClean="0"/>
              <a:t> donors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416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omic Sans MS" pitchFamily="66" charset="0"/>
              </a:rPr>
              <a:t>Engraftment with G-CSF-primed Donors</a:t>
            </a:r>
            <a:endParaRPr lang="en-US" sz="32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13142"/>
              </p:ext>
            </p:extLst>
          </p:nvPr>
        </p:nvGraphicFramePr>
        <p:xfrm>
          <a:off x="381000" y="1371599"/>
          <a:ext cx="8381997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1148948"/>
                <a:gridCol w="1511894"/>
                <a:gridCol w="1141339"/>
                <a:gridCol w="816438"/>
                <a:gridCol w="727414"/>
                <a:gridCol w="1046989"/>
                <a:gridCol w="1002857"/>
                <a:gridCol w="986118"/>
              </a:tblGrid>
              <a:tr h="960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400" b="1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Pt</a:t>
                      </a:r>
                      <a:r>
                        <a:rPr lang="en-US" sz="1400" b="1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/Age/sex</a:t>
                      </a:r>
                      <a:endParaRPr lang="en-US" sz="1400" b="1" dirty="0">
                        <a:solidFill>
                          <a:srgbClr val="0000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400" b="1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Indication for </a:t>
                      </a:r>
                      <a:r>
                        <a:rPr lang="en-US" sz="1400" b="1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bmt</a:t>
                      </a:r>
                      <a:endParaRPr lang="en-US" sz="1400" b="1" dirty="0">
                        <a:solidFill>
                          <a:srgbClr val="0000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400" b="1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Donor</a:t>
                      </a:r>
                      <a:endParaRPr lang="en-US" sz="1400" b="1" dirty="0">
                        <a:solidFill>
                          <a:srgbClr val="0000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400" b="1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Date of BMT</a:t>
                      </a:r>
                      <a:endParaRPr lang="en-US" sz="1400" b="1" dirty="0">
                        <a:solidFill>
                          <a:srgbClr val="0000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400" b="1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Last Hgb</a:t>
                      </a:r>
                      <a:endParaRPr lang="en-US" sz="1400" b="1">
                        <a:solidFill>
                          <a:srgbClr val="0000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400" b="1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% donor red cells</a:t>
                      </a:r>
                      <a:endParaRPr lang="en-US" sz="1400" b="1" dirty="0">
                        <a:solidFill>
                          <a:srgbClr val="0000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400" b="1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% donor myeloid cells</a:t>
                      </a:r>
                      <a:endParaRPr lang="en-US" sz="1400" b="1" dirty="0">
                        <a:solidFill>
                          <a:srgbClr val="0000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400" b="1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% donor T cells</a:t>
                      </a:r>
                      <a:endParaRPr lang="en-US" sz="1400" b="1" dirty="0">
                        <a:solidFill>
                          <a:srgbClr val="0000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20/f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Osteonecrosis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Acute chest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Haplo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mother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10/2011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9.7*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21/f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Stroke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Acute chest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Haplo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sister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11/2011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13.4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15/f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Stroke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Moyamoya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Haplo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mother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11/2011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13.5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26/f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Acute chest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Iron overload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Haplo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half-brother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7/2012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12.3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&lt;5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39/m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VOC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alloimmunization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Haplo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father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9/2012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10.0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95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26/m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Stroke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Haplo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Mother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9/2012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9.5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95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6346195"/>
            <a:ext cx="7239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sz="1100" b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Hgb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reflects transfusion of RBCs within last 90 days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7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Future Directions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Genetic disease of stem cells</a:t>
            </a:r>
          </a:p>
          <a:p>
            <a:pPr lvl="1"/>
            <a:r>
              <a:rPr lang="en-US" b="1" dirty="0" smtClean="0"/>
              <a:t>Sickle cell disease, Thalassemia</a:t>
            </a:r>
          </a:p>
          <a:p>
            <a:pPr lvl="1"/>
            <a:r>
              <a:rPr lang="en-US" b="1" dirty="0" smtClean="0"/>
              <a:t>Goal to increase engraftment to &gt;75%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Autoimmune disease</a:t>
            </a:r>
          </a:p>
          <a:p>
            <a:pPr lvl="1"/>
            <a:r>
              <a:rPr lang="en-US" b="1" dirty="0" smtClean="0"/>
              <a:t>Lupus, </a:t>
            </a:r>
            <a:r>
              <a:rPr lang="en-US" b="1" dirty="0" err="1" smtClean="0"/>
              <a:t>Crohn’s</a:t>
            </a:r>
            <a:r>
              <a:rPr lang="en-US" b="1" dirty="0" smtClean="0"/>
              <a:t> disease etc.</a:t>
            </a:r>
          </a:p>
          <a:p>
            <a:pPr lvl="1"/>
            <a:r>
              <a:rPr lang="en-US" b="1" dirty="0" smtClean="0"/>
              <a:t>Solid organ transplantation</a:t>
            </a:r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Take home</a:t>
            </a:r>
            <a:endParaRPr lang="en-US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816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Morbidity and mortality following </a:t>
            </a:r>
            <a:r>
              <a:rPr lang="en-US" sz="2800" b="1" dirty="0" err="1" smtClean="0"/>
              <a:t>Allo</a:t>
            </a:r>
            <a:r>
              <a:rPr lang="en-US" sz="2800" b="1" dirty="0" smtClean="0"/>
              <a:t> BMT has decreased substantially</a:t>
            </a:r>
          </a:p>
          <a:p>
            <a:pPr lvl="1"/>
            <a:r>
              <a:rPr lang="en-US" sz="2400" dirty="0" smtClean="0"/>
              <a:t>Better supportive care</a:t>
            </a:r>
          </a:p>
          <a:p>
            <a:pPr lvl="1"/>
            <a:r>
              <a:rPr lang="en-US" sz="2400" dirty="0" smtClean="0"/>
              <a:t>Reduced intensity prep regimens</a:t>
            </a:r>
          </a:p>
          <a:p>
            <a:pPr lvl="1"/>
            <a:r>
              <a:rPr lang="en-US" sz="2400" dirty="0" smtClean="0"/>
              <a:t>Post transplant Cy</a:t>
            </a:r>
          </a:p>
          <a:p>
            <a:pPr lvl="1"/>
            <a:endParaRPr lang="en-US" sz="2400" dirty="0" smtClean="0"/>
          </a:p>
          <a:p>
            <a:r>
              <a:rPr lang="en-US" b="1" dirty="0" smtClean="0"/>
              <a:t>Alternative donor transplants are a reality</a:t>
            </a:r>
          </a:p>
          <a:p>
            <a:pPr lvl="1"/>
            <a:r>
              <a:rPr lang="en-US" dirty="0" smtClean="0"/>
              <a:t>Virtually everyone has a donor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BMT for genetic disease, autoimmunity and solid organ transplantation is the next frontier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533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Acknowledgments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62195" y="2209800"/>
            <a:ext cx="395280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accent2"/>
                </a:solidFill>
                <a:latin typeface="Comic Sans MS" pitchFamily="66" charset="0"/>
              </a:defRPr>
            </a:lvl1pPr>
            <a:lvl2pPr marL="742950" indent="-285750">
              <a:defRPr sz="3200" b="1">
                <a:solidFill>
                  <a:schemeClr val="accent2"/>
                </a:solidFill>
                <a:latin typeface="Comic Sans MS" pitchFamily="66" charset="0"/>
              </a:defRPr>
            </a:lvl2pPr>
            <a:lvl3pPr marL="11430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4pPr>
            <a:lvl5pPr marL="20574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2400" dirty="0">
                <a:solidFill>
                  <a:prstClr val="black"/>
                </a:solidFill>
              </a:rPr>
              <a:t>George Santos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Albert Owens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Lyle Sensenbrenner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Rick Jones</a:t>
            </a:r>
            <a:endParaRPr lang="en-US" sz="2400" dirty="0">
              <a:solidFill>
                <a:prstClr val="black"/>
              </a:solidFill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Ephraim Fuchs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Leo </a:t>
            </a:r>
            <a:r>
              <a:rPr lang="en-US" sz="2400" dirty="0" smtClean="0">
                <a:solidFill>
                  <a:prstClr val="black"/>
                </a:solidFill>
              </a:rPr>
              <a:t>Luznik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Sophie Lanzkron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Chris Gamper</a:t>
            </a:r>
            <a:endParaRPr lang="en-US" sz="2400" dirty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Javier Bolanos-Meade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Sue Leffell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503624" y="2301876"/>
            <a:ext cx="1847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accent2"/>
                </a:solidFill>
                <a:latin typeface="Comic Sans MS" pitchFamily="66" charset="0"/>
              </a:defRPr>
            </a:lvl1pPr>
            <a:lvl2pPr marL="742950" indent="-285750">
              <a:defRPr sz="3200" b="1">
                <a:solidFill>
                  <a:schemeClr val="accent2"/>
                </a:solidFill>
                <a:latin typeface="Comic Sans MS" pitchFamily="66" charset="0"/>
              </a:defRPr>
            </a:lvl2pPr>
            <a:lvl3pPr marL="11430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4pPr>
            <a:lvl5pPr marL="20574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 algn="ctr"/>
            <a:endParaRPr lang="en-US">
              <a:solidFill>
                <a:prstClr val="black"/>
              </a:solidFill>
            </a:endParaRPr>
          </a:p>
          <a:p>
            <a:pPr algn="ctr"/>
            <a:endParaRPr lang="en-US">
              <a:solidFill>
                <a:prstClr val="black"/>
              </a:solidFill>
            </a:endParaRPr>
          </a:p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urved Right Arrow 8"/>
          <p:cNvSpPr/>
          <p:nvPr/>
        </p:nvSpPr>
        <p:spPr bwMode="auto">
          <a:xfrm>
            <a:off x="1371600" y="1905000"/>
            <a:ext cx="717973" cy="4648200"/>
          </a:xfrm>
          <a:prstGeom prst="curvedRigh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urved Right Arrow 9"/>
          <p:cNvSpPr/>
          <p:nvPr/>
        </p:nvSpPr>
        <p:spPr bwMode="auto">
          <a:xfrm>
            <a:off x="5334000" y="1828800"/>
            <a:ext cx="650240" cy="4648200"/>
          </a:xfrm>
          <a:prstGeom prst="curvedRigh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1080000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2743200" y="1676400"/>
            <a:ext cx="2358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accent2"/>
                </a:solidFill>
                <a:latin typeface="Comic Sans MS" pitchFamily="66" charset="0"/>
              </a:defRPr>
            </a:lvl1pPr>
            <a:lvl2pPr marL="742950" indent="-285750">
              <a:defRPr sz="3200" b="1">
                <a:solidFill>
                  <a:schemeClr val="accent2"/>
                </a:solidFill>
                <a:latin typeface="Comic Sans MS" pitchFamily="66" charset="0"/>
              </a:defRPr>
            </a:lvl2pPr>
            <a:lvl3pPr marL="11430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4pPr>
            <a:lvl5pPr marL="20574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Laboratory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3124200" y="6044625"/>
            <a:ext cx="1207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accent2"/>
                </a:solidFill>
                <a:latin typeface="Comic Sans MS" pitchFamily="66" charset="0"/>
              </a:defRPr>
            </a:lvl1pPr>
            <a:lvl2pPr marL="742950" indent="-285750">
              <a:defRPr sz="3200" b="1">
                <a:solidFill>
                  <a:schemeClr val="accent2"/>
                </a:solidFill>
                <a:latin typeface="Comic Sans MS" pitchFamily="66" charset="0"/>
              </a:defRPr>
            </a:lvl2pPr>
            <a:lvl3pPr marL="11430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4pPr>
            <a:lvl5pPr marL="2057400" indent="-228600">
              <a:defRPr sz="3200" b="1">
                <a:solidFill>
                  <a:schemeClr val="accent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Clinic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4240" y="2057400"/>
            <a:ext cx="2395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JHU Nursing</a:t>
            </a:r>
          </a:p>
          <a:p>
            <a:r>
              <a:rPr lang="en-US" sz="2400" b="1" dirty="0">
                <a:solidFill>
                  <a:srgbClr val="0000CC"/>
                </a:solidFill>
              </a:rPr>
              <a:t>JHU </a:t>
            </a:r>
            <a:r>
              <a:rPr lang="en-US" sz="2400" b="1" dirty="0" err="1">
                <a:solidFill>
                  <a:srgbClr val="0000CC"/>
                </a:solidFill>
              </a:rPr>
              <a:t>Housestaff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>
                <a:solidFill>
                  <a:srgbClr val="0000CC"/>
                </a:solidFill>
              </a:rPr>
              <a:t>Patients/Families</a:t>
            </a:r>
          </a:p>
        </p:txBody>
      </p:sp>
      <p:pic>
        <p:nvPicPr>
          <p:cNvPr id="11" name="Picture 2" descr="http://t0.gstatic.com/images?q=tbn:ANd9GcSKUKNxzAHDOXdx3OonIibq61uOzjhb8qZgqPL3f4iWl7dDYtx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667000" cy="21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0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Glossary continued: Conditioning regimen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Myeloablative</a:t>
            </a:r>
            <a:endParaRPr lang="en-US" b="1" dirty="0" smtClean="0"/>
          </a:p>
          <a:p>
            <a:pPr lvl="1"/>
            <a:r>
              <a:rPr lang="en-US" b="1" dirty="0" smtClean="0"/>
              <a:t>Conditioning without BMT would lead to permanent </a:t>
            </a:r>
            <a:r>
              <a:rPr lang="en-US" b="1" dirty="0" err="1" smtClean="0"/>
              <a:t>aplasia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Non-</a:t>
            </a:r>
            <a:r>
              <a:rPr lang="en-US" b="1" dirty="0" err="1" smtClean="0"/>
              <a:t>myeloablative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aka </a:t>
            </a:r>
            <a:r>
              <a:rPr lang="en-US" b="1" dirty="0" err="1" smtClean="0"/>
              <a:t>miniBMT</a:t>
            </a:r>
            <a:r>
              <a:rPr lang="en-US" b="1" dirty="0" smtClean="0"/>
              <a:t>, reduced intensity</a:t>
            </a:r>
          </a:p>
          <a:p>
            <a:pPr lvl="1"/>
            <a:r>
              <a:rPr lang="en-US" b="1" dirty="0" err="1" smtClean="0"/>
              <a:t>Autologous</a:t>
            </a:r>
            <a:r>
              <a:rPr lang="en-US" b="1" dirty="0" smtClean="0"/>
              <a:t> recovery would occur without BMT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173038"/>
            <a:ext cx="8061325" cy="13779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Hematopoietic Stem Cell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Transplants in the United States, 2009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7785100" y="6630988"/>
            <a:ext cx="1138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" dirty="0">
                <a:solidFill>
                  <a:srgbClr val="1A5FFA"/>
                </a:solidFill>
                <a:latin typeface="Arial" charset="0"/>
              </a:rPr>
              <a:t>SUM-WW11_8.ppt</a:t>
            </a: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7913688" y="6419850"/>
            <a:ext cx="1025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EBAB00"/>
                </a:solidFill>
              </a:rPr>
              <a:t>Slide 8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 rot="-5400000">
            <a:off x="-737394" y="3610769"/>
            <a:ext cx="2525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Number of Transplants</a:t>
            </a:r>
          </a:p>
        </p:txBody>
      </p:sp>
      <p:pic>
        <p:nvPicPr>
          <p:cNvPr id="8247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4" y="1280463"/>
            <a:ext cx="77041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Possibilities of BMT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4038600" cy="4525963"/>
          </a:xfrm>
        </p:spPr>
        <p:txBody>
          <a:bodyPr/>
          <a:lstStyle/>
          <a:p>
            <a:r>
              <a:rPr lang="en-US" b="1" dirty="0" smtClean="0"/>
              <a:t>Eradicate cancer</a:t>
            </a:r>
          </a:p>
          <a:p>
            <a:pPr lvl="1"/>
            <a:r>
              <a:rPr lang="en-US" b="1" dirty="0" smtClean="0"/>
              <a:t>Leukemia</a:t>
            </a:r>
          </a:p>
          <a:p>
            <a:pPr lvl="1"/>
            <a:r>
              <a:rPr lang="en-US" b="1" dirty="0" smtClean="0"/>
              <a:t>Lymphoma</a:t>
            </a:r>
          </a:p>
          <a:p>
            <a:pPr lvl="1"/>
            <a:r>
              <a:rPr lang="en-US" b="1" dirty="0" smtClean="0"/>
              <a:t>MDS</a:t>
            </a:r>
          </a:p>
          <a:p>
            <a:pPr lvl="1"/>
            <a:endParaRPr lang="en-US" dirty="0"/>
          </a:p>
          <a:p>
            <a:r>
              <a:rPr lang="en-US" b="1" dirty="0" smtClean="0"/>
              <a:t>Replace a defective organ</a:t>
            </a:r>
          </a:p>
          <a:p>
            <a:pPr lvl="1"/>
            <a:r>
              <a:rPr lang="en-US" b="1" dirty="0" err="1" smtClean="0"/>
              <a:t>Aplastic</a:t>
            </a:r>
            <a:r>
              <a:rPr lang="en-US" b="1" dirty="0" smtClean="0"/>
              <a:t> anemia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179637"/>
            <a:ext cx="4800600" cy="4525963"/>
          </a:xfrm>
        </p:spPr>
        <p:txBody>
          <a:bodyPr/>
          <a:lstStyle/>
          <a:p>
            <a:r>
              <a:rPr lang="en-US" b="1" dirty="0" smtClean="0"/>
              <a:t>Genetic blood disease</a:t>
            </a:r>
          </a:p>
          <a:p>
            <a:pPr lvl="1"/>
            <a:r>
              <a:rPr lang="en-US" b="1" dirty="0" smtClean="0"/>
              <a:t>Sickle cell anemia</a:t>
            </a:r>
          </a:p>
          <a:p>
            <a:pPr lvl="1"/>
            <a:r>
              <a:rPr lang="en-US" b="1" dirty="0" smtClean="0"/>
              <a:t>Thalassemia</a:t>
            </a:r>
          </a:p>
          <a:p>
            <a:endParaRPr lang="en-US" b="1" dirty="0" smtClean="0"/>
          </a:p>
          <a:p>
            <a:r>
              <a:rPr lang="en-US" b="1" dirty="0" smtClean="0"/>
              <a:t>Replace a defective immune system (autoimmunity)</a:t>
            </a:r>
          </a:p>
          <a:p>
            <a:pPr lvl="1"/>
            <a:r>
              <a:rPr lang="en-US" b="1" dirty="0" smtClean="0"/>
              <a:t>Lupus, MS, </a:t>
            </a:r>
            <a:r>
              <a:rPr lang="en-US" b="1" dirty="0" err="1" smtClean="0"/>
              <a:t>Crohn’s</a:t>
            </a:r>
            <a:r>
              <a:rPr lang="en-US" b="1" dirty="0" smtClean="0"/>
              <a:t>, RA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Solid organ transplantation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75213272"/>
              </p:ext>
            </p:extLst>
          </p:nvPr>
        </p:nvGraphicFramePr>
        <p:xfrm>
          <a:off x="685800" y="1611868"/>
          <a:ext cx="27020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343400" y="1618229"/>
            <a:ext cx="3505200" cy="369332"/>
            <a:chOff x="2636" y="0"/>
            <a:chExt cx="2699394" cy="369332"/>
          </a:xfrm>
          <a:solidFill>
            <a:srgbClr val="0000CC"/>
          </a:solidFill>
        </p:grpSpPr>
        <p:sp>
          <p:nvSpPr>
            <p:cNvPr id="9" name="Rounded Rectangle 8"/>
            <p:cNvSpPr/>
            <p:nvPr/>
          </p:nvSpPr>
          <p:spPr>
            <a:xfrm>
              <a:off x="2636" y="0"/>
              <a:ext cx="2699394" cy="36933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0665" y="18029"/>
              <a:ext cx="2663336" cy="3332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prstClr val="white"/>
                  </a:solidFill>
                </a:rPr>
                <a:t>New/Future Uses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42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Obstacle to Success of BMT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Hematologic malignancies</a:t>
            </a:r>
          </a:p>
          <a:p>
            <a:pPr lvl="1"/>
            <a:r>
              <a:rPr lang="en-US" b="1" dirty="0" smtClean="0"/>
              <a:t>Toxicity</a:t>
            </a:r>
          </a:p>
          <a:p>
            <a:pPr lvl="2"/>
            <a:r>
              <a:rPr lang="en-US" b="1" dirty="0" smtClean="0"/>
              <a:t>GVHD</a:t>
            </a:r>
          </a:p>
          <a:p>
            <a:pPr lvl="2"/>
            <a:r>
              <a:rPr lang="en-US" b="1" dirty="0" smtClean="0"/>
              <a:t>Death</a:t>
            </a:r>
          </a:p>
          <a:p>
            <a:pPr lvl="1"/>
            <a:r>
              <a:rPr lang="en-US" b="1" dirty="0" smtClean="0"/>
              <a:t>Donors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Relapse</a:t>
            </a:r>
          </a:p>
          <a:p>
            <a:pPr lvl="2"/>
            <a:r>
              <a:rPr lang="en-US" b="1" dirty="0" smtClean="0">
                <a:solidFill>
                  <a:srgbClr val="0000CC"/>
                </a:solidFill>
              </a:rPr>
              <a:t>Biggest obstacle for hematologic malignancies</a:t>
            </a:r>
          </a:p>
          <a:p>
            <a:pPr lvl="1"/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Non-malignant disease (</a:t>
            </a:r>
            <a:r>
              <a:rPr lang="en-US" b="1" dirty="0" err="1" smtClean="0"/>
              <a:t>e.g</a:t>
            </a:r>
            <a:r>
              <a:rPr lang="en-US" b="1" dirty="0" smtClean="0"/>
              <a:t>, Sickle cell)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Toxicity</a:t>
            </a:r>
          </a:p>
          <a:p>
            <a:pPr lvl="2"/>
            <a:r>
              <a:rPr lang="en-US" b="1" dirty="0">
                <a:solidFill>
                  <a:prstClr val="black"/>
                </a:solidFill>
              </a:rPr>
              <a:t>GVHD</a:t>
            </a:r>
          </a:p>
          <a:p>
            <a:pPr lvl="2"/>
            <a:r>
              <a:rPr lang="en-US" b="1" dirty="0">
                <a:solidFill>
                  <a:prstClr val="black"/>
                </a:solidFill>
              </a:rPr>
              <a:t>Death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Donors</a:t>
            </a:r>
          </a:p>
          <a:p>
            <a:pPr lvl="1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33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SAFETY and Donor availability</a:t>
            </a:r>
          </a:p>
        </p:txBody>
      </p:sp>
    </p:spTree>
    <p:extLst>
      <p:ext uri="{BB962C8B-B14F-4D97-AF65-F5344CB8AC3E}">
        <p14:creationId xmlns:p14="http://schemas.microsoft.com/office/powerpoint/2010/main" val="205342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8466"/>
            <a:ext cx="7975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Reduced Intensity BMT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533" y="1981200"/>
            <a:ext cx="81788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00CC"/>
              </a:buClr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Low-dose immunosuppressive conditioning to allow BMT to take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Lower conditioning regimen toxicity 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Available to older (&gt;70) and less fit patients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Substantially cheaper than standard BMT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Outpatient procedure</a:t>
            </a:r>
          </a:p>
          <a:p>
            <a:pPr lvl="1">
              <a:lnSpc>
                <a:spcPct val="50000"/>
              </a:lnSpc>
              <a:buClr>
                <a:srgbClr val="0000CC"/>
              </a:buClr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28800" y="1066800"/>
            <a:ext cx="5259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Non-</a:t>
            </a:r>
            <a:r>
              <a:rPr lang="en-US" sz="2800" b="1" dirty="0" err="1">
                <a:solidFill>
                  <a:srgbClr val="0000CC"/>
                </a:solidFill>
              </a:rPr>
              <a:t>myeloablative</a:t>
            </a:r>
            <a:r>
              <a:rPr lang="en-US" sz="2800" b="1" dirty="0">
                <a:solidFill>
                  <a:srgbClr val="0000CC"/>
                </a:solidFill>
              </a:rPr>
              <a:t> or “mini” BMT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Genetics of HLA system</a:t>
            </a:r>
            <a:endParaRPr lang="en-US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allele from each parent</a:t>
            </a:r>
          </a:p>
          <a:p>
            <a:endParaRPr lang="en-US" dirty="0" smtClean="0"/>
          </a:p>
          <a:p>
            <a:r>
              <a:rPr lang="en-US" dirty="0" smtClean="0"/>
              <a:t>If 1 sibling: 25% chance of inheriting same HLA </a:t>
            </a:r>
            <a:r>
              <a:rPr lang="en-US" dirty="0" err="1" smtClean="0"/>
              <a:t>allelle</a:t>
            </a:r>
            <a:r>
              <a:rPr lang="en-US" dirty="0" smtClean="0"/>
              <a:t> s (perfect match) </a:t>
            </a:r>
          </a:p>
          <a:p>
            <a:endParaRPr lang="en-US" dirty="0" smtClean="0"/>
          </a:p>
          <a:p>
            <a:r>
              <a:rPr lang="en-US" dirty="0" smtClean="0"/>
              <a:t>If 2 siblings 44% chance of having perfect match.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76200" y="272534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Comic Sans MS" pitchFamily="66" charset="0"/>
              </a:rPr>
              <a:t>Alternative Stem Cell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572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Matched unrelated donor: available in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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P MathA" pitchFamily="2" charset="2"/>
              </a:rPr>
              <a:t>60% of Caucasians </a:t>
            </a:r>
          </a:p>
          <a:p>
            <a:pPr lvl="1">
              <a:lnSpc>
                <a:spcPct val="8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  <a:sym typeface="WP MathA" pitchFamily="2" charset="2"/>
              </a:rPr>
              <a:t>Rare for many ethnic groups - &lt;10% of African-Americans</a:t>
            </a:r>
          </a:p>
          <a:p>
            <a:pPr lvl="1">
              <a:lnSpc>
                <a:spcPct val="80000"/>
              </a:lnSpc>
              <a:buClr>
                <a:srgbClr val="0000CC"/>
              </a:buClr>
            </a:pPr>
            <a:endParaRPr lang="en-US" dirty="0" smtClean="0">
              <a:latin typeface="Arial" pitchFamily="34" charset="0"/>
              <a:cs typeface="Arial" pitchFamily="34" charset="0"/>
              <a:sym typeface="WP MathA" pitchFamily="2" charset="2"/>
            </a:endParaRPr>
          </a:p>
          <a:p>
            <a:pPr lvl="1">
              <a:lnSpc>
                <a:spcPct val="20000"/>
              </a:lnSpc>
              <a:buClr>
                <a:srgbClr val="0000CC"/>
              </a:buClr>
            </a:pPr>
            <a:endParaRPr lang="en-US" dirty="0" smtClean="0">
              <a:latin typeface="Arial" pitchFamily="34" charset="0"/>
              <a:cs typeface="Arial" pitchFamily="34" charset="0"/>
              <a:sym typeface="WP MathA" pitchFamily="2" charset="2"/>
            </a:endParaRPr>
          </a:p>
          <a:p>
            <a:pPr>
              <a:lnSpc>
                <a:spcPct val="8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  <a:sym typeface="WP MathA" pitchFamily="2" charset="2"/>
              </a:rPr>
              <a:t>Umbilical cord – 2 antigen MM in 80%</a:t>
            </a:r>
          </a:p>
          <a:p>
            <a:pPr lvl="1">
              <a:lnSpc>
                <a:spcPct val="8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  <a:sym typeface="WP MathA" pitchFamily="2" charset="2"/>
              </a:rPr>
              <a:t>Delayed engraftment in adults</a:t>
            </a:r>
          </a:p>
          <a:p>
            <a:pPr lvl="1">
              <a:lnSpc>
                <a:spcPct val="8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  <a:sym typeface="WP MathA" pitchFamily="2" charset="2"/>
              </a:rPr>
              <a:t>Immune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dysfunction in adults</a:t>
            </a:r>
          </a:p>
          <a:p>
            <a:pPr lvl="1">
              <a:lnSpc>
                <a:spcPct val="80000"/>
              </a:lnSpc>
              <a:buClr>
                <a:srgbClr val="0000CC"/>
              </a:buClr>
            </a:pPr>
            <a:endParaRPr lang="en-US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Embryonic stem cells</a:t>
            </a:r>
          </a:p>
          <a:p>
            <a:pPr>
              <a:lnSpc>
                <a:spcPct val="80000"/>
              </a:lnSpc>
              <a:buClr>
                <a:srgbClr val="0000CC"/>
              </a:buClr>
            </a:pPr>
            <a:endParaRPr lang="en-US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Patient specific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iPSC</a:t>
            </a:r>
            <a:endParaRPr lang="en-US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1">
              <a:lnSpc>
                <a:spcPct val="80000"/>
              </a:lnSpc>
              <a:buClr>
                <a:srgbClr val="0000CC"/>
              </a:buClr>
            </a:pPr>
            <a:endParaRPr lang="en-US" dirty="0" smtClean="0">
              <a:latin typeface="Arial" pitchFamily="34" charset="0"/>
              <a:cs typeface="Arial" pitchFamily="34" charset="0"/>
              <a:sym typeface="WP MathA" pitchFamily="2" charset="2"/>
            </a:endParaRPr>
          </a:p>
          <a:p>
            <a:pPr lvl="1">
              <a:lnSpc>
                <a:spcPct val="20000"/>
              </a:lnSpc>
              <a:buClr>
                <a:srgbClr val="0000CC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00CC"/>
              </a:buClr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Haploidentical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related – rapidly available to almost everyone</a:t>
            </a:r>
          </a:p>
          <a:p>
            <a:pPr lvl="1">
              <a:lnSpc>
                <a:spcPct val="80000"/>
              </a:lnSpc>
              <a:buClr>
                <a:srgbClr val="0000CC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Unacceptably high rates of GVHD, historically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1789244" y="1066800"/>
            <a:ext cx="4306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Matched sibs available &lt;30% </a:t>
            </a:r>
            <a:r>
              <a:rPr lang="en-US" sz="2400" b="1" dirty="0" err="1">
                <a:solidFill>
                  <a:srgbClr val="0000CC"/>
                </a:solidFill>
              </a:rPr>
              <a:t>pts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33800" y="3962400"/>
            <a:ext cx="2133600" cy="914400"/>
            <a:chOff x="3962400" y="3962400"/>
            <a:chExt cx="2133600" cy="914400"/>
          </a:xfrm>
        </p:grpSpPr>
        <p:sp>
          <p:nvSpPr>
            <p:cNvPr id="2" name="Right Brace 1"/>
            <p:cNvSpPr/>
            <p:nvPr/>
          </p:nvSpPr>
          <p:spPr>
            <a:xfrm>
              <a:off x="3962400" y="3962400"/>
              <a:ext cx="155448" cy="914400"/>
            </a:xfrm>
            <a:prstGeom prst="rightBrac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97110" y="4234934"/>
              <a:ext cx="1798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Comic Sans MS" pitchFamily="66" charset="0"/>
                </a:rPr>
                <a:t>Don’t‘ engraft!</a:t>
              </a:r>
              <a:endParaRPr lang="en-US" b="1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IBMTR">
  <a:themeElements>
    <a:clrScheme name="1_CIBMTR 9">
      <a:dk1>
        <a:srgbClr val="000000"/>
      </a:dk1>
      <a:lt1>
        <a:srgbClr val="FFFFFF"/>
      </a:lt1>
      <a:dk2>
        <a:srgbClr val="9A1920"/>
      </a:dk2>
      <a:lt2>
        <a:srgbClr val="260C00"/>
      </a:lt2>
      <a:accent1>
        <a:srgbClr val="EBAB00"/>
      </a:accent1>
      <a:accent2>
        <a:srgbClr val="09CB37"/>
      </a:accent2>
      <a:accent3>
        <a:srgbClr val="CAABAB"/>
      </a:accent3>
      <a:accent4>
        <a:srgbClr val="DADADA"/>
      </a:accent4>
      <a:accent5>
        <a:srgbClr val="F3D2AA"/>
      </a:accent5>
      <a:accent6>
        <a:srgbClr val="07B831"/>
      </a:accent6>
      <a:hlink>
        <a:srgbClr val="1A5FFA"/>
      </a:hlink>
      <a:folHlink>
        <a:srgbClr val="CC00FF"/>
      </a:folHlink>
    </a:clrScheme>
    <a:fontScheme name="1_CIBMT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IBMTR 1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000000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79797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MTR 2">
        <a:dk1>
          <a:srgbClr val="000000"/>
        </a:dk1>
        <a:lt1>
          <a:srgbClr val="FFFFFF"/>
        </a:lt1>
        <a:dk2>
          <a:srgbClr val="063DE8"/>
        </a:dk2>
        <a:lt2>
          <a:srgbClr val="02113F"/>
        </a:lt2>
        <a:accent1>
          <a:srgbClr val="FFFF00"/>
        </a:accent1>
        <a:accent2>
          <a:srgbClr val="DF212A"/>
        </a:accent2>
        <a:accent3>
          <a:srgbClr val="AAAFF2"/>
        </a:accent3>
        <a:accent4>
          <a:srgbClr val="DADADA"/>
        </a:accent4>
        <a:accent5>
          <a:srgbClr val="FFFFAA"/>
        </a:accent5>
        <a:accent6>
          <a:srgbClr val="CA1D25"/>
        </a:accent6>
        <a:hlink>
          <a:srgbClr val="819FFC"/>
        </a:hlink>
        <a:folHlink>
          <a:srgbClr val="C16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MTR 3">
        <a:dk1>
          <a:srgbClr val="000000"/>
        </a:dk1>
        <a:lt1>
          <a:srgbClr val="FFFFFF"/>
        </a:lt1>
        <a:dk2>
          <a:srgbClr val="550169"/>
        </a:dk2>
        <a:lt2>
          <a:srgbClr val="2B0135"/>
        </a:lt2>
        <a:accent1>
          <a:srgbClr val="FFFF00"/>
        </a:accent1>
        <a:accent2>
          <a:srgbClr val="CC0000"/>
        </a:accent2>
        <a:accent3>
          <a:srgbClr val="B4AAB9"/>
        </a:accent3>
        <a:accent4>
          <a:srgbClr val="DADADA"/>
        </a:accent4>
        <a:accent5>
          <a:srgbClr val="FFFFAA"/>
        </a:accent5>
        <a:accent6>
          <a:srgbClr val="B90000"/>
        </a:accent6>
        <a:hlink>
          <a:srgbClr val="EB9AFE"/>
        </a:hlink>
        <a:folHlink>
          <a:srgbClr val="D68D0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MTR 4">
        <a:dk1>
          <a:srgbClr val="000000"/>
        </a:dk1>
        <a:lt1>
          <a:srgbClr val="FFFFFF"/>
        </a:lt1>
        <a:dk2>
          <a:srgbClr val="054000"/>
        </a:dk2>
        <a:lt2>
          <a:srgbClr val="021600"/>
        </a:lt2>
        <a:accent1>
          <a:srgbClr val="FFFF00"/>
        </a:accent1>
        <a:accent2>
          <a:srgbClr val="FF6600"/>
        </a:accent2>
        <a:accent3>
          <a:srgbClr val="AAAFAA"/>
        </a:accent3>
        <a:accent4>
          <a:srgbClr val="DADADA"/>
        </a:accent4>
        <a:accent5>
          <a:srgbClr val="FFFFAA"/>
        </a:accent5>
        <a:accent6>
          <a:srgbClr val="E75C00"/>
        </a:accent6>
        <a:hlink>
          <a:srgbClr val="0DBA00"/>
        </a:hlink>
        <a:folHlink>
          <a:srgbClr val="767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MTR 5">
        <a:dk1>
          <a:srgbClr val="000000"/>
        </a:dk1>
        <a:lt1>
          <a:srgbClr val="FFFFFF"/>
        </a:lt1>
        <a:dk2>
          <a:srgbClr val="8A003E"/>
        </a:dk2>
        <a:lt2>
          <a:srgbClr val="3B001B"/>
        </a:lt2>
        <a:accent1>
          <a:srgbClr val="FFFF00"/>
        </a:accent1>
        <a:accent2>
          <a:srgbClr val="66FFFF"/>
        </a:accent2>
        <a:accent3>
          <a:srgbClr val="C4AAAF"/>
        </a:accent3>
        <a:accent4>
          <a:srgbClr val="DADADA"/>
        </a:accent4>
        <a:accent5>
          <a:srgbClr val="FFFFAA"/>
        </a:accent5>
        <a:accent6>
          <a:srgbClr val="5CE7E7"/>
        </a:accent6>
        <a:hlink>
          <a:srgbClr val="FA00A7"/>
        </a:hlink>
        <a:folHlink>
          <a:srgbClr val="D997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MTR 6">
        <a:dk1>
          <a:srgbClr val="000000"/>
        </a:dk1>
        <a:lt1>
          <a:srgbClr val="FFFFFF"/>
        </a:lt1>
        <a:dk2>
          <a:srgbClr val="A33100"/>
        </a:dk2>
        <a:lt2>
          <a:srgbClr val="663300"/>
        </a:lt2>
        <a:accent1>
          <a:srgbClr val="D3A219"/>
        </a:accent1>
        <a:accent2>
          <a:srgbClr val="808000"/>
        </a:accent2>
        <a:accent3>
          <a:srgbClr val="CEADAA"/>
        </a:accent3>
        <a:accent4>
          <a:srgbClr val="DADADA"/>
        </a:accent4>
        <a:accent5>
          <a:srgbClr val="E6CEAB"/>
        </a:accent5>
        <a:accent6>
          <a:srgbClr val="737300"/>
        </a:accent6>
        <a:hlink>
          <a:srgbClr val="FFCC66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MTR 7">
        <a:dk1>
          <a:srgbClr val="000000"/>
        </a:dk1>
        <a:lt1>
          <a:srgbClr val="FFFFFF"/>
        </a:lt1>
        <a:dk2>
          <a:srgbClr val="A11F08"/>
        </a:dk2>
        <a:lt2>
          <a:srgbClr val="260C00"/>
        </a:lt2>
        <a:accent1>
          <a:srgbClr val="FFFF00"/>
        </a:accent1>
        <a:accent2>
          <a:srgbClr val="09CB37"/>
        </a:accent2>
        <a:accent3>
          <a:srgbClr val="CDABAA"/>
        </a:accent3>
        <a:accent4>
          <a:srgbClr val="DADADA"/>
        </a:accent4>
        <a:accent5>
          <a:srgbClr val="FFFFAA"/>
        </a:accent5>
        <a:accent6>
          <a:srgbClr val="07B831"/>
        </a:accent6>
        <a:hlink>
          <a:srgbClr val="FF9933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MTR 8">
        <a:dk1>
          <a:srgbClr val="000000"/>
        </a:dk1>
        <a:lt1>
          <a:srgbClr val="FFFFFF"/>
        </a:lt1>
        <a:dk2>
          <a:srgbClr val="9A1920"/>
        </a:dk2>
        <a:lt2>
          <a:srgbClr val="190000"/>
        </a:lt2>
        <a:accent1>
          <a:srgbClr val="FFFF00"/>
        </a:accent1>
        <a:accent2>
          <a:srgbClr val="09CB37"/>
        </a:accent2>
        <a:accent3>
          <a:srgbClr val="CAABAB"/>
        </a:accent3>
        <a:accent4>
          <a:srgbClr val="DADADA"/>
        </a:accent4>
        <a:accent5>
          <a:srgbClr val="FFFFAA"/>
        </a:accent5>
        <a:accent6>
          <a:srgbClr val="07B831"/>
        </a:accent6>
        <a:hlink>
          <a:srgbClr val="EBAB32"/>
        </a:hlink>
        <a:folHlink>
          <a:srgbClr val="A2BE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MTR 9">
        <a:dk1>
          <a:srgbClr val="000000"/>
        </a:dk1>
        <a:lt1>
          <a:srgbClr val="FFFFFF"/>
        </a:lt1>
        <a:dk2>
          <a:srgbClr val="9A1920"/>
        </a:dk2>
        <a:lt2>
          <a:srgbClr val="260C00"/>
        </a:lt2>
        <a:accent1>
          <a:srgbClr val="EBAB00"/>
        </a:accent1>
        <a:accent2>
          <a:srgbClr val="09CB37"/>
        </a:accent2>
        <a:accent3>
          <a:srgbClr val="CAABAB"/>
        </a:accent3>
        <a:accent4>
          <a:srgbClr val="DADADA"/>
        </a:accent4>
        <a:accent5>
          <a:srgbClr val="F3D2AA"/>
        </a:accent5>
        <a:accent6>
          <a:srgbClr val="07B831"/>
        </a:accent6>
        <a:hlink>
          <a:srgbClr val="1A5FFA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1271</Words>
  <Application>Microsoft Macintosh PowerPoint</Application>
  <PresentationFormat>On-screen Show (4:3)</PresentationFormat>
  <Paragraphs>344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15_Office Theme</vt:lpstr>
      <vt:lpstr>26_Office Theme</vt:lpstr>
      <vt:lpstr>28_Office Theme</vt:lpstr>
      <vt:lpstr>2_CIBMTR</vt:lpstr>
      <vt:lpstr>1_Office Theme</vt:lpstr>
      <vt:lpstr>2_Office Theme</vt:lpstr>
      <vt:lpstr>8_Office Theme</vt:lpstr>
      <vt:lpstr>29_Office Theme</vt:lpstr>
      <vt:lpstr>16_Office Theme</vt:lpstr>
      <vt:lpstr>17_Office Theme</vt:lpstr>
      <vt:lpstr>18_Office Theme</vt:lpstr>
      <vt:lpstr>19_Office Theme</vt:lpstr>
      <vt:lpstr>30_Office Theme</vt:lpstr>
      <vt:lpstr>31_Office Theme</vt:lpstr>
      <vt:lpstr>33_Office Theme</vt:lpstr>
      <vt:lpstr>Regenerative Medicine to Cure Sickle Cell Anemia</vt:lpstr>
      <vt:lpstr>Glossary of terms</vt:lpstr>
      <vt:lpstr>Glossary continued: Conditioning regimen</vt:lpstr>
      <vt:lpstr>Indications for Hematopoietic Stem Cell Transplants in the United States, 2009</vt:lpstr>
      <vt:lpstr>Possibilities of BMT</vt:lpstr>
      <vt:lpstr>Obstacle to Success of BMT</vt:lpstr>
      <vt:lpstr>Reduced Intensity BMT</vt:lpstr>
      <vt:lpstr>Genetics of HLA system</vt:lpstr>
      <vt:lpstr>Alternative Stem Cell Sources</vt:lpstr>
      <vt:lpstr>Alternative Donor AlloBMT (1997)</vt:lpstr>
      <vt:lpstr>High Dose Cyclophosphamide to Mitigate Alloimmunity </vt:lpstr>
      <vt:lpstr>Post Transplant High Dose Cy</vt:lpstr>
      <vt:lpstr>Hypothesis</vt:lpstr>
      <vt:lpstr>Sickle Cell Anemia</vt:lpstr>
      <vt:lpstr>Genetics of Sickle Cell Disease</vt:lpstr>
      <vt:lpstr>Epidemiology</vt:lpstr>
      <vt:lpstr>Annual cost of medical care in the US for people who suffer from sickle cell disease exceeds $1.1 billion</vt:lpstr>
      <vt:lpstr>BMT for Sickle Cell Disease</vt:lpstr>
      <vt:lpstr>PowerPoint Presentation</vt:lpstr>
      <vt:lpstr>Expanding the Availability of BMT for SCD</vt:lpstr>
      <vt:lpstr>27 yo female with SCD and Lupus</vt:lpstr>
      <vt:lpstr>Conclusions</vt:lpstr>
      <vt:lpstr>Engraftment with G-CSF-primed Donors</vt:lpstr>
      <vt:lpstr>Future Directions </vt:lpstr>
      <vt:lpstr>Take home</vt:lpstr>
      <vt:lpstr>Acknowledgments</vt:lpstr>
    </vt:vector>
  </TitlesOfParts>
  <Company>JHU Department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Regenerative Medicine to Cure Sickle Cell Anemia</dc:title>
  <dc:creator>JHU</dc:creator>
  <cp:lastModifiedBy>Robert Brodsky</cp:lastModifiedBy>
  <cp:revision>21</cp:revision>
  <dcterms:created xsi:type="dcterms:W3CDTF">2013-04-24T14:35:00Z</dcterms:created>
  <dcterms:modified xsi:type="dcterms:W3CDTF">2013-04-29T00:54:14Z</dcterms:modified>
</cp:coreProperties>
</file>