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0" r:id="rId5"/>
    <p:sldId id="257" r:id="rId6"/>
    <p:sldId id="259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6B470D-4D3D-4195-BA5A-8375E6BB8BA7}" v="11" dt="2022-06-23T14:40:09.9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109" d="100"/>
          <a:sy n="109" d="100"/>
        </p:scale>
        <p:origin x="58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1A666-C381-6ACD-7BE3-E162849A4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A285D8-8B3B-4CE6-3A59-256DE23AA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D6012-4DDE-75D7-5840-F9E6CC9A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3616-7D7E-490B-824A-7E0DC7742082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47535-524F-458A-59DE-5EFAD3DF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F02DB-0498-534B-3D2F-600D74AD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97E5-93CD-4FB4-B1EA-3715AA136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6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BC6B8-4292-7B37-562D-80806269D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EC0A1C-4A7F-3527-DFE1-CF85739D4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DB044-63CA-7DBC-D377-5A6065A86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3616-7D7E-490B-824A-7E0DC7742082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59E8F-0DE2-3BE2-0A0F-B968D21BA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8A802-2C36-59A8-23B4-7217AACF6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97E5-93CD-4FB4-B1EA-3715AA136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1BAB78-BFBB-1A63-101E-A11DDE075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DB7FC7-C9F0-E53C-1874-AA727EEF7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2771B-0509-43B9-D02E-D28E8FFA4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3616-7D7E-490B-824A-7E0DC7742082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7A395-B8B4-4EB3-A52B-25B057E6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10C69-D6EF-7261-E4E5-6115EAB09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97E5-93CD-4FB4-B1EA-3715AA136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96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B15E6-C7C0-550E-516F-34865B9EC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18FEC-10F5-5A16-20E6-CD59EB842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A4E7-EAAA-6B05-E5C6-15C695E9F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3616-7D7E-490B-824A-7E0DC7742082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02C9F-3EB3-2C4F-3617-EA196E370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12DD6-16CD-D68C-9796-E4012BE53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97E5-93CD-4FB4-B1EA-3715AA136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8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ABD42-3886-1D80-43F8-EE672E00C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6130A-7D45-7B4A-92A4-E5527D342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BC9C3-267F-100A-30E2-5C2D19045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3616-7D7E-490B-824A-7E0DC7742082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8C29A-FCC3-C204-FC7A-43D2670A5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23AB4-AECD-26F8-3E98-64E50382E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97E5-93CD-4FB4-B1EA-3715AA136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9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15056-6256-9C37-2A76-B1672FAB6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1AAFF-4119-6FC9-B5D1-38F3191E2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23E21-A7F0-841E-4301-DAEEF6123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4997E-FDC5-33C5-F840-BF062B941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3616-7D7E-490B-824A-7E0DC7742082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FB854-1669-D6D5-F464-B9B088534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8EC4C-62F4-BB51-A95F-25E221BEC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97E5-93CD-4FB4-B1EA-3715AA136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9280B-9A4B-7406-E395-E30E8AB50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C92E9-6F1A-D7BD-35DA-DD15B4F3D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A879A-51CA-51E8-EEA5-726DE9206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76AD8C-7CA4-E872-3B32-6D1310096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558FDB-08A1-BDFD-E189-B012606A0A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AA7E76-239A-8617-6F6F-B7E51645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3616-7D7E-490B-824A-7E0DC7742082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EC2E25-E9BF-1FCF-6FF6-D723CFB7E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4BBF8D-81FD-FE31-80BE-CB13ABD55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97E5-93CD-4FB4-B1EA-3715AA136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8106E-65CE-E1AD-2DD7-0347DC55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F919A5-ADC3-367C-B8F4-741B53553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3616-7D7E-490B-824A-7E0DC7742082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1986A9-0557-A423-A188-5EEA3B1D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E7D5BF-17B5-1488-9E69-111974F9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97E5-93CD-4FB4-B1EA-3715AA136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6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562E77-B32E-E9E8-F469-60CC3C10E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3616-7D7E-490B-824A-7E0DC7742082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860D3D-0FEB-0BE9-7866-9B30E3474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CE613-4F15-A138-0A20-0118D0E21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97E5-93CD-4FB4-B1EA-3715AA136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6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4C3CB-BE70-F684-8ACB-C266D7DAB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F0C1D-5EE0-183B-ED4F-0332FE8BF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6895E-D62E-714F-CEF3-21D685864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13A91-E79E-76E2-8AAD-E47CBEB65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3616-7D7E-490B-824A-7E0DC7742082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D0D09-5B56-2C38-D148-46748D0A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DB916-0C5C-0275-540F-3968E1FE9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97E5-93CD-4FB4-B1EA-3715AA136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3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9847-38EC-B060-D8F1-DEEC6A3FC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31C459-E266-884A-4620-0FD279CBA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F9B0C5-6D3D-9D21-9A00-5F8228EC3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6C5E1-321C-BA77-DE5F-E50CEBF3B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3616-7D7E-490B-824A-7E0DC7742082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B8187-19AC-5926-32F5-2911BD310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A8EF3-C566-6157-CE50-A434F6E11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97E5-93CD-4FB4-B1EA-3715AA136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0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637710-C16E-63A7-2770-41E5EEA05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8C035-3998-1730-67A0-5868B20A4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71015-894A-297B-F0B4-5AA2559CF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13616-7D7E-490B-824A-7E0DC7742082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A35B3-EB80-4B42-7409-431FDCE6A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366F4-F9D9-4A57-A5A7-A16990B00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997E5-93CD-4FB4-B1EA-3715AA136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5DFE902-A5C3-F635-A336-0AB39613C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2969" y="0"/>
            <a:ext cx="1253793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7075AE2-DA38-81EB-5E28-14C92AA54A00}"/>
              </a:ext>
            </a:extLst>
          </p:cNvPr>
          <p:cNvSpPr/>
          <p:nvPr/>
        </p:nvSpPr>
        <p:spPr>
          <a:xfrm>
            <a:off x="-172969" y="0"/>
            <a:ext cx="10181673" cy="6858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52ED43-7796-7639-C9C7-ED1C742AC09A}"/>
              </a:ext>
            </a:extLst>
          </p:cNvPr>
          <p:cNvSpPr txBox="1"/>
          <p:nvPr/>
        </p:nvSpPr>
        <p:spPr>
          <a:xfrm>
            <a:off x="839788" y="2441167"/>
            <a:ext cx="98282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Discrete data collection in Epic:</a:t>
            </a:r>
          </a:p>
          <a:p>
            <a:r>
              <a:rPr lang="en-US" sz="3600" dirty="0">
                <a:solidFill>
                  <a:schemeClr val="bg1"/>
                </a:solidFill>
              </a:rPr>
              <a:t>- </a:t>
            </a:r>
            <a:r>
              <a:rPr lang="en-US" sz="3600" dirty="0" err="1">
                <a:solidFill>
                  <a:schemeClr val="bg1"/>
                </a:solidFill>
              </a:rPr>
              <a:t>Smartform</a:t>
            </a:r>
            <a:r>
              <a:rPr lang="en-US" sz="3600" dirty="0">
                <a:solidFill>
                  <a:schemeClr val="bg1"/>
                </a:solidFill>
              </a:rPr>
              <a:t> Overview -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F6D8179-CF75-59C4-9C42-6234F4ECD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9120" y="849741"/>
            <a:ext cx="1018828" cy="9056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6EAE4E-A462-8362-9370-D5A375996012}"/>
              </a:ext>
            </a:extLst>
          </p:cNvPr>
          <p:cNvSpPr txBox="1"/>
          <p:nvPr/>
        </p:nvSpPr>
        <p:spPr>
          <a:xfrm>
            <a:off x="839788" y="4187817"/>
            <a:ext cx="3821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7B4D4"/>
                </a:solidFill>
              </a:rPr>
              <a:t>Thomas Grader-Beck  MD</a:t>
            </a:r>
          </a:p>
          <a:p>
            <a:r>
              <a:rPr lang="en-US" sz="2400" i="1" dirty="0">
                <a:solidFill>
                  <a:srgbClr val="27B4D4"/>
                </a:solidFill>
              </a:rPr>
              <a:t>Clinical Director, PACE </a:t>
            </a:r>
          </a:p>
          <a:p>
            <a:r>
              <a:rPr lang="en-US" sz="2400" i="1" dirty="0">
                <a:solidFill>
                  <a:srgbClr val="27B4D4"/>
                </a:solidFill>
              </a:rPr>
              <a:t>Epic Physician Builder</a:t>
            </a:r>
          </a:p>
          <a:p>
            <a:endParaRPr lang="en-US" sz="2400" dirty="0">
              <a:solidFill>
                <a:srgbClr val="27B4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91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C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58478-5CBB-4CA3-8674-1CECD263C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4797"/>
            <a:ext cx="10421323" cy="1287003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Smartforms</a:t>
            </a:r>
            <a:r>
              <a:rPr lang="en-US" sz="2400" dirty="0">
                <a:solidFill>
                  <a:schemeClr val="bg1"/>
                </a:solidFill>
              </a:rPr>
              <a:t> require more extensive build (time and cost consideration)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bg1"/>
                </a:solidFill>
              </a:rPr>
              <a:t>Use of </a:t>
            </a:r>
            <a:r>
              <a:rPr lang="en-US" sz="2400" dirty="0" err="1">
                <a:solidFill>
                  <a:schemeClr val="bg1"/>
                </a:solidFill>
              </a:rPr>
              <a:t>Smartforms</a:t>
            </a:r>
            <a:r>
              <a:rPr lang="en-US" sz="2400" dirty="0">
                <a:solidFill>
                  <a:schemeClr val="bg1"/>
                </a:solidFill>
              </a:rPr>
              <a:t> requires clinician education (perhaps more than once …)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bg1"/>
                </a:solidFill>
              </a:rPr>
              <a:t>Obtaining high quality data requires consistent </a:t>
            </a:r>
            <a:r>
              <a:rPr lang="en-US" sz="2400" dirty="0" err="1">
                <a:solidFill>
                  <a:schemeClr val="bg1"/>
                </a:solidFill>
              </a:rPr>
              <a:t>Smartform</a:t>
            </a:r>
            <a:r>
              <a:rPr lang="en-US" sz="2400" dirty="0">
                <a:solidFill>
                  <a:schemeClr val="bg1"/>
                </a:solidFill>
              </a:rPr>
              <a:t> use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Recommendation to request reporting tools to identify problems with data early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bg1"/>
                </a:solidFill>
              </a:rPr>
              <a:t>When complex scoring is required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bg1"/>
                </a:solidFill>
              </a:rPr>
              <a:t>Establish data dictionary and definitions in the beginning</a:t>
            </a:r>
          </a:p>
          <a:p>
            <a:pPr lvl="1"/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Caveats when considering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Smartforms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3926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C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58478-5CBB-4CA3-8674-1CECD263C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4797"/>
            <a:ext cx="10421323" cy="4144503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bg1"/>
                </a:solidFill>
              </a:rPr>
              <a:t>Using </a:t>
            </a:r>
            <a:r>
              <a:rPr lang="en-US" sz="2400" dirty="0" err="1">
                <a:solidFill>
                  <a:schemeClr val="bg1"/>
                </a:solidFill>
              </a:rPr>
              <a:t>Smartlists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Smarttexts</a:t>
            </a:r>
            <a:r>
              <a:rPr lang="en-US" sz="2400" dirty="0">
                <a:solidFill>
                  <a:schemeClr val="bg1"/>
                </a:solidFill>
              </a:rPr>
              <a:t>, silent Best Practice Alerts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bg1"/>
                </a:solidFill>
              </a:rPr>
              <a:t>Use of Documentation Flowsheets</a:t>
            </a:r>
          </a:p>
          <a:p>
            <a:r>
              <a:rPr lang="en-US" sz="2400" dirty="0">
                <a:solidFill>
                  <a:schemeClr val="bg1"/>
                </a:solidFill>
              </a:rPr>
              <a:t>Manual chart review and database population from free text (use of templates for data collection)</a:t>
            </a:r>
          </a:p>
          <a:p>
            <a:r>
              <a:rPr lang="en-US" sz="2400" dirty="0">
                <a:solidFill>
                  <a:schemeClr val="bg1"/>
                </a:solidFill>
              </a:rPr>
              <a:t>Natural language processing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Alternatives to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Smartforms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3312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5DFE902-A5C3-F635-A336-0AB39613C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2969" y="0"/>
            <a:ext cx="1253793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7075AE2-DA38-81EB-5E28-14C92AA54A00}"/>
              </a:ext>
            </a:extLst>
          </p:cNvPr>
          <p:cNvSpPr/>
          <p:nvPr/>
        </p:nvSpPr>
        <p:spPr>
          <a:xfrm>
            <a:off x="-172969" y="0"/>
            <a:ext cx="10181673" cy="6858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52ED43-7796-7639-C9C7-ED1C742AC09A}"/>
              </a:ext>
            </a:extLst>
          </p:cNvPr>
          <p:cNvSpPr txBox="1"/>
          <p:nvPr/>
        </p:nvSpPr>
        <p:spPr>
          <a:xfrm>
            <a:off x="839788" y="2441167"/>
            <a:ext cx="9828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Questions?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F6D8179-CF75-59C4-9C42-6234F4ECD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9120" y="849741"/>
            <a:ext cx="1018828" cy="9056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6EAE4E-A462-8362-9370-D5A375996012}"/>
              </a:ext>
            </a:extLst>
          </p:cNvPr>
          <p:cNvSpPr txBox="1"/>
          <p:nvPr/>
        </p:nvSpPr>
        <p:spPr>
          <a:xfrm>
            <a:off x="838200" y="3265707"/>
            <a:ext cx="822801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7B4D4"/>
                </a:solidFill>
              </a:rPr>
              <a:t>Contact:</a:t>
            </a:r>
          </a:p>
          <a:p>
            <a:r>
              <a:rPr lang="en-US" sz="2400" b="1" dirty="0">
                <a:solidFill>
                  <a:srgbClr val="27B4D4"/>
                </a:solidFill>
              </a:rPr>
              <a:t>Program To Accelerate Clinical Research using Epic (PACE)</a:t>
            </a:r>
          </a:p>
          <a:p>
            <a:endParaRPr lang="en-US" sz="2400" b="1" dirty="0">
              <a:solidFill>
                <a:srgbClr val="27B4D4"/>
              </a:solidFill>
            </a:endParaRPr>
          </a:p>
          <a:p>
            <a:r>
              <a:rPr lang="en-US" sz="2000" dirty="0">
                <a:solidFill>
                  <a:srgbClr val="27B4D4"/>
                </a:solidFill>
              </a:rPr>
              <a:t>Thomas Grader-Beck, Clinical Director </a:t>
            </a:r>
            <a:endParaRPr lang="en-US" sz="2000" b="1" dirty="0">
              <a:solidFill>
                <a:srgbClr val="27B4D4"/>
              </a:solidFill>
            </a:endParaRPr>
          </a:p>
          <a:p>
            <a:r>
              <a:rPr lang="en-US" sz="2000" i="1" dirty="0">
                <a:solidFill>
                  <a:srgbClr val="27B4D4"/>
                </a:solidFill>
              </a:rPr>
              <a:t>tgb@jhmi.edu 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27B4D4"/>
                </a:solidFill>
              </a:rPr>
              <a:t>Debora Green, Application Coordinator</a:t>
            </a:r>
          </a:p>
          <a:p>
            <a:r>
              <a:rPr lang="en-US" sz="2000" i="1" dirty="0">
                <a:solidFill>
                  <a:srgbClr val="27B4D4"/>
                </a:solidFill>
              </a:rPr>
              <a:t>dgree124@jhu.edu 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27B4D4"/>
                </a:solidFill>
              </a:rPr>
              <a:t>Bonnie Woods, IT Director</a:t>
            </a:r>
          </a:p>
          <a:p>
            <a:r>
              <a:rPr lang="en-US" sz="2000" i="1" dirty="0">
                <a:solidFill>
                  <a:srgbClr val="27B4D4"/>
                </a:solidFill>
              </a:rPr>
              <a:t>Bonnie.Woods@jhu.</a:t>
            </a:r>
            <a:r>
              <a:rPr lang="en-US" sz="2000" i="1">
                <a:solidFill>
                  <a:srgbClr val="27B4D4"/>
                </a:solidFill>
              </a:rPr>
              <a:t>edu </a:t>
            </a:r>
            <a:endParaRPr lang="en-US" sz="2000" i="1" dirty="0">
              <a:solidFill>
                <a:srgbClr val="27B4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53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21C7DF-81AA-A075-C2E5-72AB1FB516FB}"/>
              </a:ext>
            </a:extLst>
          </p:cNvPr>
          <p:cNvSpPr/>
          <p:nvPr/>
        </p:nvSpPr>
        <p:spPr>
          <a:xfrm>
            <a:off x="0" y="0"/>
            <a:ext cx="4881489" cy="6858000"/>
          </a:xfrm>
          <a:prstGeom prst="rect">
            <a:avLst/>
          </a:prstGeom>
          <a:solidFill>
            <a:srgbClr val="024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2183A8-E1AE-C173-34FB-F99EE12EDF49}"/>
              </a:ext>
            </a:extLst>
          </p:cNvPr>
          <p:cNvSpPr txBox="1"/>
          <p:nvPr/>
        </p:nvSpPr>
        <p:spPr>
          <a:xfrm>
            <a:off x="1244990" y="2785403"/>
            <a:ext cx="2764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47BA9A2-D406-9BAE-669F-01D695B641BC}"/>
              </a:ext>
            </a:extLst>
          </p:cNvPr>
          <p:cNvSpPr/>
          <p:nvPr/>
        </p:nvSpPr>
        <p:spPr>
          <a:xfrm>
            <a:off x="6210300" y="784468"/>
            <a:ext cx="586149" cy="586149"/>
          </a:xfrm>
          <a:prstGeom prst="ellipse">
            <a:avLst/>
          </a:prstGeom>
          <a:solidFill>
            <a:srgbClr val="024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D7C30-8103-5F97-F465-64C29A1D462F}"/>
              </a:ext>
            </a:extLst>
          </p:cNvPr>
          <p:cNvSpPr txBox="1"/>
          <p:nvPr/>
        </p:nvSpPr>
        <p:spPr>
          <a:xfrm>
            <a:off x="6341596" y="846709"/>
            <a:ext cx="323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EA1BAC-6FE2-3EF1-9E0A-950BE23FE4EA}"/>
              </a:ext>
            </a:extLst>
          </p:cNvPr>
          <p:cNvSpPr txBox="1"/>
          <p:nvPr/>
        </p:nvSpPr>
        <p:spPr>
          <a:xfrm>
            <a:off x="7010399" y="815931"/>
            <a:ext cx="4881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24C8F"/>
                </a:solidFill>
              </a:rPr>
              <a:t>Explain </a:t>
            </a:r>
            <a:r>
              <a:rPr lang="en-US" sz="2400" dirty="0" err="1">
                <a:solidFill>
                  <a:srgbClr val="024C8F"/>
                </a:solidFill>
              </a:rPr>
              <a:t>Smartforms</a:t>
            </a:r>
            <a:endParaRPr lang="en-US" sz="2400" dirty="0">
              <a:solidFill>
                <a:srgbClr val="024C8F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83AE32-031E-0207-D37B-E562E8E73878}"/>
              </a:ext>
            </a:extLst>
          </p:cNvPr>
          <p:cNvSpPr/>
          <p:nvPr/>
        </p:nvSpPr>
        <p:spPr>
          <a:xfrm>
            <a:off x="6210300" y="1816857"/>
            <a:ext cx="586149" cy="586149"/>
          </a:xfrm>
          <a:prstGeom prst="ellipse">
            <a:avLst/>
          </a:prstGeom>
          <a:solidFill>
            <a:srgbClr val="024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797156-7064-F68E-9268-22C0C8590583}"/>
              </a:ext>
            </a:extLst>
          </p:cNvPr>
          <p:cNvSpPr txBox="1"/>
          <p:nvPr/>
        </p:nvSpPr>
        <p:spPr>
          <a:xfrm>
            <a:off x="6341596" y="1879098"/>
            <a:ext cx="323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0771AC-FF47-A449-D75B-BB4026C7648F}"/>
              </a:ext>
            </a:extLst>
          </p:cNvPr>
          <p:cNvSpPr txBox="1"/>
          <p:nvPr/>
        </p:nvSpPr>
        <p:spPr>
          <a:xfrm>
            <a:off x="7010400" y="1848320"/>
            <a:ext cx="3547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24C8F"/>
                </a:solidFill>
              </a:rPr>
              <a:t>Show Examples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686771-B46F-9276-A7D2-9729911560EB}"/>
              </a:ext>
            </a:extLst>
          </p:cNvPr>
          <p:cNvSpPr/>
          <p:nvPr/>
        </p:nvSpPr>
        <p:spPr>
          <a:xfrm>
            <a:off x="6210300" y="2888575"/>
            <a:ext cx="586149" cy="586149"/>
          </a:xfrm>
          <a:prstGeom prst="ellipse">
            <a:avLst/>
          </a:prstGeom>
          <a:solidFill>
            <a:srgbClr val="024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20F84A-4BB1-2CB7-870E-CC908AEAAC3E}"/>
              </a:ext>
            </a:extLst>
          </p:cNvPr>
          <p:cNvSpPr txBox="1"/>
          <p:nvPr/>
        </p:nvSpPr>
        <p:spPr>
          <a:xfrm>
            <a:off x="6341596" y="2950816"/>
            <a:ext cx="323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5C6AF8-455B-0C62-7461-6945467A142D}"/>
              </a:ext>
            </a:extLst>
          </p:cNvPr>
          <p:cNvSpPr txBox="1"/>
          <p:nvPr/>
        </p:nvSpPr>
        <p:spPr>
          <a:xfrm>
            <a:off x="7010400" y="2939291"/>
            <a:ext cx="297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24C8F"/>
                </a:solidFill>
              </a:rPr>
              <a:t>Discuss Pros and Cons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CF69E3-9174-FE0C-B74C-55F8D1FDBCD2}"/>
              </a:ext>
            </a:extLst>
          </p:cNvPr>
          <p:cNvSpPr txBox="1"/>
          <p:nvPr/>
        </p:nvSpPr>
        <p:spPr>
          <a:xfrm>
            <a:off x="6986957" y="4042198"/>
            <a:ext cx="323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9A90D4-8245-2A6F-675D-483972858844}"/>
              </a:ext>
            </a:extLst>
          </p:cNvPr>
          <p:cNvSpPr txBox="1"/>
          <p:nvPr/>
        </p:nvSpPr>
        <p:spPr>
          <a:xfrm>
            <a:off x="6986957" y="5202406"/>
            <a:ext cx="323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0447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C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58478-5CBB-4CA3-8674-1CECD263C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4797"/>
            <a:ext cx="10421323" cy="474478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Highly customizable forms that are part of Epic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Smartforms</a:t>
            </a:r>
            <a:r>
              <a:rPr lang="en-US" sz="2400" dirty="0">
                <a:solidFill>
                  <a:schemeClr val="bg1"/>
                </a:solidFill>
              </a:rPr>
              <a:t> can fulfill several functions, including: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	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Data collection (Use of </a:t>
            </a:r>
            <a:r>
              <a:rPr lang="en-US" sz="2400" dirty="0" err="1">
                <a:solidFill>
                  <a:schemeClr val="bg1"/>
                </a:solidFill>
              </a:rPr>
              <a:t>Smartdata</a:t>
            </a:r>
            <a:r>
              <a:rPr lang="en-US" sz="2400" dirty="0">
                <a:solidFill>
                  <a:schemeClr val="bg1"/>
                </a:solidFill>
              </a:rPr>
              <a:t> elements)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Data analysis (Use of scripting/logic)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Data organization (Data display)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Workflow organization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What are </a:t>
            </a:r>
            <a:r>
              <a:rPr lang="en-US" b="1" dirty="0" err="1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Smartforms</a:t>
            </a:r>
            <a:r>
              <a:rPr lang="en-US" b="1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00185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C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58478-5CBB-4CA3-8674-1CECD263C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4797"/>
            <a:ext cx="10421323" cy="474478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Backbone</a:t>
            </a:r>
            <a:r>
              <a:rPr lang="en-US" sz="2400" dirty="0">
                <a:solidFill>
                  <a:schemeClr val="bg1"/>
                </a:solidFill>
              </a:rPr>
              <a:t>: Discrete data fields defined by </a:t>
            </a:r>
            <a:r>
              <a:rPr lang="en-US" sz="2400" dirty="0" err="1">
                <a:solidFill>
                  <a:schemeClr val="bg1"/>
                </a:solidFill>
              </a:rPr>
              <a:t>Smartdata</a:t>
            </a:r>
            <a:r>
              <a:rPr lang="en-US" sz="2400" dirty="0">
                <a:solidFill>
                  <a:schemeClr val="bg1"/>
                </a:solidFill>
              </a:rPr>
              <a:t> elements (SDEs)</a:t>
            </a:r>
          </a:p>
          <a:p>
            <a:r>
              <a:rPr lang="en-US" sz="2400" dirty="0">
                <a:solidFill>
                  <a:schemeClr val="bg1"/>
                </a:solidFill>
              </a:rPr>
              <a:t>SDEs can have many types (for example String, Number, Boolean, List </a:t>
            </a:r>
            <a:r>
              <a:rPr lang="en-US" sz="2400" dirty="0" err="1">
                <a:solidFill>
                  <a:schemeClr val="bg1"/>
                </a:solidFill>
              </a:rPr>
              <a:t>etc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They can be Epic-released or custom created</a:t>
            </a:r>
          </a:p>
          <a:p>
            <a:r>
              <a:rPr lang="en-US" sz="2400" dirty="0">
                <a:solidFill>
                  <a:schemeClr val="bg1"/>
                </a:solidFill>
              </a:rPr>
              <a:t>SDEs can have many contexts (for example “</a:t>
            </a:r>
            <a:r>
              <a:rPr lang="en-US" sz="2400" dirty="0" err="1">
                <a:solidFill>
                  <a:schemeClr val="bg1"/>
                </a:solidFill>
              </a:rPr>
              <a:t>Encounter”,”Patient”,”Note</a:t>
            </a:r>
            <a:r>
              <a:rPr lang="en-US" sz="2400" dirty="0">
                <a:solidFill>
                  <a:schemeClr val="bg1"/>
                </a:solidFill>
              </a:rPr>
              <a:t>”)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Applied logic around data entry can improve data quality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Smartforms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Data collection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81F2B5-BC10-1841-2803-80E038B0B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900" y="3580176"/>
            <a:ext cx="3324225" cy="31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33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C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Smartforms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Data collection Example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506B13-87EC-846C-965E-B7E0B2F68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600200"/>
            <a:ext cx="3114675" cy="3019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9EC842-5813-7594-F534-5E60A1591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100" y="1600200"/>
            <a:ext cx="44577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07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C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58478-5CBB-4CA3-8674-1CECD263C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4797"/>
            <a:ext cx="10421323" cy="48690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For example: Score calculation (disease activity, risk scores etc.)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Smartforms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Data </a:t>
            </a:r>
            <a:r>
              <a:rPr lang="en-US" b="1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analysis and display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D0F48-6B53-E8F9-A618-1EB32189C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2299725"/>
            <a:ext cx="4482252" cy="1605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E80B27-B78C-FD12-2D24-CF2FB88F7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41" y="2299725"/>
            <a:ext cx="7585042" cy="290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56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C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3EE967-6F01-F7BA-7A79-91B00BC0B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215719"/>
            <a:ext cx="4343400" cy="27882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58478-5CBB-4CA3-8674-1CECD263C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4797"/>
            <a:ext cx="10421323" cy="4744782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Smartforms</a:t>
            </a:r>
            <a:r>
              <a:rPr lang="en-US" sz="2400" dirty="0">
                <a:solidFill>
                  <a:schemeClr val="bg1"/>
                </a:solidFill>
              </a:rPr>
              <a:t> can embed links to other activities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They can provide dynamic guidance on clinical care 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They can trigger downstream decision support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Smartforms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Workflow organization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6F48A4-E91F-FFE0-8CE4-94ADE4DFB4CD}"/>
              </a:ext>
            </a:extLst>
          </p:cNvPr>
          <p:cNvSpPr/>
          <p:nvPr/>
        </p:nvSpPr>
        <p:spPr>
          <a:xfrm>
            <a:off x="609600" y="4800600"/>
            <a:ext cx="1028700" cy="1440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9AB275-9E6F-09D1-5B95-0C9207239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215719"/>
            <a:ext cx="6592986" cy="32462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07E4D08-9BFD-8C73-F6EF-43904E617623}"/>
              </a:ext>
            </a:extLst>
          </p:cNvPr>
          <p:cNvSpPr/>
          <p:nvPr/>
        </p:nvSpPr>
        <p:spPr>
          <a:xfrm>
            <a:off x="5181600" y="4800600"/>
            <a:ext cx="6515100" cy="16289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80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C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58478-5CBB-4CA3-8674-1CECD263C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4797"/>
            <a:ext cx="10421323" cy="128700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Conditional display of </a:t>
            </a:r>
            <a:r>
              <a:rPr lang="en-US" sz="2400" dirty="0" err="1">
                <a:solidFill>
                  <a:schemeClr val="bg1"/>
                </a:solidFill>
              </a:rPr>
              <a:t>Smartforms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Contents of </a:t>
            </a:r>
            <a:r>
              <a:rPr lang="en-US" sz="2400" dirty="0" err="1">
                <a:solidFill>
                  <a:schemeClr val="bg1"/>
                </a:solidFill>
              </a:rPr>
              <a:t>Smartforms</a:t>
            </a:r>
            <a:r>
              <a:rPr lang="en-US" sz="2400" dirty="0">
                <a:solidFill>
                  <a:schemeClr val="bg1"/>
                </a:solidFill>
              </a:rPr>
              <a:t> can be pulled into notes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Other important characteristics </a:t>
            </a:r>
            <a:r>
              <a:rPr lang="en-US" b="1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of </a:t>
            </a:r>
            <a:r>
              <a:rPr lang="en-US" b="1" dirty="0" err="1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Smartforms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56182-263F-57F6-0296-882D005F3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77" y="5373229"/>
            <a:ext cx="5800725" cy="1428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9F96C8-615D-798A-C3E3-F97BDF1BA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77" y="2695320"/>
            <a:ext cx="5800725" cy="25672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DF919E-B05E-62D1-5BC8-0ED011CC79C7}"/>
              </a:ext>
            </a:extLst>
          </p:cNvPr>
          <p:cNvSpPr txBox="1"/>
          <p:nvPr/>
        </p:nvSpPr>
        <p:spPr>
          <a:xfrm>
            <a:off x="6896100" y="3771900"/>
            <a:ext cx="1756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Smartform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7C80F2-45C3-EE1D-E14A-93F05424B183}"/>
              </a:ext>
            </a:extLst>
          </p:cNvPr>
          <p:cNvSpPr txBox="1"/>
          <p:nvPr/>
        </p:nvSpPr>
        <p:spPr>
          <a:xfrm>
            <a:off x="6942992" y="5715000"/>
            <a:ext cx="900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333931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C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58478-5CBB-4CA3-8674-1CECD263C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4797"/>
            <a:ext cx="10421323" cy="128700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When collecting a larger amount of granular data (usually longitudinally)</a:t>
            </a:r>
          </a:p>
          <a:p>
            <a:r>
              <a:rPr lang="en-US" sz="2400" dirty="0">
                <a:solidFill>
                  <a:schemeClr val="bg1"/>
                </a:solidFill>
              </a:rPr>
              <a:t>When high quality data collection is needed</a:t>
            </a:r>
          </a:p>
          <a:p>
            <a:r>
              <a:rPr lang="en-US" sz="2400" dirty="0">
                <a:solidFill>
                  <a:schemeClr val="bg1"/>
                </a:solidFill>
              </a:rPr>
              <a:t>To better prepare for data extraction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When to use </a:t>
            </a:r>
            <a:r>
              <a:rPr lang="en-US" b="1" dirty="0" err="1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Smartforms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3D848A-22A9-DB04-D247-A37A7AE89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647" y="3296483"/>
            <a:ext cx="6176962" cy="355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82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94F83616FCF04CAE87F41416951A4F" ma:contentTypeVersion="10" ma:contentTypeDescription="Create a new document." ma:contentTypeScope="" ma:versionID="991cd2022746e7a7a171e761d6e92ec9">
  <xsd:schema xmlns:xsd="http://www.w3.org/2001/XMLSchema" xmlns:xs="http://www.w3.org/2001/XMLSchema" xmlns:p="http://schemas.microsoft.com/office/2006/metadata/properties" xmlns:ns2="25639a64-a9a5-40de-b6c4-d94b310aefad" xmlns:ns3="4da67a68-1d18-4cad-b93d-d2bed95f3bbe" targetNamespace="http://schemas.microsoft.com/office/2006/metadata/properties" ma:root="true" ma:fieldsID="b896a7168cf7ee8b40a47885496bda5d" ns2:_="" ns3:_="">
    <xsd:import namespace="25639a64-a9a5-40de-b6c4-d94b310aefad"/>
    <xsd:import namespace="4da67a68-1d18-4cad-b93d-d2bed95f3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639a64-a9a5-40de-b6c4-d94b310aef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3f7c956-802a-45ac-b2ba-cc7850678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67a68-1d18-4cad-b93d-d2bed95f3bb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0790d9f-a972-454f-919e-0c1d1f2cabee}" ma:internalName="TaxCatchAll" ma:showField="CatchAllData" ma:web="4da67a68-1d18-4cad-b93d-d2bed95f3b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a67a68-1d18-4cad-b93d-d2bed95f3bbe" xsi:nil="true"/>
    <lcf76f155ced4ddcb4097134ff3c332f xmlns="25639a64-a9a5-40de-b6c4-d94b310aefa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F5A195-1497-4AB2-98E6-CB796DD9A3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DC476A-C567-413E-B756-64E7B3ACB1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639a64-a9a5-40de-b6c4-d94b310aefad"/>
    <ds:schemaRef ds:uri="4da67a68-1d18-4cad-b93d-d2bed95f3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A60D5C-5EC2-4804-8D80-C44863620FC8}">
  <ds:schemaRefs>
    <ds:schemaRef ds:uri="http://schemas.microsoft.com/office/2006/metadata/properties"/>
    <ds:schemaRef ds:uri="http://schemas.microsoft.com/office/infopath/2007/PartnerControls"/>
    <ds:schemaRef ds:uri="4da67a68-1d18-4cad-b93d-d2bed95f3bbe"/>
    <ds:schemaRef ds:uri="25639a64-a9a5-40de-b6c4-d94b310aefa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382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Grader-Beck</dc:creator>
  <cp:lastModifiedBy>Thomas Grader-Beck</cp:lastModifiedBy>
  <cp:revision>3</cp:revision>
  <dcterms:created xsi:type="dcterms:W3CDTF">2022-06-23T01:51:48Z</dcterms:created>
  <dcterms:modified xsi:type="dcterms:W3CDTF">2022-06-30T13:10:17Z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0x0101009394F83616FCF04CAE87F41416951A4F</vt:lpwstr>
  </property>
</Properties>
</file>