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256" r:id="rId5"/>
    <p:sldId id="271" r:id="rId6"/>
    <p:sldId id="789" r:id="rId7"/>
    <p:sldId id="260" r:id="rId8"/>
    <p:sldId id="261" r:id="rId9"/>
    <p:sldId id="273" r:id="rId10"/>
    <p:sldId id="512" r:id="rId11"/>
    <p:sldId id="272" r:id="rId12"/>
    <p:sldId id="786" r:id="rId13"/>
    <p:sldId id="266" r:id="rId14"/>
    <p:sldId id="790" r:id="rId15"/>
    <p:sldId id="508" r:id="rId16"/>
    <p:sldId id="791" r:id="rId17"/>
    <p:sldId id="269" r:id="rId18"/>
    <p:sldId id="262" r:id="rId19"/>
    <p:sldId id="510" r:id="rId20"/>
    <p:sldId id="792" r:id="rId21"/>
    <p:sldId id="511" r:id="rId22"/>
    <p:sldId id="793" r:id="rId23"/>
    <p:sldId id="513" r:id="rId24"/>
    <p:sldId id="268" r:id="rId25"/>
    <p:sldId id="514" r:id="rId26"/>
    <p:sldId id="777" r:id="rId27"/>
    <p:sldId id="277" r:id="rId28"/>
    <p:sldId id="274" r:id="rId29"/>
    <p:sldId id="276" r:id="rId30"/>
    <p:sldId id="756" r:id="rId31"/>
    <p:sldId id="764" r:id="rId32"/>
    <p:sldId id="766" r:id="rId33"/>
    <p:sldId id="767" r:id="rId34"/>
    <p:sldId id="785" r:id="rId35"/>
    <p:sldId id="26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B4D4"/>
    <a:srgbClr val="024C8F"/>
    <a:srgbClr val="0055BB"/>
    <a:srgbClr val="024C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294FBD-A8CD-BE4A-B8C7-6BB4D96233F5}" v="2" dt="2022-06-23T19:01:34.1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82"/>
    <p:restoredTop sz="82672"/>
  </p:normalViewPr>
  <p:slideViewPr>
    <p:cSldViewPr snapToGrid="0">
      <p:cViewPr varScale="1">
        <p:scale>
          <a:sx n="71" d="100"/>
          <a:sy n="71" d="100"/>
        </p:scale>
        <p:origin x="696" y="48"/>
      </p:cViewPr>
      <p:guideLst/>
    </p:cSldViewPr>
  </p:slid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DA94FB-E967-2041-9FD6-A89504942919}" type="datetimeFigureOut">
              <a:rPr lang="en-US" smtClean="0"/>
              <a:t>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65BAF8-F6A1-DE47-B23E-A996A3AFD143}" type="slidenum">
              <a:rPr lang="en-US" smtClean="0"/>
              <a:t>‹#›</a:t>
            </a:fld>
            <a:endParaRPr lang="en-US"/>
          </a:p>
        </p:txBody>
      </p:sp>
    </p:spTree>
    <p:extLst>
      <p:ext uri="{BB962C8B-B14F-4D97-AF65-F5344CB8AC3E}">
        <p14:creationId xmlns:p14="http://schemas.microsoft.com/office/powerpoint/2010/main" val="3511585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dhsi.med.jhmi.edu/"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www.jhsph.edu/research/centers-and-institutes/johns-hopkins-center-for-population-health-information-technology/" TargetMode="External"/><Relationship Id="rId4" Type="http://schemas.openxmlformats.org/officeDocument/2006/relationships/hyperlink" Target="http://jhsph.edu/"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Ryan </a:t>
            </a:r>
            <a:r>
              <a:rPr lang="en-US" b="1" dirty="0" err="1"/>
              <a:t>Roemmich</a:t>
            </a:r>
            <a:r>
              <a:rPr lang="en-US" b="1" dirty="0"/>
              <a:t> </a:t>
            </a:r>
            <a:r>
              <a:rPr lang="en-US" dirty="0"/>
              <a:t>- </a:t>
            </a:r>
            <a:r>
              <a:rPr lang="en-US" sz="1200" kern="1200" dirty="0">
                <a:solidFill>
                  <a:schemeClr val="tx1"/>
                </a:solidFill>
                <a:effectLst/>
                <a:latin typeface="+mn-lt"/>
                <a:ea typeface="+mn-ea"/>
                <a:cs typeface="+mn-cs"/>
              </a:rPr>
              <a:t>I am a human movement scientist interested in walking and rehabilitation of persons with neurologic damage or disorders. My background spans engineering, clinical gait analysis, and neuroscience. My research focuses on combining these disciplines to understand how the nervous system controls locomotion and how we can improve walking in persons with gait dysfunction. I use many techniques to study human movement, including three-dimensional motion capture, pose estimation electromyography, interactive feedback, musculoskeletal modeling, and clinical examination. Interdisciplinary collaboration is a strong emphasis of my work, as I have published with academic and clinical faculty in engineering, kinesiology, physiology, psychology, neurology, neuroscience, neurosurgery, physical therapy, and language sciences. My long-term research goals aim to develop innovative, effective walking treatments for persons with neurologic damage or disease. Our work has been funded by the NIH, the American Heart Association, the American Parkinson Disease Association, the Association of Academic Physiatrists, and pilot project awards through Stanford University.</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Suma Subbarao </a:t>
            </a:r>
            <a:r>
              <a:rPr lang="en-US" sz="1200" kern="1200" dirty="0">
                <a:solidFill>
                  <a:schemeClr val="tx1"/>
                </a:solidFill>
                <a:effectLst/>
                <a:latin typeface="+mn-lt"/>
                <a:ea typeface="+mn-ea"/>
                <a:cs typeface="+mn-cs"/>
              </a:rPr>
              <a:t>has a Master’s degree in Computer Science and Software Engineering from Johns Hopkins University and has been working at the Johns Hopkins Applied Physics Laboratory for the past 16 years. Prior to APL, Suma worked as a consultant to Lockheed Martin and worked at the State of Maryland’s Department of Health and Mental Hygiene to help redesign and rearchitect the state’s WIC (Women Infants Children)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APL, Suma has worked in a variety of roles for various sponsors and mission areas. She worked as a software engineer for the electronic syndromic surveillance system ESSENCE, as an android mobile engineer and lead to build a tactical sampling app for the detection of biological and chemical releases, a project manager to help build a global bio surveillance portal for the force, and over the last couple years as a project manager for PMAP.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to her technical responsibilities, Suma is also an Assistant Group Supervisor for the Health and Human Machine Systems group at the Asymmetric Operations Sector of APL. She helps manage a diverse team of systems engineers, data scientists, cognitive and behavioral specialists working on a variety of National Health related projects including the COVID response, medical preparedness of the force, as well as projects with DHA, CDC, and FDA.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Michael Miller </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www.hopkinsmedicine.org</a:t>
            </a:r>
            <a:r>
              <a:rPr lang="en-US" sz="1200" kern="1200" dirty="0">
                <a:solidFill>
                  <a:schemeClr val="tx1"/>
                </a:solidFill>
                <a:effectLst/>
                <a:latin typeface="+mn-lt"/>
                <a:ea typeface="+mn-ea"/>
                <a:cs typeface="+mn-cs"/>
              </a:rPr>
              <a:t>/profiles/details/</a:t>
            </a:r>
            <a:r>
              <a:rPr lang="en-US" sz="1200" kern="1200" dirty="0" err="1">
                <a:solidFill>
                  <a:schemeClr val="tx1"/>
                </a:solidFill>
                <a:effectLst/>
                <a:latin typeface="+mn-lt"/>
                <a:ea typeface="+mn-ea"/>
                <a:cs typeface="+mn-cs"/>
              </a:rPr>
              <a:t>michael</a:t>
            </a:r>
            <a:r>
              <a:rPr lang="en-US" sz="1200" kern="1200" dirty="0">
                <a:solidFill>
                  <a:schemeClr val="tx1"/>
                </a:solidFill>
                <a:effectLst/>
                <a:latin typeface="+mn-lt"/>
                <a:ea typeface="+mn-ea"/>
                <a:cs typeface="+mn-cs"/>
              </a:rPr>
              <a:t>-miller</a:t>
            </a:r>
          </a:p>
          <a:p>
            <a:r>
              <a:rPr lang="en-US" sz="1200" b="0" i="0" u="none" strike="noStrike" kern="1200" dirty="0">
                <a:solidFill>
                  <a:schemeClr val="tx1"/>
                </a:solidFill>
                <a:effectLst/>
                <a:latin typeface="+mn-lt"/>
                <a:ea typeface="+mn-ea"/>
                <a:cs typeface="+mn-cs"/>
              </a:rPr>
              <a:t>Michael I. Miller is the Bessie Darling Massey Professor and Director of Biomedical Engineering at Johns Hopkins University. He is also co-director of the </a:t>
            </a:r>
            <a:r>
              <a:rPr lang="en-US" sz="1200" b="0" i="0" u="none" strike="noStrike" kern="1200" dirty="0" err="1">
                <a:solidFill>
                  <a:schemeClr val="tx1"/>
                </a:solidFill>
                <a:effectLst/>
                <a:latin typeface="+mn-lt"/>
                <a:ea typeface="+mn-ea"/>
                <a:cs typeface="+mn-cs"/>
              </a:rPr>
              <a:t>Kavli</a:t>
            </a:r>
            <a:r>
              <a:rPr lang="en-US" sz="1200" b="0" i="0" u="none" strike="noStrike" kern="1200" dirty="0">
                <a:solidFill>
                  <a:schemeClr val="tx1"/>
                </a:solidFill>
                <a:effectLst/>
                <a:latin typeface="+mn-lt"/>
                <a:ea typeface="+mn-ea"/>
                <a:cs typeface="+mn-cs"/>
              </a:rPr>
              <a:t> Neuroscience Discovery Institute.</a:t>
            </a:r>
          </a:p>
          <a:p>
            <a:r>
              <a:rPr lang="en-US" sz="1200" b="0" i="0" u="none" strike="noStrike" kern="1200" dirty="0">
                <a:solidFill>
                  <a:schemeClr val="tx1"/>
                </a:solidFill>
                <a:effectLst/>
                <a:latin typeface="+mn-lt"/>
                <a:ea typeface="+mn-ea"/>
                <a:cs typeface="+mn-cs"/>
              </a:rPr>
              <a:t>As a biomedical engineer who specializes in data science, Dr. Miller is pioneering cutting-edge technologies in computational medicine to understand and diagnose neurodegenerative diseases. His research focuses on the functional and structural characteristics of the human brain in health and disease, including Huntington’s disease, Alzheimer’s disease, dementia, bipolar disorder, schizophrenia, and epilepsy. By developing new tools to analyze patient brain scans, derived from advanced medical imaging technologies, Dr. Miller aims to predict the risk of developing neurological disorders years before the onset of clinical symptoms. His lab is currently devising cloud-based methods to build and share libraries of brain images—and the algorithms used to understand them—associated with neuropsychiatric illness. Dr. Miller’s research is highly translational, and he has co-founded four start-up companies in the past decade.</a:t>
            </a:r>
          </a:p>
          <a:p>
            <a:r>
              <a:rPr lang="en-US" sz="1200" b="0" i="0" u="none" strike="noStrike" kern="1200" dirty="0">
                <a:solidFill>
                  <a:schemeClr val="tx1"/>
                </a:solidFill>
                <a:effectLst/>
                <a:latin typeface="+mn-lt"/>
                <a:ea typeface="+mn-ea"/>
                <a:cs typeface="+mn-cs"/>
              </a:rPr>
              <a:t>Dr. Miller has co-authored more than 300 peer-reviewed publications, as well as two highly cited textbooks on random point processes and computational anatomy. He has received numerous awards for his work, including the national Institute of Electrical and Electronics Engineers (IEEE) Biomedical Engineering Thesis Award, the Johns Hopkins Paul Ehrlich Graduate Student Thesis Award, and the National Science Foundation (NSF) Presidential Young Investigator Award. He was named an inaugural Johns Hopkins University Gilman Scholar in 2011 for demonstrating a distinguished record of research, teaching, and service. He is an elected Fellow of the American Institute for Medical and Biological Engineering and the Biomedical Engineering Society.</a:t>
            </a:r>
          </a:p>
          <a:p>
            <a:r>
              <a:rPr lang="en-US" sz="1200" b="0" i="0" u="none" strike="noStrike" kern="1200" dirty="0">
                <a:solidFill>
                  <a:schemeClr val="tx1"/>
                </a:solidFill>
                <a:effectLst/>
                <a:latin typeface="+mn-lt"/>
                <a:ea typeface="+mn-ea"/>
                <a:cs typeface="+mn-cs"/>
              </a:rPr>
              <a:t>Dr. Miller earned his B.S. from the State University of New York at Stony Brook, and his M.S. and Ph.D. in biomedical engineering from Johns Hopkins University. He was the Newton R. and Sarah L. Wilson Professor in Biomedical Engineering at Washington University in St. Louis until joining Johns Hopkins University in 1998 as the founding director of the Center for Imaging Science. He was named the Herschel and Ruth Seder Professor in Biomedical Engineering in 2003, before his appointment as the director of the Department of Biomedical Engineering in 2017.</a:t>
            </a:r>
          </a:p>
          <a:p>
            <a:endParaRPr lang="en-US" sz="1200" b="0" i="0" u="none" strike="noStrike" kern="1200" dirty="0">
              <a:solidFill>
                <a:schemeClr val="tx1"/>
              </a:solidFill>
              <a:effectLst/>
              <a:latin typeface="+mn-lt"/>
              <a:ea typeface="+mn-ea"/>
              <a:cs typeface="+mn-cs"/>
            </a:endParaRPr>
          </a:p>
          <a:p>
            <a:r>
              <a:rPr lang="en-US" sz="1200" b="1" i="0" u="none" strike="noStrike" kern="1200" dirty="0" err="1">
                <a:solidFill>
                  <a:schemeClr val="tx1"/>
                </a:solidFill>
                <a:effectLst/>
                <a:latin typeface="+mn-lt"/>
                <a:ea typeface="+mn-ea"/>
                <a:cs typeface="+mn-cs"/>
              </a:rPr>
              <a:t>Hadi</a:t>
            </a:r>
            <a:r>
              <a:rPr lang="en-US" sz="1200" b="1" i="0" u="none" strike="noStrike" kern="1200" dirty="0">
                <a:solidFill>
                  <a:schemeClr val="tx1"/>
                </a:solidFill>
                <a:effectLst/>
                <a:latin typeface="+mn-lt"/>
                <a:ea typeface="+mn-ea"/>
                <a:cs typeface="+mn-cs"/>
              </a:rPr>
              <a:t> Kharrazi </a:t>
            </a:r>
            <a:r>
              <a:rPr lang="en-US" sz="1200" b="0" i="0" u="none" strike="noStrike" kern="1200" dirty="0">
                <a:solidFill>
                  <a:schemeClr val="tx1"/>
                </a:solidFill>
                <a:effectLst/>
                <a:latin typeface="+mn-lt"/>
                <a:ea typeface="+mn-ea"/>
                <a:cs typeface="+mn-cs"/>
              </a:rPr>
              <a:t>- http://</a:t>
            </a:r>
            <a:r>
              <a:rPr lang="en-US" sz="1200" b="0" i="0" u="none" strike="noStrike" kern="1200" dirty="0" err="1">
                <a:solidFill>
                  <a:schemeClr val="tx1"/>
                </a:solidFill>
                <a:effectLst/>
                <a:latin typeface="+mn-lt"/>
                <a:ea typeface="+mn-ea"/>
                <a:cs typeface="+mn-cs"/>
              </a:rPr>
              <a:t>hkharrazi.com</a:t>
            </a:r>
            <a:r>
              <a:rPr lang="en-US" sz="1200" b="0" i="0" u="none" strike="noStrike" kern="1200" dirty="0">
                <a:solidFill>
                  <a:schemeClr val="tx1"/>
                </a:solidFill>
                <a:effectLst/>
                <a:latin typeface="+mn-lt"/>
                <a:ea typeface="+mn-ea"/>
                <a:cs typeface="+mn-cs"/>
              </a:rPr>
              <a:t> or https://</a:t>
            </a:r>
            <a:r>
              <a:rPr lang="en-US" sz="1200" b="0" i="0" u="none" strike="noStrike" kern="1200" dirty="0" err="1">
                <a:solidFill>
                  <a:schemeClr val="tx1"/>
                </a:solidFill>
                <a:effectLst/>
                <a:latin typeface="+mn-lt"/>
                <a:ea typeface="+mn-ea"/>
                <a:cs typeface="+mn-cs"/>
              </a:rPr>
              <a:t>www.hopkinsmedicine.org</a:t>
            </a:r>
            <a:r>
              <a:rPr lang="en-US" sz="1200" b="0" i="0" u="none" strike="noStrike" kern="1200" dirty="0">
                <a:solidFill>
                  <a:schemeClr val="tx1"/>
                </a:solidFill>
                <a:effectLst/>
                <a:latin typeface="+mn-lt"/>
                <a:ea typeface="+mn-ea"/>
                <a:cs typeface="+mn-cs"/>
              </a:rPr>
              <a:t>/profiles/details/</a:t>
            </a:r>
            <a:r>
              <a:rPr lang="en-US" sz="1200" b="0" i="0" u="none" strike="noStrike" kern="1200" dirty="0" err="1">
                <a:solidFill>
                  <a:schemeClr val="tx1"/>
                </a:solidFill>
                <a:effectLst/>
                <a:latin typeface="+mn-lt"/>
                <a:ea typeface="+mn-ea"/>
                <a:cs typeface="+mn-cs"/>
              </a:rPr>
              <a:t>hadi-kharrazi</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Dr. </a:t>
            </a:r>
            <a:r>
              <a:rPr lang="en-US" sz="1200" b="0" i="0" u="none" strike="noStrike" kern="1200" dirty="0" err="1">
                <a:solidFill>
                  <a:schemeClr val="tx1"/>
                </a:solidFill>
                <a:effectLst/>
                <a:latin typeface="+mn-lt"/>
                <a:ea typeface="+mn-ea"/>
                <a:cs typeface="+mn-cs"/>
              </a:rPr>
              <a:t>Hadi</a:t>
            </a:r>
            <a:r>
              <a:rPr lang="en-US" sz="1200" b="0" i="0" u="none" strike="noStrike" kern="1200" dirty="0">
                <a:solidFill>
                  <a:schemeClr val="tx1"/>
                </a:solidFill>
                <a:effectLst/>
                <a:latin typeface="+mn-lt"/>
                <a:ea typeface="+mn-ea"/>
                <a:cs typeface="+mn-cs"/>
              </a:rPr>
              <a:t> H.K. Kharrazi holds a joint appointment with </a:t>
            </a:r>
            <a:r>
              <a:rPr lang="en-US" sz="1200" b="0" i="0" u="sng" strike="noStrike" kern="1200" dirty="0">
                <a:solidFill>
                  <a:schemeClr val="tx1"/>
                </a:solidFill>
                <a:effectLst/>
                <a:latin typeface="+mn-lt"/>
                <a:ea typeface="+mn-ea"/>
                <a:cs typeface="+mn-cs"/>
                <a:hlinkClick r:id="rId3"/>
              </a:rPr>
              <a:t>Biomedical Informatics and Data Sciences (BIDS)</a:t>
            </a:r>
            <a:r>
              <a:rPr lang="en-US" sz="1200" b="0" i="0" u="none" strike="noStrike" kern="1200" dirty="0">
                <a:solidFill>
                  <a:schemeClr val="tx1"/>
                </a:solidFill>
                <a:effectLst/>
                <a:latin typeface="+mn-lt"/>
                <a:ea typeface="+mn-ea"/>
                <a:cs typeface="+mn-cs"/>
              </a:rPr>
              <a:t> at the Johns Hopkins University School of Medicine. He is an associate professor of health policy and management at the </a:t>
            </a:r>
            <a:r>
              <a:rPr lang="en-US" sz="1200" b="0" i="0" u="sng" strike="noStrike" kern="1200" dirty="0">
                <a:solidFill>
                  <a:schemeClr val="tx1"/>
                </a:solidFill>
                <a:effectLst/>
                <a:latin typeface="+mn-lt"/>
                <a:ea typeface="+mn-ea"/>
                <a:cs typeface="+mn-cs"/>
                <a:hlinkClick r:id="rId4" tooltip="Johns Hopkins Bloomberg School of Public Health"/>
              </a:rPr>
              <a:t>Johns Hopkins Bloomberg School of Public Health</a:t>
            </a:r>
            <a:r>
              <a:rPr lang="en-US" sz="1200" b="0" i="0" u="none" strike="noStrike" kern="1200" dirty="0">
                <a:solidFill>
                  <a:schemeClr val="tx1"/>
                </a:solidFill>
                <a:effectLst/>
                <a:latin typeface="+mn-lt"/>
                <a:ea typeface="+mn-ea"/>
                <a:cs typeface="+mn-cs"/>
              </a:rPr>
              <a:t>. His research primarily focuses on population and global health informatics. </a:t>
            </a:r>
          </a:p>
          <a:p>
            <a:r>
              <a:rPr lang="en-US" sz="1200" b="0" i="0" u="none" strike="noStrike" kern="1200" dirty="0">
                <a:solidFill>
                  <a:schemeClr val="tx1"/>
                </a:solidFill>
                <a:effectLst/>
                <a:latin typeface="+mn-lt"/>
                <a:ea typeface="+mn-ea"/>
                <a:cs typeface="+mn-cs"/>
              </a:rPr>
              <a:t>Dr. Kharrazi serves as the co-director of the </a:t>
            </a:r>
            <a:r>
              <a:rPr lang="en-US" sz="1200" b="0" i="0" u="sng" strike="noStrike" kern="1200" dirty="0">
                <a:solidFill>
                  <a:schemeClr val="tx1"/>
                </a:solidFill>
                <a:effectLst/>
                <a:latin typeface="+mn-lt"/>
                <a:ea typeface="+mn-ea"/>
                <a:cs typeface="+mn-cs"/>
                <a:hlinkClick r:id="rId5" tooltip="Center for Population Health Information Technology (CPHIT"/>
              </a:rPr>
              <a:t>Center for Population Health Information Technology (CPHIT</a:t>
            </a:r>
            <a:r>
              <a:rPr lang="en-US" sz="1200" b="0" i="0" u="none" strike="noStrike" kern="1200" dirty="0">
                <a:solidFill>
                  <a:schemeClr val="tx1"/>
                </a:solidFill>
                <a:effectLst/>
                <a:latin typeface="+mn-lt"/>
                <a:ea typeface="+mn-ea"/>
                <a:cs typeface="+mn-cs"/>
              </a:rPr>
              <a:t>) at the Johns Hopkins Bloomberg School of Public Health.</a:t>
            </a:r>
          </a:p>
          <a:p>
            <a:r>
              <a:rPr lang="en-US" sz="1200" b="0" i="0" u="none" strike="noStrike" kern="1200" dirty="0">
                <a:solidFill>
                  <a:schemeClr val="tx1"/>
                </a:solidFill>
                <a:effectLst/>
                <a:latin typeface="+mn-lt"/>
                <a:ea typeface="+mn-ea"/>
                <a:cs typeface="+mn-cs"/>
              </a:rPr>
              <a:t>Dr. Kharrazi has been recognized by Johns Hopkins with a Discovery Fund Synergy Award for his work in addressing medication regimen complexity in-home health care.</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Casey Overby Taylor </a:t>
            </a:r>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www.hopkinsmedicine.org</a:t>
            </a:r>
            <a:r>
              <a:rPr lang="en-US" sz="1200" b="0" i="0" u="none" strike="noStrike" kern="1200" dirty="0">
                <a:solidFill>
                  <a:schemeClr val="tx1"/>
                </a:solidFill>
                <a:effectLst/>
                <a:latin typeface="+mn-lt"/>
                <a:ea typeface="+mn-ea"/>
                <a:cs typeface="+mn-cs"/>
              </a:rPr>
              <a:t>/profiles/details/</a:t>
            </a:r>
            <a:r>
              <a:rPr lang="en-US" sz="1200" b="0" i="0" u="none" strike="noStrike" kern="1200" dirty="0" err="1">
                <a:solidFill>
                  <a:schemeClr val="tx1"/>
                </a:solidFill>
                <a:effectLst/>
                <a:latin typeface="+mn-lt"/>
                <a:ea typeface="+mn-ea"/>
                <a:cs typeface="+mn-cs"/>
              </a:rPr>
              <a:t>casey-taylor</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Dr. Casey Overby Taylor is Assistant Professor of Medicine and Biomedical Engineering at Johns Hopkins University. She completed pre-doctoral National Library of Medicine biomedical informatics training and National Human Genome Research Institute genome sciences training fellowships at the University of Washington. She also completed a post-doctoral National Library of Medicine informatics training fellowship at Columbia University.</a:t>
            </a:r>
          </a:p>
          <a:p>
            <a:r>
              <a:rPr lang="en-US" sz="1200" b="0" i="0" u="none" strike="noStrike" kern="1200" dirty="0">
                <a:solidFill>
                  <a:schemeClr val="tx1"/>
                </a:solidFill>
                <a:effectLst/>
                <a:latin typeface="+mn-lt"/>
                <a:ea typeface="+mn-ea"/>
                <a:cs typeface="+mn-cs"/>
              </a:rPr>
              <a:t>Dr. Taylor's research draws from biomedical informatics and the related field of biomedical data science, to address the challenge of how to incorporate technology and digital approaches into clinical research and healthcare practices. She also draws from comparative effectiveness research approaches, including experience with conceptualizing and measuring implementation outcomes, to study the use of clinical decision support as a strategy to improve the adoption of clinically actionable guidance. Prior to Dr. Taylor’s move to Hopkins, she was Assistant Professor in University of Maryland’s Program for Personalized and Genomic Medicine.</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AC65BAF8-F6A1-DE47-B23E-A996A3AFD143}" type="slidenum">
              <a:rPr lang="en-US" smtClean="0"/>
              <a:t>2</a:t>
            </a:fld>
            <a:endParaRPr lang="en-US"/>
          </a:p>
        </p:txBody>
      </p:sp>
    </p:spTree>
    <p:extLst>
      <p:ext uri="{BB962C8B-B14F-4D97-AF65-F5344CB8AC3E}">
        <p14:creationId xmlns:p14="http://schemas.microsoft.com/office/powerpoint/2010/main" val="8612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Dr. Miller, your work focuses on mathematical analysis of brain anatomy (imaging) and prediction of disease development and progression, particularly with Alzheimer’s disease. Your team recently created an interpretable deep learning strategy that delineates unique Alzheimer’s disease signatures from multimodal inputs of MRI, age, gender, and mini-mental state exam scores and then validated this model in 3 independent cohorts.  </a:t>
            </a:r>
          </a:p>
          <a:p>
            <a:pPr marL="171450" indent="-171450">
              <a:buFontTx/>
              <a:buChar char="-"/>
            </a:pPr>
            <a:r>
              <a:rPr lang="en-US" sz="1200" kern="1200" dirty="0">
                <a:solidFill>
                  <a:schemeClr val="tx1"/>
                </a:solidFill>
                <a:effectLst/>
                <a:latin typeface="+mn-lt"/>
                <a:ea typeface="+mn-ea"/>
                <a:cs typeface="+mn-cs"/>
              </a:rPr>
              <a:t>What does it mean for a deep learning strategy to be “interpretable” and why is that so important for your model?</a:t>
            </a:r>
          </a:p>
          <a:p>
            <a:pPr marL="171450" indent="-171450">
              <a:buFontTx/>
              <a:buChar char="-"/>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Casey - your Precision Medicine course utilizes PMAP and  pairs students with PMCOEs who have  discrete questions that can be answered using PMAP data.  Can you describe what types of projects are being conducted as part of your course? </a:t>
            </a:r>
          </a:p>
          <a:p>
            <a:pPr marL="0" indent="0">
              <a:buFontTx/>
              <a:buNone/>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Ms. Subbarao, the Applied Physics Lab has been instrumental in not only the development of PMAP itself, but in several early PMCOE projects seeking to identify clinically relevant subgroups of patients. </a:t>
            </a:r>
          </a:p>
        </p:txBody>
      </p:sp>
      <p:sp>
        <p:nvSpPr>
          <p:cNvPr id="4" name="Slide Number Placeholder 3"/>
          <p:cNvSpPr>
            <a:spLocks noGrp="1"/>
          </p:cNvSpPr>
          <p:nvPr>
            <p:ph type="sldNum" sz="quarter" idx="5"/>
          </p:nvPr>
        </p:nvSpPr>
        <p:spPr/>
        <p:txBody>
          <a:bodyPr/>
          <a:lstStyle/>
          <a:p>
            <a:fld id="{AC65BAF8-F6A1-DE47-B23E-A996A3AFD143}" type="slidenum">
              <a:rPr lang="en-US" smtClean="0"/>
              <a:t>4</a:t>
            </a:fld>
            <a:endParaRPr lang="en-US"/>
          </a:p>
        </p:txBody>
      </p:sp>
    </p:spTree>
    <p:extLst>
      <p:ext uri="{BB962C8B-B14F-4D97-AF65-F5344CB8AC3E}">
        <p14:creationId xmlns:p14="http://schemas.microsoft.com/office/powerpoint/2010/main" val="748660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Ryan - Your work with the Precision Rehab PMCOE seeks to gain a more complete understanding of an individual’s physical abilities than can be derived from clinic-based measurements that provide only discrete snapshots of functional status. New and broadly available technologies, such as wearable devices and mobile apps, are expanding the types of data available to monitor function in the real-world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Hadi</a:t>
            </a:r>
            <a:r>
              <a:rPr lang="en-US" dirty="0"/>
              <a:t> - </a:t>
            </a:r>
            <a:r>
              <a:rPr lang="en-US" sz="1200" kern="1200" dirty="0">
                <a:solidFill>
                  <a:schemeClr val="tx1"/>
                </a:solidFill>
                <a:effectLst/>
                <a:latin typeface="+mn-lt"/>
                <a:ea typeface="+mn-ea"/>
                <a:cs typeface="+mn-cs"/>
              </a:rPr>
              <a:t>Clinicians have long been aware that social and behavioral factors modify disease states and overall health of our patients.  Historically, these factors (if collected at all) are captured in free-text notes that are not easily extractable.  The Johns Hopkins Center for Population Health Information (CPHIT) studies use of SBDH in healthcare, both for direct patient care and for research, and seeks to develop recommendations for systematic implementation of SBDH data collection into EHRs.  </a:t>
            </a:r>
            <a:endParaRPr lang="en-US" dirty="0"/>
          </a:p>
          <a:p>
            <a:endParaRPr lang="en-US" dirty="0"/>
          </a:p>
        </p:txBody>
      </p:sp>
      <p:sp>
        <p:nvSpPr>
          <p:cNvPr id="4" name="Slide Number Placeholder 3"/>
          <p:cNvSpPr>
            <a:spLocks noGrp="1"/>
          </p:cNvSpPr>
          <p:nvPr>
            <p:ph type="sldNum" sz="quarter" idx="5"/>
          </p:nvPr>
        </p:nvSpPr>
        <p:spPr/>
        <p:txBody>
          <a:bodyPr/>
          <a:lstStyle/>
          <a:p>
            <a:fld id="{AC65BAF8-F6A1-DE47-B23E-A996A3AFD143}" type="slidenum">
              <a:rPr lang="en-US" smtClean="0"/>
              <a:t>5</a:t>
            </a:fld>
            <a:endParaRPr lang="en-US"/>
          </a:p>
        </p:txBody>
      </p:sp>
    </p:spTree>
    <p:extLst>
      <p:ext uri="{BB962C8B-B14F-4D97-AF65-F5344CB8AC3E}">
        <p14:creationId xmlns:p14="http://schemas.microsoft.com/office/powerpoint/2010/main" val="2811357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65BAF8-F6A1-DE47-B23E-A996A3AFD143}" type="slidenum">
              <a:rPr lang="en-US" smtClean="0"/>
              <a:t>18</a:t>
            </a:fld>
            <a:endParaRPr lang="en-US"/>
          </a:p>
        </p:txBody>
      </p:sp>
    </p:spTree>
    <p:extLst>
      <p:ext uri="{BB962C8B-B14F-4D97-AF65-F5344CB8AC3E}">
        <p14:creationId xmlns:p14="http://schemas.microsoft.com/office/powerpoint/2010/main" val="2153802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27</a:t>
            </a:fld>
            <a:endParaRPr lang="en-US"/>
          </a:p>
        </p:txBody>
      </p:sp>
    </p:spTree>
    <p:extLst>
      <p:ext uri="{BB962C8B-B14F-4D97-AF65-F5344CB8AC3E}">
        <p14:creationId xmlns:p14="http://schemas.microsoft.com/office/powerpoint/2010/main" val="316119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28</a:t>
            </a:fld>
            <a:endParaRPr lang="en-US"/>
          </a:p>
        </p:txBody>
      </p:sp>
    </p:spTree>
    <p:extLst>
      <p:ext uri="{BB962C8B-B14F-4D97-AF65-F5344CB8AC3E}">
        <p14:creationId xmlns:p14="http://schemas.microsoft.com/office/powerpoint/2010/main" val="2721668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30</a:t>
            </a:fld>
            <a:endParaRPr lang="en-US"/>
          </a:p>
        </p:txBody>
      </p:sp>
    </p:spTree>
    <p:extLst>
      <p:ext uri="{BB962C8B-B14F-4D97-AF65-F5344CB8AC3E}">
        <p14:creationId xmlns:p14="http://schemas.microsoft.com/office/powerpoint/2010/main" val="1854201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F0168-9A69-0FD1-471C-2820DF6E6E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2AF706-4AE3-1620-2D89-840FA15EAE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535AEB-13DF-D6EB-C62E-284C3E8F601E}"/>
              </a:ext>
            </a:extLst>
          </p:cNvPr>
          <p:cNvSpPr>
            <a:spLocks noGrp="1"/>
          </p:cNvSpPr>
          <p:nvPr>
            <p:ph type="dt" sz="half" idx="10"/>
          </p:nvPr>
        </p:nvSpPr>
        <p:spPr/>
        <p:txBody>
          <a:bodyPr/>
          <a:lstStyle/>
          <a:p>
            <a:fld id="{D6C51EE9-741E-514E-A6BC-503FC589FFBC}" type="datetimeFigureOut">
              <a:rPr lang="en-US" smtClean="0"/>
              <a:t>4/3/2023</a:t>
            </a:fld>
            <a:endParaRPr lang="en-US"/>
          </a:p>
        </p:txBody>
      </p:sp>
      <p:sp>
        <p:nvSpPr>
          <p:cNvPr id="5" name="Footer Placeholder 4">
            <a:extLst>
              <a:ext uri="{FF2B5EF4-FFF2-40B4-BE49-F238E27FC236}">
                <a16:creationId xmlns:a16="http://schemas.microsoft.com/office/drawing/2014/main" id="{8F2391D3-F874-7180-C61E-15D542B46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DD9FA3-90FC-4803-5BB1-1663AAFCB2D6}"/>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751334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AED43-01C1-8C8B-574C-27CD5EB6A9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B03DBA-B5E4-BF19-3BA3-3E8B26A949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78A4BB-347C-237D-C1F2-0A2C0E2A99E3}"/>
              </a:ext>
            </a:extLst>
          </p:cNvPr>
          <p:cNvSpPr>
            <a:spLocks noGrp="1"/>
          </p:cNvSpPr>
          <p:nvPr>
            <p:ph type="dt" sz="half" idx="10"/>
          </p:nvPr>
        </p:nvSpPr>
        <p:spPr/>
        <p:txBody>
          <a:bodyPr/>
          <a:lstStyle/>
          <a:p>
            <a:fld id="{D6C51EE9-741E-514E-A6BC-503FC589FFBC}" type="datetimeFigureOut">
              <a:rPr lang="en-US" smtClean="0"/>
              <a:t>4/3/2023</a:t>
            </a:fld>
            <a:endParaRPr lang="en-US"/>
          </a:p>
        </p:txBody>
      </p:sp>
      <p:sp>
        <p:nvSpPr>
          <p:cNvPr id="5" name="Footer Placeholder 4">
            <a:extLst>
              <a:ext uri="{FF2B5EF4-FFF2-40B4-BE49-F238E27FC236}">
                <a16:creationId xmlns:a16="http://schemas.microsoft.com/office/drawing/2014/main" id="{69CF107D-A1AC-48DA-01F8-0C630E3D6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60517-3F64-49F5-035B-3188B19328DB}"/>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1032219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2DEC0B-2FC3-80AE-5166-716A507254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357C93-0132-7D9C-0C47-295FBF565E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77FD2-4504-1158-2005-1C6CA1CA468B}"/>
              </a:ext>
            </a:extLst>
          </p:cNvPr>
          <p:cNvSpPr>
            <a:spLocks noGrp="1"/>
          </p:cNvSpPr>
          <p:nvPr>
            <p:ph type="dt" sz="half" idx="10"/>
          </p:nvPr>
        </p:nvSpPr>
        <p:spPr/>
        <p:txBody>
          <a:bodyPr/>
          <a:lstStyle/>
          <a:p>
            <a:fld id="{D6C51EE9-741E-514E-A6BC-503FC589FFBC}" type="datetimeFigureOut">
              <a:rPr lang="en-US" smtClean="0"/>
              <a:t>4/3/2023</a:t>
            </a:fld>
            <a:endParaRPr lang="en-US"/>
          </a:p>
        </p:txBody>
      </p:sp>
      <p:sp>
        <p:nvSpPr>
          <p:cNvPr id="5" name="Footer Placeholder 4">
            <a:extLst>
              <a:ext uri="{FF2B5EF4-FFF2-40B4-BE49-F238E27FC236}">
                <a16:creationId xmlns:a16="http://schemas.microsoft.com/office/drawing/2014/main" id="{02CBC42C-C392-1096-EB32-3767B0CC3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2D0D0-5241-157A-4AEC-BBE1CD494099}"/>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2792921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609600" y="1066800"/>
            <a:ext cx="10972800" cy="5029200"/>
          </a:xfrm>
          <a:prstGeom prst="rect">
            <a:avLst/>
          </a:prstGeom>
        </p:spPr>
        <p:txBody>
          <a:bodyPr/>
          <a:lstStyle>
            <a:lvl1pPr>
              <a:defRPr lang="en-US" sz="1600" kern="1200" smtClean="0">
                <a:latin typeface="+mj-lt"/>
              </a:defRPr>
            </a:lvl1pPr>
            <a:lvl2pPr>
              <a:defRPr lang="en-US" sz="1600" kern="1200" smtClean="0">
                <a:latin typeface="+mj-lt"/>
              </a:defRPr>
            </a:lvl2pPr>
            <a:lvl3pPr>
              <a:defRPr lang="en-US" sz="1600" kern="1200" smtClean="0">
                <a:latin typeface="+mj-lt"/>
              </a:defRPr>
            </a:lvl3pPr>
            <a:lvl4pPr>
              <a:defRPr lang="en-US" sz="1600" kern="1200" smtClean="0">
                <a:latin typeface="+mj-lt"/>
              </a:defRPr>
            </a:lvl4pPr>
            <a:lvl5pPr>
              <a:defRPr lang="en-US" sz="1600" kern="1200">
                <a:latin typeface="+mj-lt"/>
              </a:defRPr>
            </a:lvl5pPr>
          </a:lstStyle>
          <a:p>
            <a:pPr lvl="0"/>
            <a:r>
              <a:rPr lang="en-US" dirty="0"/>
              <a:t>Click to edit Master text styles</a:t>
            </a:r>
          </a:p>
          <a:p>
            <a:pPr lvl="1">
              <a:buSzPct val="100000"/>
              <a:buFont typeface="Courier New" pitchFamily="49" charset="0"/>
              <a:buChar char="o"/>
            </a:pPr>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hasCustomPrompt="1"/>
          </p:nvPr>
        </p:nvSpPr>
        <p:spPr>
          <a:xfrm>
            <a:off x="275773" y="566285"/>
            <a:ext cx="11713028" cy="423862"/>
          </a:xfrm>
          <a:prstGeom prst="rect">
            <a:avLst/>
          </a:prstGeom>
          <a:noFill/>
          <a:ln w="9525">
            <a:noFill/>
            <a:miter lim="800000"/>
            <a:headEnd/>
            <a:tailEnd/>
          </a:ln>
        </p:spPr>
        <p:txBody>
          <a:bodyPr anchor="ctr"/>
          <a:lstStyle>
            <a:lvl1pPr marL="0" indent="0" eaLnBrk="1" hangingPunct="1">
              <a:buNone/>
              <a:defRPr lang="en-US" sz="1600" b="1" kern="1200" smtClean="0">
                <a:latin typeface="+mj-lt"/>
                <a:ea typeface="ＭＳ Ｐゴシック" pitchFamily="-84" charset="-128"/>
                <a:cs typeface="CG Omega" panose="020B0502050508020304" pitchFamily="34" charset="-18"/>
              </a:defRPr>
            </a:lvl1pPr>
            <a:lvl2pPr>
              <a:defRPr lang="en-US" sz="2400" kern="1200" smtClean="0">
                <a:latin typeface="Times" pitchFamily="-84" charset="0"/>
                <a:ea typeface="ＭＳ Ｐゴシック" pitchFamily="-84" charset="-128"/>
                <a:cs typeface="ＭＳ Ｐゴシック" pitchFamily="-84" charset="-128"/>
              </a:defRPr>
            </a:lvl2pPr>
            <a:lvl3pPr>
              <a:defRPr lang="en-US" sz="2400" kern="1200" smtClean="0">
                <a:latin typeface="Times" pitchFamily="-84" charset="0"/>
                <a:ea typeface="ＭＳ Ｐゴシック" pitchFamily="-84" charset="-128"/>
                <a:cs typeface="ＭＳ Ｐゴシック" pitchFamily="-84" charset="-128"/>
              </a:defRPr>
            </a:lvl3pPr>
            <a:lvl4pPr>
              <a:defRPr lang="en-US" sz="2400" kern="1200" smtClean="0">
                <a:latin typeface="Times" pitchFamily="-84" charset="0"/>
                <a:ea typeface="ＭＳ Ｐゴシック" pitchFamily="-84" charset="-128"/>
                <a:cs typeface="ＭＳ Ｐゴシック" pitchFamily="-84" charset="-128"/>
              </a:defRPr>
            </a:lvl4pPr>
            <a:lvl5pPr>
              <a:defRPr lang="en-US" sz="2400" kern="1200">
                <a:latin typeface="Times" pitchFamily="-84" charset="0"/>
                <a:ea typeface="ＭＳ Ｐゴシック" pitchFamily="-84" charset="-128"/>
                <a:cs typeface="ＭＳ Ｐゴシック" pitchFamily="-84" charset="-128"/>
              </a:defRPr>
            </a:lvl5pPr>
          </a:lstStyle>
          <a:p>
            <a:pPr eaLnBrk="1" hangingPunct="1"/>
            <a:r>
              <a:rPr lang="en-US" sz="1600" b="1" dirty="0">
                <a:solidFill>
                  <a:schemeClr val="tx1"/>
                </a:solidFill>
                <a:latin typeface="Verdana" pitchFamily="34" charset="0"/>
              </a:rPr>
              <a:t>Section 1 &gt; Section 1-1</a:t>
            </a:r>
            <a:r>
              <a:rPr lang="en-US" sz="1600" b="1" baseline="0" dirty="0">
                <a:solidFill>
                  <a:schemeClr val="tx1"/>
                </a:solidFill>
                <a:latin typeface="Verdana" pitchFamily="34" charset="0"/>
              </a:rPr>
              <a:t> &gt; Section 1-1-1</a:t>
            </a:r>
            <a:endParaRPr lang="en-US" sz="1200" dirty="0">
              <a:solidFill>
                <a:schemeClr val="tx1"/>
              </a:solidFill>
              <a:latin typeface="Verdana" pitchFamily="34" charset="0"/>
            </a:endParaRPr>
          </a:p>
        </p:txBody>
      </p:sp>
    </p:spTree>
    <p:extLst>
      <p:ext uri="{BB962C8B-B14F-4D97-AF65-F5344CB8AC3E}">
        <p14:creationId xmlns:p14="http://schemas.microsoft.com/office/powerpoint/2010/main" val="33856952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7488A-5D5D-72A8-F27D-81FA3C1743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567DE8-943A-A58E-C27F-A7FAC48C7B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E51248-EC7B-09A1-D8D8-7DED1A68B92D}"/>
              </a:ext>
            </a:extLst>
          </p:cNvPr>
          <p:cNvSpPr>
            <a:spLocks noGrp="1"/>
          </p:cNvSpPr>
          <p:nvPr>
            <p:ph type="dt" sz="half" idx="10"/>
          </p:nvPr>
        </p:nvSpPr>
        <p:spPr/>
        <p:txBody>
          <a:bodyPr/>
          <a:lstStyle/>
          <a:p>
            <a:fld id="{D6C51EE9-741E-514E-A6BC-503FC589FFBC}" type="datetimeFigureOut">
              <a:rPr lang="en-US" smtClean="0"/>
              <a:t>4/3/2023</a:t>
            </a:fld>
            <a:endParaRPr lang="en-US"/>
          </a:p>
        </p:txBody>
      </p:sp>
      <p:sp>
        <p:nvSpPr>
          <p:cNvPr id="5" name="Footer Placeholder 4">
            <a:extLst>
              <a:ext uri="{FF2B5EF4-FFF2-40B4-BE49-F238E27FC236}">
                <a16:creationId xmlns:a16="http://schemas.microsoft.com/office/drawing/2014/main" id="{4C25668A-A010-8A63-4CBF-B21728063D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54B420-7E75-20EB-FE85-8AA5220934A5}"/>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3484664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9CC8A-9147-1FA8-EDC2-DA82DBC8CA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D40663-6B14-4B18-9394-5D8E1D2939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938318-F2D3-4775-A6CA-AAC5D6BEE6A2}"/>
              </a:ext>
            </a:extLst>
          </p:cNvPr>
          <p:cNvSpPr>
            <a:spLocks noGrp="1"/>
          </p:cNvSpPr>
          <p:nvPr>
            <p:ph type="dt" sz="half" idx="10"/>
          </p:nvPr>
        </p:nvSpPr>
        <p:spPr/>
        <p:txBody>
          <a:bodyPr/>
          <a:lstStyle/>
          <a:p>
            <a:fld id="{D6C51EE9-741E-514E-A6BC-503FC589FFBC}" type="datetimeFigureOut">
              <a:rPr lang="en-US" smtClean="0"/>
              <a:t>4/3/2023</a:t>
            </a:fld>
            <a:endParaRPr lang="en-US"/>
          </a:p>
        </p:txBody>
      </p:sp>
      <p:sp>
        <p:nvSpPr>
          <p:cNvPr id="5" name="Footer Placeholder 4">
            <a:extLst>
              <a:ext uri="{FF2B5EF4-FFF2-40B4-BE49-F238E27FC236}">
                <a16:creationId xmlns:a16="http://schemas.microsoft.com/office/drawing/2014/main" id="{1881F0CB-6D77-97CF-DD6E-0A31A7032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51B4D-37B0-6EBA-6676-54FFBC3D0EF8}"/>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357429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9047D-9E1B-751F-A2B5-5D1E10F99B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6F0C8E-F30D-C4C7-DCD5-9ABAFD1B67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5294BE-CED6-8B87-9591-4D9F90D8C0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2DF454-DA59-F6DC-DA4B-BF3AE69E0893}"/>
              </a:ext>
            </a:extLst>
          </p:cNvPr>
          <p:cNvSpPr>
            <a:spLocks noGrp="1"/>
          </p:cNvSpPr>
          <p:nvPr>
            <p:ph type="dt" sz="half" idx="10"/>
          </p:nvPr>
        </p:nvSpPr>
        <p:spPr/>
        <p:txBody>
          <a:bodyPr/>
          <a:lstStyle/>
          <a:p>
            <a:fld id="{D6C51EE9-741E-514E-A6BC-503FC589FFBC}" type="datetimeFigureOut">
              <a:rPr lang="en-US" smtClean="0"/>
              <a:t>4/3/2023</a:t>
            </a:fld>
            <a:endParaRPr lang="en-US"/>
          </a:p>
        </p:txBody>
      </p:sp>
      <p:sp>
        <p:nvSpPr>
          <p:cNvPr id="6" name="Footer Placeholder 5">
            <a:extLst>
              <a:ext uri="{FF2B5EF4-FFF2-40B4-BE49-F238E27FC236}">
                <a16:creationId xmlns:a16="http://schemas.microsoft.com/office/drawing/2014/main" id="{4F7C554F-5478-E04C-95B4-CE19C35F07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F4553C-748C-D77E-5C4A-8004736C50C1}"/>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978686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02834-39D7-004D-C5B3-77EE02B484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3C93C7-B7DA-C36B-ACBD-59612EB9FB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99A5DA-5920-567D-BE62-F9CE668A89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D897DB-5505-F053-20E3-8AA6B21E1A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DF5D6D-A064-CABD-889A-A63304BDC5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330C-7DA9-2471-B2B4-56C9BA05AF93}"/>
              </a:ext>
            </a:extLst>
          </p:cNvPr>
          <p:cNvSpPr>
            <a:spLocks noGrp="1"/>
          </p:cNvSpPr>
          <p:nvPr>
            <p:ph type="dt" sz="half" idx="10"/>
          </p:nvPr>
        </p:nvSpPr>
        <p:spPr/>
        <p:txBody>
          <a:bodyPr/>
          <a:lstStyle/>
          <a:p>
            <a:fld id="{D6C51EE9-741E-514E-A6BC-503FC589FFBC}" type="datetimeFigureOut">
              <a:rPr lang="en-US" smtClean="0"/>
              <a:t>4/3/2023</a:t>
            </a:fld>
            <a:endParaRPr lang="en-US"/>
          </a:p>
        </p:txBody>
      </p:sp>
      <p:sp>
        <p:nvSpPr>
          <p:cNvPr id="8" name="Footer Placeholder 7">
            <a:extLst>
              <a:ext uri="{FF2B5EF4-FFF2-40B4-BE49-F238E27FC236}">
                <a16:creationId xmlns:a16="http://schemas.microsoft.com/office/drawing/2014/main" id="{767A3C89-472B-7FC8-19F2-095A938BB7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C90492-6B6B-87E1-2E67-B27C069A7A4A}"/>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1058477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CFD60-9B1C-66D6-9CA5-BAC6F74FC1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41832B-F121-2D78-8361-5BE743248B90}"/>
              </a:ext>
            </a:extLst>
          </p:cNvPr>
          <p:cNvSpPr>
            <a:spLocks noGrp="1"/>
          </p:cNvSpPr>
          <p:nvPr>
            <p:ph type="dt" sz="half" idx="10"/>
          </p:nvPr>
        </p:nvSpPr>
        <p:spPr/>
        <p:txBody>
          <a:bodyPr/>
          <a:lstStyle/>
          <a:p>
            <a:fld id="{D6C51EE9-741E-514E-A6BC-503FC589FFBC}" type="datetimeFigureOut">
              <a:rPr lang="en-US" smtClean="0"/>
              <a:t>4/3/2023</a:t>
            </a:fld>
            <a:endParaRPr lang="en-US"/>
          </a:p>
        </p:txBody>
      </p:sp>
      <p:sp>
        <p:nvSpPr>
          <p:cNvPr id="4" name="Footer Placeholder 3">
            <a:extLst>
              <a:ext uri="{FF2B5EF4-FFF2-40B4-BE49-F238E27FC236}">
                <a16:creationId xmlns:a16="http://schemas.microsoft.com/office/drawing/2014/main" id="{91C02607-42D3-445C-D0DF-DA1A1BF2DD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C4D7C3-0FBE-BBFA-9EF8-83A6C869E90B}"/>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2130001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BB1259-A3E8-2B4A-6FCC-AD7889E40ABC}"/>
              </a:ext>
            </a:extLst>
          </p:cNvPr>
          <p:cNvSpPr>
            <a:spLocks noGrp="1"/>
          </p:cNvSpPr>
          <p:nvPr>
            <p:ph type="dt" sz="half" idx="10"/>
          </p:nvPr>
        </p:nvSpPr>
        <p:spPr/>
        <p:txBody>
          <a:bodyPr/>
          <a:lstStyle/>
          <a:p>
            <a:fld id="{D6C51EE9-741E-514E-A6BC-503FC589FFBC}" type="datetimeFigureOut">
              <a:rPr lang="en-US" smtClean="0"/>
              <a:t>4/3/2023</a:t>
            </a:fld>
            <a:endParaRPr lang="en-US"/>
          </a:p>
        </p:txBody>
      </p:sp>
      <p:sp>
        <p:nvSpPr>
          <p:cNvPr id="3" name="Footer Placeholder 2">
            <a:extLst>
              <a:ext uri="{FF2B5EF4-FFF2-40B4-BE49-F238E27FC236}">
                <a16:creationId xmlns:a16="http://schemas.microsoft.com/office/drawing/2014/main" id="{9453DBD8-2050-87F9-AE0A-844EEEBF30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E04D28-D72E-ABAD-5757-7377B2D26092}"/>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2055425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D67A4-F4F0-C124-CDE4-D2C72D3DDA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C3CE7D-17DF-ECBC-5F51-9338129E92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FE629A-5DC5-E672-A409-64A4554D5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8FFED0-4257-DD0A-A679-4CF4A7D59527}"/>
              </a:ext>
            </a:extLst>
          </p:cNvPr>
          <p:cNvSpPr>
            <a:spLocks noGrp="1"/>
          </p:cNvSpPr>
          <p:nvPr>
            <p:ph type="dt" sz="half" idx="10"/>
          </p:nvPr>
        </p:nvSpPr>
        <p:spPr/>
        <p:txBody>
          <a:bodyPr/>
          <a:lstStyle/>
          <a:p>
            <a:fld id="{D6C51EE9-741E-514E-A6BC-503FC589FFBC}" type="datetimeFigureOut">
              <a:rPr lang="en-US" smtClean="0"/>
              <a:t>4/3/2023</a:t>
            </a:fld>
            <a:endParaRPr lang="en-US"/>
          </a:p>
        </p:txBody>
      </p:sp>
      <p:sp>
        <p:nvSpPr>
          <p:cNvPr id="6" name="Footer Placeholder 5">
            <a:extLst>
              <a:ext uri="{FF2B5EF4-FFF2-40B4-BE49-F238E27FC236}">
                <a16:creationId xmlns:a16="http://schemas.microsoft.com/office/drawing/2014/main" id="{432DCC94-4A4D-7F8C-D629-401F670E15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8DBB1-E9E8-8A57-66BE-C3B174A633B3}"/>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3439444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38D0-06B8-8A95-D5A3-7A92216850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BC2743-73E6-FD19-D914-CD7D96C537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4A4891-BEA8-2EDF-24B3-BAFC7A810F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C7F245-D062-C3A7-1258-BD0745B9F9DF}"/>
              </a:ext>
            </a:extLst>
          </p:cNvPr>
          <p:cNvSpPr>
            <a:spLocks noGrp="1"/>
          </p:cNvSpPr>
          <p:nvPr>
            <p:ph type="dt" sz="half" idx="10"/>
          </p:nvPr>
        </p:nvSpPr>
        <p:spPr/>
        <p:txBody>
          <a:bodyPr/>
          <a:lstStyle/>
          <a:p>
            <a:fld id="{D6C51EE9-741E-514E-A6BC-503FC589FFBC}" type="datetimeFigureOut">
              <a:rPr lang="en-US" smtClean="0"/>
              <a:t>4/3/2023</a:t>
            </a:fld>
            <a:endParaRPr lang="en-US"/>
          </a:p>
        </p:txBody>
      </p:sp>
      <p:sp>
        <p:nvSpPr>
          <p:cNvPr id="6" name="Footer Placeholder 5">
            <a:extLst>
              <a:ext uri="{FF2B5EF4-FFF2-40B4-BE49-F238E27FC236}">
                <a16:creationId xmlns:a16="http://schemas.microsoft.com/office/drawing/2014/main" id="{5A3C6111-586F-9A3E-2ADE-6C15045EF9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06293E-3758-93D5-799A-0499C67D1795}"/>
              </a:ext>
            </a:extLst>
          </p:cNvPr>
          <p:cNvSpPr>
            <a:spLocks noGrp="1"/>
          </p:cNvSpPr>
          <p:nvPr>
            <p:ph type="sldNum" sz="quarter" idx="12"/>
          </p:nvPr>
        </p:nvSpPr>
        <p:spPr/>
        <p:txBody>
          <a:bodyPr/>
          <a:lstStyle/>
          <a:p>
            <a:fld id="{16699670-FA91-634B-8E0C-3FCE54B151D2}" type="slidenum">
              <a:rPr lang="en-US" smtClean="0"/>
              <a:t>‹#›</a:t>
            </a:fld>
            <a:endParaRPr lang="en-US"/>
          </a:p>
        </p:txBody>
      </p:sp>
    </p:spTree>
    <p:extLst>
      <p:ext uri="{BB962C8B-B14F-4D97-AF65-F5344CB8AC3E}">
        <p14:creationId xmlns:p14="http://schemas.microsoft.com/office/powerpoint/2010/main" val="4055575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0504E1-178C-73D1-C849-4DF2DDF23C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65E96D-5139-2535-185B-2710272E8D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701AE8-8EC4-2BC4-DE8C-89168FE0E1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51EE9-741E-514E-A6BC-503FC589FFBC}" type="datetimeFigureOut">
              <a:rPr lang="en-US" smtClean="0"/>
              <a:t>4/3/2023</a:t>
            </a:fld>
            <a:endParaRPr lang="en-US"/>
          </a:p>
        </p:txBody>
      </p:sp>
      <p:sp>
        <p:nvSpPr>
          <p:cNvPr id="5" name="Footer Placeholder 4">
            <a:extLst>
              <a:ext uri="{FF2B5EF4-FFF2-40B4-BE49-F238E27FC236}">
                <a16:creationId xmlns:a16="http://schemas.microsoft.com/office/drawing/2014/main" id="{5F9132DF-A97F-3F0A-9FA5-D06B5C7E6F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E05422-56D3-E5E8-8884-4FC225CA4D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99670-FA91-634B-8E0C-3FCE54B151D2}" type="slidenum">
              <a:rPr lang="en-US" smtClean="0"/>
              <a:t>‹#›</a:t>
            </a:fld>
            <a:endParaRPr lang="en-US"/>
          </a:p>
        </p:txBody>
      </p:sp>
    </p:spTree>
    <p:extLst>
      <p:ext uri="{BB962C8B-B14F-4D97-AF65-F5344CB8AC3E}">
        <p14:creationId xmlns:p14="http://schemas.microsoft.com/office/powerpoint/2010/main" val="4015228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slideLayout" Target="../slideLayouts/slideLayout2.xml"/><Relationship Id="rId18" Type="http://schemas.openxmlformats.org/officeDocument/2006/relationships/image" Target="../media/image16.png"/><Relationship Id="rId3" Type="http://schemas.microsoft.com/office/2007/relationships/media" Target="../media/media2.mp4"/><Relationship Id="rId7" Type="http://schemas.microsoft.com/office/2007/relationships/media" Target="../media/media4.mp4"/><Relationship Id="rId12" Type="http://schemas.openxmlformats.org/officeDocument/2006/relationships/video" Target="../media/media6.mp4"/><Relationship Id="rId17" Type="http://schemas.openxmlformats.org/officeDocument/2006/relationships/image" Target="../media/image15.png"/><Relationship Id="rId2" Type="http://schemas.openxmlformats.org/officeDocument/2006/relationships/video" Target="../media/media1.mp4"/><Relationship Id="rId16" Type="http://schemas.openxmlformats.org/officeDocument/2006/relationships/image" Target="../media/image14.png"/><Relationship Id="rId1" Type="http://schemas.microsoft.com/office/2007/relationships/media" Target="../media/media1.mp4"/><Relationship Id="rId6" Type="http://schemas.openxmlformats.org/officeDocument/2006/relationships/video" Target="../media/media3.mp4"/><Relationship Id="rId11" Type="http://schemas.microsoft.com/office/2007/relationships/media" Target="../media/media6.mp4"/><Relationship Id="rId5" Type="http://schemas.microsoft.com/office/2007/relationships/media" Target="../media/media3.mp4"/><Relationship Id="rId15" Type="http://schemas.openxmlformats.org/officeDocument/2006/relationships/image" Target="../media/image13.png"/><Relationship Id="rId10" Type="http://schemas.openxmlformats.org/officeDocument/2006/relationships/video" Target="../media/media5.mp4"/><Relationship Id="rId19" Type="http://schemas.openxmlformats.org/officeDocument/2006/relationships/image" Target="../media/image17.png"/><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mailto:cot@jhu.edu"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2.tiff"/></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www.hopkinsacg.or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7.xml"/><Relationship Id="rId16"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5DFE902-A5C3-F635-A336-0AB39613CD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2970" y="0"/>
            <a:ext cx="12537938" cy="6858000"/>
          </a:xfrm>
          <a:prstGeom prst="rect">
            <a:avLst/>
          </a:prstGeom>
        </p:spPr>
      </p:pic>
      <p:sp>
        <p:nvSpPr>
          <p:cNvPr id="3" name="Subtitle 2">
            <a:extLst>
              <a:ext uri="{FF2B5EF4-FFF2-40B4-BE49-F238E27FC236}">
                <a16:creationId xmlns:a16="http://schemas.microsoft.com/office/drawing/2014/main" id="{3E7C789F-A42C-CE2C-2463-8FBF3C8EC58E}"/>
              </a:ext>
            </a:extLst>
          </p:cNvPr>
          <p:cNvSpPr>
            <a:spLocks noGrp="1"/>
          </p:cNvSpPr>
          <p:nvPr>
            <p:ph type="subTitle" idx="1"/>
          </p:nvPr>
        </p:nvSpPr>
        <p:spPr/>
        <p:txBody>
          <a:bodyPr>
            <a:normAutofit/>
          </a:bodyPr>
          <a:lstStyle/>
          <a:p>
            <a:r>
              <a:rPr lang="en-US" sz="4800" b="1" dirty="0" err="1">
                <a:solidFill>
                  <a:schemeClr val="bg1"/>
                </a:solidFill>
              </a:rPr>
              <a:t>inHealth</a:t>
            </a:r>
            <a:r>
              <a:rPr lang="en-US" sz="4800" b="1" dirty="0">
                <a:solidFill>
                  <a:schemeClr val="bg1"/>
                </a:solidFill>
              </a:rPr>
              <a:t> Retreat</a:t>
            </a:r>
          </a:p>
          <a:p>
            <a:r>
              <a:rPr lang="en-US" sz="4800" b="1" dirty="0">
                <a:solidFill>
                  <a:schemeClr val="bg1"/>
                </a:solidFill>
              </a:rPr>
              <a:t>Panel Discussion</a:t>
            </a:r>
          </a:p>
        </p:txBody>
      </p:sp>
      <p:pic>
        <p:nvPicPr>
          <p:cNvPr id="6" name="Picture 5">
            <a:extLst>
              <a:ext uri="{FF2B5EF4-FFF2-40B4-BE49-F238E27FC236}">
                <a16:creationId xmlns:a16="http://schemas.microsoft.com/office/drawing/2014/main" id="{A32F10C0-2CFD-70AD-691C-CBB176C331A5}"/>
              </a:ext>
            </a:extLst>
          </p:cNvPr>
          <p:cNvPicPr>
            <a:picLocks noChangeAspect="1"/>
          </p:cNvPicPr>
          <p:nvPr/>
        </p:nvPicPr>
        <p:blipFill>
          <a:blip r:embed="rId3"/>
          <a:stretch>
            <a:fillRect/>
          </a:stretch>
        </p:blipFill>
        <p:spPr>
          <a:xfrm>
            <a:off x="3116388" y="2026247"/>
            <a:ext cx="5677867" cy="1229715"/>
          </a:xfrm>
          <a:prstGeom prst="rect">
            <a:avLst/>
          </a:prstGeom>
        </p:spPr>
      </p:pic>
    </p:spTree>
    <p:extLst>
      <p:ext uri="{BB962C8B-B14F-4D97-AF65-F5344CB8AC3E}">
        <p14:creationId xmlns:p14="http://schemas.microsoft.com/office/powerpoint/2010/main" val="366079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20000">
              <a:srgbClr val="024C8F"/>
            </a:gs>
            <a:gs pos="100000">
              <a:srgbClr val="0055BB"/>
            </a:gs>
          </a:gsLst>
          <a:lin ang="0" scaled="0"/>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C43C167-CAB4-898E-BBFA-9FCDF4880812}"/>
              </a:ext>
            </a:extLst>
          </p:cNvPr>
          <p:cNvSpPr txBox="1">
            <a:spLocks/>
          </p:cNvSpPr>
          <p:nvPr/>
        </p:nvSpPr>
        <p:spPr>
          <a:xfrm>
            <a:off x="682906" y="3061917"/>
            <a:ext cx="10359341" cy="29106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rPr>
              <a:t>Supporting Materials from Panelists</a:t>
            </a:r>
          </a:p>
          <a:p>
            <a:pPr marL="0" indent="0" algn="ctr">
              <a:buNone/>
            </a:pPr>
            <a:r>
              <a:rPr lang="en-US" sz="4000" b="1" dirty="0">
                <a:solidFill>
                  <a:schemeClr val="bg1"/>
                </a:solidFill>
              </a:rPr>
              <a:t> </a:t>
            </a:r>
          </a:p>
        </p:txBody>
      </p:sp>
      <p:pic>
        <p:nvPicPr>
          <p:cNvPr id="7" name="Graphic 6">
            <a:extLst>
              <a:ext uri="{FF2B5EF4-FFF2-40B4-BE49-F238E27FC236}">
                <a16:creationId xmlns:a16="http://schemas.microsoft.com/office/drawing/2014/main" id="{2B1A7642-97D4-6F90-85EF-1B9FA2335F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020" y="1542554"/>
            <a:ext cx="4414575" cy="5886100"/>
          </a:xfrm>
          <a:prstGeom prst="rect">
            <a:avLst/>
          </a:prstGeom>
        </p:spPr>
      </p:pic>
    </p:spTree>
    <p:extLst>
      <p:ext uri="{BB962C8B-B14F-4D97-AF65-F5344CB8AC3E}">
        <p14:creationId xmlns:p14="http://schemas.microsoft.com/office/powerpoint/2010/main" val="1643615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20000">
              <a:srgbClr val="024C8F"/>
            </a:gs>
            <a:gs pos="100000">
              <a:srgbClr val="0055BB"/>
            </a:gs>
          </a:gsLst>
          <a:lin ang="0" scaled="0"/>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C43C167-CAB4-898E-BBFA-9FCDF4880812}"/>
              </a:ext>
            </a:extLst>
          </p:cNvPr>
          <p:cNvSpPr txBox="1">
            <a:spLocks/>
          </p:cNvSpPr>
          <p:nvPr/>
        </p:nvSpPr>
        <p:spPr>
          <a:xfrm>
            <a:off x="682906" y="3061917"/>
            <a:ext cx="10359341" cy="29106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rPr>
              <a:t>Ryan </a:t>
            </a:r>
            <a:r>
              <a:rPr lang="en-US" sz="4000" b="1" dirty="0" err="1">
                <a:solidFill>
                  <a:schemeClr val="bg1"/>
                </a:solidFill>
              </a:rPr>
              <a:t>Roemmich</a:t>
            </a:r>
            <a:endParaRPr lang="en-US" sz="4000" b="1" dirty="0">
              <a:solidFill>
                <a:schemeClr val="bg1"/>
              </a:solidFill>
            </a:endParaRPr>
          </a:p>
          <a:p>
            <a:pPr marL="0" indent="0" algn="ctr">
              <a:buNone/>
            </a:pPr>
            <a:endParaRPr lang="en-US" sz="4000" b="1" dirty="0">
              <a:solidFill>
                <a:schemeClr val="bg1"/>
              </a:solidFill>
            </a:endParaRPr>
          </a:p>
          <a:p>
            <a:pPr marL="0" indent="0" algn="ctr">
              <a:buNone/>
            </a:pPr>
            <a:r>
              <a:rPr lang="en-US" sz="4000" b="1" dirty="0">
                <a:solidFill>
                  <a:schemeClr val="bg1"/>
                </a:solidFill>
              </a:rPr>
              <a:t> </a:t>
            </a:r>
          </a:p>
        </p:txBody>
      </p:sp>
      <p:pic>
        <p:nvPicPr>
          <p:cNvPr id="7" name="Graphic 6">
            <a:extLst>
              <a:ext uri="{FF2B5EF4-FFF2-40B4-BE49-F238E27FC236}">
                <a16:creationId xmlns:a16="http://schemas.microsoft.com/office/drawing/2014/main" id="{2B1A7642-97D4-6F90-85EF-1B9FA2335F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020" y="1542554"/>
            <a:ext cx="4414575" cy="5886100"/>
          </a:xfrm>
          <a:prstGeom prst="rect">
            <a:avLst/>
          </a:prstGeom>
        </p:spPr>
      </p:pic>
    </p:spTree>
    <p:extLst>
      <p:ext uri="{BB962C8B-B14F-4D97-AF65-F5344CB8AC3E}">
        <p14:creationId xmlns:p14="http://schemas.microsoft.com/office/powerpoint/2010/main" val="1918596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01s01_c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719943" y="685800"/>
            <a:ext cx="4191000" cy="2357438"/>
          </a:xfrm>
          <a:prstGeom prst="rect">
            <a:avLst/>
          </a:prstGeom>
        </p:spPr>
      </p:pic>
      <p:pic>
        <p:nvPicPr>
          <p:cNvPr id="5" name="p01s01_c1_labeled (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1716895" y="684086"/>
            <a:ext cx="4194048" cy="2359152"/>
          </a:xfrm>
          <a:prstGeom prst="rect">
            <a:avLst/>
          </a:prstGeom>
        </p:spPr>
      </p:pic>
      <p:pic>
        <p:nvPicPr>
          <p:cNvPr id="6" name="toddler2_analyzed">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6"/>
          <a:stretch>
            <a:fillRect/>
          </a:stretch>
        </p:blipFill>
        <p:spPr>
          <a:xfrm>
            <a:off x="1600200" y="3505200"/>
            <a:ext cx="4038600" cy="3028950"/>
          </a:xfrm>
          <a:prstGeom prst="rect">
            <a:avLst/>
          </a:prstGeom>
        </p:spPr>
      </p:pic>
      <p:pic>
        <p:nvPicPr>
          <p:cNvPr id="7" name="YouTube_stroke_analyzed">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7"/>
          <a:stretch>
            <a:fillRect/>
          </a:stretch>
        </p:blipFill>
        <p:spPr>
          <a:xfrm>
            <a:off x="6324601" y="151733"/>
            <a:ext cx="4163315" cy="3122486"/>
          </a:xfrm>
          <a:prstGeom prst="rect">
            <a:avLst/>
          </a:prstGeom>
        </p:spPr>
      </p:pic>
      <p:pic>
        <p:nvPicPr>
          <p:cNvPr id="8" name="OpenCloseHand_240bpm_RR_pose">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rotWithShape="1">
          <a:blip r:embed="rId18"/>
          <a:srcRect t="21428"/>
          <a:stretch>
            <a:fillRect/>
          </a:stretch>
        </p:blipFill>
        <p:spPr>
          <a:xfrm>
            <a:off x="6005957" y="3343275"/>
            <a:ext cx="2400300" cy="3352800"/>
          </a:xfrm>
          <a:prstGeom prst="rect">
            <a:avLst/>
          </a:prstGeom>
        </p:spPr>
      </p:pic>
      <p:pic>
        <p:nvPicPr>
          <p:cNvPr id="9" name="PD_pose">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rotWithShape="1">
          <a:blip r:embed="rId19"/>
          <a:srcRect l="33333" t="4074" r="44167" b="12963"/>
          <a:stretch/>
        </p:blipFill>
        <p:spPr>
          <a:xfrm>
            <a:off x="8763001" y="3343275"/>
            <a:ext cx="1616529" cy="3352800"/>
          </a:xfrm>
          <a:prstGeom prst="rect">
            <a:avLst/>
          </a:prstGeom>
        </p:spPr>
      </p:pic>
    </p:spTree>
    <p:extLst>
      <p:ext uri="{BB962C8B-B14F-4D97-AF65-F5344CB8AC3E}">
        <p14:creationId xmlns:p14="http://schemas.microsoft.com/office/powerpoint/2010/main" val="51851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3"/>
                                        </p:tgtEl>
                                      </p:cBhvr>
                                    </p:cmd>
                                  </p:childTnLst>
                                </p:cTn>
                              </p:par>
                            </p:childTnLst>
                          </p:cTn>
                        </p:par>
                      </p:childTnLst>
                    </p:cTn>
                  </p:par>
                </p:childTnLst>
              </p:cTn>
              <p:nextCondLst>
                <p:cond evt="onClick" delay="0">
                  <p:tgtEl>
                    <p:spTgt spid="3"/>
                  </p:tgtEl>
                </p:cond>
              </p:nextCondLst>
            </p:seq>
            <p:video>
              <p:cMediaNode vol="80000">
                <p:cTn id="28" fill="hold" display="0">
                  <p:stCondLst>
                    <p:cond delay="indefinite"/>
                  </p:stCondLst>
                </p:cTn>
                <p:tgtEl>
                  <p:spTgt spid="3"/>
                </p:tgtEl>
              </p:cMediaNode>
            </p:video>
            <p:video>
              <p:cMediaNode vol="80000">
                <p:cTn id="29" fill="hold" display="0">
                  <p:stCondLst>
                    <p:cond delay="indefinite"/>
                  </p:stCondLst>
                </p:cTn>
                <p:tgtEl>
                  <p:spTgt spid="5"/>
                </p:tgtEl>
              </p:cMediaNode>
            </p:video>
            <p:video>
              <p:cMediaNode vol="80000">
                <p:cTn id="30" fill="hold" display="0">
                  <p:stCondLst>
                    <p:cond delay="indefinite"/>
                  </p:stCondLst>
                </p:cTn>
                <p:tgtEl>
                  <p:spTgt spid="6"/>
                </p:tgtEl>
              </p:cMediaNode>
            </p:video>
            <p:video>
              <p:cMediaNode vol="80000">
                <p:cTn id="31" fill="hold" display="0">
                  <p:stCondLst>
                    <p:cond delay="indefinite"/>
                  </p:stCondLst>
                </p:cTn>
                <p:tgtEl>
                  <p:spTgt spid="7"/>
                </p:tgtEl>
              </p:cMediaNode>
            </p:video>
            <p:video>
              <p:cMediaNode vol="80000">
                <p:cTn id="32" fill="hold" display="0">
                  <p:stCondLst>
                    <p:cond delay="indefinite"/>
                  </p:stCondLst>
                </p:cTn>
                <p:tgtEl>
                  <p:spTgt spid="8"/>
                </p:tgtEl>
              </p:cMediaNode>
            </p:video>
            <p:video>
              <p:cMediaNode vol="80000">
                <p:cTn id="33" fill="hold" display="0">
                  <p:stCondLst>
                    <p:cond delay="indefinite"/>
                  </p:st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20000">
              <a:srgbClr val="024C8F"/>
            </a:gs>
            <a:gs pos="100000">
              <a:srgbClr val="0055BB"/>
            </a:gs>
          </a:gsLst>
          <a:lin ang="0" scaled="0"/>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C43C167-CAB4-898E-BBFA-9FCDF4880812}"/>
              </a:ext>
            </a:extLst>
          </p:cNvPr>
          <p:cNvSpPr txBox="1">
            <a:spLocks/>
          </p:cNvSpPr>
          <p:nvPr/>
        </p:nvSpPr>
        <p:spPr>
          <a:xfrm>
            <a:off x="682906" y="3061917"/>
            <a:ext cx="10359341" cy="29106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rPr>
              <a:t>Casey Overby Taylor</a:t>
            </a:r>
          </a:p>
          <a:p>
            <a:pPr marL="0" indent="0" algn="ctr">
              <a:buNone/>
            </a:pPr>
            <a:endParaRPr lang="en-US" sz="4000" b="1" dirty="0">
              <a:solidFill>
                <a:schemeClr val="bg1"/>
              </a:solidFill>
            </a:endParaRPr>
          </a:p>
          <a:p>
            <a:pPr marL="0" indent="0" algn="ctr">
              <a:buNone/>
            </a:pPr>
            <a:r>
              <a:rPr lang="en-US" sz="4000" b="1" dirty="0">
                <a:solidFill>
                  <a:schemeClr val="bg1"/>
                </a:solidFill>
              </a:rPr>
              <a:t> </a:t>
            </a:r>
          </a:p>
        </p:txBody>
      </p:sp>
      <p:pic>
        <p:nvPicPr>
          <p:cNvPr id="7" name="Graphic 6">
            <a:extLst>
              <a:ext uri="{FF2B5EF4-FFF2-40B4-BE49-F238E27FC236}">
                <a16:creationId xmlns:a16="http://schemas.microsoft.com/office/drawing/2014/main" id="{2B1A7642-97D4-6F90-85EF-1B9FA2335F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020" y="1542554"/>
            <a:ext cx="4414575" cy="5886100"/>
          </a:xfrm>
          <a:prstGeom prst="rect">
            <a:avLst/>
          </a:prstGeom>
        </p:spPr>
      </p:pic>
    </p:spTree>
    <p:extLst>
      <p:ext uri="{BB962C8B-B14F-4D97-AF65-F5344CB8AC3E}">
        <p14:creationId xmlns:p14="http://schemas.microsoft.com/office/powerpoint/2010/main" val="3894698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21C7DF-81AA-A075-C2E5-72AB1FB516FB}"/>
              </a:ext>
            </a:extLst>
          </p:cNvPr>
          <p:cNvSpPr/>
          <p:nvPr/>
        </p:nvSpPr>
        <p:spPr>
          <a:xfrm>
            <a:off x="0" y="0"/>
            <a:ext cx="4881489" cy="6858000"/>
          </a:xfrm>
          <a:prstGeom prst="rect">
            <a:avLst/>
          </a:prstGeom>
          <a:solidFill>
            <a:srgbClr val="27B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21" name="Title 14">
            <a:extLst>
              <a:ext uri="{FF2B5EF4-FFF2-40B4-BE49-F238E27FC236}">
                <a16:creationId xmlns:a16="http://schemas.microsoft.com/office/drawing/2014/main" id="{8B67C1DF-EFD2-8189-0360-A18CFAAB6B75}"/>
              </a:ext>
            </a:extLst>
          </p:cNvPr>
          <p:cNvSpPr txBox="1">
            <a:spLocks/>
          </p:cNvSpPr>
          <p:nvPr/>
        </p:nvSpPr>
        <p:spPr>
          <a:xfrm>
            <a:off x="5187429" y="1001211"/>
            <a:ext cx="6539695" cy="966486"/>
          </a:xfrm>
          <a:prstGeom prst="rect">
            <a:avLst/>
          </a:prstGeom>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7B4D4"/>
                </a:solidFill>
                <a:latin typeface="Calibri" panose="020F0502020204030204" pitchFamily="34" charset="0"/>
                <a:cs typeface="Calibri" panose="020F0502020204030204" pitchFamily="34" charset="0"/>
              </a:rPr>
              <a:t>Course name: </a:t>
            </a:r>
          </a:p>
          <a:p>
            <a:r>
              <a:rPr lang="en-US" sz="4000" b="1" dirty="0">
                <a:latin typeface="Calibri" panose="020F0502020204030204" pitchFamily="34" charset="0"/>
                <a:cs typeface="Calibri" panose="020F0502020204030204" pitchFamily="34" charset="0"/>
              </a:rPr>
              <a:t>Precision Care Medicine I – II, 2021-22</a:t>
            </a:r>
          </a:p>
          <a:p>
            <a:r>
              <a:rPr lang="en-US" sz="4000" b="1" dirty="0">
                <a:latin typeface="Calibri" panose="020F0502020204030204" pitchFamily="34" charset="0"/>
                <a:cs typeface="Calibri" panose="020F0502020204030204" pitchFamily="34" charset="0"/>
              </a:rPr>
              <a:t>EN.580.480-481 / EN.580.680-681</a:t>
            </a:r>
          </a:p>
          <a:p>
            <a:endParaRPr lang="en-US" b="1" dirty="0">
              <a:solidFill>
                <a:srgbClr val="27B4D4"/>
              </a:solidFill>
              <a:latin typeface="Calibri" panose="020F0502020204030204" pitchFamily="34" charset="0"/>
              <a:cs typeface="Calibri" panose="020F0502020204030204" pitchFamily="34" charset="0"/>
            </a:endParaRPr>
          </a:p>
          <a:p>
            <a:endParaRPr lang="en-US" b="1" dirty="0">
              <a:solidFill>
                <a:srgbClr val="27B4D4"/>
              </a:solidFill>
              <a:latin typeface="Calibri" panose="020F0502020204030204" pitchFamily="34" charset="0"/>
              <a:cs typeface="Calibri" panose="020F0502020204030204" pitchFamily="34" charset="0"/>
            </a:endParaRPr>
          </a:p>
          <a:p>
            <a:endParaRPr lang="en-US" b="1" dirty="0">
              <a:solidFill>
                <a:srgbClr val="27B4D4"/>
              </a:solidFill>
              <a:latin typeface="Calibri" panose="020F0502020204030204" pitchFamily="34" charset="0"/>
              <a:cs typeface="Calibri" panose="020F0502020204030204" pitchFamily="34" charset="0"/>
            </a:endParaRPr>
          </a:p>
          <a:p>
            <a:endParaRPr lang="en-US" b="1" dirty="0">
              <a:solidFill>
                <a:srgbClr val="27B4D4"/>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EE199E4E-FDC9-E86F-C395-0376D38B4DF8}"/>
              </a:ext>
            </a:extLst>
          </p:cNvPr>
          <p:cNvSpPr txBox="1"/>
          <p:nvPr/>
        </p:nvSpPr>
        <p:spPr>
          <a:xfrm>
            <a:off x="464876" y="1001211"/>
            <a:ext cx="4253322" cy="4154984"/>
          </a:xfrm>
          <a:prstGeom prst="rect">
            <a:avLst/>
          </a:prstGeom>
          <a:noFill/>
        </p:spPr>
        <p:txBody>
          <a:bodyPr wrap="square" rtlCol="0">
            <a:spAutoFit/>
          </a:bodyPr>
          <a:lstStyle/>
          <a:p>
            <a:r>
              <a:rPr lang="en-US" sz="2400" b="1" dirty="0">
                <a:solidFill>
                  <a:schemeClr val="bg1"/>
                </a:solidFill>
              </a:rPr>
              <a:t>Opportunity for Hands-On Learning</a:t>
            </a:r>
          </a:p>
          <a:p>
            <a:endParaRPr lang="en-US" sz="2400" dirty="0">
              <a:solidFill>
                <a:schemeClr val="bg1"/>
              </a:solidFill>
            </a:endParaRPr>
          </a:p>
          <a:p>
            <a:endParaRPr lang="en-US" sz="2400" dirty="0">
              <a:solidFill>
                <a:schemeClr val="bg1"/>
              </a:solidFill>
            </a:endParaRPr>
          </a:p>
          <a:p>
            <a:r>
              <a:rPr lang="en-US" sz="2400" dirty="0">
                <a:solidFill>
                  <a:schemeClr val="bg1"/>
                </a:solidFill>
              </a:rPr>
              <a:t>Course Instructors:</a:t>
            </a:r>
          </a:p>
          <a:p>
            <a:pPr marL="742950" lvl="1" indent="-285750">
              <a:buFont typeface="Arial" panose="020B0604020202020204" pitchFamily="34" charset="0"/>
              <a:buChar char="•"/>
            </a:pPr>
            <a:r>
              <a:rPr lang="en-US" sz="2400" dirty="0">
                <a:solidFill>
                  <a:schemeClr val="bg1"/>
                </a:solidFill>
              </a:rPr>
              <a:t>Joseph L Greenstein</a:t>
            </a:r>
          </a:p>
          <a:p>
            <a:pPr marL="742950" lvl="1" indent="-285750">
              <a:buFont typeface="Arial" panose="020B0604020202020204" pitchFamily="34" charset="0"/>
              <a:buChar char="•"/>
            </a:pPr>
            <a:r>
              <a:rPr lang="en-US" sz="2400" dirty="0">
                <a:solidFill>
                  <a:schemeClr val="bg1"/>
                </a:solidFill>
              </a:rPr>
              <a:t>Casey Overby Taylor</a:t>
            </a:r>
          </a:p>
          <a:p>
            <a:pPr marL="742950" lvl="1" indent="-285750">
              <a:buFont typeface="Arial" panose="020B0604020202020204" pitchFamily="34" charset="0"/>
              <a:buChar char="•"/>
            </a:pPr>
            <a:r>
              <a:rPr lang="en-US" sz="2400" dirty="0">
                <a:solidFill>
                  <a:schemeClr val="bg1"/>
                </a:solidFill>
              </a:rPr>
              <a:t>Robert Stevens</a:t>
            </a:r>
          </a:p>
          <a:p>
            <a:pPr lvl="1"/>
            <a:r>
              <a:rPr lang="en-US" sz="2400" dirty="0">
                <a:solidFill>
                  <a:schemeClr val="bg1"/>
                </a:solidFill>
              </a:rPr>
              <a:t>Veteran TAs</a:t>
            </a:r>
          </a:p>
          <a:p>
            <a:pPr marL="742950" lvl="1" indent="-285750">
              <a:buFont typeface="Arial" panose="020B0604020202020204" pitchFamily="34" charset="0"/>
              <a:buChar char="•"/>
            </a:pPr>
            <a:r>
              <a:rPr lang="en-US" sz="2400" dirty="0">
                <a:solidFill>
                  <a:schemeClr val="bg1"/>
                </a:solidFill>
              </a:rPr>
              <a:t>Tony Wei</a:t>
            </a:r>
          </a:p>
          <a:p>
            <a:pPr marL="742950" lvl="1" indent="-285750">
              <a:buFont typeface="Arial" panose="020B0604020202020204" pitchFamily="34" charset="0"/>
              <a:buChar char="•"/>
            </a:pPr>
            <a:r>
              <a:rPr lang="en-US" sz="2400" dirty="0">
                <a:solidFill>
                  <a:schemeClr val="bg1"/>
                </a:solidFill>
              </a:rPr>
              <a:t>Jacob Desman</a:t>
            </a:r>
          </a:p>
        </p:txBody>
      </p:sp>
      <p:sp>
        <p:nvSpPr>
          <p:cNvPr id="7" name="TextBox 6">
            <a:extLst>
              <a:ext uri="{FF2B5EF4-FFF2-40B4-BE49-F238E27FC236}">
                <a16:creationId xmlns:a16="http://schemas.microsoft.com/office/drawing/2014/main" id="{F2753042-55A8-496D-B5C4-B6C9BEB31AEE}"/>
              </a:ext>
            </a:extLst>
          </p:cNvPr>
          <p:cNvSpPr txBox="1"/>
          <p:nvPr/>
        </p:nvSpPr>
        <p:spPr>
          <a:xfrm>
            <a:off x="5440568" y="2256123"/>
            <a:ext cx="5312313" cy="3354765"/>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sz="2400" dirty="0"/>
              <a:t>Project–based immersive two-semester course: incorporates the paradigm of modeling, personalization, and application.</a:t>
            </a:r>
          </a:p>
          <a:p>
            <a:pPr marL="342900" indent="-342900">
              <a:spcBef>
                <a:spcPts val="600"/>
              </a:spcBef>
              <a:spcAft>
                <a:spcPts val="600"/>
              </a:spcAft>
              <a:buFont typeface="Arial" panose="020B0604020202020204" pitchFamily="34" charset="0"/>
              <a:buChar char="•"/>
            </a:pPr>
            <a:r>
              <a:rPr lang="en-US" sz="2400" dirty="0"/>
              <a:t>Writing-intensive and Design credits</a:t>
            </a:r>
          </a:p>
          <a:p>
            <a:pPr marL="342900" indent="-342900">
              <a:spcBef>
                <a:spcPts val="600"/>
              </a:spcBef>
              <a:spcAft>
                <a:spcPts val="600"/>
              </a:spcAft>
              <a:buFont typeface="Arial" panose="020B0604020202020204" pitchFamily="34" charset="0"/>
              <a:buChar char="•"/>
            </a:pPr>
            <a:r>
              <a:rPr lang="en-US" sz="2400" dirty="0"/>
              <a:t>We turn students into “forged steel” by </a:t>
            </a:r>
            <a:r>
              <a:rPr lang="en-US" sz="2400" b="1" i="1" dirty="0"/>
              <a:t>working with real healthcare data to solve real healthcare problems.</a:t>
            </a:r>
          </a:p>
        </p:txBody>
      </p:sp>
      <p:sp>
        <p:nvSpPr>
          <p:cNvPr id="8" name="TextBox 7">
            <a:extLst>
              <a:ext uri="{FF2B5EF4-FFF2-40B4-BE49-F238E27FC236}">
                <a16:creationId xmlns:a16="http://schemas.microsoft.com/office/drawing/2014/main" id="{07D4D41E-51FD-1113-A9AF-01D2780BD849}"/>
              </a:ext>
            </a:extLst>
          </p:cNvPr>
          <p:cNvSpPr txBox="1"/>
          <p:nvPr/>
        </p:nvSpPr>
        <p:spPr>
          <a:xfrm>
            <a:off x="6685004" y="5856789"/>
            <a:ext cx="3176626" cy="861774"/>
          </a:xfrm>
          <a:prstGeom prst="rect">
            <a:avLst/>
          </a:prstGeom>
          <a:noFill/>
        </p:spPr>
        <p:txBody>
          <a:bodyPr wrap="square" rtlCol="0">
            <a:spAutoFit/>
          </a:bodyPr>
          <a:lstStyle/>
          <a:p>
            <a:pPr algn="ctr"/>
            <a:r>
              <a:rPr lang="en-US" sz="1600" dirty="0"/>
              <a:t>Casey Overby Taylor</a:t>
            </a:r>
          </a:p>
          <a:p>
            <a:pPr algn="ctr"/>
            <a:r>
              <a:rPr lang="en-US" sz="1600" dirty="0">
                <a:hlinkClick r:id="rId2"/>
              </a:rPr>
              <a:t>cot@jhu.edu</a:t>
            </a:r>
            <a:endParaRPr lang="en-US" sz="1600" dirty="0"/>
          </a:p>
          <a:p>
            <a:pPr algn="ctr"/>
            <a:r>
              <a:rPr lang="en-US" sz="1600" dirty="0"/>
              <a:t>@</a:t>
            </a:r>
            <a:r>
              <a:rPr lang="en-US" sz="1600" dirty="0" err="1"/>
              <a:t>coverbytaylor</a:t>
            </a:r>
            <a:endParaRPr lang="en-US" sz="1600" dirty="0"/>
          </a:p>
        </p:txBody>
      </p:sp>
    </p:spTree>
    <p:extLst>
      <p:ext uri="{BB962C8B-B14F-4D97-AF65-F5344CB8AC3E}">
        <p14:creationId xmlns:p14="http://schemas.microsoft.com/office/powerpoint/2010/main" val="806589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00906A9-EBE0-EEAD-CA5E-93BEF50256DB}"/>
              </a:ext>
            </a:extLst>
          </p:cNvPr>
          <p:cNvPicPr>
            <a:picLocks noChangeAspect="1"/>
          </p:cNvPicPr>
          <p:nvPr/>
        </p:nvPicPr>
        <p:blipFill rotWithShape="1">
          <a:blip r:embed="rId2">
            <a:alphaModFix/>
            <a:extLst>
              <a:ext uri="{28A0092B-C50C-407E-A947-70E740481C1C}">
                <a14:useLocalDpi xmlns:a14="http://schemas.microsoft.com/office/drawing/2010/main"/>
              </a:ext>
            </a:extLst>
          </a:blip>
          <a:srcRect/>
          <a:stretch/>
        </p:blipFill>
        <p:spPr>
          <a:xfrm>
            <a:off x="6048536" y="0"/>
            <a:ext cx="6143464" cy="6858000"/>
          </a:xfrm>
          <a:prstGeom prst="rect">
            <a:avLst/>
          </a:prstGeom>
          <a:noFill/>
          <a:ln w="88900" cap="sq">
            <a:noFill/>
            <a:miter lim="800000"/>
          </a:ln>
          <a:effectLst>
            <a:outerShdw dist="18000" sx="1000" sy="1000" algn="tl" rotWithShape="0">
              <a:srgbClr val="000000"/>
            </a:outerShdw>
          </a:effectLst>
          <a:scene3d>
            <a:camera prst="orthographicFront"/>
            <a:lightRig rig="twoPt" dir="t">
              <a:rot lat="0" lon="0" rev="7200000"/>
            </a:lightRig>
          </a:scene3d>
          <a:sp3d>
            <a:bevelT w="25400" h="19050"/>
            <a:contourClr>
              <a:srgbClr val="FFFFFF"/>
            </a:contourClr>
          </a:sp3d>
        </p:spPr>
      </p:pic>
      <p:sp>
        <p:nvSpPr>
          <p:cNvPr id="7" name="Title 14">
            <a:extLst>
              <a:ext uri="{FF2B5EF4-FFF2-40B4-BE49-F238E27FC236}">
                <a16:creationId xmlns:a16="http://schemas.microsoft.com/office/drawing/2014/main" id="{469C8BF4-D021-90D9-19DF-EB247FA00019}"/>
              </a:ext>
            </a:extLst>
          </p:cNvPr>
          <p:cNvSpPr txBox="1">
            <a:spLocks/>
          </p:cNvSpPr>
          <p:nvPr/>
        </p:nvSpPr>
        <p:spPr>
          <a:xfrm>
            <a:off x="631445" y="2177208"/>
            <a:ext cx="4805638" cy="840658"/>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24C8F"/>
                </a:solidFill>
                <a:latin typeface="+mn-lt"/>
              </a:rPr>
              <a:t>Request for Proposals</a:t>
            </a:r>
            <a:endParaRPr lang="en-US" dirty="0">
              <a:solidFill>
                <a:srgbClr val="024C8F"/>
              </a:solidFill>
              <a:latin typeface="+mn-lt"/>
            </a:endParaRPr>
          </a:p>
        </p:txBody>
      </p:sp>
      <p:sp>
        <p:nvSpPr>
          <p:cNvPr id="9" name="TextBox 8">
            <a:extLst>
              <a:ext uri="{FF2B5EF4-FFF2-40B4-BE49-F238E27FC236}">
                <a16:creationId xmlns:a16="http://schemas.microsoft.com/office/drawing/2014/main" id="{48C3C2A2-9EBA-7A6F-F05D-111747D00486}"/>
              </a:ext>
            </a:extLst>
          </p:cNvPr>
          <p:cNvSpPr txBox="1"/>
          <p:nvPr/>
        </p:nvSpPr>
        <p:spPr>
          <a:xfrm>
            <a:off x="7060601" y="649350"/>
            <a:ext cx="4291610" cy="6063198"/>
          </a:xfrm>
          <a:prstGeom prst="rect">
            <a:avLst/>
          </a:prstGeom>
          <a:noFill/>
        </p:spPr>
        <p:txBody>
          <a:bodyPr wrap="square" rtlCol="0">
            <a:spAutoFit/>
          </a:bodyPr>
          <a:lstStyle/>
          <a:p>
            <a:r>
              <a:rPr lang="en-US" sz="2800" dirty="0">
                <a:solidFill>
                  <a:schemeClr val="bg1"/>
                </a:solidFill>
              </a:rPr>
              <a:t>Interested SOM faculty are asked to complete proposal</a:t>
            </a:r>
          </a:p>
          <a:p>
            <a:endParaRPr lang="en-US" sz="2800" dirty="0">
              <a:solidFill>
                <a:schemeClr val="bg1"/>
              </a:solidFill>
            </a:endParaRPr>
          </a:p>
          <a:p>
            <a:r>
              <a:rPr lang="en-US" sz="2800" b="1" dirty="0">
                <a:solidFill>
                  <a:srgbClr val="27B4D4"/>
                </a:solidFill>
              </a:rPr>
              <a:t>Due: June 30, 2022</a:t>
            </a:r>
          </a:p>
          <a:p>
            <a:endParaRPr lang="en-US" sz="2800" dirty="0">
              <a:solidFill>
                <a:schemeClr val="bg1"/>
              </a:solidFill>
            </a:endParaRPr>
          </a:p>
          <a:p>
            <a:r>
              <a:rPr lang="en-US" sz="2800" dirty="0">
                <a:solidFill>
                  <a:schemeClr val="bg1"/>
                </a:solidFill>
              </a:rPr>
              <a:t>All proposals are reviewed by a BME/SOM advisory committee</a:t>
            </a:r>
          </a:p>
          <a:p>
            <a:endParaRPr lang="en-US" sz="2800" dirty="0">
              <a:solidFill>
                <a:schemeClr val="bg1"/>
              </a:solidFill>
            </a:endParaRPr>
          </a:p>
          <a:p>
            <a:r>
              <a:rPr lang="en-US" sz="2800" dirty="0">
                <a:solidFill>
                  <a:schemeClr val="bg1"/>
                </a:solidFill>
              </a:rPr>
              <a:t>For more information please email Dr. Robert Stevens - </a:t>
            </a:r>
            <a:r>
              <a:rPr lang="en-US" sz="2800" dirty="0" err="1">
                <a:solidFill>
                  <a:schemeClr val="bg1"/>
                </a:solidFill>
              </a:rPr>
              <a:t>rstevens@jhmi.edu</a:t>
            </a:r>
            <a:endParaRPr lang="en-US" sz="2800" dirty="0">
              <a:solidFill>
                <a:schemeClr val="bg1"/>
              </a:solidFill>
            </a:endParaRPr>
          </a:p>
          <a:p>
            <a:endParaRPr lang="en-US" sz="2400" dirty="0"/>
          </a:p>
        </p:txBody>
      </p:sp>
      <p:pic>
        <p:nvPicPr>
          <p:cNvPr id="8" name="Graphic 7">
            <a:extLst>
              <a:ext uri="{FF2B5EF4-FFF2-40B4-BE49-F238E27FC236}">
                <a16:creationId xmlns:a16="http://schemas.microsoft.com/office/drawing/2014/main" id="{A7690438-35AF-4133-0AC2-076DE619E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58274" y="3208376"/>
            <a:ext cx="1498383" cy="1712438"/>
          </a:xfrm>
          <a:prstGeom prst="rect">
            <a:avLst/>
          </a:prstGeom>
        </p:spPr>
      </p:pic>
    </p:spTree>
    <p:extLst>
      <p:ext uri="{BB962C8B-B14F-4D97-AF65-F5344CB8AC3E}">
        <p14:creationId xmlns:p14="http://schemas.microsoft.com/office/powerpoint/2010/main" val="632131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ohns Hopkins Whiting School of Engineering Center for Educational Outreach  | Science of Learning">
            <a:extLst>
              <a:ext uri="{FF2B5EF4-FFF2-40B4-BE49-F238E27FC236}">
                <a16:creationId xmlns:a16="http://schemas.microsoft.com/office/drawing/2014/main" id="{0786DD0A-80A3-CB33-7FA5-C91FB89DAE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942" b="15812"/>
          <a:stretch/>
        </p:blipFill>
        <p:spPr bwMode="auto">
          <a:xfrm>
            <a:off x="7905247" y="5969958"/>
            <a:ext cx="1944809" cy="888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3">
            <a:extLst>
              <a:ext uri="{28A0092B-C50C-407E-A947-70E740481C1C}">
                <a14:useLocalDpi xmlns:a14="http://schemas.microsoft.com/office/drawing/2010/main"/>
              </a:ext>
            </a:extLst>
          </a:blip>
          <a:srcRect t="76636"/>
          <a:stretch/>
        </p:blipFill>
        <p:spPr>
          <a:xfrm>
            <a:off x="0" y="0"/>
            <a:ext cx="12192000" cy="1602336"/>
          </a:xfrm>
          <a:prstGeom prst="rect">
            <a:avLst/>
          </a:prstGeom>
        </p:spPr>
      </p:pic>
      <p:sp>
        <p:nvSpPr>
          <p:cNvPr id="3" name="Content Placeholder 2">
            <a:extLst>
              <a:ext uri="{FF2B5EF4-FFF2-40B4-BE49-F238E27FC236}">
                <a16:creationId xmlns:a16="http://schemas.microsoft.com/office/drawing/2014/main" id="{D2358478-5CBB-4CA3-8674-1CECD263C3B2}"/>
              </a:ext>
            </a:extLst>
          </p:cNvPr>
          <p:cNvSpPr>
            <a:spLocks noGrp="1"/>
          </p:cNvSpPr>
          <p:nvPr>
            <p:ph idx="1"/>
          </p:nvPr>
        </p:nvSpPr>
        <p:spPr>
          <a:xfrm>
            <a:off x="163975" y="1768237"/>
            <a:ext cx="11864050" cy="4645742"/>
          </a:xfrm>
        </p:spPr>
        <p:txBody>
          <a:bodyPr>
            <a:normAutofit fontScale="62500" lnSpcReduction="20000"/>
          </a:bodyPr>
          <a:lstStyle/>
          <a:p>
            <a:pPr marL="0" marR="0" indent="0" algn="just">
              <a:spcBef>
                <a:spcPts val="0"/>
              </a:spcBef>
              <a:spcAft>
                <a:spcPts val="0"/>
              </a:spcAft>
              <a:buNone/>
            </a:pP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Engineering PI(s), All Projects</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Drs. Joseph L Greenstein and Casey Overby Taylor, Department of Biomedical Engineering</a:t>
            </a:r>
          </a:p>
          <a:p>
            <a:pPr marL="0" marR="0" indent="0" algn="just">
              <a:spcBef>
                <a:spcPts val="0"/>
              </a:spcBef>
              <a:spcAft>
                <a:spcPts val="0"/>
              </a:spcAft>
              <a:buNone/>
            </a:pPr>
            <a:endParaRPr lang="en-US" sz="2400" b="1" i="1" u="sng"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indent="0" algn="just">
              <a:spcBef>
                <a:spcPts val="0"/>
              </a:spcBef>
              <a:spcAft>
                <a:spcPts val="0"/>
              </a:spcAft>
              <a:buNone/>
            </a:pPr>
            <a:r>
              <a:rPr lang="en-US" sz="2400" b="1" i="1"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Precision Antibiotic Choice for Presumed Sepsis in Children</a:t>
            </a: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 Team Panda</a:t>
            </a:r>
            <a:endParaRPr lang="en-US" sz="2400" b="1" i="1" u="sng"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indent="0" algn="just">
              <a:spcBef>
                <a:spcPts val="0"/>
              </a:spcBef>
              <a:spcAft>
                <a:spcPts val="0"/>
              </a:spcAft>
              <a:buNone/>
            </a:pP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Biomedical PI(s): </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Dr. Jim Fackler, Pediatric Critical Care Attending JHMI; Dr. Luis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Ahumada</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Director Center for Pediatric Data Science and Analytic Methodology, All Children’s Hospital; Dr.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Pranita</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Tamma</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Dept. of Pediatrics JHMI </a:t>
            </a:r>
            <a:endParaRPr lang="en-US" sz="2400" dirty="0">
              <a:solidFill>
                <a:srgbClr val="44546A"/>
              </a:solidFill>
              <a:latin typeface="Calibri" panose="020F0502020204030204" pitchFamily="34" charset="0"/>
              <a:ea typeface="Calibri" panose="020F0502020204030204" pitchFamily="34" charset="0"/>
              <a:cs typeface="Arial" panose="020B0604020202020204" pitchFamily="34" charset="0"/>
            </a:endParaRPr>
          </a:p>
          <a:p>
            <a:pPr marL="0" marR="0" indent="0" algn="just">
              <a:spcBef>
                <a:spcPts val="0"/>
              </a:spcBef>
              <a:spcAft>
                <a:spcPts val="0"/>
              </a:spcAft>
              <a:buNone/>
            </a:pP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2400" dirty="0">
              <a:solidFill>
                <a:srgbClr val="44546A"/>
              </a:solidFill>
              <a:latin typeface="Calibri" panose="020F0502020204030204" pitchFamily="34" charset="0"/>
              <a:ea typeface="Calibri" panose="020F0502020204030204" pitchFamily="34" charset="0"/>
              <a:cs typeface="Arial" panose="020B0604020202020204" pitchFamily="34" charset="0"/>
            </a:endParaRPr>
          </a:p>
          <a:p>
            <a:pPr marL="0" marR="0" indent="0" algn="just">
              <a:spcBef>
                <a:spcPts val="0"/>
              </a:spcBef>
              <a:spcAft>
                <a:spcPts val="0"/>
              </a:spcAft>
              <a:buNone/>
            </a:pPr>
            <a:r>
              <a:rPr lang="en-US" sz="2400" b="1" i="1"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Predicting Neurologic Injury in Pediatric ECMO</a:t>
            </a: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 Team Beaver</a:t>
            </a:r>
            <a:endParaRPr lang="en-US" sz="2400" dirty="0">
              <a:solidFill>
                <a:srgbClr val="44546A"/>
              </a:solidFill>
              <a:latin typeface="Calibri" panose="020F0502020204030204" pitchFamily="34" charset="0"/>
              <a:ea typeface="Calibri" panose="020F0502020204030204" pitchFamily="34" charset="0"/>
              <a:cs typeface="Arial" panose="020B0604020202020204" pitchFamily="34" charset="0"/>
            </a:endParaRPr>
          </a:p>
          <a:p>
            <a:pPr marL="0" marR="0" indent="0" algn="just">
              <a:spcBef>
                <a:spcPts val="0"/>
              </a:spcBef>
              <a:spcAft>
                <a:spcPts val="0"/>
              </a:spcAft>
              <a:buNone/>
            </a:pP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Biomedical PI(s): </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Dr. Mela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Bembea</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Director, JHMI Children's Center ECMO Program; Dr. Dennis Leung, JHMI Anesthesiology and Critical Care Medicine</a:t>
            </a:r>
            <a:endParaRPr lang="en-US" sz="2400" dirty="0">
              <a:solidFill>
                <a:srgbClr val="44546A"/>
              </a:solidFill>
              <a:latin typeface="Calibri" panose="020F0502020204030204" pitchFamily="34" charset="0"/>
              <a:ea typeface="Calibri" panose="020F0502020204030204" pitchFamily="34" charset="0"/>
              <a:cs typeface="Arial" panose="020B0604020202020204" pitchFamily="34" charset="0"/>
            </a:endParaRPr>
          </a:p>
          <a:p>
            <a:pPr marL="0" marR="0" indent="0" algn="just">
              <a:spcBef>
                <a:spcPts val="0"/>
              </a:spcBef>
              <a:spcAft>
                <a:spcPts val="0"/>
              </a:spcAft>
              <a:buNone/>
            </a:pP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2400" dirty="0">
              <a:solidFill>
                <a:srgbClr val="44546A"/>
              </a:solidFill>
              <a:latin typeface="Calibri" panose="020F0502020204030204" pitchFamily="34" charset="0"/>
              <a:ea typeface="Calibri" panose="020F0502020204030204" pitchFamily="34" charset="0"/>
              <a:cs typeface="Arial" panose="020B0604020202020204" pitchFamily="34" charset="0"/>
            </a:endParaRPr>
          </a:p>
          <a:p>
            <a:pPr marL="0" marR="0" indent="0" algn="just">
              <a:spcBef>
                <a:spcPts val="0"/>
              </a:spcBef>
              <a:spcAft>
                <a:spcPts val="0"/>
              </a:spcAft>
              <a:buNone/>
            </a:pPr>
            <a:r>
              <a:rPr lang="en-US" sz="2400" b="1" i="1"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Early Prediction of Length of Stay in Hospitalized Patients with Stroke and Traumatic Brain Injury (TBI)</a:t>
            </a: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 Team Dolphin</a:t>
            </a:r>
            <a:endParaRPr lang="en-US" sz="2400" b="1" i="1" u="sng"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indent="0" algn="just">
              <a:spcBef>
                <a:spcPts val="0"/>
              </a:spcBef>
              <a:spcAft>
                <a:spcPts val="0"/>
              </a:spcAft>
              <a:buNone/>
            </a:pP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Biomedical PI(s): </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Dr. Robert Stevens, Assoc. Prof.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Anesth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Crit. Care Med.</a:t>
            </a:r>
            <a:endParaRPr lang="en-US" sz="2400" dirty="0">
              <a:solidFill>
                <a:srgbClr val="44546A"/>
              </a:solidFill>
              <a:latin typeface="Calibri" panose="020F0502020204030204" pitchFamily="34" charset="0"/>
              <a:ea typeface="Calibri" panose="020F0502020204030204" pitchFamily="34" charset="0"/>
              <a:cs typeface="Arial" panose="020B0604020202020204" pitchFamily="34" charset="0"/>
            </a:endParaRPr>
          </a:p>
          <a:p>
            <a:pPr marL="0" marR="0" indent="0" algn="just">
              <a:spcBef>
                <a:spcPts val="0"/>
              </a:spcBef>
              <a:spcAft>
                <a:spcPts val="0"/>
              </a:spcAft>
              <a:buNone/>
            </a:pP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2400" dirty="0">
              <a:solidFill>
                <a:srgbClr val="44546A"/>
              </a:solidFill>
              <a:latin typeface="Calibri" panose="020F0502020204030204" pitchFamily="34" charset="0"/>
              <a:ea typeface="Calibri" panose="020F0502020204030204" pitchFamily="34" charset="0"/>
              <a:cs typeface="Arial" panose="020B0604020202020204" pitchFamily="34" charset="0"/>
            </a:endParaRPr>
          </a:p>
          <a:p>
            <a:pPr marL="0" marR="0" indent="0" algn="just">
              <a:spcBef>
                <a:spcPts val="0"/>
              </a:spcBef>
              <a:spcAft>
                <a:spcPts val="0"/>
              </a:spcAft>
              <a:buNone/>
            </a:pPr>
            <a:r>
              <a:rPr lang="en-US" sz="2400" b="1" i="1"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Prediction of Cardiac Arrest in the Pediatric ICU</a:t>
            </a: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 Team Owl</a:t>
            </a:r>
            <a:endParaRPr lang="en-US" sz="2400" dirty="0">
              <a:solidFill>
                <a:srgbClr val="44546A"/>
              </a:solidFill>
              <a:latin typeface="Calibri" panose="020F0502020204030204" pitchFamily="34" charset="0"/>
              <a:ea typeface="Calibri" panose="020F0502020204030204" pitchFamily="34" charset="0"/>
              <a:cs typeface="Arial" panose="020B0604020202020204" pitchFamily="34" charset="0"/>
            </a:endParaRPr>
          </a:p>
          <a:p>
            <a:pPr marL="0" marR="0" indent="0" algn="just">
              <a:spcBef>
                <a:spcPts val="0"/>
              </a:spcBef>
              <a:spcAft>
                <a:spcPts val="0"/>
              </a:spcAft>
              <a:buNone/>
            </a:pP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Primary Engineering PI: Dr. Timothy </a:t>
            </a:r>
            <a:r>
              <a:rPr lang="en-US" sz="24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Ruchti</a:t>
            </a: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Director of Algorithms, Nihon </a:t>
            </a:r>
            <a:r>
              <a:rPr lang="en-US" sz="24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Kohden</a:t>
            </a: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US</a:t>
            </a:r>
            <a:endParaRPr lang="en-US" sz="2400" dirty="0">
              <a:solidFill>
                <a:srgbClr val="44546A"/>
              </a:solidFill>
              <a:latin typeface="Calibri" panose="020F0502020204030204" pitchFamily="34" charset="0"/>
              <a:ea typeface="Calibri" panose="020F0502020204030204" pitchFamily="34" charset="0"/>
              <a:cs typeface="Arial" panose="020B0604020202020204" pitchFamily="34" charset="0"/>
            </a:endParaRPr>
          </a:p>
          <a:p>
            <a:pPr marL="0" marR="0" indent="0" algn="just">
              <a:spcBef>
                <a:spcPts val="0"/>
              </a:spcBef>
              <a:spcAft>
                <a:spcPts val="0"/>
              </a:spcAft>
              <a:buNone/>
            </a:pP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Biomedical PI(s): </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Dr. Jim Fackler, Pediatric Critical Care Attending JHMI; Dr. Jules Bergmann, Clinical Research Fellow JHMI</a:t>
            </a:r>
            <a:endParaRPr lang="en-US" sz="2400" dirty="0">
              <a:solidFill>
                <a:srgbClr val="44546A"/>
              </a:solidFill>
              <a:latin typeface="Calibri" panose="020F0502020204030204" pitchFamily="34" charset="0"/>
              <a:ea typeface="Calibri" panose="020F0502020204030204" pitchFamily="34" charset="0"/>
              <a:cs typeface="Arial" panose="020B0604020202020204" pitchFamily="34" charset="0"/>
            </a:endParaRPr>
          </a:p>
          <a:p>
            <a:pPr marL="0" marR="0" indent="0" algn="just">
              <a:spcBef>
                <a:spcPts val="0"/>
              </a:spcBef>
              <a:spcAft>
                <a:spcPts val="0"/>
              </a:spcAft>
              <a:buNone/>
            </a:pPr>
            <a:endParaRPr lang="en-US" sz="2400" b="1" i="1" u="sng"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indent="0" algn="just">
              <a:spcBef>
                <a:spcPts val="0"/>
              </a:spcBef>
              <a:spcAft>
                <a:spcPts val="0"/>
              </a:spcAft>
              <a:buNone/>
            </a:pPr>
            <a:r>
              <a:rPr lang="en-US" sz="2400" b="1" i="1"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Assessment of Ocular Torsion from Fundus Images and Oculography Videos</a:t>
            </a: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 Team Hot Dog</a:t>
            </a:r>
            <a:endParaRPr lang="en-US" sz="2400" b="1" i="1" u="sng"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indent="0" algn="just">
              <a:spcBef>
                <a:spcPts val="0"/>
              </a:spcBef>
              <a:spcAft>
                <a:spcPts val="0"/>
              </a:spcAft>
              <a:buNone/>
            </a:pP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Biomedical PI(s):</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Dr. Kemar Green, Assistant Professor of Neurology JHMI; Dr. David Zee, Paul and Betty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Cinquegrana</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Professor, Departments of Neurology, Ophthalmology, Otolaryngology-Head and Neck Surgery, and Neuroscience, Division of Neuro-Visual and Vestibular Disorders, JHMI</a:t>
            </a:r>
            <a:endParaRPr lang="en-US" sz="2400" dirty="0">
              <a:solidFill>
                <a:srgbClr val="44546A"/>
              </a:solidFill>
              <a:latin typeface="Calibri" panose="020F0502020204030204" pitchFamily="34" charset="0"/>
              <a:ea typeface="Calibri" panose="020F0502020204030204" pitchFamily="34" charset="0"/>
              <a:cs typeface="Arial" panose="020B0604020202020204" pitchFamily="34" charset="0"/>
            </a:endParaRPr>
          </a:p>
          <a:p>
            <a:pPr marL="0" marR="0" indent="0" algn="just">
              <a:spcBef>
                <a:spcPts val="0"/>
              </a:spcBef>
              <a:spcAft>
                <a:spcPts val="0"/>
              </a:spcAft>
              <a:buNone/>
            </a:pP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2400" dirty="0">
              <a:solidFill>
                <a:srgbClr val="44546A"/>
              </a:solidFill>
              <a:latin typeface="Calibri" panose="020F0502020204030204" pitchFamily="34" charset="0"/>
              <a:ea typeface="Calibri" panose="020F0502020204030204" pitchFamily="34" charset="0"/>
              <a:cs typeface="Arial" panose="020B0604020202020204" pitchFamily="34" charset="0"/>
            </a:endParaRPr>
          </a:p>
          <a:p>
            <a:pPr marL="0" marR="0" indent="0" algn="just">
              <a:spcBef>
                <a:spcPts val="0"/>
              </a:spcBef>
              <a:spcAft>
                <a:spcPts val="0"/>
              </a:spcAft>
              <a:buNone/>
            </a:pPr>
            <a:r>
              <a:rPr lang="en-US" sz="2400" b="1" i="1" u="sng" dirty="0">
                <a:solidFill>
                  <a:srgbClr val="000000"/>
                </a:solidFill>
                <a:latin typeface="Calibri" panose="020F0502020204030204" pitchFamily="34" charset="0"/>
                <a:ea typeface="Calibri" panose="020F0502020204030204" pitchFamily="34" charset="0"/>
                <a:cs typeface="Calibri" panose="020F0502020204030204" pitchFamily="34" charset="0"/>
              </a:rPr>
              <a:t>Mechanical Ventilation: Redefining Predictors of Successful Weaning </a:t>
            </a: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 Team Orca</a:t>
            </a:r>
          </a:p>
          <a:p>
            <a:pPr marL="0" marR="0" indent="0" algn="just">
              <a:spcBef>
                <a:spcPts val="0"/>
              </a:spcBef>
              <a:spcAft>
                <a:spcPts val="0"/>
              </a:spcAft>
              <a:buNone/>
            </a:pP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Biomedical PI(s): </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Dr. Pedro Mendez-Tellez, Asst. Prof.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Anesth</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Crit. Care Med. JHMI</a:t>
            </a:r>
            <a:endParaRPr lang="en-US" sz="2400" dirty="0">
              <a:solidFill>
                <a:srgbClr val="44546A"/>
              </a:solidFill>
              <a:latin typeface="Calibri" panose="020F0502020204030204" pitchFamily="34" charset="0"/>
              <a:ea typeface="Calibri" panose="020F0502020204030204" pitchFamily="34" charset="0"/>
              <a:cs typeface="Arial" panose="020B0604020202020204" pitchFamily="34" charset="0"/>
            </a:endParaRPr>
          </a:p>
          <a:p>
            <a:pPr marL="0" marR="0" indent="0" algn="just">
              <a:spcBef>
                <a:spcPts val="0"/>
              </a:spcBef>
              <a:spcAft>
                <a:spcPts val="0"/>
              </a:spcAft>
              <a:buNone/>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2400" dirty="0">
              <a:solidFill>
                <a:srgbClr val="44546A"/>
              </a:solidFill>
              <a:latin typeface="Calibri" panose="020F0502020204030204" pitchFamily="34" charset="0"/>
              <a:ea typeface="Calibri" panose="020F0502020204030204" pitchFamily="34" charset="0"/>
              <a:cs typeface="Arial" panose="020B0604020202020204" pitchFamily="34" charset="0"/>
            </a:endParaRPr>
          </a:p>
          <a:p>
            <a:pPr marL="0" marR="0" indent="0" algn="just">
              <a:spcBef>
                <a:spcPts val="0"/>
              </a:spcBef>
              <a:spcAft>
                <a:spcPts val="0"/>
              </a:spcAft>
              <a:buNone/>
            </a:pPr>
            <a:r>
              <a:rPr lang="en-US" sz="2400" b="1" i="1"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Using Machine Learning Models to Identify Epileptogenic Zone (EZ) and to Predict Surgical Outcome after EZ Resection</a:t>
            </a: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 Team Ragdoll</a:t>
            </a:r>
            <a:endParaRPr lang="en-US" sz="2400" b="1" i="1" u="sng"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indent="0" algn="just">
              <a:spcBef>
                <a:spcPts val="0"/>
              </a:spcBef>
              <a:spcAft>
                <a:spcPts val="0"/>
              </a:spcAft>
              <a:buNone/>
            </a:pP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Biomedical PI(s): </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Dr. Joon Kang, Asst. Prof. of Neurology JHMI; Dr. Nathan Crone, Prof. of Neurology JHMI, Dr. Sri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Sarma</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Assoc. Prof. of BME JHU</a:t>
            </a:r>
            <a:endParaRPr lang="en-US" sz="2400" dirty="0">
              <a:solidFill>
                <a:srgbClr val="44546A"/>
              </a:solidFill>
              <a:latin typeface="Calibri" panose="020F0502020204030204" pitchFamily="34" charset="0"/>
              <a:ea typeface="Calibri" panose="020F0502020204030204" pitchFamily="34" charset="0"/>
              <a:cs typeface="Arial" panose="020B0604020202020204" pitchFamily="34" charset="0"/>
            </a:endParaRPr>
          </a:p>
          <a:p>
            <a:pPr marL="0" marR="0" indent="0" algn="just">
              <a:spcBef>
                <a:spcPts val="0"/>
              </a:spcBef>
              <a:spcAft>
                <a:spcPts val="0"/>
              </a:spcAft>
              <a:buNone/>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2400" dirty="0">
              <a:solidFill>
                <a:srgbClr val="44546A"/>
              </a:solidFill>
              <a:latin typeface="Calibri" panose="020F0502020204030204" pitchFamily="34" charset="0"/>
              <a:ea typeface="Calibri" panose="020F0502020204030204" pitchFamily="34" charset="0"/>
              <a:cs typeface="Arial" panose="020B0604020202020204" pitchFamily="34" charset="0"/>
            </a:endParaRPr>
          </a:p>
          <a:p>
            <a:pPr marL="0" marR="0" indent="0" algn="just">
              <a:spcBef>
                <a:spcPts val="0"/>
              </a:spcBef>
              <a:spcAft>
                <a:spcPts val="0"/>
              </a:spcAft>
              <a:buNone/>
            </a:pPr>
            <a:r>
              <a:rPr lang="en-US" sz="2400" b="1" i="1"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Predicting COVID-19 Resistance Using JH-CROWN Dataset </a:t>
            </a: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Team Mountain Goat</a:t>
            </a:r>
            <a:endParaRPr lang="en-US" sz="2400" dirty="0">
              <a:solidFill>
                <a:srgbClr val="44546A"/>
              </a:solidFill>
              <a:latin typeface="Calibri" panose="020F0502020204030204" pitchFamily="34" charset="0"/>
              <a:ea typeface="Calibri" panose="020F0502020204030204" pitchFamily="34" charset="0"/>
              <a:cs typeface="Arial" panose="020B0604020202020204" pitchFamily="34" charset="0"/>
            </a:endParaRPr>
          </a:p>
          <a:p>
            <a:pPr marL="0" marR="0" indent="0" algn="just">
              <a:spcBef>
                <a:spcPts val="0"/>
              </a:spcBef>
              <a:spcAft>
                <a:spcPts val="0"/>
              </a:spcAft>
              <a:buNone/>
            </a:pPr>
            <a:r>
              <a:rPr lang="en-US"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Biomedical PI(s): </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Dr. Stuart Ray, Prof. of Medicine JHMI</a:t>
            </a:r>
            <a:endParaRPr lang="en-US" sz="2400" dirty="0">
              <a:solidFill>
                <a:schemeClr val="tx1">
                  <a:lumMod val="85000"/>
                  <a:lumOff val="15000"/>
                </a:schemeClr>
              </a:solidFill>
            </a:endParaRPr>
          </a:p>
        </p:txBody>
      </p:sp>
      <p:sp>
        <p:nvSpPr>
          <p:cNvPr id="6" name="Title 14">
            <a:extLst>
              <a:ext uri="{FF2B5EF4-FFF2-40B4-BE49-F238E27FC236}">
                <a16:creationId xmlns:a16="http://schemas.microsoft.com/office/drawing/2014/main" id="{B600C24F-6BCF-8CCC-EAE0-3DDEB9DF1CF8}"/>
              </a:ext>
            </a:extLst>
          </p:cNvPr>
          <p:cNvSpPr txBox="1">
            <a:spLocks/>
          </p:cNvSpPr>
          <p:nvPr/>
        </p:nvSpPr>
        <p:spPr>
          <a:xfrm>
            <a:off x="839788" y="457200"/>
            <a:ext cx="10419735" cy="84065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mn-lt"/>
              </a:rPr>
              <a:t>2021 – 2022: Projects (8 Teams of 5-7 students)</a:t>
            </a:r>
          </a:p>
        </p:txBody>
      </p:sp>
      <p:pic>
        <p:nvPicPr>
          <p:cNvPr id="7" name="Picture 6">
            <a:extLst>
              <a:ext uri="{FF2B5EF4-FFF2-40B4-BE49-F238E27FC236}">
                <a16:creationId xmlns:a16="http://schemas.microsoft.com/office/drawing/2014/main" id="{F171FD82-5650-9837-7753-7CC2020A0FE5}"/>
              </a:ext>
            </a:extLst>
          </p:cNvPr>
          <p:cNvPicPr>
            <a:picLocks noChangeAspect="1"/>
          </p:cNvPicPr>
          <p:nvPr/>
        </p:nvPicPr>
        <p:blipFill>
          <a:blip r:embed="rId4"/>
          <a:stretch>
            <a:fillRect/>
          </a:stretch>
        </p:blipFill>
        <p:spPr>
          <a:xfrm>
            <a:off x="9850056" y="6227676"/>
            <a:ext cx="2031271" cy="424558"/>
          </a:xfrm>
          <a:prstGeom prst="rect">
            <a:avLst/>
          </a:prstGeom>
        </p:spPr>
      </p:pic>
    </p:spTree>
    <p:extLst>
      <p:ext uri="{BB962C8B-B14F-4D97-AF65-F5344CB8AC3E}">
        <p14:creationId xmlns:p14="http://schemas.microsoft.com/office/powerpoint/2010/main" val="1714672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20000">
              <a:srgbClr val="024C8F"/>
            </a:gs>
            <a:gs pos="100000">
              <a:srgbClr val="0055BB"/>
            </a:gs>
          </a:gsLst>
          <a:lin ang="0" scaled="0"/>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C43C167-CAB4-898E-BBFA-9FCDF4880812}"/>
              </a:ext>
            </a:extLst>
          </p:cNvPr>
          <p:cNvSpPr txBox="1">
            <a:spLocks/>
          </p:cNvSpPr>
          <p:nvPr/>
        </p:nvSpPr>
        <p:spPr>
          <a:xfrm>
            <a:off x="682906" y="3061917"/>
            <a:ext cx="10359341" cy="29106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rPr>
              <a:t>Michael Miller</a:t>
            </a:r>
          </a:p>
          <a:p>
            <a:pPr marL="0" indent="0" algn="ctr">
              <a:buNone/>
            </a:pPr>
            <a:endParaRPr lang="en-US" sz="4000" b="1" dirty="0">
              <a:solidFill>
                <a:schemeClr val="bg1"/>
              </a:solidFill>
            </a:endParaRPr>
          </a:p>
          <a:p>
            <a:pPr marL="0" indent="0" algn="ctr">
              <a:buNone/>
            </a:pPr>
            <a:r>
              <a:rPr lang="en-US" sz="4000" b="1" dirty="0">
                <a:solidFill>
                  <a:schemeClr val="bg1"/>
                </a:solidFill>
              </a:rPr>
              <a:t> </a:t>
            </a:r>
          </a:p>
        </p:txBody>
      </p:sp>
      <p:pic>
        <p:nvPicPr>
          <p:cNvPr id="7" name="Graphic 6">
            <a:extLst>
              <a:ext uri="{FF2B5EF4-FFF2-40B4-BE49-F238E27FC236}">
                <a16:creationId xmlns:a16="http://schemas.microsoft.com/office/drawing/2014/main" id="{2B1A7642-97D4-6F90-85EF-1B9FA2335F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020" y="1542554"/>
            <a:ext cx="4414575" cy="5886100"/>
          </a:xfrm>
          <a:prstGeom prst="rect">
            <a:avLst/>
          </a:prstGeom>
        </p:spPr>
      </p:pic>
    </p:spTree>
    <p:extLst>
      <p:ext uri="{BB962C8B-B14F-4D97-AF65-F5344CB8AC3E}">
        <p14:creationId xmlns:p14="http://schemas.microsoft.com/office/powerpoint/2010/main" val="3607848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B600C24F-6BCF-8CCC-EAE0-3DDEB9DF1CF8}"/>
              </a:ext>
            </a:extLst>
          </p:cNvPr>
          <p:cNvSpPr txBox="1">
            <a:spLocks/>
          </p:cNvSpPr>
          <p:nvPr/>
        </p:nvSpPr>
        <p:spPr>
          <a:xfrm>
            <a:off x="839788" y="45720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24C8F"/>
                </a:solidFill>
                <a:latin typeface="+mn-lt"/>
              </a:rPr>
              <a:t>Publications</a:t>
            </a:r>
            <a:endParaRPr lang="en-US" dirty="0">
              <a:solidFill>
                <a:srgbClr val="024C8F"/>
              </a:solidFill>
              <a:latin typeface="+mn-lt"/>
            </a:endParaRPr>
          </a:p>
        </p:txBody>
      </p:sp>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3">
            <a:extLst>
              <a:ext uri="{28A0092B-C50C-407E-A947-70E740481C1C}">
                <a14:useLocalDpi xmlns:a14="http://schemas.microsoft.com/office/drawing/2010/main"/>
              </a:ext>
            </a:extLst>
          </a:blip>
          <a:srcRect t="76636"/>
          <a:stretch/>
        </p:blipFill>
        <p:spPr>
          <a:xfrm>
            <a:off x="0" y="5255664"/>
            <a:ext cx="12192000" cy="1602336"/>
          </a:xfrm>
          <a:prstGeom prst="rect">
            <a:avLst/>
          </a:prstGeom>
        </p:spPr>
      </p:pic>
      <p:sp>
        <p:nvSpPr>
          <p:cNvPr id="2" name="Rectangle 1">
            <a:extLst>
              <a:ext uri="{FF2B5EF4-FFF2-40B4-BE49-F238E27FC236}">
                <a16:creationId xmlns:a16="http://schemas.microsoft.com/office/drawing/2014/main" id="{0840DA02-1924-80D5-84E2-31CB5B4F0B2F}"/>
              </a:ext>
            </a:extLst>
          </p:cNvPr>
          <p:cNvSpPr/>
          <p:nvPr/>
        </p:nvSpPr>
        <p:spPr>
          <a:xfrm>
            <a:off x="397396" y="5595167"/>
            <a:ext cx="11281459" cy="954107"/>
          </a:xfrm>
          <a:prstGeom prst="rect">
            <a:avLst/>
          </a:prstGeom>
        </p:spPr>
        <p:txBody>
          <a:bodyPr wrap="square">
            <a:spAutoFit/>
          </a:bodyPr>
          <a:lstStyle/>
          <a:p>
            <a:pPr algn="ctr">
              <a:spcBef>
                <a:spcPts val="600"/>
              </a:spcBef>
              <a:spcAft>
                <a:spcPts val="600"/>
              </a:spcAft>
            </a:pPr>
            <a:r>
              <a:rPr lang="en-US" sz="2800" dirty="0">
                <a:solidFill>
                  <a:schemeClr val="bg1"/>
                </a:solidFill>
              </a:rPr>
              <a:t>Many projects continue beyond the end of the course year and lead to conference presentations and publications in peer-reviewed journals.</a:t>
            </a:r>
          </a:p>
        </p:txBody>
      </p:sp>
      <p:pic>
        <p:nvPicPr>
          <p:cNvPr id="7" name="Picture 6">
            <a:extLst>
              <a:ext uri="{FF2B5EF4-FFF2-40B4-BE49-F238E27FC236}">
                <a16:creationId xmlns:a16="http://schemas.microsoft.com/office/drawing/2014/main" id="{79150F2F-EBC1-3E4F-E2B4-7855E9F497F1}"/>
              </a:ext>
            </a:extLst>
          </p:cNvPr>
          <p:cNvPicPr>
            <a:picLocks noChangeAspect="1"/>
          </p:cNvPicPr>
          <p:nvPr/>
        </p:nvPicPr>
        <p:blipFill rotWithShape="1">
          <a:blip r:embed="rId4"/>
          <a:srcRect l="36033" t="22076" r="6455" b="17976"/>
          <a:stretch/>
        </p:blipFill>
        <p:spPr>
          <a:xfrm>
            <a:off x="221634" y="1493134"/>
            <a:ext cx="5449960" cy="3047529"/>
          </a:xfrm>
          <a:prstGeom prst="rect">
            <a:avLst/>
          </a:prstGeom>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29CB72CF-DF3B-F66B-AAB5-3A20FB6C57CD}"/>
              </a:ext>
            </a:extLst>
          </p:cNvPr>
          <p:cNvPicPr>
            <a:picLocks noChangeAspect="1"/>
          </p:cNvPicPr>
          <p:nvPr/>
        </p:nvPicPr>
        <p:blipFill rotWithShape="1">
          <a:blip r:embed="rId5"/>
          <a:srcRect l="20369" t="42057" r="36846" b="24263"/>
          <a:stretch/>
        </p:blipFill>
        <p:spPr>
          <a:xfrm>
            <a:off x="5845394" y="1637361"/>
            <a:ext cx="6222349" cy="2627765"/>
          </a:xfrm>
          <a:prstGeom prst="rect">
            <a:avLst/>
          </a:prstGeom>
          <a:effectLst>
            <a:outerShdw blurRad="50800" dist="38100" dir="8100000" algn="tr" rotWithShape="0">
              <a:prstClr val="black">
                <a:alpha val="40000"/>
              </a:prstClr>
            </a:outerShdw>
          </a:effectLst>
        </p:spPr>
      </p:pic>
      <p:pic>
        <p:nvPicPr>
          <p:cNvPr id="4" name="Picture 3">
            <a:extLst>
              <a:ext uri="{FF2B5EF4-FFF2-40B4-BE49-F238E27FC236}">
                <a16:creationId xmlns:a16="http://schemas.microsoft.com/office/drawing/2014/main" id="{DC04ACD9-024B-F261-42B3-604B2D674869}"/>
              </a:ext>
            </a:extLst>
          </p:cNvPr>
          <p:cNvPicPr>
            <a:picLocks noChangeAspect="1"/>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089794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20000">
              <a:srgbClr val="024C8F"/>
            </a:gs>
            <a:gs pos="100000">
              <a:srgbClr val="0055BB"/>
            </a:gs>
          </a:gsLst>
          <a:lin ang="0" scaled="0"/>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C43C167-CAB4-898E-BBFA-9FCDF4880812}"/>
              </a:ext>
            </a:extLst>
          </p:cNvPr>
          <p:cNvSpPr txBox="1">
            <a:spLocks/>
          </p:cNvSpPr>
          <p:nvPr/>
        </p:nvSpPr>
        <p:spPr>
          <a:xfrm>
            <a:off x="682906" y="3061917"/>
            <a:ext cx="10359341" cy="29106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err="1">
                <a:solidFill>
                  <a:schemeClr val="bg1"/>
                </a:solidFill>
              </a:rPr>
              <a:t>Hadi</a:t>
            </a:r>
            <a:r>
              <a:rPr lang="en-US" sz="4000" b="1" dirty="0">
                <a:solidFill>
                  <a:schemeClr val="bg1"/>
                </a:solidFill>
              </a:rPr>
              <a:t> Kharrazi</a:t>
            </a:r>
          </a:p>
          <a:p>
            <a:pPr marL="0" indent="0" algn="ctr">
              <a:buNone/>
            </a:pPr>
            <a:endParaRPr lang="en-US" sz="4000" b="1" dirty="0">
              <a:solidFill>
                <a:schemeClr val="bg1"/>
              </a:solidFill>
            </a:endParaRPr>
          </a:p>
          <a:p>
            <a:pPr marL="0" indent="0" algn="ctr">
              <a:buNone/>
            </a:pPr>
            <a:r>
              <a:rPr lang="en-US" sz="4000" b="1" dirty="0">
                <a:solidFill>
                  <a:schemeClr val="bg1"/>
                </a:solidFill>
              </a:rPr>
              <a:t> </a:t>
            </a:r>
          </a:p>
        </p:txBody>
      </p:sp>
      <p:pic>
        <p:nvPicPr>
          <p:cNvPr id="7" name="Graphic 6">
            <a:extLst>
              <a:ext uri="{FF2B5EF4-FFF2-40B4-BE49-F238E27FC236}">
                <a16:creationId xmlns:a16="http://schemas.microsoft.com/office/drawing/2014/main" id="{2B1A7642-97D4-6F90-85EF-1B9FA2335F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020" y="1542554"/>
            <a:ext cx="4414575" cy="5886100"/>
          </a:xfrm>
          <a:prstGeom prst="rect">
            <a:avLst/>
          </a:prstGeom>
        </p:spPr>
      </p:pic>
    </p:spTree>
    <p:extLst>
      <p:ext uri="{BB962C8B-B14F-4D97-AF65-F5344CB8AC3E}">
        <p14:creationId xmlns:p14="http://schemas.microsoft.com/office/powerpoint/2010/main" val="2621942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BD4523-03C8-B82D-AEFB-575B242D674F}"/>
              </a:ext>
            </a:extLst>
          </p:cNvPr>
          <p:cNvSpPr>
            <a:spLocks noGrp="1"/>
          </p:cNvSpPr>
          <p:nvPr>
            <p:ph idx="1"/>
          </p:nvPr>
        </p:nvSpPr>
        <p:spPr>
          <a:xfrm>
            <a:off x="2603933" y="1789221"/>
            <a:ext cx="3159264" cy="1115342"/>
          </a:xfrm>
        </p:spPr>
        <p:txBody>
          <a:bodyPr vert="horz" lIns="91440" tIns="45720" rIns="91440" bIns="45720" rtlCol="0" anchor="t">
            <a:noAutofit/>
          </a:bodyPr>
          <a:lstStyle/>
          <a:p>
            <a:pPr marL="0" indent="0">
              <a:buNone/>
            </a:pPr>
            <a:r>
              <a:rPr lang="en-US" sz="2400" b="1" dirty="0">
                <a:solidFill>
                  <a:srgbClr val="024C8F"/>
                </a:solidFill>
              </a:rPr>
              <a:t>Dr. </a:t>
            </a:r>
            <a:r>
              <a:rPr lang="en-US" sz="2400" b="1" dirty="0" err="1">
                <a:solidFill>
                  <a:srgbClr val="024C8F"/>
                </a:solidFill>
              </a:rPr>
              <a:t>Hadi</a:t>
            </a:r>
            <a:r>
              <a:rPr lang="en-US" sz="2400" b="1" dirty="0">
                <a:solidFill>
                  <a:srgbClr val="024C8F"/>
                </a:solidFill>
              </a:rPr>
              <a:t> Kharrazi</a:t>
            </a:r>
            <a:endParaRPr lang="en-US" sz="2400" b="1" dirty="0">
              <a:solidFill>
                <a:srgbClr val="024C8F"/>
              </a:solidFill>
              <a:ea typeface="Calibri"/>
              <a:cs typeface="Calibri"/>
            </a:endParaRPr>
          </a:p>
          <a:p>
            <a:pPr marL="0" indent="0">
              <a:buNone/>
            </a:pPr>
            <a:r>
              <a:rPr lang="en-US" sz="2000" dirty="0">
                <a:solidFill>
                  <a:schemeClr val="tx1">
                    <a:lumMod val="85000"/>
                    <a:lumOff val="15000"/>
                  </a:schemeClr>
                </a:solidFill>
                <a:ea typeface="Calibri"/>
                <a:cs typeface="Calibri"/>
              </a:rPr>
              <a:t>JHU Center for Population Health IT</a:t>
            </a:r>
          </a:p>
        </p:txBody>
      </p:sp>
      <p:sp>
        <p:nvSpPr>
          <p:cNvPr id="12" name="Title 14">
            <a:extLst>
              <a:ext uri="{FF2B5EF4-FFF2-40B4-BE49-F238E27FC236}">
                <a16:creationId xmlns:a16="http://schemas.microsoft.com/office/drawing/2014/main" id="{95E46788-1AB6-3C27-88CC-06727E2AE12A}"/>
              </a:ext>
            </a:extLst>
          </p:cNvPr>
          <p:cNvSpPr txBox="1">
            <a:spLocks/>
          </p:cNvSpPr>
          <p:nvPr/>
        </p:nvSpPr>
        <p:spPr>
          <a:xfrm>
            <a:off x="839788" y="457200"/>
            <a:ext cx="10419735" cy="840658"/>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a:solidFill>
                  <a:srgbClr val="27B4D4"/>
                </a:solidFill>
                <a:latin typeface="+mn-lt"/>
              </a:rPr>
              <a:t>inHealth</a:t>
            </a:r>
            <a:r>
              <a:rPr lang="en-US" b="1" dirty="0">
                <a:solidFill>
                  <a:srgbClr val="27B4D4"/>
                </a:solidFill>
                <a:latin typeface="+mn-lt"/>
              </a:rPr>
              <a:t> Retreat Panel </a:t>
            </a:r>
            <a:endParaRPr lang="en-US" dirty="0">
              <a:solidFill>
                <a:srgbClr val="27B4D4"/>
              </a:solidFill>
              <a:latin typeface="+mn-lt"/>
              <a:ea typeface="Calibri"/>
              <a:cs typeface="Calibri"/>
            </a:endParaRPr>
          </a:p>
        </p:txBody>
      </p:sp>
      <p:sp>
        <p:nvSpPr>
          <p:cNvPr id="13" name="Content Placeholder 2">
            <a:extLst>
              <a:ext uri="{FF2B5EF4-FFF2-40B4-BE49-F238E27FC236}">
                <a16:creationId xmlns:a16="http://schemas.microsoft.com/office/drawing/2014/main" id="{6840C0E5-2993-D42E-99DE-36F5289DE520}"/>
              </a:ext>
            </a:extLst>
          </p:cNvPr>
          <p:cNvSpPr txBox="1">
            <a:spLocks/>
          </p:cNvSpPr>
          <p:nvPr/>
        </p:nvSpPr>
        <p:spPr>
          <a:xfrm>
            <a:off x="2599970" y="3628547"/>
            <a:ext cx="2923737" cy="11984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24C8F"/>
                </a:solidFill>
              </a:rPr>
              <a:t>Dr. Michael Miller</a:t>
            </a:r>
          </a:p>
          <a:p>
            <a:pPr marL="0" indent="0">
              <a:buNone/>
            </a:pPr>
            <a:r>
              <a:rPr lang="en-US" sz="2000" dirty="0">
                <a:solidFill>
                  <a:schemeClr val="tx1">
                    <a:lumMod val="85000"/>
                    <a:lumOff val="15000"/>
                  </a:schemeClr>
                </a:solidFill>
                <a:ea typeface="Calibri"/>
                <a:cs typeface="Calibri"/>
              </a:rPr>
              <a:t>Director of Biomedical Engineering at JHU</a:t>
            </a:r>
          </a:p>
        </p:txBody>
      </p:sp>
      <p:sp>
        <p:nvSpPr>
          <p:cNvPr id="15" name="Content Placeholder 2">
            <a:extLst>
              <a:ext uri="{FF2B5EF4-FFF2-40B4-BE49-F238E27FC236}">
                <a16:creationId xmlns:a16="http://schemas.microsoft.com/office/drawing/2014/main" id="{100E3DF5-205F-7C1F-C416-629881C826DA}"/>
              </a:ext>
            </a:extLst>
          </p:cNvPr>
          <p:cNvSpPr txBox="1">
            <a:spLocks/>
          </p:cNvSpPr>
          <p:nvPr/>
        </p:nvSpPr>
        <p:spPr>
          <a:xfrm>
            <a:off x="8017602" y="1869640"/>
            <a:ext cx="3838136" cy="11984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024C8F"/>
                </a:solidFill>
              </a:rPr>
              <a:t>Dr. Ryan Roemmich</a:t>
            </a:r>
          </a:p>
          <a:p>
            <a:pPr marL="0" indent="0">
              <a:buNone/>
            </a:pPr>
            <a:r>
              <a:rPr lang="en-US" sz="2000">
                <a:solidFill>
                  <a:schemeClr val="tx1">
                    <a:lumMod val="85000"/>
                    <a:lumOff val="15000"/>
                  </a:schemeClr>
                </a:solidFill>
                <a:ea typeface="Calibri"/>
                <a:cs typeface="Calibri"/>
              </a:rPr>
              <a:t>Assistant Professor of Physical Medicine and Rehabilitation, KKI</a:t>
            </a:r>
          </a:p>
        </p:txBody>
      </p:sp>
      <p:sp>
        <p:nvSpPr>
          <p:cNvPr id="14" name="Content Placeholder 2">
            <a:extLst>
              <a:ext uri="{FF2B5EF4-FFF2-40B4-BE49-F238E27FC236}">
                <a16:creationId xmlns:a16="http://schemas.microsoft.com/office/drawing/2014/main" id="{B134F73B-F4EB-4E26-9A52-CFED4E3CDEAF}"/>
              </a:ext>
            </a:extLst>
          </p:cNvPr>
          <p:cNvSpPr txBox="1">
            <a:spLocks/>
          </p:cNvSpPr>
          <p:nvPr/>
        </p:nvSpPr>
        <p:spPr>
          <a:xfrm>
            <a:off x="8022648" y="3633924"/>
            <a:ext cx="3588755" cy="11846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024C8F"/>
                </a:solidFill>
                <a:ea typeface="Calibri"/>
                <a:cs typeface="Calibri"/>
              </a:rPr>
              <a:t>Suma Subbarao</a:t>
            </a:r>
          </a:p>
          <a:p>
            <a:pPr marL="0" indent="0">
              <a:buNone/>
            </a:pPr>
            <a:r>
              <a:rPr lang="en-US" sz="2000">
                <a:solidFill>
                  <a:schemeClr val="tx1">
                    <a:lumMod val="85000"/>
                    <a:lumOff val="15000"/>
                  </a:schemeClr>
                </a:solidFill>
                <a:ea typeface="Calibri"/>
                <a:cs typeface="Calibri"/>
              </a:rPr>
              <a:t>Principal Staff at JHU APL</a:t>
            </a:r>
          </a:p>
        </p:txBody>
      </p:sp>
      <p:pic>
        <p:nvPicPr>
          <p:cNvPr id="2" name="Picture 4">
            <a:extLst>
              <a:ext uri="{FF2B5EF4-FFF2-40B4-BE49-F238E27FC236}">
                <a16:creationId xmlns:a16="http://schemas.microsoft.com/office/drawing/2014/main" id="{8C430570-2C2D-BB07-5D18-AEAF8C36217B}"/>
              </a:ext>
            </a:extLst>
          </p:cNvPr>
          <p:cNvPicPr>
            <a:picLocks noChangeAspect="1"/>
          </p:cNvPicPr>
          <p:nvPr/>
        </p:nvPicPr>
        <p:blipFill>
          <a:blip r:embed="rId3"/>
          <a:stretch>
            <a:fillRect/>
          </a:stretch>
        </p:blipFill>
        <p:spPr>
          <a:xfrm>
            <a:off x="887454" y="1690680"/>
            <a:ext cx="1349191" cy="1553131"/>
          </a:xfrm>
          <a:prstGeom prst="rect">
            <a:avLst/>
          </a:prstGeom>
        </p:spPr>
      </p:pic>
      <p:pic>
        <p:nvPicPr>
          <p:cNvPr id="7" name="Picture 7">
            <a:extLst>
              <a:ext uri="{FF2B5EF4-FFF2-40B4-BE49-F238E27FC236}">
                <a16:creationId xmlns:a16="http://schemas.microsoft.com/office/drawing/2014/main" id="{DABD8B2F-CD5B-9A5F-8490-57652E262CAD}"/>
              </a:ext>
            </a:extLst>
          </p:cNvPr>
          <p:cNvPicPr>
            <a:picLocks noChangeAspect="1"/>
          </p:cNvPicPr>
          <p:nvPr/>
        </p:nvPicPr>
        <p:blipFill>
          <a:blip r:embed="rId4"/>
          <a:stretch>
            <a:fillRect/>
          </a:stretch>
        </p:blipFill>
        <p:spPr>
          <a:xfrm>
            <a:off x="883357" y="3460820"/>
            <a:ext cx="1347457" cy="1361312"/>
          </a:xfrm>
          <a:prstGeom prst="rect">
            <a:avLst/>
          </a:prstGeom>
        </p:spPr>
      </p:pic>
      <p:pic>
        <p:nvPicPr>
          <p:cNvPr id="8" name="Picture 8">
            <a:extLst>
              <a:ext uri="{FF2B5EF4-FFF2-40B4-BE49-F238E27FC236}">
                <a16:creationId xmlns:a16="http://schemas.microsoft.com/office/drawing/2014/main" id="{039628DE-2ABE-9198-E178-08499014D134}"/>
              </a:ext>
            </a:extLst>
          </p:cNvPr>
          <p:cNvPicPr>
            <a:picLocks noChangeAspect="1"/>
          </p:cNvPicPr>
          <p:nvPr/>
        </p:nvPicPr>
        <p:blipFill>
          <a:blip r:embed="rId5"/>
          <a:stretch>
            <a:fillRect/>
          </a:stretch>
        </p:blipFill>
        <p:spPr>
          <a:xfrm>
            <a:off x="6301517" y="1579275"/>
            <a:ext cx="1347458" cy="1707082"/>
          </a:xfrm>
          <a:prstGeom prst="rect">
            <a:avLst/>
          </a:prstGeom>
        </p:spPr>
      </p:pic>
      <p:pic>
        <p:nvPicPr>
          <p:cNvPr id="10" name="Picture 10" descr="A picture containing person&#10;&#10;Description automatically generated">
            <a:extLst>
              <a:ext uri="{FF2B5EF4-FFF2-40B4-BE49-F238E27FC236}">
                <a16:creationId xmlns:a16="http://schemas.microsoft.com/office/drawing/2014/main" id="{04638F13-7195-3F1E-B9FD-BE011F5FE7B8}"/>
              </a:ext>
            </a:extLst>
          </p:cNvPr>
          <p:cNvPicPr>
            <a:picLocks noChangeAspect="1"/>
          </p:cNvPicPr>
          <p:nvPr/>
        </p:nvPicPr>
        <p:blipFill>
          <a:blip r:embed="rId6"/>
          <a:stretch>
            <a:fillRect/>
          </a:stretch>
        </p:blipFill>
        <p:spPr>
          <a:xfrm>
            <a:off x="6297369" y="3466594"/>
            <a:ext cx="1343763" cy="1302200"/>
          </a:xfrm>
          <a:prstGeom prst="rect">
            <a:avLst/>
          </a:prstGeom>
        </p:spPr>
      </p:pic>
      <p:pic>
        <p:nvPicPr>
          <p:cNvPr id="11" name="Picture 15">
            <a:extLst>
              <a:ext uri="{FF2B5EF4-FFF2-40B4-BE49-F238E27FC236}">
                <a16:creationId xmlns:a16="http://schemas.microsoft.com/office/drawing/2014/main" id="{715A3E17-C25E-DA01-58AC-ACA054478B91}"/>
              </a:ext>
            </a:extLst>
          </p:cNvPr>
          <p:cNvPicPr>
            <a:picLocks noChangeAspect="1"/>
          </p:cNvPicPr>
          <p:nvPr/>
        </p:nvPicPr>
        <p:blipFill>
          <a:blip r:embed="rId7"/>
          <a:stretch>
            <a:fillRect/>
          </a:stretch>
        </p:blipFill>
        <p:spPr>
          <a:xfrm>
            <a:off x="3820313" y="5054919"/>
            <a:ext cx="1347459" cy="1613797"/>
          </a:xfrm>
          <a:prstGeom prst="rect">
            <a:avLst/>
          </a:prstGeom>
        </p:spPr>
      </p:pic>
      <p:sp>
        <p:nvSpPr>
          <p:cNvPr id="21" name="Content Placeholder 2">
            <a:extLst>
              <a:ext uri="{FF2B5EF4-FFF2-40B4-BE49-F238E27FC236}">
                <a16:creationId xmlns:a16="http://schemas.microsoft.com/office/drawing/2014/main" id="{912D85AE-9C7A-FD21-A5E7-C8F23D21AE3B}"/>
              </a:ext>
            </a:extLst>
          </p:cNvPr>
          <p:cNvSpPr txBox="1">
            <a:spLocks/>
          </p:cNvSpPr>
          <p:nvPr/>
        </p:nvSpPr>
        <p:spPr>
          <a:xfrm>
            <a:off x="5409368" y="5357116"/>
            <a:ext cx="3824282" cy="16002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024C8F"/>
                </a:solidFill>
                <a:ea typeface="Calibri"/>
                <a:cs typeface="Calibri"/>
              </a:rPr>
              <a:t>Dr. Casey Overby Taylor</a:t>
            </a:r>
          </a:p>
          <a:p>
            <a:pPr marL="0" indent="0">
              <a:buNone/>
            </a:pPr>
            <a:r>
              <a:rPr lang="en-US" sz="2000">
                <a:solidFill>
                  <a:schemeClr val="tx1">
                    <a:lumMod val="85000"/>
                    <a:lumOff val="15000"/>
                  </a:schemeClr>
                </a:solidFill>
                <a:ea typeface="Calibri"/>
                <a:cs typeface="Calibri"/>
              </a:rPr>
              <a:t>Assistant Professor of Medicine and Biomedical Engineering</a:t>
            </a:r>
          </a:p>
        </p:txBody>
      </p:sp>
    </p:spTree>
    <p:extLst>
      <p:ext uri="{BB962C8B-B14F-4D97-AF65-F5344CB8AC3E}">
        <p14:creationId xmlns:p14="http://schemas.microsoft.com/office/powerpoint/2010/main" val="1420614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9A75B-AF7E-43D5-B3C3-93A4FB15C216}"/>
              </a:ext>
            </a:extLst>
          </p:cNvPr>
          <p:cNvSpPr>
            <a:spLocks noGrp="1"/>
          </p:cNvSpPr>
          <p:nvPr>
            <p:ph type="ctrTitle"/>
          </p:nvPr>
        </p:nvSpPr>
        <p:spPr/>
        <p:txBody>
          <a:bodyPr>
            <a:normAutofit fontScale="90000"/>
          </a:bodyPr>
          <a:lstStyle/>
          <a:p>
            <a:r>
              <a:rPr lang="en-US" dirty="0"/>
              <a:t>Population Health Informatics</a:t>
            </a:r>
            <a:br>
              <a:rPr lang="en-US" dirty="0"/>
            </a:br>
            <a:r>
              <a:rPr lang="en-US" dirty="0"/>
              <a:t>&amp; </a:t>
            </a:r>
            <a:br>
              <a:rPr lang="en-US" dirty="0"/>
            </a:br>
            <a:r>
              <a:rPr lang="en-US" dirty="0" err="1"/>
              <a:t>inHealth</a:t>
            </a:r>
            <a:endParaRPr lang="en-US" dirty="0"/>
          </a:p>
        </p:txBody>
      </p:sp>
      <p:sp>
        <p:nvSpPr>
          <p:cNvPr id="3" name="Subtitle 2">
            <a:extLst>
              <a:ext uri="{FF2B5EF4-FFF2-40B4-BE49-F238E27FC236}">
                <a16:creationId xmlns:a16="http://schemas.microsoft.com/office/drawing/2014/main" id="{E2CBD29A-51E1-4F8A-ADC9-29256B06739F}"/>
              </a:ext>
            </a:extLst>
          </p:cNvPr>
          <p:cNvSpPr>
            <a:spLocks noGrp="1"/>
          </p:cNvSpPr>
          <p:nvPr>
            <p:ph type="subTitle" idx="1"/>
          </p:nvPr>
        </p:nvSpPr>
        <p:spPr>
          <a:xfrm>
            <a:off x="1524000" y="4016750"/>
            <a:ext cx="9144000" cy="2540283"/>
          </a:xfrm>
        </p:spPr>
        <p:txBody>
          <a:bodyPr/>
          <a:lstStyle/>
          <a:p>
            <a:r>
              <a:rPr lang="en-US" dirty="0"/>
              <a:t>Hadi Kharrazi</a:t>
            </a:r>
            <a:r>
              <a:rPr lang="en-US" sz="2000" i="1" dirty="0"/>
              <a:t>, MD PhD FAMIA</a:t>
            </a:r>
          </a:p>
          <a:p>
            <a:pPr>
              <a:spcBef>
                <a:spcPts val="600"/>
              </a:spcBef>
            </a:pPr>
            <a:r>
              <a:rPr lang="en-US" sz="2400" dirty="0"/>
              <a:t>Johns Hopkins School of Public Health</a:t>
            </a:r>
          </a:p>
          <a:p>
            <a:pPr>
              <a:spcBef>
                <a:spcPts val="600"/>
              </a:spcBef>
            </a:pPr>
            <a:r>
              <a:rPr lang="en-US" sz="2400" dirty="0"/>
              <a:t>Johns Hopkins School of Medicine</a:t>
            </a:r>
          </a:p>
          <a:p>
            <a:pPr>
              <a:spcBef>
                <a:spcPts val="600"/>
              </a:spcBef>
            </a:pPr>
            <a:endParaRPr lang="en-US" dirty="0"/>
          </a:p>
          <a:p>
            <a:pPr>
              <a:spcBef>
                <a:spcPts val="600"/>
              </a:spcBef>
            </a:pPr>
            <a:r>
              <a:rPr lang="en-US" sz="2000" dirty="0"/>
              <a:t>Jun 24, 2022</a:t>
            </a:r>
            <a:endParaRPr lang="en-US" dirty="0"/>
          </a:p>
        </p:txBody>
      </p:sp>
    </p:spTree>
    <p:extLst>
      <p:ext uri="{BB962C8B-B14F-4D97-AF65-F5344CB8AC3E}">
        <p14:creationId xmlns:p14="http://schemas.microsoft.com/office/powerpoint/2010/main" val="3433902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EDF677-C1AC-4F58-940B-8E19BE58729E}"/>
              </a:ext>
            </a:extLst>
          </p:cNvPr>
          <p:cNvSpPr>
            <a:spLocks noGrp="1"/>
          </p:cNvSpPr>
          <p:nvPr>
            <p:ph type="title"/>
          </p:nvPr>
        </p:nvSpPr>
        <p:spPr/>
        <p:txBody>
          <a:bodyPr/>
          <a:lstStyle/>
          <a:p>
            <a:r>
              <a:rPr lang="en-US" dirty="0"/>
              <a:t>Population Health</a:t>
            </a:r>
          </a:p>
        </p:txBody>
      </p:sp>
      <p:sp>
        <p:nvSpPr>
          <p:cNvPr id="5" name="TextBox 8">
            <a:extLst>
              <a:ext uri="{FF2B5EF4-FFF2-40B4-BE49-F238E27FC236}">
                <a16:creationId xmlns:a16="http://schemas.microsoft.com/office/drawing/2014/main" id="{0F52D120-6059-4EF9-B76D-5021B6143EB7}"/>
              </a:ext>
            </a:extLst>
          </p:cNvPr>
          <p:cNvSpPr txBox="1">
            <a:spLocks noChangeArrowheads="1"/>
          </p:cNvSpPr>
          <p:nvPr/>
        </p:nvSpPr>
        <p:spPr bwMode="auto">
          <a:xfrm>
            <a:off x="2517588" y="6377024"/>
            <a:ext cx="70298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600" dirty="0">
                <a:latin typeface="+mj-lt"/>
              </a:rPr>
              <a:t>Triple Aim developed by the Institute for Healthcare Improvement (IHI)</a:t>
            </a:r>
          </a:p>
        </p:txBody>
      </p:sp>
      <p:sp>
        <p:nvSpPr>
          <p:cNvPr id="6" name="Oval 14">
            <a:extLst>
              <a:ext uri="{FF2B5EF4-FFF2-40B4-BE49-F238E27FC236}">
                <a16:creationId xmlns:a16="http://schemas.microsoft.com/office/drawing/2014/main" id="{AA36BF51-32B4-48B9-8BFF-9AC27ED83A2A}"/>
              </a:ext>
            </a:extLst>
          </p:cNvPr>
          <p:cNvSpPr>
            <a:spLocks noChangeArrowheads="1"/>
          </p:cNvSpPr>
          <p:nvPr/>
        </p:nvSpPr>
        <p:spPr bwMode="auto">
          <a:xfrm>
            <a:off x="6013323" y="3193479"/>
            <a:ext cx="3059945" cy="2951322"/>
          </a:xfrm>
          <a:prstGeom prst="ellipse">
            <a:avLst/>
          </a:prstGeom>
          <a:solidFill>
            <a:srgbClr val="BEE395">
              <a:alpha val="60000"/>
            </a:srgbClr>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pPr algn="ctr"/>
            <a:r>
              <a:rPr lang="en-US" sz="2400" b="1" dirty="0">
                <a:latin typeface="+mj-lt"/>
              </a:rPr>
              <a:t>Better Care for the Individuals</a:t>
            </a:r>
          </a:p>
        </p:txBody>
      </p:sp>
      <p:sp>
        <p:nvSpPr>
          <p:cNvPr id="7" name="Oval 14">
            <a:extLst>
              <a:ext uri="{FF2B5EF4-FFF2-40B4-BE49-F238E27FC236}">
                <a16:creationId xmlns:a16="http://schemas.microsoft.com/office/drawing/2014/main" id="{CE04545D-E762-4AC2-A2C9-4ACA1BC939A8}"/>
              </a:ext>
            </a:extLst>
          </p:cNvPr>
          <p:cNvSpPr>
            <a:spLocks noChangeArrowheads="1"/>
          </p:cNvSpPr>
          <p:nvPr/>
        </p:nvSpPr>
        <p:spPr bwMode="auto">
          <a:xfrm>
            <a:off x="3302882" y="3193479"/>
            <a:ext cx="3059945" cy="2951322"/>
          </a:xfrm>
          <a:prstGeom prst="ellipse">
            <a:avLst/>
          </a:prstGeom>
          <a:solidFill>
            <a:srgbClr val="FFC000">
              <a:alpha val="60000"/>
            </a:srgbClr>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pPr algn="ctr"/>
            <a:r>
              <a:rPr lang="en-US" sz="2400" b="1" dirty="0">
                <a:latin typeface="+mj-lt"/>
              </a:rPr>
              <a:t>Lower Cost Through Improvements</a:t>
            </a:r>
          </a:p>
        </p:txBody>
      </p:sp>
      <p:sp>
        <p:nvSpPr>
          <p:cNvPr id="8" name="Oval 14">
            <a:extLst>
              <a:ext uri="{FF2B5EF4-FFF2-40B4-BE49-F238E27FC236}">
                <a16:creationId xmlns:a16="http://schemas.microsoft.com/office/drawing/2014/main" id="{989EAE43-1B07-478A-AFA9-5587524EA83E}"/>
              </a:ext>
            </a:extLst>
          </p:cNvPr>
          <p:cNvSpPr>
            <a:spLocks noChangeArrowheads="1"/>
          </p:cNvSpPr>
          <p:nvPr/>
        </p:nvSpPr>
        <p:spPr bwMode="auto">
          <a:xfrm>
            <a:off x="4554677" y="1060969"/>
            <a:ext cx="3059945" cy="2951322"/>
          </a:xfrm>
          <a:prstGeom prst="ellipse">
            <a:avLst/>
          </a:prstGeom>
          <a:solidFill>
            <a:srgbClr val="FFABAB">
              <a:alpha val="60000"/>
            </a:srgbClr>
          </a:solidFill>
          <a:ln w="76200">
            <a:headEnd/>
            <a:tailEnd/>
          </a:ln>
        </p:spPr>
        <p:style>
          <a:lnRef idx="2">
            <a:schemeClr val="dk1"/>
          </a:lnRef>
          <a:fillRef idx="1">
            <a:schemeClr val="lt1"/>
          </a:fillRef>
          <a:effectRef idx="0">
            <a:schemeClr val="dk1"/>
          </a:effectRef>
          <a:fontRef idx="minor">
            <a:schemeClr val="dk1"/>
          </a:fontRef>
        </p:style>
        <p:txBody>
          <a:bodyPr anchor="ctr">
            <a:noAutofit/>
          </a:bodyPr>
          <a:lstStyle/>
          <a:p>
            <a:pPr algn="ctr"/>
            <a:r>
              <a:rPr lang="en-US" sz="2400" b="1" dirty="0">
                <a:latin typeface="+mj-lt"/>
              </a:rPr>
              <a:t>Better Health for the Population </a:t>
            </a:r>
          </a:p>
        </p:txBody>
      </p:sp>
    </p:spTree>
    <p:extLst>
      <p:ext uri="{BB962C8B-B14F-4D97-AF65-F5344CB8AC3E}">
        <p14:creationId xmlns:p14="http://schemas.microsoft.com/office/powerpoint/2010/main" val="138702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0AB30-A8AD-4205-9886-DEE5788EEB13}"/>
              </a:ext>
            </a:extLst>
          </p:cNvPr>
          <p:cNvPicPr>
            <a:picLocks noChangeAspect="1"/>
          </p:cNvPicPr>
          <p:nvPr/>
        </p:nvPicPr>
        <p:blipFill>
          <a:blip r:embed="rId2"/>
          <a:stretch>
            <a:fillRect/>
          </a:stretch>
        </p:blipFill>
        <p:spPr>
          <a:xfrm>
            <a:off x="275645" y="1531258"/>
            <a:ext cx="11640710" cy="4347028"/>
          </a:xfrm>
          <a:prstGeom prst="rect">
            <a:avLst/>
          </a:prstGeom>
        </p:spPr>
      </p:pic>
      <p:sp>
        <p:nvSpPr>
          <p:cNvPr id="39" name="Rectangle 38">
            <a:extLst>
              <a:ext uri="{FF2B5EF4-FFF2-40B4-BE49-F238E27FC236}">
                <a16:creationId xmlns:a16="http://schemas.microsoft.com/office/drawing/2014/main" id="{B0A0B3AA-F77C-49E0-8F98-38C39E093C7E}"/>
              </a:ext>
            </a:extLst>
          </p:cNvPr>
          <p:cNvSpPr/>
          <p:nvPr/>
        </p:nvSpPr>
        <p:spPr>
          <a:xfrm>
            <a:off x="314325" y="4383314"/>
            <a:ext cx="1924050" cy="55154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FD8D33DE-AA98-4013-B09D-7E974644E4C2}"/>
              </a:ext>
            </a:extLst>
          </p:cNvPr>
          <p:cNvSpPr/>
          <p:nvPr/>
        </p:nvSpPr>
        <p:spPr>
          <a:xfrm>
            <a:off x="9835785" y="2703942"/>
            <a:ext cx="2131244" cy="2347030"/>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D1BFD68-AB7B-4D53-8615-269740455422}"/>
              </a:ext>
            </a:extLst>
          </p:cNvPr>
          <p:cNvSpPr>
            <a:spLocks noGrp="1"/>
          </p:cNvSpPr>
          <p:nvPr>
            <p:ph type="title"/>
          </p:nvPr>
        </p:nvSpPr>
        <p:spPr>
          <a:xfrm>
            <a:off x="130299" y="136693"/>
            <a:ext cx="11630890" cy="759864"/>
          </a:xfrm>
        </p:spPr>
        <p:txBody>
          <a:bodyPr>
            <a:normAutofit/>
          </a:bodyPr>
          <a:lstStyle/>
          <a:p>
            <a:r>
              <a:rPr lang="en-US" sz="2400" dirty="0"/>
              <a:t>Population Health Risk Stratification</a:t>
            </a:r>
            <a:endParaRPr lang="en-US" sz="2400" b="0" i="1" dirty="0"/>
          </a:p>
        </p:txBody>
      </p:sp>
      <p:sp>
        <p:nvSpPr>
          <p:cNvPr id="7" name="TextBox 6">
            <a:extLst>
              <a:ext uri="{FF2B5EF4-FFF2-40B4-BE49-F238E27FC236}">
                <a16:creationId xmlns:a16="http://schemas.microsoft.com/office/drawing/2014/main" id="{BBA280D3-92B3-4015-9A76-57D385D312B4}"/>
              </a:ext>
            </a:extLst>
          </p:cNvPr>
          <p:cNvSpPr txBox="1"/>
          <p:nvPr/>
        </p:nvSpPr>
        <p:spPr>
          <a:xfrm>
            <a:off x="1103086" y="6382753"/>
            <a:ext cx="9985828" cy="369332"/>
          </a:xfrm>
          <a:prstGeom prst="rect">
            <a:avLst/>
          </a:prstGeom>
          <a:noFill/>
        </p:spPr>
        <p:txBody>
          <a:bodyPr wrap="square" rtlCol="0">
            <a:spAutoFit/>
          </a:bodyPr>
          <a:lstStyle/>
          <a:p>
            <a:pPr algn="ctr"/>
            <a:r>
              <a:rPr lang="en-US" dirty="0"/>
              <a:t>Provider/payer-based population health management operations</a:t>
            </a:r>
          </a:p>
        </p:txBody>
      </p:sp>
      <p:sp>
        <p:nvSpPr>
          <p:cNvPr id="3" name="Oval 2">
            <a:extLst>
              <a:ext uri="{FF2B5EF4-FFF2-40B4-BE49-F238E27FC236}">
                <a16:creationId xmlns:a16="http://schemas.microsoft.com/office/drawing/2014/main" id="{912DFFD5-F4B7-4B29-A4BD-9FF507B5E0CA}"/>
              </a:ext>
            </a:extLst>
          </p:cNvPr>
          <p:cNvSpPr/>
          <p:nvPr/>
        </p:nvSpPr>
        <p:spPr>
          <a:xfrm>
            <a:off x="3435350" y="1342967"/>
            <a:ext cx="1765300" cy="17653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E43B794-71F9-42AC-9308-33A803649966}"/>
              </a:ext>
            </a:extLst>
          </p:cNvPr>
          <p:cNvSpPr/>
          <p:nvPr/>
        </p:nvSpPr>
        <p:spPr>
          <a:xfrm>
            <a:off x="2502935" y="1342967"/>
            <a:ext cx="7230149" cy="4679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2C0C6-D987-4F68-BCF2-66C87773724D}"/>
              </a:ext>
            </a:extLst>
          </p:cNvPr>
          <p:cNvSpPr/>
          <p:nvPr/>
        </p:nvSpPr>
        <p:spPr>
          <a:xfrm>
            <a:off x="9731499" y="1342967"/>
            <a:ext cx="2359210" cy="4679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FEDDA7E-61E2-486F-A777-15B8DD1E36D2}"/>
              </a:ext>
            </a:extLst>
          </p:cNvPr>
          <p:cNvSpPr/>
          <p:nvPr/>
        </p:nvSpPr>
        <p:spPr>
          <a:xfrm>
            <a:off x="130299" y="1342967"/>
            <a:ext cx="2359210" cy="4679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330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25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5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3" grpId="0" animBg="1"/>
      <p:bldP spid="9" grpId="0" animBg="1"/>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E0B3A9-E7D6-49D7-AB3D-7FB80C3835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124" b="22814"/>
          <a:stretch/>
        </p:blipFill>
        <p:spPr>
          <a:xfrm>
            <a:off x="580571" y="1912237"/>
            <a:ext cx="11030858" cy="4089848"/>
          </a:xfrm>
          <a:prstGeom prst="rect">
            <a:avLst/>
          </a:prstGeom>
        </p:spPr>
      </p:pic>
      <p:sp>
        <p:nvSpPr>
          <p:cNvPr id="4" name="Title 3">
            <a:extLst>
              <a:ext uri="{FF2B5EF4-FFF2-40B4-BE49-F238E27FC236}">
                <a16:creationId xmlns:a16="http://schemas.microsoft.com/office/drawing/2014/main" id="{4D1BFD68-AB7B-4D53-8615-269740455422}"/>
              </a:ext>
            </a:extLst>
          </p:cNvPr>
          <p:cNvSpPr>
            <a:spLocks noGrp="1"/>
          </p:cNvSpPr>
          <p:nvPr>
            <p:ph type="title"/>
          </p:nvPr>
        </p:nvSpPr>
        <p:spPr/>
        <p:txBody>
          <a:bodyPr>
            <a:normAutofit/>
          </a:bodyPr>
          <a:lstStyle/>
          <a:p>
            <a:r>
              <a:rPr lang="en-US" sz="3200" dirty="0"/>
              <a:t>Population Health Risk Stratification</a:t>
            </a:r>
            <a:endParaRPr lang="en-US" sz="3200" b="0" i="1" dirty="0"/>
          </a:p>
        </p:txBody>
      </p:sp>
      <p:sp>
        <p:nvSpPr>
          <p:cNvPr id="5" name="Content Placeholder 4">
            <a:extLst>
              <a:ext uri="{FF2B5EF4-FFF2-40B4-BE49-F238E27FC236}">
                <a16:creationId xmlns:a16="http://schemas.microsoft.com/office/drawing/2014/main" id="{8DD35E28-12C8-49A9-8222-4383CE5E6768}"/>
              </a:ext>
            </a:extLst>
          </p:cNvPr>
          <p:cNvSpPr>
            <a:spLocks noGrp="1"/>
          </p:cNvSpPr>
          <p:nvPr>
            <p:ph idx="1"/>
          </p:nvPr>
        </p:nvSpPr>
        <p:spPr>
          <a:xfrm>
            <a:off x="311728" y="1073889"/>
            <a:ext cx="11630890" cy="5516534"/>
          </a:xfrm>
        </p:spPr>
        <p:txBody>
          <a:bodyPr>
            <a:normAutofit/>
          </a:bodyPr>
          <a:lstStyle/>
          <a:p>
            <a:pPr>
              <a:spcAft>
                <a:spcPts val="1200"/>
              </a:spcAft>
            </a:pPr>
            <a:r>
              <a:rPr lang="en-US" dirty="0"/>
              <a:t>Johns Hopkins ACG Solution/Tool</a:t>
            </a:r>
            <a:br>
              <a:rPr lang="en-US" dirty="0"/>
            </a:br>
            <a:endParaRPr lang="en-US" dirty="0"/>
          </a:p>
        </p:txBody>
      </p:sp>
      <p:pic>
        <p:nvPicPr>
          <p:cNvPr id="6" name="Picture 2" descr="http://ww1.prweb.com/prfiles/2012/09/26/9946534/jhacg.gif">
            <a:extLst>
              <a:ext uri="{FF2B5EF4-FFF2-40B4-BE49-F238E27FC236}">
                <a16:creationId xmlns:a16="http://schemas.microsoft.com/office/drawing/2014/main" id="{29DF0D7F-369F-48CD-AA6D-084988F8C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9475" y="5610779"/>
            <a:ext cx="1152525" cy="12096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E239FB1-A9FE-49AD-A40E-E18C8E95F44D}"/>
              </a:ext>
            </a:extLst>
          </p:cNvPr>
          <p:cNvSpPr txBox="1"/>
          <p:nvPr/>
        </p:nvSpPr>
        <p:spPr>
          <a:xfrm>
            <a:off x="9216571" y="152561"/>
            <a:ext cx="2803979" cy="369332"/>
          </a:xfrm>
          <a:prstGeom prst="rect">
            <a:avLst/>
          </a:prstGeom>
          <a:noFill/>
        </p:spPr>
        <p:txBody>
          <a:bodyPr wrap="square">
            <a:spAutoFit/>
          </a:bodyPr>
          <a:lstStyle/>
          <a:p>
            <a:r>
              <a:rPr lang="en-US" dirty="0">
                <a:hlinkClick r:id="rId4"/>
              </a:rPr>
              <a:t>https://www.hopkinsacg.org</a:t>
            </a:r>
            <a:r>
              <a:rPr lang="en-US" dirty="0"/>
              <a:t> </a:t>
            </a:r>
          </a:p>
        </p:txBody>
      </p:sp>
      <p:sp>
        <p:nvSpPr>
          <p:cNvPr id="9" name="Rectangle 8">
            <a:extLst>
              <a:ext uri="{FF2B5EF4-FFF2-40B4-BE49-F238E27FC236}">
                <a16:creationId xmlns:a16="http://schemas.microsoft.com/office/drawing/2014/main" id="{9FECF0B6-51D2-40F2-A430-8A1428C8D770}"/>
              </a:ext>
            </a:extLst>
          </p:cNvPr>
          <p:cNvSpPr/>
          <p:nvPr/>
        </p:nvSpPr>
        <p:spPr>
          <a:xfrm>
            <a:off x="484260" y="1877131"/>
            <a:ext cx="3084850" cy="4336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1A4F80-1C19-4720-9821-02F212BB89A6}"/>
              </a:ext>
            </a:extLst>
          </p:cNvPr>
          <p:cNvSpPr/>
          <p:nvPr/>
        </p:nvSpPr>
        <p:spPr>
          <a:xfrm>
            <a:off x="3569109" y="1877131"/>
            <a:ext cx="6037007" cy="4336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69325CE-4A96-4AB0-9689-BA384E1EA68D}"/>
              </a:ext>
            </a:extLst>
          </p:cNvPr>
          <p:cNvSpPr/>
          <p:nvPr/>
        </p:nvSpPr>
        <p:spPr>
          <a:xfrm>
            <a:off x="9606116" y="1877131"/>
            <a:ext cx="2005313" cy="4089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311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1BFD68-AB7B-4D53-8615-269740455422}"/>
              </a:ext>
            </a:extLst>
          </p:cNvPr>
          <p:cNvSpPr>
            <a:spLocks noGrp="1"/>
          </p:cNvSpPr>
          <p:nvPr>
            <p:ph type="title"/>
          </p:nvPr>
        </p:nvSpPr>
        <p:spPr>
          <a:xfrm>
            <a:off x="130299" y="136693"/>
            <a:ext cx="11630890" cy="759864"/>
          </a:xfrm>
        </p:spPr>
        <p:txBody>
          <a:bodyPr>
            <a:normAutofit/>
          </a:bodyPr>
          <a:lstStyle/>
          <a:p>
            <a:r>
              <a:rPr lang="en-US" sz="2400" dirty="0"/>
              <a:t>Population Health Data Sources</a:t>
            </a:r>
            <a:endParaRPr lang="en-US" sz="2400" b="0" i="1" dirty="0"/>
          </a:p>
        </p:txBody>
      </p:sp>
      <p:sp>
        <p:nvSpPr>
          <p:cNvPr id="7" name="TextBox 6">
            <a:extLst>
              <a:ext uri="{FF2B5EF4-FFF2-40B4-BE49-F238E27FC236}">
                <a16:creationId xmlns:a16="http://schemas.microsoft.com/office/drawing/2014/main" id="{BBA280D3-92B3-4015-9A76-57D385D312B4}"/>
              </a:ext>
            </a:extLst>
          </p:cNvPr>
          <p:cNvSpPr txBox="1"/>
          <p:nvPr/>
        </p:nvSpPr>
        <p:spPr>
          <a:xfrm>
            <a:off x="952830" y="6382753"/>
            <a:ext cx="9985828" cy="338554"/>
          </a:xfrm>
          <a:prstGeom prst="rect">
            <a:avLst/>
          </a:prstGeom>
          <a:noFill/>
        </p:spPr>
        <p:txBody>
          <a:bodyPr wrap="square" rtlCol="0">
            <a:spAutoFit/>
          </a:bodyPr>
          <a:lstStyle/>
          <a:p>
            <a:pPr algn="ctr"/>
            <a:r>
              <a:rPr lang="en-US" sz="1600" dirty="0"/>
              <a:t>Various population health level data sources</a:t>
            </a:r>
          </a:p>
        </p:txBody>
      </p:sp>
      <p:sp>
        <p:nvSpPr>
          <p:cNvPr id="6" name="Oval 14">
            <a:extLst>
              <a:ext uri="{FF2B5EF4-FFF2-40B4-BE49-F238E27FC236}">
                <a16:creationId xmlns:a16="http://schemas.microsoft.com/office/drawing/2014/main" id="{5A38CEEB-6B4B-4429-8F02-69ABB970068F}"/>
              </a:ext>
            </a:extLst>
          </p:cNvPr>
          <p:cNvSpPr>
            <a:spLocks noChangeArrowheads="1"/>
          </p:cNvSpPr>
          <p:nvPr/>
        </p:nvSpPr>
        <p:spPr bwMode="auto">
          <a:xfrm>
            <a:off x="774732" y="729780"/>
            <a:ext cx="9847260" cy="5521158"/>
          </a:xfrm>
          <a:prstGeom prst="ellipse">
            <a:avLst/>
          </a:prstGeom>
          <a:solidFill>
            <a:srgbClr val="FFCCCC"/>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pPr algn="ctr"/>
            <a:endParaRPr lang="en-US" sz="1400" dirty="0">
              <a:latin typeface="+mj-lt"/>
              <a:ea typeface="+mn-ea"/>
              <a:cs typeface="+mn-cs"/>
            </a:endParaRPr>
          </a:p>
        </p:txBody>
      </p:sp>
      <p:sp>
        <p:nvSpPr>
          <p:cNvPr id="8" name="Oval 2">
            <a:extLst>
              <a:ext uri="{FF2B5EF4-FFF2-40B4-BE49-F238E27FC236}">
                <a16:creationId xmlns:a16="http://schemas.microsoft.com/office/drawing/2014/main" id="{CB3AAA27-2F93-467C-A812-2587F60455DA}"/>
              </a:ext>
            </a:extLst>
          </p:cNvPr>
          <p:cNvSpPr>
            <a:spLocks noChangeArrowheads="1"/>
          </p:cNvSpPr>
          <p:nvPr/>
        </p:nvSpPr>
        <p:spPr bwMode="auto">
          <a:xfrm>
            <a:off x="5886681" y="1577214"/>
            <a:ext cx="3578054" cy="3578054"/>
          </a:xfrm>
          <a:prstGeom prst="ellipse">
            <a:avLst/>
          </a:prstGeom>
          <a:solidFill>
            <a:srgbClr val="CCFFCC"/>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pPr algn="ctr"/>
            <a:r>
              <a:rPr lang="en-US" sz="1400" dirty="0">
                <a:solidFill>
                  <a:schemeClr val="tx1"/>
                </a:solidFill>
                <a:latin typeface="+mj-lt"/>
              </a:rPr>
              <a:t>Community / Population</a:t>
            </a:r>
          </a:p>
          <a:p>
            <a:pPr algn="ctr"/>
            <a:endParaRPr lang="en-US" sz="1400" dirty="0">
              <a:solidFill>
                <a:schemeClr val="tx1"/>
              </a:solidFill>
              <a:latin typeface="+mj-lt"/>
            </a:endParaRPr>
          </a:p>
          <a:p>
            <a:pPr algn="ctr"/>
            <a:endParaRPr lang="en-US" sz="1400" dirty="0">
              <a:solidFill>
                <a:schemeClr val="tx1"/>
              </a:solidFill>
              <a:latin typeface="+mj-lt"/>
            </a:endParaRPr>
          </a:p>
          <a:p>
            <a:pPr algn="ctr"/>
            <a:endParaRPr lang="en-US" sz="1400" dirty="0">
              <a:solidFill>
                <a:schemeClr val="tx1"/>
              </a:solidFill>
              <a:latin typeface="+mj-lt"/>
            </a:endParaRPr>
          </a:p>
          <a:p>
            <a:pPr algn="ctr"/>
            <a:endParaRPr lang="en-US" sz="1400" dirty="0">
              <a:solidFill>
                <a:schemeClr val="tx1"/>
              </a:solidFill>
              <a:latin typeface="+mj-lt"/>
            </a:endParaRPr>
          </a:p>
          <a:p>
            <a:pPr algn="ctr"/>
            <a:endParaRPr lang="en-US" sz="1400" dirty="0">
              <a:solidFill>
                <a:schemeClr val="tx1"/>
              </a:solidFill>
              <a:latin typeface="+mj-lt"/>
            </a:endParaRPr>
          </a:p>
          <a:p>
            <a:pPr algn="ctr"/>
            <a:endParaRPr lang="en-US" sz="1400" dirty="0">
              <a:solidFill>
                <a:schemeClr val="tx1"/>
              </a:solidFill>
              <a:latin typeface="+mj-lt"/>
            </a:endParaRPr>
          </a:p>
          <a:p>
            <a:pPr algn="ctr"/>
            <a:endParaRPr lang="en-US" sz="1400" dirty="0">
              <a:solidFill>
                <a:schemeClr val="tx1"/>
              </a:solidFill>
              <a:latin typeface="+mj-lt"/>
            </a:endParaRPr>
          </a:p>
          <a:p>
            <a:pPr algn="ctr"/>
            <a:endParaRPr lang="en-US" sz="1400" dirty="0">
              <a:solidFill>
                <a:schemeClr val="tx1"/>
              </a:solidFill>
              <a:latin typeface="+mj-lt"/>
            </a:endParaRPr>
          </a:p>
          <a:p>
            <a:pPr algn="ctr"/>
            <a:endParaRPr lang="en-US" sz="1400" dirty="0">
              <a:solidFill>
                <a:schemeClr val="tx1"/>
              </a:solidFill>
              <a:latin typeface="+mj-lt"/>
            </a:endParaRPr>
          </a:p>
          <a:p>
            <a:pPr algn="ctr"/>
            <a:endParaRPr lang="en-US" sz="1400" dirty="0">
              <a:solidFill>
                <a:schemeClr val="tx1"/>
              </a:solidFill>
              <a:latin typeface="+mj-lt"/>
            </a:endParaRPr>
          </a:p>
          <a:p>
            <a:pPr algn="ctr"/>
            <a:endParaRPr lang="en-US" sz="1400" dirty="0">
              <a:solidFill>
                <a:schemeClr val="tx1"/>
              </a:solidFill>
              <a:latin typeface="+mj-lt"/>
            </a:endParaRPr>
          </a:p>
          <a:p>
            <a:pPr algn="ctr"/>
            <a:endParaRPr lang="en-US" sz="1400" dirty="0">
              <a:solidFill>
                <a:schemeClr val="tx1"/>
              </a:solidFill>
              <a:latin typeface="+mj-lt"/>
            </a:endParaRPr>
          </a:p>
        </p:txBody>
      </p:sp>
      <p:sp>
        <p:nvSpPr>
          <p:cNvPr id="9" name="Oval 3">
            <a:extLst>
              <a:ext uri="{FF2B5EF4-FFF2-40B4-BE49-F238E27FC236}">
                <a16:creationId xmlns:a16="http://schemas.microsoft.com/office/drawing/2014/main" id="{248E7BE5-5A06-4C51-B958-7B3A4349F71C}"/>
              </a:ext>
            </a:extLst>
          </p:cNvPr>
          <p:cNvSpPr>
            <a:spLocks noChangeArrowheads="1"/>
          </p:cNvSpPr>
          <p:nvPr/>
        </p:nvSpPr>
        <p:spPr bwMode="auto">
          <a:xfrm>
            <a:off x="2214466" y="1577214"/>
            <a:ext cx="3672213" cy="3672213"/>
          </a:xfrm>
          <a:prstGeom prst="ellipse">
            <a:avLst/>
          </a:prstGeom>
          <a:solidFill>
            <a:srgbClr val="CCFFCC"/>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pPr algn="ctr" defTabSz="914400"/>
            <a:r>
              <a:rPr lang="en-US" sz="1400" dirty="0">
                <a:solidFill>
                  <a:schemeClr val="tx1"/>
                </a:solidFill>
                <a:latin typeface="+mj-lt"/>
              </a:rPr>
              <a:t>IDS / ACO / Virtual Net</a:t>
            </a: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p:txBody>
      </p:sp>
      <p:sp>
        <p:nvSpPr>
          <p:cNvPr id="10" name="Oval 4">
            <a:extLst>
              <a:ext uri="{FF2B5EF4-FFF2-40B4-BE49-F238E27FC236}">
                <a16:creationId xmlns:a16="http://schemas.microsoft.com/office/drawing/2014/main" id="{351C7569-0C79-45FD-A713-EDEA5FFB01A8}"/>
              </a:ext>
            </a:extLst>
          </p:cNvPr>
          <p:cNvSpPr>
            <a:spLocks noChangeArrowheads="1"/>
          </p:cNvSpPr>
          <p:nvPr/>
        </p:nvSpPr>
        <p:spPr bwMode="auto">
          <a:xfrm>
            <a:off x="5886681" y="2424647"/>
            <a:ext cx="2353983" cy="2353983"/>
          </a:xfrm>
          <a:prstGeom prst="ellipse">
            <a:avLst/>
          </a:prstGeom>
          <a:solidFill>
            <a:srgbClr val="FFD9B3"/>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pPr algn="ctr" defTabSz="914400"/>
            <a:r>
              <a:rPr lang="en-US" sz="1400" dirty="0">
                <a:solidFill>
                  <a:schemeClr val="tx1"/>
                </a:solidFill>
                <a:latin typeface="+mj-lt"/>
              </a:rPr>
              <a:t>Family and </a:t>
            </a:r>
            <a:br>
              <a:rPr lang="en-US" sz="1400" dirty="0">
                <a:solidFill>
                  <a:schemeClr val="tx1"/>
                </a:solidFill>
                <a:latin typeface="+mj-lt"/>
              </a:rPr>
            </a:br>
            <a:r>
              <a:rPr lang="en-US" sz="1400" dirty="0">
                <a:solidFill>
                  <a:schemeClr val="tx1"/>
                </a:solidFill>
                <a:latin typeface="+mj-lt"/>
              </a:rPr>
              <a:t>Care givers</a:t>
            </a: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p:txBody>
      </p:sp>
      <p:sp>
        <p:nvSpPr>
          <p:cNvPr id="11" name="Oval 5">
            <a:extLst>
              <a:ext uri="{FF2B5EF4-FFF2-40B4-BE49-F238E27FC236}">
                <a16:creationId xmlns:a16="http://schemas.microsoft.com/office/drawing/2014/main" id="{15E1CDCD-78ED-44A5-8D0B-10831281CDAA}"/>
              </a:ext>
            </a:extLst>
          </p:cNvPr>
          <p:cNvSpPr>
            <a:spLocks noChangeArrowheads="1"/>
          </p:cNvSpPr>
          <p:nvPr/>
        </p:nvSpPr>
        <p:spPr bwMode="auto">
          <a:xfrm>
            <a:off x="3532698" y="2424647"/>
            <a:ext cx="2353983" cy="2353983"/>
          </a:xfrm>
          <a:prstGeom prst="ellipse">
            <a:avLst/>
          </a:prstGeom>
          <a:solidFill>
            <a:srgbClr val="FFD9B3"/>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pPr algn="ctr" defTabSz="914400"/>
            <a:r>
              <a:rPr lang="en-US" sz="1400" dirty="0">
                <a:solidFill>
                  <a:schemeClr val="tx1"/>
                </a:solidFill>
                <a:latin typeface="+mj-lt"/>
              </a:rPr>
              <a:t>Practice Team</a:t>
            </a: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a:p>
            <a:pPr algn="ctr" defTabSz="914400"/>
            <a:endParaRPr lang="en-US" sz="1400" dirty="0">
              <a:solidFill>
                <a:schemeClr val="tx1"/>
              </a:solidFill>
              <a:latin typeface="+mj-lt"/>
            </a:endParaRPr>
          </a:p>
        </p:txBody>
      </p:sp>
      <p:sp>
        <p:nvSpPr>
          <p:cNvPr id="12" name="Oval 7">
            <a:extLst>
              <a:ext uri="{FF2B5EF4-FFF2-40B4-BE49-F238E27FC236}">
                <a16:creationId xmlns:a16="http://schemas.microsoft.com/office/drawing/2014/main" id="{58D6538A-2F2F-4975-9626-9D1753F2683C}"/>
              </a:ext>
            </a:extLst>
          </p:cNvPr>
          <p:cNvSpPr>
            <a:spLocks noChangeArrowheads="1"/>
          </p:cNvSpPr>
          <p:nvPr/>
        </p:nvSpPr>
        <p:spPr bwMode="auto">
          <a:xfrm>
            <a:off x="4474291" y="3395667"/>
            <a:ext cx="1412390" cy="606151"/>
          </a:xfrm>
          <a:prstGeom prst="ellipse">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pPr algn="ctr" defTabSz="914400" eaLnBrk="0" hangingPunct="0"/>
            <a:r>
              <a:rPr lang="en-US" sz="1600" dirty="0">
                <a:solidFill>
                  <a:schemeClr val="tx1"/>
                </a:solidFill>
                <a:latin typeface="+mj-lt"/>
              </a:rPr>
              <a:t>Physician</a:t>
            </a:r>
          </a:p>
        </p:txBody>
      </p:sp>
      <p:sp>
        <p:nvSpPr>
          <p:cNvPr id="13" name="Oval 8">
            <a:extLst>
              <a:ext uri="{FF2B5EF4-FFF2-40B4-BE49-F238E27FC236}">
                <a16:creationId xmlns:a16="http://schemas.microsoft.com/office/drawing/2014/main" id="{BB6BE797-FA6B-45C1-A67C-FE6DB512B909}"/>
              </a:ext>
            </a:extLst>
          </p:cNvPr>
          <p:cNvSpPr>
            <a:spLocks noChangeArrowheads="1"/>
          </p:cNvSpPr>
          <p:nvPr/>
        </p:nvSpPr>
        <p:spPr bwMode="auto">
          <a:xfrm>
            <a:off x="5886681" y="3366240"/>
            <a:ext cx="1412390" cy="659115"/>
          </a:xfrm>
          <a:prstGeom prst="ellipse">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pPr algn="ctr" defTabSz="914400"/>
            <a:r>
              <a:rPr lang="en-US" sz="1600" dirty="0">
                <a:solidFill>
                  <a:schemeClr val="tx1"/>
                </a:solidFill>
                <a:latin typeface="+mj-lt"/>
              </a:rPr>
              <a:t>Patient</a:t>
            </a:r>
          </a:p>
        </p:txBody>
      </p:sp>
      <p:sp>
        <p:nvSpPr>
          <p:cNvPr id="14" name="Oval 13">
            <a:extLst>
              <a:ext uri="{FF2B5EF4-FFF2-40B4-BE49-F238E27FC236}">
                <a16:creationId xmlns:a16="http://schemas.microsoft.com/office/drawing/2014/main" id="{0EE796BB-2F63-4E7C-BDD1-5E5CB9461A68}"/>
              </a:ext>
            </a:extLst>
          </p:cNvPr>
          <p:cNvSpPr/>
          <p:nvPr/>
        </p:nvSpPr>
        <p:spPr bwMode="auto">
          <a:xfrm>
            <a:off x="1495431" y="3511757"/>
            <a:ext cx="1438070" cy="1438070"/>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j-lt"/>
              </a:rPr>
              <a:t>Claims</a:t>
            </a:r>
          </a:p>
          <a:p>
            <a:pPr marL="0" marR="0" indent="0" algn="ctr" defTabSz="914400" rtl="0" eaLnBrk="1" fontAlgn="base" latinLnBrk="0" hangingPunct="1">
              <a:lnSpc>
                <a:spcPct val="100000"/>
              </a:lnSpc>
              <a:spcBef>
                <a:spcPct val="0"/>
              </a:spcBef>
              <a:spcAft>
                <a:spcPct val="0"/>
              </a:spcAft>
              <a:buClrTx/>
              <a:buSzTx/>
              <a:buFontTx/>
              <a:buNone/>
              <a:tabLst/>
            </a:pPr>
            <a:r>
              <a:rPr lang="en-US" sz="2000" dirty="0">
                <a:solidFill>
                  <a:schemeClr val="tx1"/>
                </a:solidFill>
                <a:latin typeface="+mj-lt"/>
              </a:rPr>
              <a:t>MIS</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j-lt"/>
              </a:rPr>
              <a:t>HIS</a:t>
            </a:r>
          </a:p>
        </p:txBody>
      </p:sp>
      <p:sp>
        <p:nvSpPr>
          <p:cNvPr id="15" name="Oval 14">
            <a:extLst>
              <a:ext uri="{FF2B5EF4-FFF2-40B4-BE49-F238E27FC236}">
                <a16:creationId xmlns:a16="http://schemas.microsoft.com/office/drawing/2014/main" id="{D1E576A8-1541-4135-849A-F2A4C280DCF4}"/>
              </a:ext>
            </a:extLst>
          </p:cNvPr>
          <p:cNvSpPr/>
          <p:nvPr/>
        </p:nvSpPr>
        <p:spPr bwMode="auto">
          <a:xfrm>
            <a:off x="4450552" y="3956875"/>
            <a:ext cx="1272772" cy="1272772"/>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a:solidFill>
                  <a:schemeClr val="tx1"/>
                </a:solidFill>
                <a:latin typeface="+mj-lt"/>
              </a:rPr>
              <a:t>CDSS</a:t>
            </a:r>
            <a:endParaRPr kumimoji="0" lang="en-US" sz="2000" b="0" i="0" u="none" strike="noStrike" cap="none" normalizeH="0" baseline="0" dirty="0">
              <a:ln>
                <a:noFill/>
              </a:ln>
              <a:solidFill>
                <a:schemeClr val="tx1"/>
              </a:solidFill>
              <a:effectLst/>
              <a:latin typeface="+mj-lt"/>
            </a:endParaRPr>
          </a:p>
        </p:txBody>
      </p:sp>
      <p:sp>
        <p:nvSpPr>
          <p:cNvPr id="16" name="Oval 15">
            <a:extLst>
              <a:ext uri="{FF2B5EF4-FFF2-40B4-BE49-F238E27FC236}">
                <a16:creationId xmlns:a16="http://schemas.microsoft.com/office/drawing/2014/main" id="{E5E211AA-4A64-4E74-80C8-7BF9B9E74489}"/>
              </a:ext>
            </a:extLst>
          </p:cNvPr>
          <p:cNvSpPr/>
          <p:nvPr/>
        </p:nvSpPr>
        <p:spPr bwMode="auto">
          <a:xfrm>
            <a:off x="2902930" y="4041863"/>
            <a:ext cx="1678972" cy="1678972"/>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2000" dirty="0">
                <a:solidFill>
                  <a:schemeClr val="tx1"/>
                </a:solidFill>
                <a:latin typeface="+mj-lt"/>
              </a:rPr>
              <a:t>EHR</a:t>
            </a:r>
          </a:p>
        </p:txBody>
      </p:sp>
      <p:sp>
        <p:nvSpPr>
          <p:cNvPr id="17" name="Oval 16">
            <a:extLst>
              <a:ext uri="{FF2B5EF4-FFF2-40B4-BE49-F238E27FC236}">
                <a16:creationId xmlns:a16="http://schemas.microsoft.com/office/drawing/2014/main" id="{3746EADD-9ED9-4BDE-9505-814478D683A2}"/>
              </a:ext>
            </a:extLst>
          </p:cNvPr>
          <p:cNvSpPr/>
          <p:nvPr/>
        </p:nvSpPr>
        <p:spPr bwMode="auto">
          <a:xfrm>
            <a:off x="6417289" y="4230792"/>
            <a:ext cx="1177734" cy="1177734"/>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j-lt"/>
              </a:rPr>
              <a:t>PHR</a:t>
            </a:r>
          </a:p>
        </p:txBody>
      </p:sp>
      <p:sp>
        <p:nvSpPr>
          <p:cNvPr id="18" name="Oval 17">
            <a:extLst>
              <a:ext uri="{FF2B5EF4-FFF2-40B4-BE49-F238E27FC236}">
                <a16:creationId xmlns:a16="http://schemas.microsoft.com/office/drawing/2014/main" id="{A0B79711-6A6C-4325-B5FE-261405DD11F5}"/>
              </a:ext>
            </a:extLst>
          </p:cNvPr>
          <p:cNvSpPr/>
          <p:nvPr/>
        </p:nvSpPr>
        <p:spPr bwMode="auto">
          <a:xfrm>
            <a:off x="7971637" y="3366240"/>
            <a:ext cx="1438070" cy="1438070"/>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err="1">
                <a:solidFill>
                  <a:schemeClr val="tx1"/>
                </a:solidFill>
                <a:latin typeface="+mj-lt"/>
              </a:rPr>
              <a:t>mHealth</a:t>
            </a:r>
            <a:endParaRPr lang="en-US" dirty="0">
              <a:solidFill>
                <a:schemeClr val="tx1"/>
              </a:solidFill>
              <a:latin typeface="+mj-lt"/>
            </a:endParaRPr>
          </a:p>
          <a:p>
            <a:pPr marL="0" marR="0" indent="0" algn="ctr" defTabSz="914400" rtl="0" eaLnBrk="1" fontAlgn="base" latinLnBrk="0" hangingPunct="1">
              <a:lnSpc>
                <a:spcPct val="100000"/>
              </a:lnSpc>
              <a:spcBef>
                <a:spcPct val="0"/>
              </a:spcBef>
              <a:spcAft>
                <a:spcPct val="0"/>
              </a:spcAft>
              <a:buClrTx/>
              <a:buSzTx/>
              <a:buFontTx/>
              <a:buNone/>
              <a:tabLst/>
            </a:pPr>
            <a:r>
              <a:rPr lang="en-US" sz="2000" dirty="0">
                <a:solidFill>
                  <a:schemeClr val="tx1"/>
                </a:solidFill>
                <a:latin typeface="+mj-lt"/>
              </a:rPr>
              <a:t>apps</a:t>
            </a:r>
          </a:p>
        </p:txBody>
      </p:sp>
      <p:sp>
        <p:nvSpPr>
          <p:cNvPr id="19" name="Oval 18">
            <a:extLst>
              <a:ext uri="{FF2B5EF4-FFF2-40B4-BE49-F238E27FC236}">
                <a16:creationId xmlns:a16="http://schemas.microsoft.com/office/drawing/2014/main" id="{189BB10B-527D-4D8D-A51B-7827AF117847}"/>
              </a:ext>
            </a:extLst>
          </p:cNvPr>
          <p:cNvSpPr/>
          <p:nvPr/>
        </p:nvSpPr>
        <p:spPr bwMode="auto">
          <a:xfrm>
            <a:off x="7081428" y="3308460"/>
            <a:ext cx="1151311" cy="1151311"/>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chemeClr val="tx1"/>
                </a:solidFill>
                <a:effectLst/>
                <a:latin typeface="+mj-lt"/>
              </a:rPr>
              <a:t>Biomet.</a:t>
            </a:r>
            <a:r>
              <a:rPr lang="en-US" sz="1400" dirty="0" err="1">
                <a:solidFill>
                  <a:schemeClr val="tx1"/>
                </a:solidFill>
                <a:latin typeface="+mj-lt"/>
              </a:rPr>
              <a:t>Tele</a:t>
            </a:r>
            <a:r>
              <a:rPr lang="en-US" sz="1400" dirty="0">
                <a:solidFill>
                  <a:schemeClr val="tx1"/>
                </a:solidFill>
                <a:latin typeface="+mj-lt"/>
              </a:rPr>
              <a:t>-H.</a:t>
            </a:r>
            <a:endParaRPr kumimoji="0" lang="en-US" sz="1400" b="0" i="0" u="none" strike="noStrike" cap="none" normalizeH="0" baseline="0" dirty="0">
              <a:ln>
                <a:noFill/>
              </a:ln>
              <a:solidFill>
                <a:schemeClr val="tx1"/>
              </a:solidFill>
              <a:effectLst/>
              <a:latin typeface="+mj-lt"/>
            </a:endParaRPr>
          </a:p>
        </p:txBody>
      </p:sp>
      <p:sp>
        <p:nvSpPr>
          <p:cNvPr id="20" name="Oval 19">
            <a:extLst>
              <a:ext uri="{FF2B5EF4-FFF2-40B4-BE49-F238E27FC236}">
                <a16:creationId xmlns:a16="http://schemas.microsoft.com/office/drawing/2014/main" id="{A1FAB147-7651-4AE1-A7AA-84123555A445}"/>
              </a:ext>
            </a:extLst>
          </p:cNvPr>
          <p:cNvSpPr/>
          <p:nvPr/>
        </p:nvSpPr>
        <p:spPr bwMode="auto">
          <a:xfrm>
            <a:off x="1474645" y="2095090"/>
            <a:ext cx="1296831" cy="1296831"/>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j-lt"/>
              </a:rPr>
              <a:t>Nationa</a:t>
            </a:r>
            <a:r>
              <a:rPr lang="en-US" sz="1600" dirty="0">
                <a:solidFill>
                  <a:schemeClr val="tx1"/>
                </a:solidFill>
                <a:latin typeface="+mj-lt"/>
              </a:rPr>
              <a:t>l</a:t>
            </a:r>
            <a:r>
              <a:rPr kumimoji="0" lang="en-US" sz="2000" b="0" i="0" u="none" strike="noStrike" cap="none" normalizeH="0" dirty="0">
                <a:ln>
                  <a:noFill/>
                </a:ln>
                <a:solidFill>
                  <a:schemeClr val="tx1"/>
                </a:solidFill>
                <a:effectLst/>
                <a:latin typeface="+mj-lt"/>
              </a:rPr>
              <a:t> </a:t>
            </a:r>
            <a:r>
              <a:rPr kumimoji="0" lang="en-US" sz="1600" b="0" i="0" u="none" strike="noStrike" cap="none" normalizeH="0" dirty="0">
                <a:ln>
                  <a:noFill/>
                </a:ln>
                <a:solidFill>
                  <a:schemeClr val="tx1"/>
                </a:solidFill>
                <a:effectLst/>
                <a:latin typeface="+mj-lt"/>
              </a:rPr>
              <a:t>Datasets</a:t>
            </a:r>
            <a:endParaRPr kumimoji="0" lang="en-US" sz="1600" b="0" i="0" u="none" strike="noStrike" cap="none" normalizeH="0" baseline="0" dirty="0">
              <a:ln>
                <a:noFill/>
              </a:ln>
              <a:solidFill>
                <a:schemeClr val="tx1"/>
              </a:solidFill>
              <a:effectLst/>
              <a:latin typeface="+mj-lt"/>
            </a:endParaRPr>
          </a:p>
        </p:txBody>
      </p:sp>
      <p:sp>
        <p:nvSpPr>
          <p:cNvPr id="21" name="Oval 20">
            <a:extLst>
              <a:ext uri="{FF2B5EF4-FFF2-40B4-BE49-F238E27FC236}">
                <a16:creationId xmlns:a16="http://schemas.microsoft.com/office/drawing/2014/main" id="{4F25C342-629D-4C78-A94F-16FAFC68732A}"/>
              </a:ext>
            </a:extLst>
          </p:cNvPr>
          <p:cNvSpPr/>
          <p:nvPr/>
        </p:nvSpPr>
        <p:spPr bwMode="auto">
          <a:xfrm>
            <a:off x="2698716" y="2743504"/>
            <a:ext cx="1213371" cy="1213371"/>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j-lt"/>
              </a:rPr>
              <a:t>HIE</a:t>
            </a:r>
          </a:p>
        </p:txBody>
      </p:sp>
      <p:sp>
        <p:nvSpPr>
          <p:cNvPr id="22" name="Oval 21">
            <a:extLst>
              <a:ext uri="{FF2B5EF4-FFF2-40B4-BE49-F238E27FC236}">
                <a16:creationId xmlns:a16="http://schemas.microsoft.com/office/drawing/2014/main" id="{4AF77493-B062-4F7D-9AA7-01E69CFCA9BF}"/>
              </a:ext>
            </a:extLst>
          </p:cNvPr>
          <p:cNvSpPr/>
          <p:nvPr/>
        </p:nvSpPr>
        <p:spPr bwMode="auto">
          <a:xfrm>
            <a:off x="8536593" y="1953851"/>
            <a:ext cx="1438070" cy="1438070"/>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tx1"/>
                </a:solidFill>
                <a:latin typeface="+mj-lt"/>
              </a:rPr>
              <a:t>Social Network</a:t>
            </a:r>
            <a:endParaRPr lang="en-US" sz="2000" dirty="0">
              <a:solidFill>
                <a:schemeClr val="tx1"/>
              </a:solidFill>
              <a:latin typeface="+mj-lt"/>
            </a:endParaRPr>
          </a:p>
        </p:txBody>
      </p:sp>
      <p:sp>
        <p:nvSpPr>
          <p:cNvPr id="23" name="Oval 22">
            <a:extLst>
              <a:ext uri="{FF2B5EF4-FFF2-40B4-BE49-F238E27FC236}">
                <a16:creationId xmlns:a16="http://schemas.microsoft.com/office/drawing/2014/main" id="{6336220A-7ED7-433C-924F-6E499616984D}"/>
              </a:ext>
            </a:extLst>
          </p:cNvPr>
          <p:cNvSpPr/>
          <p:nvPr/>
        </p:nvSpPr>
        <p:spPr bwMode="auto">
          <a:xfrm>
            <a:off x="9195708" y="3083763"/>
            <a:ext cx="1151311" cy="1151311"/>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j-lt"/>
              </a:rPr>
              <a:t>Social</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a:solidFill>
                  <a:schemeClr val="tx1"/>
                </a:solidFill>
                <a:latin typeface="+mj-lt"/>
              </a:rPr>
              <a:t>HR data</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mj-lt"/>
              </a:rPr>
              <a:t>GIS</a:t>
            </a:r>
          </a:p>
        </p:txBody>
      </p:sp>
      <p:sp>
        <p:nvSpPr>
          <p:cNvPr id="24" name="Oval 23">
            <a:extLst>
              <a:ext uri="{FF2B5EF4-FFF2-40B4-BE49-F238E27FC236}">
                <a16:creationId xmlns:a16="http://schemas.microsoft.com/office/drawing/2014/main" id="{93EB2518-9DA4-4A1F-B912-34B30A5BEB41}"/>
              </a:ext>
            </a:extLst>
          </p:cNvPr>
          <p:cNvSpPr/>
          <p:nvPr/>
        </p:nvSpPr>
        <p:spPr bwMode="auto">
          <a:xfrm>
            <a:off x="4474291" y="849619"/>
            <a:ext cx="2811939" cy="1151311"/>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j-lt"/>
              </a:rPr>
              <a:t>Public Health</a:t>
            </a:r>
            <a:r>
              <a:rPr kumimoji="0" lang="en-US" sz="1400" b="0" i="0" u="none" strike="noStrike" cap="none" normalizeH="0" dirty="0">
                <a:ln>
                  <a:noFill/>
                </a:ln>
                <a:solidFill>
                  <a:schemeClr val="tx1"/>
                </a:solidFill>
                <a:effectLst/>
                <a:latin typeface="+mj-lt"/>
              </a:rPr>
              <a:t> Systems</a:t>
            </a:r>
            <a:endParaRPr kumimoji="0" lang="en-US" sz="1200" b="0" i="0" u="none" strike="noStrike" cap="none" normalizeH="0" baseline="0" dirty="0">
              <a:ln>
                <a:noFill/>
              </a:ln>
              <a:solidFill>
                <a:schemeClr val="tx1"/>
              </a:solidFill>
              <a:effectLst/>
              <a:latin typeface="+mj-lt"/>
            </a:endParaRPr>
          </a:p>
        </p:txBody>
      </p:sp>
      <p:sp>
        <p:nvSpPr>
          <p:cNvPr id="25" name="Oval 24">
            <a:extLst>
              <a:ext uri="{FF2B5EF4-FFF2-40B4-BE49-F238E27FC236}">
                <a16:creationId xmlns:a16="http://schemas.microsoft.com/office/drawing/2014/main" id="{C9C939E6-D8C1-4EF4-8263-1AA828C96178}"/>
              </a:ext>
            </a:extLst>
          </p:cNvPr>
          <p:cNvSpPr/>
          <p:nvPr/>
        </p:nvSpPr>
        <p:spPr bwMode="auto">
          <a:xfrm>
            <a:off x="5086938" y="1645693"/>
            <a:ext cx="1438070" cy="1438070"/>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j-lt"/>
              </a:rPr>
              <a:t>Web Portals</a:t>
            </a:r>
          </a:p>
        </p:txBody>
      </p:sp>
      <p:sp>
        <p:nvSpPr>
          <p:cNvPr id="26" name="Oval 25">
            <a:extLst>
              <a:ext uri="{FF2B5EF4-FFF2-40B4-BE49-F238E27FC236}">
                <a16:creationId xmlns:a16="http://schemas.microsoft.com/office/drawing/2014/main" id="{9B1D69B1-3045-4470-846A-9ABA8C7A6B2A}"/>
              </a:ext>
            </a:extLst>
          </p:cNvPr>
          <p:cNvSpPr/>
          <p:nvPr/>
        </p:nvSpPr>
        <p:spPr bwMode="auto">
          <a:xfrm>
            <a:off x="5429336" y="4778630"/>
            <a:ext cx="1177734" cy="1177734"/>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j-lt"/>
              </a:rPr>
              <a:t>email</a:t>
            </a:r>
            <a:r>
              <a:rPr kumimoji="0" lang="en-US" sz="1600" b="0" i="0" u="none" strike="noStrike" cap="none" normalizeH="0" dirty="0">
                <a:ln>
                  <a:noFill/>
                </a:ln>
                <a:solidFill>
                  <a:schemeClr val="tx1"/>
                </a:solidFill>
                <a:effectLst/>
                <a:latin typeface="+mj-lt"/>
              </a:rPr>
              <a:t> and others</a:t>
            </a:r>
            <a:endParaRPr kumimoji="0" lang="en-US" sz="16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64809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5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childTnLst>
                          </p:cTn>
                        </p:par>
                        <p:par>
                          <p:cTn id="32" fill="hold">
                            <p:stCondLst>
                              <p:cond delay="25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50"/>
                                        <p:tgtEl>
                                          <p:spTgt spid="16"/>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50"/>
                                        <p:tgtEl>
                                          <p:spTgt spid="21"/>
                                        </p:tgtEl>
                                      </p:cBhvr>
                                    </p:animEffect>
                                  </p:childTnLst>
                                </p:cTn>
                              </p:par>
                            </p:childTnLst>
                          </p:cTn>
                        </p:par>
                        <p:par>
                          <p:cTn id="40" fill="hold">
                            <p:stCondLst>
                              <p:cond delay="75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50"/>
                                        <p:tgtEl>
                                          <p:spTgt spid="14"/>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25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250"/>
                                        <p:tgtEl>
                                          <p:spTgt spid="17"/>
                                        </p:tgtEl>
                                      </p:cBhvr>
                                    </p:animEffect>
                                  </p:childTnLst>
                                </p:cTn>
                              </p:par>
                            </p:childTnLst>
                          </p:cTn>
                        </p:par>
                        <p:par>
                          <p:cTn id="53" fill="hold">
                            <p:stCondLst>
                              <p:cond delay="250"/>
                            </p:stCondLst>
                            <p:childTnLst>
                              <p:par>
                                <p:cTn id="54" presetID="10"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250"/>
                                        <p:tgtEl>
                                          <p:spTgt spid="19"/>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250"/>
                                        <p:tgtEl>
                                          <p:spTgt spid="18"/>
                                        </p:tgtEl>
                                      </p:cBhvr>
                                    </p:animEffect>
                                  </p:childTnLst>
                                </p:cTn>
                              </p:par>
                            </p:childTnLst>
                          </p:cTn>
                        </p:par>
                        <p:par>
                          <p:cTn id="61" fill="hold">
                            <p:stCondLst>
                              <p:cond delay="750"/>
                            </p:stCondLst>
                            <p:childTnLst>
                              <p:par>
                                <p:cTn id="62" presetID="10" presetClass="entr" presetSubtype="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250"/>
                                        <p:tgtEl>
                                          <p:spTgt spid="23"/>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25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250"/>
                                        <p:tgtEl>
                                          <p:spTgt spid="24"/>
                                        </p:tgtEl>
                                      </p:cBhvr>
                                    </p:animEffect>
                                  </p:childTnLst>
                                </p:cTn>
                              </p:par>
                            </p:childTnLst>
                          </p:cTn>
                        </p:par>
                        <p:par>
                          <p:cTn id="74" fill="hold">
                            <p:stCondLst>
                              <p:cond delay="250"/>
                            </p:stCondLst>
                            <p:childTnLst>
                              <p:par>
                                <p:cTn id="75" presetID="10" presetClass="entr" presetSubtype="0" fill="hold" grpId="0" nodeType="after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250"/>
                                        <p:tgtEl>
                                          <p:spTgt spid="25"/>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250"/>
                                        <p:tgtEl>
                                          <p:spTgt spid="26"/>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fade">
                                      <p:cBhvr>
                                        <p:cTn id="86"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1BFD68-AB7B-4D53-8615-269740455422}"/>
              </a:ext>
            </a:extLst>
          </p:cNvPr>
          <p:cNvSpPr>
            <a:spLocks noGrp="1"/>
          </p:cNvSpPr>
          <p:nvPr>
            <p:ph type="title"/>
          </p:nvPr>
        </p:nvSpPr>
        <p:spPr>
          <a:xfrm>
            <a:off x="130299" y="136693"/>
            <a:ext cx="11630890" cy="759864"/>
          </a:xfrm>
        </p:spPr>
        <p:txBody>
          <a:bodyPr>
            <a:normAutofit/>
          </a:bodyPr>
          <a:lstStyle/>
          <a:p>
            <a:r>
              <a:rPr lang="en-US" sz="2400" dirty="0"/>
              <a:t>Population Health Data Sources</a:t>
            </a:r>
            <a:endParaRPr lang="en-US" sz="2400" b="0" i="1" dirty="0"/>
          </a:p>
        </p:txBody>
      </p:sp>
      <p:sp>
        <p:nvSpPr>
          <p:cNvPr id="7" name="TextBox 6">
            <a:extLst>
              <a:ext uri="{FF2B5EF4-FFF2-40B4-BE49-F238E27FC236}">
                <a16:creationId xmlns:a16="http://schemas.microsoft.com/office/drawing/2014/main" id="{BBA280D3-92B3-4015-9A76-57D385D312B4}"/>
              </a:ext>
            </a:extLst>
          </p:cNvPr>
          <p:cNvSpPr txBox="1"/>
          <p:nvPr/>
        </p:nvSpPr>
        <p:spPr>
          <a:xfrm>
            <a:off x="1103086" y="6382753"/>
            <a:ext cx="9985828" cy="369332"/>
          </a:xfrm>
          <a:prstGeom prst="rect">
            <a:avLst/>
          </a:prstGeom>
          <a:noFill/>
        </p:spPr>
        <p:txBody>
          <a:bodyPr wrap="square" rtlCol="0">
            <a:spAutoFit/>
          </a:bodyPr>
          <a:lstStyle/>
          <a:p>
            <a:pPr algn="ctr"/>
            <a:r>
              <a:rPr lang="en-US" dirty="0"/>
              <a:t>Population health stakeholders and data sources</a:t>
            </a:r>
          </a:p>
        </p:txBody>
      </p:sp>
      <p:pic>
        <p:nvPicPr>
          <p:cNvPr id="5" name="Picture 4">
            <a:extLst>
              <a:ext uri="{FF2B5EF4-FFF2-40B4-BE49-F238E27FC236}">
                <a16:creationId xmlns:a16="http://schemas.microsoft.com/office/drawing/2014/main" id="{1E41F35C-F468-40E4-A30D-5AFB25FDBA87}"/>
              </a:ext>
            </a:extLst>
          </p:cNvPr>
          <p:cNvPicPr>
            <a:picLocks noChangeAspect="1"/>
          </p:cNvPicPr>
          <p:nvPr/>
        </p:nvPicPr>
        <p:blipFill>
          <a:blip r:embed="rId2"/>
          <a:stretch>
            <a:fillRect/>
          </a:stretch>
        </p:blipFill>
        <p:spPr>
          <a:xfrm>
            <a:off x="159657" y="1117822"/>
            <a:ext cx="11872686" cy="5043666"/>
          </a:xfrm>
          <a:prstGeom prst="rect">
            <a:avLst/>
          </a:prstGeom>
        </p:spPr>
      </p:pic>
      <p:sp>
        <p:nvSpPr>
          <p:cNvPr id="47" name="Rectangle 46">
            <a:extLst>
              <a:ext uri="{FF2B5EF4-FFF2-40B4-BE49-F238E27FC236}">
                <a16:creationId xmlns:a16="http://schemas.microsoft.com/office/drawing/2014/main" id="{85818ACB-0387-4CF1-AD34-EE1D719969BE}"/>
              </a:ext>
            </a:extLst>
          </p:cNvPr>
          <p:cNvSpPr/>
          <p:nvPr/>
        </p:nvSpPr>
        <p:spPr>
          <a:xfrm>
            <a:off x="4408675" y="4123425"/>
            <a:ext cx="1923114" cy="546615"/>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A28D722B-8445-42E7-883F-03D128ABA659}"/>
              </a:ext>
            </a:extLst>
          </p:cNvPr>
          <p:cNvSpPr/>
          <p:nvPr/>
        </p:nvSpPr>
        <p:spPr>
          <a:xfrm>
            <a:off x="4408675" y="1187450"/>
            <a:ext cx="1923114" cy="348258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B0243ED-EFEC-4A24-9D43-9A8A5567F231}"/>
              </a:ext>
            </a:extLst>
          </p:cNvPr>
          <p:cNvSpPr/>
          <p:nvPr/>
        </p:nvSpPr>
        <p:spPr>
          <a:xfrm>
            <a:off x="139993" y="1032387"/>
            <a:ext cx="2359210" cy="5250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6D408D6-94DA-42C3-B670-E6D16237EF45}"/>
              </a:ext>
            </a:extLst>
          </p:cNvPr>
          <p:cNvSpPr/>
          <p:nvPr/>
        </p:nvSpPr>
        <p:spPr>
          <a:xfrm>
            <a:off x="2499202" y="1032387"/>
            <a:ext cx="1928091" cy="5250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F61387E-9A9D-46D1-949B-6580BDE094AB}"/>
              </a:ext>
            </a:extLst>
          </p:cNvPr>
          <p:cNvSpPr/>
          <p:nvPr/>
        </p:nvSpPr>
        <p:spPr>
          <a:xfrm>
            <a:off x="4428339" y="1032387"/>
            <a:ext cx="1903450" cy="5250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3732B5C-4F3E-4D49-989D-D052287F50C5}"/>
              </a:ext>
            </a:extLst>
          </p:cNvPr>
          <p:cNvSpPr/>
          <p:nvPr/>
        </p:nvSpPr>
        <p:spPr>
          <a:xfrm>
            <a:off x="6286821" y="1032387"/>
            <a:ext cx="1903450" cy="5250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114728E-5FDD-4154-8BEE-A7EDE0D28FD7}"/>
              </a:ext>
            </a:extLst>
          </p:cNvPr>
          <p:cNvSpPr/>
          <p:nvPr/>
        </p:nvSpPr>
        <p:spPr>
          <a:xfrm>
            <a:off x="8087953" y="1032387"/>
            <a:ext cx="1999944" cy="5250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9DBC356-D8B2-45E8-A506-C819BA885137}"/>
              </a:ext>
            </a:extLst>
          </p:cNvPr>
          <p:cNvSpPr/>
          <p:nvPr/>
        </p:nvSpPr>
        <p:spPr>
          <a:xfrm>
            <a:off x="10088942" y="1032387"/>
            <a:ext cx="1999944" cy="5250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130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50"/>
                                        <p:tgtEl>
                                          <p:spTgt spid="8"/>
                                        </p:tgtEl>
                                      </p:cBhvr>
                                    </p:animEffect>
                                    <p:set>
                                      <p:cBhvr>
                                        <p:cTn id="7" dur="1" fill="hold">
                                          <p:stCondLst>
                                            <p:cond delay="24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50"/>
                                        <p:tgtEl>
                                          <p:spTgt spid="9"/>
                                        </p:tgtEl>
                                      </p:cBhvr>
                                    </p:animEffect>
                                    <p:set>
                                      <p:cBhvr>
                                        <p:cTn id="12" dur="1" fill="hold">
                                          <p:stCondLst>
                                            <p:cond delay="24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50"/>
                                        <p:tgtEl>
                                          <p:spTgt spid="10"/>
                                        </p:tgtEl>
                                      </p:cBhvr>
                                    </p:animEffect>
                                    <p:set>
                                      <p:cBhvr>
                                        <p:cTn id="17" dur="1" fill="hold">
                                          <p:stCondLst>
                                            <p:cond delay="24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250"/>
                                        <p:tgtEl>
                                          <p:spTgt spid="11"/>
                                        </p:tgtEl>
                                      </p:cBhvr>
                                    </p:animEffect>
                                    <p:set>
                                      <p:cBhvr>
                                        <p:cTn id="22" dur="1" fill="hold">
                                          <p:stCondLst>
                                            <p:cond delay="24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250"/>
                                        <p:tgtEl>
                                          <p:spTgt spid="12"/>
                                        </p:tgtEl>
                                      </p:cBhvr>
                                    </p:animEffect>
                                    <p:set>
                                      <p:cBhvr>
                                        <p:cTn id="27" dur="1" fill="hold">
                                          <p:stCondLst>
                                            <p:cond delay="24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250"/>
                                        <p:tgtEl>
                                          <p:spTgt spid="13"/>
                                        </p:tgtEl>
                                      </p:cBhvr>
                                    </p:animEffect>
                                    <p:set>
                                      <p:cBhvr>
                                        <p:cTn id="32" dur="1" fill="hold">
                                          <p:stCondLst>
                                            <p:cond delay="24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25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8" grpId="0" animBg="1"/>
      <p:bldP spid="9" grpId="0" animBg="1"/>
      <p:bldP spid="10" grpId="0" animBg="1"/>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1BFD68-AB7B-4D53-8615-269740455422}"/>
              </a:ext>
            </a:extLst>
          </p:cNvPr>
          <p:cNvSpPr>
            <a:spLocks noGrp="1"/>
          </p:cNvSpPr>
          <p:nvPr>
            <p:ph type="title"/>
          </p:nvPr>
        </p:nvSpPr>
        <p:spPr>
          <a:xfrm>
            <a:off x="130299" y="136693"/>
            <a:ext cx="11630890" cy="759864"/>
          </a:xfrm>
        </p:spPr>
        <p:txBody>
          <a:bodyPr>
            <a:normAutofit/>
          </a:bodyPr>
          <a:lstStyle/>
          <a:p>
            <a:r>
              <a:rPr lang="en-US" sz="2400" dirty="0"/>
              <a:t>Population Health Analytics</a:t>
            </a:r>
            <a:endParaRPr lang="en-US" sz="2400" b="0" i="1" dirty="0"/>
          </a:p>
        </p:txBody>
      </p:sp>
      <p:sp>
        <p:nvSpPr>
          <p:cNvPr id="7" name="TextBox 6">
            <a:extLst>
              <a:ext uri="{FF2B5EF4-FFF2-40B4-BE49-F238E27FC236}">
                <a16:creationId xmlns:a16="http://schemas.microsoft.com/office/drawing/2014/main" id="{BBA280D3-92B3-4015-9A76-57D385D312B4}"/>
              </a:ext>
            </a:extLst>
          </p:cNvPr>
          <p:cNvSpPr txBox="1"/>
          <p:nvPr/>
        </p:nvSpPr>
        <p:spPr>
          <a:xfrm>
            <a:off x="1103086" y="6382753"/>
            <a:ext cx="9985828" cy="338554"/>
          </a:xfrm>
          <a:prstGeom prst="rect">
            <a:avLst/>
          </a:prstGeom>
          <a:noFill/>
        </p:spPr>
        <p:txBody>
          <a:bodyPr wrap="square" rtlCol="0">
            <a:spAutoFit/>
          </a:bodyPr>
          <a:lstStyle/>
          <a:p>
            <a:pPr algn="ctr"/>
            <a:r>
              <a:rPr lang="en-US" sz="1600" dirty="0"/>
              <a:t>Population health analytics and potential informatics challenges/solutions</a:t>
            </a:r>
          </a:p>
        </p:txBody>
      </p:sp>
      <p:pic>
        <p:nvPicPr>
          <p:cNvPr id="6" name="Picture 5">
            <a:extLst>
              <a:ext uri="{FF2B5EF4-FFF2-40B4-BE49-F238E27FC236}">
                <a16:creationId xmlns:a16="http://schemas.microsoft.com/office/drawing/2014/main" id="{5D7A39B2-4EA6-4AA4-A079-CB22BE2BBB1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282" y="896557"/>
            <a:ext cx="9184432" cy="5410710"/>
          </a:xfrm>
          <a:prstGeom prst="rect">
            <a:avLst/>
          </a:prstGeom>
          <a:noFill/>
          <a:ln>
            <a:noFill/>
          </a:ln>
        </p:spPr>
      </p:pic>
      <p:sp>
        <p:nvSpPr>
          <p:cNvPr id="5" name="Rectangle 4">
            <a:extLst>
              <a:ext uri="{FF2B5EF4-FFF2-40B4-BE49-F238E27FC236}">
                <a16:creationId xmlns:a16="http://schemas.microsoft.com/office/drawing/2014/main" id="{AACBC4F0-8019-4561-964C-2F9EB6CAFCA4}"/>
              </a:ext>
            </a:extLst>
          </p:cNvPr>
          <p:cNvSpPr/>
          <p:nvPr/>
        </p:nvSpPr>
        <p:spPr>
          <a:xfrm>
            <a:off x="1259281" y="821070"/>
            <a:ext cx="2535971" cy="2659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84E2F0F-BA46-4DF2-BC6F-57D2318CAEE3}"/>
              </a:ext>
            </a:extLst>
          </p:cNvPr>
          <p:cNvSpPr/>
          <p:nvPr/>
        </p:nvSpPr>
        <p:spPr>
          <a:xfrm>
            <a:off x="3795252" y="821070"/>
            <a:ext cx="2172929" cy="2659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28FDA48-A67D-42C5-A129-1B1501DE952A}"/>
              </a:ext>
            </a:extLst>
          </p:cNvPr>
          <p:cNvSpPr/>
          <p:nvPr/>
        </p:nvSpPr>
        <p:spPr>
          <a:xfrm>
            <a:off x="5968180" y="821070"/>
            <a:ext cx="4621161" cy="2925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2541076-6378-43A5-9F44-EBFB782D7B5E}"/>
              </a:ext>
            </a:extLst>
          </p:cNvPr>
          <p:cNvSpPr/>
          <p:nvPr/>
        </p:nvSpPr>
        <p:spPr>
          <a:xfrm>
            <a:off x="6715432" y="3746090"/>
            <a:ext cx="3873909" cy="2636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2B87E06-89CC-487D-BC79-FCCEABDEB83E}"/>
              </a:ext>
            </a:extLst>
          </p:cNvPr>
          <p:cNvSpPr/>
          <p:nvPr/>
        </p:nvSpPr>
        <p:spPr>
          <a:xfrm>
            <a:off x="3647767" y="3746090"/>
            <a:ext cx="3067663" cy="2636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C9D800A-976F-43BF-A4AC-C4D0147CE0D5}"/>
              </a:ext>
            </a:extLst>
          </p:cNvPr>
          <p:cNvSpPr/>
          <p:nvPr/>
        </p:nvSpPr>
        <p:spPr>
          <a:xfrm>
            <a:off x="1042970" y="3480620"/>
            <a:ext cx="2604796" cy="2902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22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50"/>
                                        <p:tgtEl>
                                          <p:spTgt spid="5"/>
                                        </p:tgtEl>
                                      </p:cBhvr>
                                    </p:animEffect>
                                    <p:set>
                                      <p:cBhvr>
                                        <p:cTn id="7" dur="1" fill="hold">
                                          <p:stCondLst>
                                            <p:cond delay="24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50"/>
                                        <p:tgtEl>
                                          <p:spTgt spid="8"/>
                                        </p:tgtEl>
                                      </p:cBhvr>
                                    </p:animEffect>
                                    <p:set>
                                      <p:cBhvr>
                                        <p:cTn id="12" dur="1" fill="hold">
                                          <p:stCondLst>
                                            <p:cond delay="24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50"/>
                                        <p:tgtEl>
                                          <p:spTgt spid="9"/>
                                        </p:tgtEl>
                                      </p:cBhvr>
                                    </p:animEffect>
                                    <p:set>
                                      <p:cBhvr>
                                        <p:cTn id="17" dur="1" fill="hold">
                                          <p:stCondLst>
                                            <p:cond delay="24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250"/>
                                        <p:tgtEl>
                                          <p:spTgt spid="10"/>
                                        </p:tgtEl>
                                      </p:cBhvr>
                                    </p:animEffect>
                                    <p:set>
                                      <p:cBhvr>
                                        <p:cTn id="22" dur="1" fill="hold">
                                          <p:stCondLst>
                                            <p:cond delay="24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250"/>
                                        <p:tgtEl>
                                          <p:spTgt spid="11"/>
                                        </p:tgtEl>
                                      </p:cBhvr>
                                    </p:animEffect>
                                    <p:set>
                                      <p:cBhvr>
                                        <p:cTn id="27" dur="1" fill="hold">
                                          <p:stCondLst>
                                            <p:cond delay="24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250"/>
                                        <p:tgtEl>
                                          <p:spTgt spid="12"/>
                                        </p:tgtEl>
                                      </p:cBhvr>
                                    </p:animEffect>
                                    <p:set>
                                      <p:cBhvr>
                                        <p:cTn id="32" dur="1" fill="hold">
                                          <p:stCondLst>
                                            <p:cond delay="2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110343" y="6153215"/>
            <a:ext cx="99713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dirty="0">
                <a:latin typeface="+mn-lt"/>
              </a:rPr>
              <a:t>Comparing the Completeness of Dx in EHR versus Claims across 55 provider organizations</a:t>
            </a:r>
          </a:p>
        </p:txBody>
      </p:sp>
      <p:pic>
        <p:nvPicPr>
          <p:cNvPr id="8" name="Picture 7">
            <a:extLst>
              <a:ext uri="{FF2B5EF4-FFF2-40B4-BE49-F238E27FC236}">
                <a16:creationId xmlns:a16="http://schemas.microsoft.com/office/drawing/2014/main" id="{1A6AE939-6846-4424-A30F-3039ABC58F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24" r="19398"/>
          <a:stretch/>
        </p:blipFill>
        <p:spPr>
          <a:xfrm>
            <a:off x="3475828" y="1235810"/>
            <a:ext cx="4715672" cy="4748128"/>
          </a:xfrm>
          <a:prstGeom prst="rect">
            <a:avLst/>
          </a:prstGeom>
        </p:spPr>
      </p:pic>
      <p:grpSp>
        <p:nvGrpSpPr>
          <p:cNvPr id="17" name="Group 16">
            <a:extLst>
              <a:ext uri="{FF2B5EF4-FFF2-40B4-BE49-F238E27FC236}">
                <a16:creationId xmlns:a16="http://schemas.microsoft.com/office/drawing/2014/main" id="{568E6170-F88C-4EE8-8D77-F05D88510257}"/>
              </a:ext>
            </a:extLst>
          </p:cNvPr>
          <p:cNvGrpSpPr/>
          <p:nvPr/>
        </p:nvGrpSpPr>
        <p:grpSpPr>
          <a:xfrm>
            <a:off x="8020595" y="1137010"/>
            <a:ext cx="1619813" cy="352157"/>
            <a:chOff x="6496594" y="1137009"/>
            <a:chExt cx="1619813" cy="352157"/>
          </a:xfrm>
        </p:grpSpPr>
        <p:cxnSp>
          <p:nvCxnSpPr>
            <p:cNvPr id="4" name="Straight Arrow Connector 3">
              <a:extLst>
                <a:ext uri="{FF2B5EF4-FFF2-40B4-BE49-F238E27FC236}">
                  <a16:creationId xmlns:a16="http://schemas.microsoft.com/office/drawing/2014/main" id="{A2F11B63-8C5F-4B8F-B880-03177E46E626}"/>
                </a:ext>
              </a:extLst>
            </p:cNvPr>
            <p:cNvCxnSpPr/>
            <p:nvPr/>
          </p:nvCxnSpPr>
          <p:spPr bwMode="auto">
            <a:xfrm flipH="1">
              <a:off x="6496594" y="1306286"/>
              <a:ext cx="609600" cy="182880"/>
            </a:xfrm>
            <a:prstGeom prst="straightConnector1">
              <a:avLst/>
            </a:prstGeom>
            <a:solidFill>
              <a:schemeClr val="accent1"/>
            </a:solidFill>
            <a:ln w="28575" cap="flat" cmpd="sng" algn="ctr">
              <a:solidFill>
                <a:schemeClr val="tx1"/>
              </a:solidFill>
              <a:prstDash val="solid"/>
              <a:round/>
              <a:headEnd type="none" w="sm" len="sm"/>
              <a:tailEnd type="arrow" w="lg" len="lg"/>
            </a:ln>
            <a:effectLst/>
          </p:spPr>
        </p:cxnSp>
        <p:sp>
          <p:nvSpPr>
            <p:cNvPr id="7" name="TextBox 6">
              <a:extLst>
                <a:ext uri="{FF2B5EF4-FFF2-40B4-BE49-F238E27FC236}">
                  <a16:creationId xmlns:a16="http://schemas.microsoft.com/office/drawing/2014/main" id="{63A1CB3C-AF49-4E66-8CA3-165AA9CD761E}"/>
                </a:ext>
              </a:extLst>
            </p:cNvPr>
            <p:cNvSpPr txBox="1"/>
            <p:nvPr/>
          </p:nvSpPr>
          <p:spPr>
            <a:xfrm>
              <a:off x="7106194" y="1137009"/>
              <a:ext cx="1010213" cy="338554"/>
            </a:xfrm>
            <a:prstGeom prst="rect">
              <a:avLst/>
            </a:prstGeom>
          </p:spPr>
          <p:txBody>
            <a:bodyPr wrap="none" rtlCol="0">
              <a:spAutoFit/>
            </a:bodyPr>
            <a:lstStyle/>
            <a:p>
              <a:r>
                <a:rPr lang="en-US" sz="1600" dirty="0"/>
                <a:t>EHR only</a:t>
              </a:r>
            </a:p>
          </p:txBody>
        </p:sp>
      </p:grpSp>
      <p:grpSp>
        <p:nvGrpSpPr>
          <p:cNvPr id="16" name="Group 15">
            <a:extLst>
              <a:ext uri="{FF2B5EF4-FFF2-40B4-BE49-F238E27FC236}">
                <a16:creationId xmlns:a16="http://schemas.microsoft.com/office/drawing/2014/main" id="{10A60B61-7D7D-451C-A176-9A1F2C7B0444}"/>
              </a:ext>
            </a:extLst>
          </p:cNvPr>
          <p:cNvGrpSpPr/>
          <p:nvPr/>
        </p:nvGrpSpPr>
        <p:grpSpPr>
          <a:xfrm>
            <a:off x="8020594" y="2600049"/>
            <a:ext cx="2049418" cy="338554"/>
            <a:chOff x="6496594" y="2600049"/>
            <a:chExt cx="2049418" cy="338554"/>
          </a:xfrm>
        </p:grpSpPr>
        <p:sp>
          <p:nvSpPr>
            <p:cNvPr id="9" name="TextBox 8">
              <a:extLst>
                <a:ext uri="{FF2B5EF4-FFF2-40B4-BE49-F238E27FC236}">
                  <a16:creationId xmlns:a16="http://schemas.microsoft.com/office/drawing/2014/main" id="{EAD2BAE5-0295-4CD5-BC6E-F5A3E840DA21}"/>
                </a:ext>
              </a:extLst>
            </p:cNvPr>
            <p:cNvSpPr txBox="1"/>
            <p:nvPr/>
          </p:nvSpPr>
          <p:spPr>
            <a:xfrm>
              <a:off x="7106194" y="2600049"/>
              <a:ext cx="1439818" cy="338554"/>
            </a:xfrm>
            <a:prstGeom prst="rect">
              <a:avLst/>
            </a:prstGeom>
          </p:spPr>
          <p:txBody>
            <a:bodyPr wrap="none" rtlCol="0">
              <a:spAutoFit/>
            </a:bodyPr>
            <a:lstStyle/>
            <a:p>
              <a:r>
                <a:rPr lang="en-US" sz="1600" dirty="0"/>
                <a:t>EHR &amp; Claims</a:t>
              </a:r>
            </a:p>
          </p:txBody>
        </p:sp>
        <p:cxnSp>
          <p:nvCxnSpPr>
            <p:cNvPr id="10" name="Straight Arrow Connector 9">
              <a:extLst>
                <a:ext uri="{FF2B5EF4-FFF2-40B4-BE49-F238E27FC236}">
                  <a16:creationId xmlns:a16="http://schemas.microsoft.com/office/drawing/2014/main" id="{5C920821-AFD4-415C-857E-E5E87612F183}"/>
                </a:ext>
              </a:extLst>
            </p:cNvPr>
            <p:cNvCxnSpPr>
              <a:cxnSpLocks/>
              <a:stCxn id="9" idx="1"/>
            </p:cNvCxnSpPr>
            <p:nvPr/>
          </p:nvCxnSpPr>
          <p:spPr bwMode="auto">
            <a:xfrm flipH="1">
              <a:off x="6496594" y="2769326"/>
              <a:ext cx="609600" cy="34834"/>
            </a:xfrm>
            <a:prstGeom prst="straightConnector1">
              <a:avLst/>
            </a:prstGeom>
            <a:solidFill>
              <a:schemeClr val="accent1"/>
            </a:solidFill>
            <a:ln w="28575" cap="flat" cmpd="sng" algn="ctr">
              <a:solidFill>
                <a:schemeClr val="tx1"/>
              </a:solidFill>
              <a:prstDash val="solid"/>
              <a:round/>
              <a:headEnd type="none" w="sm" len="sm"/>
              <a:tailEnd type="arrow" w="lg" len="lg"/>
            </a:ln>
            <a:effectLst/>
          </p:spPr>
        </p:cxnSp>
      </p:grpSp>
      <p:grpSp>
        <p:nvGrpSpPr>
          <p:cNvPr id="15" name="Group 14">
            <a:extLst>
              <a:ext uri="{FF2B5EF4-FFF2-40B4-BE49-F238E27FC236}">
                <a16:creationId xmlns:a16="http://schemas.microsoft.com/office/drawing/2014/main" id="{5CB40947-E73E-4DE0-8B5B-ED82001E55A5}"/>
              </a:ext>
            </a:extLst>
          </p:cNvPr>
          <p:cNvGrpSpPr/>
          <p:nvPr/>
        </p:nvGrpSpPr>
        <p:grpSpPr>
          <a:xfrm>
            <a:off x="8020595" y="4716232"/>
            <a:ext cx="1725611" cy="338554"/>
            <a:chOff x="6496594" y="4716232"/>
            <a:chExt cx="1725611" cy="338554"/>
          </a:xfrm>
        </p:grpSpPr>
        <p:cxnSp>
          <p:nvCxnSpPr>
            <p:cNvPr id="12" name="Straight Arrow Connector 11">
              <a:extLst>
                <a:ext uri="{FF2B5EF4-FFF2-40B4-BE49-F238E27FC236}">
                  <a16:creationId xmlns:a16="http://schemas.microsoft.com/office/drawing/2014/main" id="{C54A488B-93F9-4423-9C7E-366818DBC4FB}"/>
                </a:ext>
              </a:extLst>
            </p:cNvPr>
            <p:cNvCxnSpPr>
              <a:cxnSpLocks/>
            </p:cNvCxnSpPr>
            <p:nvPr/>
          </p:nvCxnSpPr>
          <p:spPr bwMode="auto">
            <a:xfrm flipH="1" flipV="1">
              <a:off x="6496594" y="4728754"/>
              <a:ext cx="609600" cy="148046"/>
            </a:xfrm>
            <a:prstGeom prst="straightConnector1">
              <a:avLst/>
            </a:prstGeom>
            <a:solidFill>
              <a:schemeClr val="accent1"/>
            </a:solidFill>
            <a:ln w="28575" cap="flat" cmpd="sng" algn="ctr">
              <a:solidFill>
                <a:schemeClr val="tx1"/>
              </a:solidFill>
              <a:prstDash val="solid"/>
              <a:round/>
              <a:headEnd type="none" w="sm" len="sm"/>
              <a:tailEnd type="arrow" w="lg" len="lg"/>
            </a:ln>
            <a:effectLst/>
          </p:spPr>
        </p:cxnSp>
        <p:sp>
          <p:nvSpPr>
            <p:cNvPr id="14" name="TextBox 13">
              <a:extLst>
                <a:ext uri="{FF2B5EF4-FFF2-40B4-BE49-F238E27FC236}">
                  <a16:creationId xmlns:a16="http://schemas.microsoft.com/office/drawing/2014/main" id="{BF475792-85B5-4B9F-9C5D-A426B09D9500}"/>
                </a:ext>
              </a:extLst>
            </p:cNvPr>
            <p:cNvSpPr txBox="1"/>
            <p:nvPr/>
          </p:nvSpPr>
          <p:spPr>
            <a:xfrm>
              <a:off x="7106194" y="4716232"/>
              <a:ext cx="1116011" cy="338554"/>
            </a:xfrm>
            <a:prstGeom prst="rect">
              <a:avLst/>
            </a:prstGeom>
          </p:spPr>
          <p:txBody>
            <a:bodyPr wrap="none" rtlCol="0">
              <a:spAutoFit/>
            </a:bodyPr>
            <a:lstStyle/>
            <a:p>
              <a:r>
                <a:rPr lang="en-US" sz="1600" dirty="0"/>
                <a:t>Claims only</a:t>
              </a:r>
            </a:p>
          </p:txBody>
        </p:sp>
      </p:grpSp>
      <p:sp>
        <p:nvSpPr>
          <p:cNvPr id="20" name="Title 3">
            <a:extLst>
              <a:ext uri="{FF2B5EF4-FFF2-40B4-BE49-F238E27FC236}">
                <a16:creationId xmlns:a16="http://schemas.microsoft.com/office/drawing/2014/main" id="{879B874C-FBEA-4F9D-B751-EC9B3DB8DEC2}"/>
              </a:ext>
            </a:extLst>
          </p:cNvPr>
          <p:cNvSpPr txBox="1">
            <a:spLocks/>
          </p:cNvSpPr>
          <p:nvPr/>
        </p:nvSpPr>
        <p:spPr>
          <a:xfrm>
            <a:off x="311728" y="388190"/>
            <a:ext cx="11630890" cy="759864"/>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2400" dirty="0"/>
              <a:t>Data Quality: Data Sources</a:t>
            </a:r>
            <a:endParaRPr lang="en-US" sz="2400" b="0" i="1" dirty="0"/>
          </a:p>
        </p:txBody>
      </p:sp>
      <p:sp>
        <p:nvSpPr>
          <p:cNvPr id="11" name="Right Brace 10">
            <a:extLst>
              <a:ext uri="{FF2B5EF4-FFF2-40B4-BE49-F238E27FC236}">
                <a16:creationId xmlns:a16="http://schemas.microsoft.com/office/drawing/2014/main" id="{23936D38-3E1D-4D5D-ADA8-AE1B1C835CCC}"/>
              </a:ext>
            </a:extLst>
          </p:cNvPr>
          <p:cNvSpPr/>
          <p:nvPr/>
        </p:nvSpPr>
        <p:spPr>
          <a:xfrm>
            <a:off x="10070012" y="1627094"/>
            <a:ext cx="438694" cy="4061012"/>
          </a:xfrm>
          <a:prstGeom prst="rightBrace">
            <a:avLst>
              <a:gd name="adj1" fmla="val 72703"/>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1" name="Right Brace 20">
            <a:extLst>
              <a:ext uri="{FF2B5EF4-FFF2-40B4-BE49-F238E27FC236}">
                <a16:creationId xmlns:a16="http://schemas.microsoft.com/office/drawing/2014/main" id="{A85A5A1C-99F5-469A-AFF3-3207FBC47C07}"/>
              </a:ext>
            </a:extLst>
          </p:cNvPr>
          <p:cNvSpPr/>
          <p:nvPr/>
        </p:nvSpPr>
        <p:spPr>
          <a:xfrm>
            <a:off x="11081657" y="1385047"/>
            <a:ext cx="438694" cy="2830443"/>
          </a:xfrm>
          <a:prstGeom prst="rightBrace">
            <a:avLst>
              <a:gd name="adj1" fmla="val 73566"/>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C636ACAB-7929-47C8-A817-77106DDF5FC4}"/>
              </a:ext>
            </a:extLst>
          </p:cNvPr>
          <p:cNvSpPr txBox="1"/>
          <p:nvPr/>
        </p:nvSpPr>
        <p:spPr>
          <a:xfrm rot="16200000">
            <a:off x="10315544" y="3566509"/>
            <a:ext cx="724878" cy="338554"/>
          </a:xfrm>
          <a:prstGeom prst="rect">
            <a:avLst/>
          </a:prstGeom>
        </p:spPr>
        <p:txBody>
          <a:bodyPr wrap="none" rtlCol="0">
            <a:spAutoFit/>
          </a:bodyPr>
          <a:lstStyle/>
          <a:p>
            <a:r>
              <a:rPr lang="en-US" sz="1600" dirty="0"/>
              <a:t>Claims</a:t>
            </a:r>
          </a:p>
        </p:txBody>
      </p:sp>
      <p:sp>
        <p:nvSpPr>
          <p:cNvPr id="25" name="TextBox 24">
            <a:extLst>
              <a:ext uri="{FF2B5EF4-FFF2-40B4-BE49-F238E27FC236}">
                <a16:creationId xmlns:a16="http://schemas.microsoft.com/office/drawing/2014/main" id="{34A215C6-0D03-49C8-A80C-D1C7280F878F}"/>
              </a:ext>
            </a:extLst>
          </p:cNvPr>
          <p:cNvSpPr txBox="1"/>
          <p:nvPr/>
        </p:nvSpPr>
        <p:spPr>
          <a:xfrm rot="16200000">
            <a:off x="11350433" y="2701506"/>
            <a:ext cx="678391" cy="338554"/>
          </a:xfrm>
          <a:prstGeom prst="rect">
            <a:avLst/>
          </a:prstGeom>
        </p:spPr>
        <p:txBody>
          <a:bodyPr wrap="none" rtlCol="0">
            <a:spAutoFit/>
          </a:bodyPr>
          <a:lstStyle/>
          <a:p>
            <a:r>
              <a:rPr lang="en-US" sz="1600" dirty="0"/>
              <a:t>EHRs</a:t>
            </a:r>
          </a:p>
        </p:txBody>
      </p:sp>
    </p:spTree>
    <p:extLst>
      <p:ext uri="{BB962C8B-B14F-4D97-AF65-F5344CB8AC3E}">
        <p14:creationId xmlns:p14="http://schemas.microsoft.com/office/powerpoint/2010/main" val="245871596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8A6BC422-34F5-491E-993C-182C7DBA4C3D}"/>
              </a:ext>
            </a:extLst>
          </p:cNvPr>
          <p:cNvSpPr>
            <a:spLocks noGrp="1"/>
          </p:cNvSpPr>
          <p:nvPr>
            <p:ph type="title"/>
          </p:nvPr>
        </p:nvSpPr>
        <p:spPr>
          <a:xfrm>
            <a:off x="311728" y="301105"/>
            <a:ext cx="11630890" cy="759864"/>
          </a:xfrm>
        </p:spPr>
        <p:txBody>
          <a:bodyPr>
            <a:normAutofit/>
          </a:bodyPr>
          <a:lstStyle/>
          <a:p>
            <a:r>
              <a:rPr lang="en-US" sz="2400" dirty="0"/>
              <a:t>Data Methods</a:t>
            </a:r>
            <a:endParaRPr lang="en-US" sz="2400" b="0" i="1" dirty="0"/>
          </a:p>
        </p:txBody>
      </p:sp>
      <p:grpSp>
        <p:nvGrpSpPr>
          <p:cNvPr id="2" name="Group 1">
            <a:extLst>
              <a:ext uri="{FF2B5EF4-FFF2-40B4-BE49-F238E27FC236}">
                <a16:creationId xmlns:a16="http://schemas.microsoft.com/office/drawing/2014/main" id="{489A78B0-D2A8-449D-9BD8-F930803BFDC9}"/>
              </a:ext>
            </a:extLst>
          </p:cNvPr>
          <p:cNvGrpSpPr/>
          <p:nvPr/>
        </p:nvGrpSpPr>
        <p:grpSpPr>
          <a:xfrm>
            <a:off x="1007001" y="1048284"/>
            <a:ext cx="9871456" cy="5565297"/>
            <a:chOff x="1692801" y="1429338"/>
            <a:chExt cx="8499856" cy="4792021"/>
          </a:xfrm>
        </p:grpSpPr>
        <p:sp>
          <p:nvSpPr>
            <p:cNvPr id="10" name="Rectangle 9">
              <a:extLst>
                <a:ext uri="{FF2B5EF4-FFF2-40B4-BE49-F238E27FC236}">
                  <a16:creationId xmlns:a16="http://schemas.microsoft.com/office/drawing/2014/main" id="{83481F73-4576-40DD-97A7-973901EE3B87}"/>
                </a:ext>
              </a:extLst>
            </p:cNvPr>
            <p:cNvSpPr/>
            <p:nvPr/>
          </p:nvSpPr>
          <p:spPr>
            <a:xfrm>
              <a:off x="2059577" y="5505826"/>
              <a:ext cx="8133080" cy="715533"/>
            </a:xfrm>
            <a:prstGeom prst="rect">
              <a:avLst/>
            </a:prstGeom>
          </p:spPr>
          <p:txBody>
            <a:bodyPr wrap="square">
              <a:spAutoFit/>
            </a:bodyPr>
            <a:lstStyle/>
            <a:p>
              <a:pPr algn="ctr"/>
              <a:r>
                <a:rPr lang="en-US" sz="1600" dirty="0">
                  <a:latin typeface="+mj-lt"/>
                </a:rPr>
                <a:t>Added value of free text represented by the Venn diagram</a:t>
              </a:r>
            </a:p>
            <a:p>
              <a:pPr algn="ctr"/>
              <a:r>
                <a:rPr lang="en-US" sz="1600" dirty="0">
                  <a:latin typeface="+mj-lt"/>
                </a:rPr>
                <a:t>Circle sizes represent the number of patients identified by each methodology/data-source</a:t>
              </a:r>
            </a:p>
            <a:p>
              <a:pPr algn="ctr"/>
              <a:r>
                <a:rPr lang="en-US" sz="1600" b="1" i="1" dirty="0">
                  <a:solidFill>
                    <a:srgbClr val="00B050"/>
                  </a:solidFill>
                  <a:latin typeface="+mj-lt"/>
                </a:rPr>
                <a:t>Green</a:t>
              </a:r>
              <a:r>
                <a:rPr lang="en-US" sz="1600" i="1" dirty="0">
                  <a:latin typeface="+mj-lt"/>
                </a:rPr>
                <a:t>: EHR Free Text; </a:t>
              </a:r>
              <a:r>
                <a:rPr lang="en-US" sz="1600" b="1" i="1" dirty="0">
                  <a:solidFill>
                    <a:schemeClr val="accent5">
                      <a:lumMod val="50000"/>
                    </a:schemeClr>
                  </a:solidFill>
                  <a:latin typeface="+mj-lt"/>
                </a:rPr>
                <a:t>Blue</a:t>
              </a:r>
              <a:r>
                <a:rPr lang="en-US" sz="1600" i="1" dirty="0">
                  <a:latin typeface="+mj-lt"/>
                </a:rPr>
                <a:t>: EHR Structured; </a:t>
              </a:r>
              <a:r>
                <a:rPr lang="en-US" sz="1600" b="1" i="1" dirty="0">
                  <a:solidFill>
                    <a:srgbClr val="FF0000"/>
                  </a:solidFill>
                  <a:latin typeface="+mj-lt"/>
                </a:rPr>
                <a:t>Red</a:t>
              </a:r>
              <a:r>
                <a:rPr lang="en-US" sz="1600" i="1" dirty="0">
                  <a:latin typeface="+mj-lt"/>
                </a:rPr>
                <a:t>: Insurance Claims</a:t>
              </a:r>
            </a:p>
          </p:txBody>
        </p:sp>
        <p:pic>
          <p:nvPicPr>
            <p:cNvPr id="11" name="Picture 10">
              <a:extLst>
                <a:ext uri="{FF2B5EF4-FFF2-40B4-BE49-F238E27FC236}">
                  <a16:creationId xmlns:a16="http://schemas.microsoft.com/office/drawing/2014/main" id="{10E91D92-6D29-45AF-A825-B07332C3D9F3}"/>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92801" y="2896595"/>
              <a:ext cx="8499856" cy="2541237"/>
            </a:xfrm>
            <a:prstGeom prst="rect">
              <a:avLst/>
            </a:prstGeom>
          </p:spPr>
        </p:pic>
        <p:pic>
          <p:nvPicPr>
            <p:cNvPr id="12" name="Picture 11">
              <a:extLst>
                <a:ext uri="{FF2B5EF4-FFF2-40B4-BE49-F238E27FC236}">
                  <a16:creationId xmlns:a16="http://schemas.microsoft.com/office/drawing/2014/main" id="{4827A0C7-0EB8-493E-8A65-00795E1D500A}"/>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0492" y="1429338"/>
              <a:ext cx="7751869" cy="1467257"/>
            </a:xfrm>
            <a:prstGeom prst="rect">
              <a:avLst/>
            </a:prstGeom>
          </p:spPr>
        </p:pic>
      </p:grpSp>
      <p:sp>
        <p:nvSpPr>
          <p:cNvPr id="7" name="Rectangle 6">
            <a:extLst>
              <a:ext uri="{FF2B5EF4-FFF2-40B4-BE49-F238E27FC236}">
                <a16:creationId xmlns:a16="http://schemas.microsoft.com/office/drawing/2014/main" id="{121D226C-773C-4AC9-A73B-318293E9718F}"/>
              </a:ext>
            </a:extLst>
          </p:cNvPr>
          <p:cNvSpPr/>
          <p:nvPr/>
        </p:nvSpPr>
        <p:spPr>
          <a:xfrm>
            <a:off x="856158" y="904567"/>
            <a:ext cx="10076022" cy="1847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EF8064D-0BE2-4A25-B4D5-0A361CEDF3F5}"/>
              </a:ext>
            </a:extLst>
          </p:cNvPr>
          <p:cNvSpPr/>
          <p:nvPr/>
        </p:nvSpPr>
        <p:spPr>
          <a:xfrm>
            <a:off x="856158" y="2875401"/>
            <a:ext cx="10076022" cy="2907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416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1384CFD-2A53-41FF-83D2-9D18EEB245D9}"/>
              </a:ext>
            </a:extLst>
          </p:cNvPr>
          <p:cNvPicPr/>
          <p:nvPr/>
        </p:nvPicPr>
        <p:blipFill rotWithShape="1">
          <a:blip r:embed="rId2" cstate="email">
            <a:extLst>
              <a:ext uri="{28A0092B-C50C-407E-A947-70E740481C1C}">
                <a14:useLocalDpi xmlns:a14="http://schemas.microsoft.com/office/drawing/2010/main" val="0"/>
              </a:ext>
            </a:extLst>
          </a:blip>
          <a:srcRect/>
          <a:stretch/>
        </p:blipFill>
        <p:spPr bwMode="auto">
          <a:xfrm>
            <a:off x="1613614" y="1020485"/>
            <a:ext cx="10143266" cy="5711862"/>
          </a:xfrm>
          <a:prstGeom prst="rect">
            <a:avLst/>
          </a:prstGeom>
          <a:noFill/>
          <a:ln w="9525">
            <a:solidFill>
              <a:schemeClr val="bg1">
                <a:lumMod val="95000"/>
              </a:schemeClr>
            </a:solidFill>
            <a:miter lim="800000"/>
            <a:headEnd/>
            <a:tailEnd/>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4D1BFD68-AB7B-4D53-8615-269740455422}"/>
              </a:ext>
            </a:extLst>
          </p:cNvPr>
          <p:cNvSpPr>
            <a:spLocks noGrp="1"/>
          </p:cNvSpPr>
          <p:nvPr>
            <p:ph type="title"/>
          </p:nvPr>
        </p:nvSpPr>
        <p:spPr/>
        <p:txBody>
          <a:bodyPr>
            <a:normAutofit/>
          </a:bodyPr>
          <a:lstStyle/>
          <a:p>
            <a:r>
              <a:rPr lang="en-US" sz="3200" dirty="0"/>
              <a:t>Big Data</a:t>
            </a:r>
            <a:endParaRPr lang="en-US" sz="3200" b="0" i="1" dirty="0"/>
          </a:p>
        </p:txBody>
      </p:sp>
      <p:sp>
        <p:nvSpPr>
          <p:cNvPr id="15" name="Rectangle 14">
            <a:extLst>
              <a:ext uri="{FF2B5EF4-FFF2-40B4-BE49-F238E27FC236}">
                <a16:creationId xmlns:a16="http://schemas.microsoft.com/office/drawing/2014/main" id="{54B58417-5B38-4A8D-8B42-184915D59B7D}"/>
              </a:ext>
            </a:extLst>
          </p:cNvPr>
          <p:cNvSpPr/>
          <p:nvPr/>
        </p:nvSpPr>
        <p:spPr>
          <a:xfrm>
            <a:off x="251028" y="6095230"/>
            <a:ext cx="6600825" cy="523220"/>
          </a:xfrm>
          <a:prstGeom prst="rect">
            <a:avLst/>
          </a:prstGeom>
        </p:spPr>
        <p:txBody>
          <a:bodyPr wrap="square">
            <a:spAutoFit/>
          </a:bodyPr>
          <a:lstStyle/>
          <a:p>
            <a:r>
              <a:rPr lang="en-US" sz="1400" dirty="0">
                <a:latin typeface="+mj-lt"/>
              </a:rPr>
              <a:t>Geographic distribution of obesity among VHA population </a:t>
            </a:r>
          </a:p>
          <a:p>
            <a:r>
              <a:rPr lang="en-US" sz="1400" i="1" dirty="0">
                <a:latin typeface="+mj-lt"/>
              </a:rPr>
              <a:t>(Limited to 29,322 visits occurred in one day of 2013; generated using CDW data) </a:t>
            </a:r>
          </a:p>
        </p:txBody>
      </p:sp>
    </p:spTree>
    <p:extLst>
      <p:ext uri="{BB962C8B-B14F-4D97-AF65-F5344CB8AC3E}">
        <p14:creationId xmlns:p14="http://schemas.microsoft.com/office/powerpoint/2010/main" val="102312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5DFE902-A5C3-F635-A336-0AB39613CD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2970" y="0"/>
            <a:ext cx="12537938" cy="6858000"/>
          </a:xfrm>
          <a:prstGeom prst="rect">
            <a:avLst/>
          </a:prstGeom>
        </p:spPr>
      </p:pic>
      <p:sp>
        <p:nvSpPr>
          <p:cNvPr id="3" name="Subtitle 2">
            <a:extLst>
              <a:ext uri="{FF2B5EF4-FFF2-40B4-BE49-F238E27FC236}">
                <a16:creationId xmlns:a16="http://schemas.microsoft.com/office/drawing/2014/main" id="{3E7C789F-A42C-CE2C-2463-8FBF3C8EC58E}"/>
              </a:ext>
            </a:extLst>
          </p:cNvPr>
          <p:cNvSpPr>
            <a:spLocks noGrp="1"/>
          </p:cNvSpPr>
          <p:nvPr>
            <p:ph type="subTitle" idx="1"/>
          </p:nvPr>
        </p:nvSpPr>
        <p:spPr/>
        <p:txBody>
          <a:bodyPr>
            <a:normAutofit/>
          </a:bodyPr>
          <a:lstStyle/>
          <a:p>
            <a:r>
              <a:rPr lang="en-US" sz="4800" b="1" dirty="0" err="1">
                <a:solidFill>
                  <a:schemeClr val="bg1"/>
                </a:solidFill>
              </a:rPr>
              <a:t>inHealth</a:t>
            </a:r>
            <a:r>
              <a:rPr lang="en-US" sz="4800" b="1" dirty="0">
                <a:solidFill>
                  <a:schemeClr val="bg1"/>
                </a:solidFill>
              </a:rPr>
              <a:t> Retreat</a:t>
            </a:r>
          </a:p>
          <a:p>
            <a:r>
              <a:rPr lang="en-US" sz="4800" b="1" dirty="0">
                <a:solidFill>
                  <a:schemeClr val="bg1"/>
                </a:solidFill>
              </a:rPr>
              <a:t>Panel Discussion</a:t>
            </a:r>
          </a:p>
        </p:txBody>
      </p:sp>
      <p:pic>
        <p:nvPicPr>
          <p:cNvPr id="6" name="Picture 5">
            <a:extLst>
              <a:ext uri="{FF2B5EF4-FFF2-40B4-BE49-F238E27FC236}">
                <a16:creationId xmlns:a16="http://schemas.microsoft.com/office/drawing/2014/main" id="{A32F10C0-2CFD-70AD-691C-CBB176C331A5}"/>
              </a:ext>
            </a:extLst>
          </p:cNvPr>
          <p:cNvPicPr>
            <a:picLocks noChangeAspect="1"/>
          </p:cNvPicPr>
          <p:nvPr/>
        </p:nvPicPr>
        <p:blipFill>
          <a:blip r:embed="rId3"/>
          <a:stretch>
            <a:fillRect/>
          </a:stretch>
        </p:blipFill>
        <p:spPr>
          <a:xfrm>
            <a:off x="3116388" y="2026247"/>
            <a:ext cx="5677867" cy="1229715"/>
          </a:xfrm>
          <a:prstGeom prst="rect">
            <a:avLst/>
          </a:prstGeom>
        </p:spPr>
      </p:pic>
    </p:spTree>
    <p:extLst>
      <p:ext uri="{BB962C8B-B14F-4D97-AF65-F5344CB8AC3E}">
        <p14:creationId xmlns:p14="http://schemas.microsoft.com/office/powerpoint/2010/main" val="583384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JHU\service\cphit\corporate\VA\project\analysis\va_plots\va_bmi_mlm_M_county_2000.png">
            <a:extLst>
              <a:ext uri="{FF2B5EF4-FFF2-40B4-BE49-F238E27FC236}">
                <a16:creationId xmlns:a16="http://schemas.microsoft.com/office/drawing/2014/main" id="{64D498E9-A62B-4F1E-A1AE-99ED8291C54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40971" y="733042"/>
            <a:ext cx="10160000" cy="58057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JHU\service\cphit\corporate\VA\project\analysis\va_plots\va_bmi_mlm_M_county_2001.png">
            <a:extLst>
              <a:ext uri="{FF2B5EF4-FFF2-40B4-BE49-F238E27FC236}">
                <a16:creationId xmlns:a16="http://schemas.microsoft.com/office/drawing/2014/main" id="{4C0B139D-AB50-4025-A539-782806A7879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40971" y="733042"/>
            <a:ext cx="10160000" cy="58057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JHU\service\cphit\corporate\VA\project\analysis\va_plots\va_bmi_mlm_M_county_2002.png">
            <a:extLst>
              <a:ext uri="{FF2B5EF4-FFF2-40B4-BE49-F238E27FC236}">
                <a16:creationId xmlns:a16="http://schemas.microsoft.com/office/drawing/2014/main" id="{A8FC3EB0-0E02-4D94-B06C-CFC65AC3B0A4}"/>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40971" y="733042"/>
            <a:ext cx="10160001" cy="58057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JHU\service\cphit\corporate\VA\project\analysis\va_plots\va_bmi_mlm_M_county_2003.png">
            <a:extLst>
              <a:ext uri="{FF2B5EF4-FFF2-40B4-BE49-F238E27FC236}">
                <a16:creationId xmlns:a16="http://schemas.microsoft.com/office/drawing/2014/main" id="{AEB58DE7-BCDB-42F6-8B1F-8EAA2A76F008}"/>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40971" y="733042"/>
            <a:ext cx="10160000" cy="58057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JHU\service\cphit\corporate\VA\project\analysis\va_plots\va_bmi_mlm_M_county_2004.png">
            <a:extLst>
              <a:ext uri="{FF2B5EF4-FFF2-40B4-BE49-F238E27FC236}">
                <a16:creationId xmlns:a16="http://schemas.microsoft.com/office/drawing/2014/main" id="{DA5A96F1-1E31-4424-9447-DDEE14452FDE}"/>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240971" y="733042"/>
            <a:ext cx="10160000" cy="58057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JHU\service\cphit\corporate\VA\project\analysis\va_plots\va_bmi_mlm_M_county_2005.png">
            <a:extLst>
              <a:ext uri="{FF2B5EF4-FFF2-40B4-BE49-F238E27FC236}">
                <a16:creationId xmlns:a16="http://schemas.microsoft.com/office/drawing/2014/main" id="{1AB88BE9-B4AF-4ACE-B326-79A4E3CC1980}"/>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240971" y="733042"/>
            <a:ext cx="10160000" cy="58057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JHU\service\cphit\corporate\VA\project\analysis\va_plots\va_bmi_mlm_M_county_2006.png">
            <a:extLst>
              <a:ext uri="{FF2B5EF4-FFF2-40B4-BE49-F238E27FC236}">
                <a16:creationId xmlns:a16="http://schemas.microsoft.com/office/drawing/2014/main" id="{B8557F28-78F6-4356-89E5-328A4608015D}"/>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240971" y="733042"/>
            <a:ext cx="10160000" cy="58057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JHU\service\cphit\corporate\VA\project\analysis\va_plots\va_bmi_mlm_M_county_2007.png">
            <a:extLst>
              <a:ext uri="{FF2B5EF4-FFF2-40B4-BE49-F238E27FC236}">
                <a16:creationId xmlns:a16="http://schemas.microsoft.com/office/drawing/2014/main" id="{CFA04CCF-C896-4515-B638-F6E9896726FD}"/>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240971" y="733042"/>
            <a:ext cx="10160000" cy="58057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E:\JHU\service\cphit\corporate\VA\project\analysis\va_plots\va_bmi_mlm_M_county_2008.png">
            <a:extLst>
              <a:ext uri="{FF2B5EF4-FFF2-40B4-BE49-F238E27FC236}">
                <a16:creationId xmlns:a16="http://schemas.microsoft.com/office/drawing/2014/main" id="{7EED7916-98F3-42B8-8A4C-E2DA9A0AEC18}"/>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240971" y="733042"/>
            <a:ext cx="10160000" cy="58057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JHU\service\cphit\corporate\VA\project\analysis\va_plots\va_bmi_mlm_M_county_2009.png">
            <a:extLst>
              <a:ext uri="{FF2B5EF4-FFF2-40B4-BE49-F238E27FC236}">
                <a16:creationId xmlns:a16="http://schemas.microsoft.com/office/drawing/2014/main" id="{A561F8F6-5CF6-4BD7-8D7B-8668AA115EF6}"/>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1240971" y="733042"/>
            <a:ext cx="10160000" cy="58057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JHU\service\cphit\corporate\VA\project\analysis\va_plots\va_bmi_mlm_M_county_2010.png">
            <a:extLst>
              <a:ext uri="{FF2B5EF4-FFF2-40B4-BE49-F238E27FC236}">
                <a16:creationId xmlns:a16="http://schemas.microsoft.com/office/drawing/2014/main" id="{4ADE8F26-6DAB-4968-80E6-F34762844D9B}"/>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240971" y="733042"/>
            <a:ext cx="10160000" cy="58057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E:\JHU\service\cphit\corporate\VA\project\analysis\va_plots\va_bmi_mlm_M_county_2011.png">
            <a:extLst>
              <a:ext uri="{FF2B5EF4-FFF2-40B4-BE49-F238E27FC236}">
                <a16:creationId xmlns:a16="http://schemas.microsoft.com/office/drawing/2014/main" id="{3C918A95-A816-4032-9E10-8EECF6197EAC}"/>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240971" y="733042"/>
            <a:ext cx="10160000" cy="58057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E:\JHU\service\cphit\corporate\VA\project\analysis\va_plots\va_bmi_mlm_M_county_2012.png">
            <a:extLst>
              <a:ext uri="{FF2B5EF4-FFF2-40B4-BE49-F238E27FC236}">
                <a16:creationId xmlns:a16="http://schemas.microsoft.com/office/drawing/2014/main" id="{FB6BB1BA-9726-44AB-8BE1-1A4D67320D01}"/>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240971" y="733042"/>
            <a:ext cx="10160000" cy="58057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E:\JHU\service\cphit\corporate\VA\project\analysis\va_plots\va_bmi_mlm_M_county_2013.png">
            <a:extLst>
              <a:ext uri="{FF2B5EF4-FFF2-40B4-BE49-F238E27FC236}">
                <a16:creationId xmlns:a16="http://schemas.microsoft.com/office/drawing/2014/main" id="{7DC96C19-2C76-4945-A083-BC706C7B6C19}"/>
              </a:ext>
            </a:extLst>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1240971" y="733042"/>
            <a:ext cx="10160000" cy="58057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E:\JHU\service\cphit\corporate\VA\project\analysis\va_plots\va_bmi_mlm_M_county_2014.png">
            <a:extLst>
              <a:ext uri="{FF2B5EF4-FFF2-40B4-BE49-F238E27FC236}">
                <a16:creationId xmlns:a16="http://schemas.microsoft.com/office/drawing/2014/main" id="{67969F67-8E5A-4A82-B05C-EB2572556CE6}"/>
              </a:ext>
            </a:extLst>
          </p:cNvPr>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1240971" y="733042"/>
            <a:ext cx="10160000" cy="5805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JHU\service\cphit\corporate\VA\project\analysis\va_plots\va_bmi_mlm_M_county_2015.png">
            <a:extLst>
              <a:ext uri="{FF2B5EF4-FFF2-40B4-BE49-F238E27FC236}">
                <a16:creationId xmlns:a16="http://schemas.microsoft.com/office/drawing/2014/main" id="{7053F60C-0E3A-471B-AC54-89AFF28E0B20}"/>
              </a:ext>
            </a:extLst>
          </p:cNvPr>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1240971" y="733042"/>
            <a:ext cx="10160000" cy="580571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C1F9B9EF-D76D-4CD0-B5FF-EF56E59A0BBA}"/>
              </a:ext>
            </a:extLst>
          </p:cNvPr>
          <p:cNvSpPr/>
          <p:nvPr/>
        </p:nvSpPr>
        <p:spPr>
          <a:xfrm>
            <a:off x="2599644" y="6356840"/>
            <a:ext cx="6600825" cy="400110"/>
          </a:xfrm>
          <a:prstGeom prst="rect">
            <a:avLst/>
          </a:prstGeom>
        </p:spPr>
        <p:txBody>
          <a:bodyPr wrap="square">
            <a:spAutoFit/>
          </a:bodyPr>
          <a:lstStyle/>
          <a:p>
            <a:pPr algn="ctr"/>
            <a:r>
              <a:rPr lang="en-US" sz="2000" dirty="0">
                <a:latin typeface="+mj-lt"/>
              </a:rPr>
              <a:t>County BMI (using MLM adjustment) for Males 2000-2015</a:t>
            </a:r>
            <a:endParaRPr lang="en-US" sz="2000" i="1" dirty="0">
              <a:latin typeface="+mj-lt"/>
            </a:endParaRPr>
          </a:p>
        </p:txBody>
      </p:sp>
      <p:sp>
        <p:nvSpPr>
          <p:cNvPr id="13" name="Title 3">
            <a:extLst>
              <a:ext uri="{FF2B5EF4-FFF2-40B4-BE49-F238E27FC236}">
                <a16:creationId xmlns:a16="http://schemas.microsoft.com/office/drawing/2014/main" id="{8A6BC422-34F5-491E-993C-182C7DBA4C3D}"/>
              </a:ext>
            </a:extLst>
          </p:cNvPr>
          <p:cNvSpPr>
            <a:spLocks noGrp="1"/>
          </p:cNvSpPr>
          <p:nvPr>
            <p:ph type="title"/>
          </p:nvPr>
        </p:nvSpPr>
        <p:spPr>
          <a:xfrm>
            <a:off x="173842" y="134919"/>
            <a:ext cx="11630890" cy="759864"/>
          </a:xfrm>
        </p:spPr>
        <p:txBody>
          <a:bodyPr>
            <a:normAutofit/>
          </a:bodyPr>
          <a:lstStyle/>
          <a:p>
            <a:r>
              <a:rPr lang="en-US" sz="2400" dirty="0"/>
              <a:t>Big Data and Population Health</a:t>
            </a:r>
            <a:endParaRPr lang="en-US" sz="2400" b="0" i="1" dirty="0"/>
          </a:p>
        </p:txBody>
      </p:sp>
    </p:spTree>
    <p:extLst>
      <p:ext uri="{BB962C8B-B14F-4D97-AF65-F5344CB8AC3E}">
        <p14:creationId xmlns:p14="http://schemas.microsoft.com/office/powerpoint/2010/main" val="381565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5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5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25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25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5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25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25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25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1BFD68-AB7B-4D53-8615-269740455422}"/>
              </a:ext>
            </a:extLst>
          </p:cNvPr>
          <p:cNvSpPr>
            <a:spLocks noGrp="1"/>
          </p:cNvSpPr>
          <p:nvPr>
            <p:ph type="title"/>
          </p:nvPr>
        </p:nvSpPr>
        <p:spPr/>
        <p:txBody>
          <a:bodyPr>
            <a:normAutofit/>
          </a:bodyPr>
          <a:lstStyle/>
          <a:p>
            <a:r>
              <a:rPr lang="en-US" sz="3200" dirty="0"/>
              <a:t>Challenges and Opportunities</a:t>
            </a:r>
            <a:endParaRPr lang="en-US" sz="3200" b="0" i="1" dirty="0"/>
          </a:p>
        </p:txBody>
      </p:sp>
      <p:sp>
        <p:nvSpPr>
          <p:cNvPr id="11" name="Content Placeholder 2">
            <a:extLst>
              <a:ext uri="{FF2B5EF4-FFF2-40B4-BE49-F238E27FC236}">
                <a16:creationId xmlns:a16="http://schemas.microsoft.com/office/drawing/2014/main" id="{ECC4BC4E-3370-4A3A-8BDC-A969EA0F8E06}"/>
              </a:ext>
            </a:extLst>
          </p:cNvPr>
          <p:cNvSpPr>
            <a:spLocks noGrp="1"/>
          </p:cNvSpPr>
          <p:nvPr>
            <p:ph idx="1"/>
          </p:nvPr>
        </p:nvSpPr>
        <p:spPr>
          <a:xfrm>
            <a:off x="311728" y="1252009"/>
            <a:ext cx="11169658" cy="5240866"/>
          </a:xfrm>
        </p:spPr>
        <p:txBody>
          <a:bodyPr>
            <a:normAutofit/>
          </a:bodyPr>
          <a:lstStyle/>
          <a:p>
            <a:pPr marL="800100" indent="-457200">
              <a:lnSpc>
                <a:spcPct val="110000"/>
              </a:lnSpc>
              <a:spcAft>
                <a:spcPts val="600"/>
              </a:spcAft>
              <a:buFont typeface="Wingdings" panose="05000000000000000000" pitchFamily="2" charset="2"/>
              <a:buChar char="§"/>
            </a:pPr>
            <a:r>
              <a:rPr lang="en-US" b="1" kern="0" dirty="0">
                <a:latin typeface="Garamond" panose="02020404030301010803" pitchFamily="18" charset="0"/>
                <a:ea typeface="Arial" panose="020B0604020202020204" pitchFamily="34" charset="0"/>
                <a:cs typeface="Arial" panose="020B0604020202020204" pitchFamily="34" charset="0"/>
              </a:rPr>
              <a:t>New data sources/types </a:t>
            </a:r>
            <a:r>
              <a:rPr lang="en-US" sz="2400" kern="0" dirty="0">
                <a:latin typeface="Garamond" panose="02020404030301010803" pitchFamily="18" charset="0"/>
                <a:ea typeface="Arial" panose="020B0604020202020204" pitchFamily="34" charset="0"/>
                <a:cs typeface="Arial" panose="020B0604020202020204" pitchFamily="34" charset="0"/>
              </a:rPr>
              <a:t>(going beyond claims/EHRs)</a:t>
            </a:r>
            <a:endParaRPr lang="en-US" kern="0" dirty="0">
              <a:latin typeface="Garamond" panose="02020404030301010803" pitchFamily="18" charset="0"/>
              <a:ea typeface="Arial" panose="020B0604020202020204" pitchFamily="34" charset="0"/>
              <a:cs typeface="Arial" panose="020B0604020202020204" pitchFamily="34" charset="0"/>
            </a:endParaRPr>
          </a:p>
          <a:p>
            <a:pPr marL="800100" indent="-457200">
              <a:lnSpc>
                <a:spcPct val="110000"/>
              </a:lnSpc>
              <a:spcAft>
                <a:spcPts val="600"/>
              </a:spcAft>
              <a:buFont typeface="Wingdings" panose="05000000000000000000" pitchFamily="2" charset="2"/>
              <a:buChar char="§"/>
            </a:pPr>
            <a:r>
              <a:rPr lang="en-US" b="1" kern="0" dirty="0">
                <a:latin typeface="Garamond" panose="02020404030301010803" pitchFamily="18" charset="0"/>
                <a:ea typeface="Arial" panose="020B0604020202020204" pitchFamily="34" charset="0"/>
                <a:cs typeface="Arial" panose="020B0604020202020204" pitchFamily="34" charset="0"/>
              </a:rPr>
              <a:t>Data quality</a:t>
            </a:r>
          </a:p>
          <a:p>
            <a:pPr marL="800100" indent="-457200">
              <a:lnSpc>
                <a:spcPct val="110000"/>
              </a:lnSpc>
              <a:spcAft>
                <a:spcPts val="600"/>
              </a:spcAft>
              <a:buFont typeface="Wingdings" panose="05000000000000000000" pitchFamily="2" charset="2"/>
              <a:buChar char="§"/>
            </a:pPr>
            <a:r>
              <a:rPr lang="en-US" b="1" kern="0" dirty="0">
                <a:latin typeface="Garamond" panose="02020404030301010803" pitchFamily="18" charset="0"/>
                <a:ea typeface="Arial" panose="020B0604020202020204" pitchFamily="34" charset="0"/>
                <a:cs typeface="Arial" panose="020B0604020202020204" pitchFamily="34" charset="0"/>
              </a:rPr>
              <a:t>Denominator selection </a:t>
            </a:r>
            <a:r>
              <a:rPr lang="en-US" sz="2400" kern="0" dirty="0">
                <a:latin typeface="Garamond" panose="02020404030301010803" pitchFamily="18" charset="0"/>
                <a:ea typeface="Arial" panose="020B0604020202020204" pitchFamily="34" charset="0"/>
                <a:cs typeface="Arial" panose="020B0604020202020204" pitchFamily="34" charset="0"/>
              </a:rPr>
              <a:t>(phenotyping)</a:t>
            </a:r>
            <a:endParaRPr lang="en-US" kern="0" dirty="0">
              <a:latin typeface="Garamond" panose="02020404030301010803" pitchFamily="18" charset="0"/>
              <a:ea typeface="Arial" panose="020B0604020202020204" pitchFamily="34" charset="0"/>
              <a:cs typeface="Arial" panose="020B0604020202020204" pitchFamily="34" charset="0"/>
            </a:endParaRPr>
          </a:p>
          <a:p>
            <a:pPr marL="800100" indent="-457200">
              <a:lnSpc>
                <a:spcPct val="110000"/>
              </a:lnSpc>
              <a:spcAft>
                <a:spcPts val="600"/>
              </a:spcAft>
              <a:buFont typeface="Wingdings" panose="05000000000000000000" pitchFamily="2" charset="2"/>
              <a:buChar char="§"/>
            </a:pPr>
            <a:r>
              <a:rPr lang="en-US" b="1" kern="0" dirty="0">
                <a:latin typeface="Garamond" panose="02020404030301010803" pitchFamily="18" charset="0"/>
                <a:ea typeface="Arial" panose="020B0604020202020204" pitchFamily="34" charset="0"/>
                <a:cs typeface="Arial" panose="020B0604020202020204" pitchFamily="34" charset="0"/>
              </a:rPr>
              <a:t>Comparing models </a:t>
            </a:r>
            <a:r>
              <a:rPr lang="en-US" sz="2400" kern="0" dirty="0">
                <a:latin typeface="Garamond" panose="02020404030301010803" pitchFamily="18" charset="0"/>
                <a:ea typeface="Arial" panose="020B0604020202020204" pitchFamily="34" charset="0"/>
                <a:cs typeface="Arial" panose="020B0604020202020204" pitchFamily="34" charset="0"/>
              </a:rPr>
              <a:t>(going beyond regression)</a:t>
            </a:r>
            <a:endParaRPr lang="en-US" kern="0" dirty="0">
              <a:latin typeface="Garamond" panose="02020404030301010803" pitchFamily="18" charset="0"/>
              <a:ea typeface="Arial" panose="020B0604020202020204" pitchFamily="34" charset="0"/>
              <a:cs typeface="Arial" panose="020B0604020202020204" pitchFamily="34" charset="0"/>
            </a:endParaRPr>
          </a:p>
          <a:p>
            <a:pPr marL="800100" indent="-457200">
              <a:lnSpc>
                <a:spcPct val="110000"/>
              </a:lnSpc>
              <a:spcAft>
                <a:spcPts val="600"/>
              </a:spcAft>
              <a:buFont typeface="Wingdings" panose="05000000000000000000" pitchFamily="2" charset="2"/>
              <a:buChar char="§"/>
            </a:pPr>
            <a:r>
              <a:rPr lang="en-US" b="1" kern="0" dirty="0">
                <a:latin typeface="Garamond" panose="02020404030301010803" pitchFamily="18" charset="0"/>
                <a:ea typeface="Arial" panose="020B0604020202020204" pitchFamily="34" charset="0"/>
                <a:cs typeface="Arial" panose="020B0604020202020204" pitchFamily="34" charset="0"/>
              </a:rPr>
              <a:t>Feature reduction</a:t>
            </a:r>
          </a:p>
          <a:p>
            <a:pPr marL="800100" indent="-457200">
              <a:lnSpc>
                <a:spcPct val="110000"/>
              </a:lnSpc>
              <a:spcAft>
                <a:spcPts val="600"/>
              </a:spcAft>
              <a:buFont typeface="Wingdings" panose="05000000000000000000" pitchFamily="2" charset="2"/>
              <a:buChar char="§"/>
            </a:pPr>
            <a:r>
              <a:rPr lang="en-US" b="1" kern="0" dirty="0">
                <a:latin typeface="Garamond" panose="02020404030301010803" pitchFamily="18" charset="0"/>
                <a:ea typeface="Arial" panose="020B0604020202020204" pitchFamily="34" charset="0"/>
                <a:cs typeface="Arial" panose="020B0604020202020204" pitchFamily="34" charset="0"/>
              </a:rPr>
              <a:t>Temporal data</a:t>
            </a:r>
          </a:p>
          <a:p>
            <a:pPr marL="800100" indent="-457200">
              <a:lnSpc>
                <a:spcPct val="110000"/>
              </a:lnSpc>
              <a:spcAft>
                <a:spcPts val="600"/>
              </a:spcAft>
              <a:buFont typeface="Wingdings" panose="05000000000000000000" pitchFamily="2" charset="2"/>
              <a:buChar char="§"/>
            </a:pPr>
            <a:r>
              <a:rPr lang="en-US" b="1" kern="0" dirty="0">
                <a:latin typeface="Garamond" panose="02020404030301010803" pitchFamily="18" charset="0"/>
                <a:ea typeface="Arial" panose="020B0604020202020204" pitchFamily="34" charset="0"/>
                <a:cs typeface="Arial" panose="020B0604020202020204" pitchFamily="34" charset="0"/>
              </a:rPr>
              <a:t>Privacy and Security</a:t>
            </a:r>
            <a:endParaRPr lang="en-US" sz="3200" b="1" kern="0" dirty="0">
              <a:latin typeface="Garamond" panose="02020404030301010803" pitchFamily="18"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94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5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25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25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25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25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25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fade">
                                      <p:cBhvr>
                                        <p:cTn id="37" dur="25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71ECF-A1E9-44A9-9735-B4D971F63AF7}"/>
              </a:ext>
            </a:extLst>
          </p:cNvPr>
          <p:cNvSpPr>
            <a:spLocks noGrp="1"/>
          </p:cNvSpPr>
          <p:nvPr>
            <p:ph type="ctrTitle"/>
          </p:nvPr>
        </p:nvSpPr>
        <p:spPr>
          <a:xfrm>
            <a:off x="534838" y="2959763"/>
            <a:ext cx="11122324" cy="1021687"/>
          </a:xfrm>
        </p:spPr>
        <p:txBody>
          <a:bodyPr>
            <a:normAutofit/>
          </a:bodyPr>
          <a:lstStyle/>
          <a:p>
            <a:r>
              <a:rPr lang="en-US" dirty="0"/>
              <a:t>Q &amp; A</a:t>
            </a:r>
          </a:p>
        </p:txBody>
      </p:sp>
      <p:sp>
        <p:nvSpPr>
          <p:cNvPr id="3" name="Subtitle 2">
            <a:extLst>
              <a:ext uri="{FF2B5EF4-FFF2-40B4-BE49-F238E27FC236}">
                <a16:creationId xmlns:a16="http://schemas.microsoft.com/office/drawing/2014/main" id="{7FAE0CC0-3F47-4F01-9B76-DD73A2875EC3}"/>
              </a:ext>
            </a:extLst>
          </p:cNvPr>
          <p:cNvSpPr>
            <a:spLocks noGrp="1"/>
          </p:cNvSpPr>
          <p:nvPr>
            <p:ph type="subTitle" idx="1"/>
          </p:nvPr>
        </p:nvSpPr>
        <p:spPr>
          <a:xfrm>
            <a:off x="1524000" y="2536276"/>
            <a:ext cx="9144000" cy="626369"/>
          </a:xfrm>
        </p:spPr>
        <p:txBody>
          <a:bodyPr/>
          <a:lstStyle/>
          <a:p>
            <a:r>
              <a:rPr lang="en-US" dirty="0"/>
              <a:t>Thank you!</a:t>
            </a:r>
          </a:p>
        </p:txBody>
      </p:sp>
      <p:sp>
        <p:nvSpPr>
          <p:cNvPr id="4" name="Rectangle 3">
            <a:extLst>
              <a:ext uri="{FF2B5EF4-FFF2-40B4-BE49-F238E27FC236}">
                <a16:creationId xmlns:a16="http://schemas.microsoft.com/office/drawing/2014/main" id="{0AD61345-DF3F-498D-8F2B-61BA565C5AF7}"/>
              </a:ext>
            </a:extLst>
          </p:cNvPr>
          <p:cNvSpPr/>
          <p:nvPr/>
        </p:nvSpPr>
        <p:spPr>
          <a:xfrm>
            <a:off x="173104" y="5527404"/>
            <a:ext cx="3078620" cy="1200329"/>
          </a:xfrm>
          <a:prstGeom prst="rect">
            <a:avLst/>
          </a:prstGeom>
        </p:spPr>
        <p:txBody>
          <a:bodyPr wrap="square">
            <a:spAutoFit/>
          </a:bodyPr>
          <a:lstStyle/>
          <a:p>
            <a:r>
              <a:rPr lang="en-US" sz="2400" i="1" dirty="0"/>
              <a:t>kharrazi@jhu.edu</a:t>
            </a:r>
          </a:p>
          <a:p>
            <a:r>
              <a:rPr lang="en-US" sz="2400" i="1" dirty="0"/>
              <a:t>www.jhsph.edu/cphit</a:t>
            </a:r>
            <a:br>
              <a:rPr lang="en-US" sz="2400" i="1" dirty="0"/>
            </a:br>
            <a:r>
              <a:rPr lang="en-US" sz="2400" i="1" dirty="0"/>
              <a:t>www.hkharrazi.com</a:t>
            </a:r>
          </a:p>
        </p:txBody>
      </p:sp>
      <p:pic>
        <p:nvPicPr>
          <p:cNvPr id="5" name="Picture 2" descr="https://chart.googleapis.com/chart?chl=http%3A%2F%2Fwww.jhsph.edu%2Fcphit&amp;chs=500x500&amp;cht=qr&amp;chld=H%7C0">
            <a:extLst>
              <a:ext uri="{FF2B5EF4-FFF2-40B4-BE49-F238E27FC236}">
                <a16:creationId xmlns:a16="http://schemas.microsoft.com/office/drawing/2014/main" id="{308BCC76-3CB9-4A47-A70B-42EF41ABD8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4250" y="4593195"/>
            <a:ext cx="2014646" cy="2014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343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628A4B-9E5F-A771-7BF0-E1E4E59BEDDD}"/>
              </a:ext>
            </a:extLst>
          </p:cNvPr>
          <p:cNvSpPr/>
          <p:nvPr/>
        </p:nvSpPr>
        <p:spPr>
          <a:xfrm>
            <a:off x="-46345" y="3736258"/>
            <a:ext cx="12192000" cy="3121742"/>
          </a:xfrm>
          <a:prstGeom prst="rect">
            <a:avLst/>
          </a:prstGeom>
          <a:solidFill>
            <a:srgbClr val="27B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25ABA15-E92A-ED64-D440-5E2DA98783CA}"/>
              </a:ext>
            </a:extLst>
          </p:cNvPr>
          <p:cNvSpPr/>
          <p:nvPr/>
        </p:nvSpPr>
        <p:spPr>
          <a:xfrm>
            <a:off x="339685" y="1413675"/>
            <a:ext cx="3386797" cy="5163042"/>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4">
            <a:extLst>
              <a:ext uri="{FF2B5EF4-FFF2-40B4-BE49-F238E27FC236}">
                <a16:creationId xmlns:a16="http://schemas.microsoft.com/office/drawing/2014/main" id="{55D5A2C6-7A0A-15E3-9715-2EF65678CDC1}"/>
              </a:ext>
            </a:extLst>
          </p:cNvPr>
          <p:cNvSpPr txBox="1">
            <a:spLocks/>
          </p:cNvSpPr>
          <p:nvPr/>
        </p:nvSpPr>
        <p:spPr>
          <a:xfrm>
            <a:off x="839788" y="45720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27B4D4"/>
                </a:solidFill>
                <a:latin typeface="+mn-lt"/>
              </a:rPr>
              <a:t>Panel Questions: Data Analysis</a:t>
            </a:r>
            <a:endParaRPr lang="en-US" sz="4800" dirty="0">
              <a:solidFill>
                <a:srgbClr val="27B4D4"/>
              </a:solidFill>
              <a:latin typeface="+mn-lt"/>
            </a:endParaRPr>
          </a:p>
        </p:txBody>
      </p:sp>
      <p:sp>
        <p:nvSpPr>
          <p:cNvPr id="8" name="TextBox 7">
            <a:extLst>
              <a:ext uri="{FF2B5EF4-FFF2-40B4-BE49-F238E27FC236}">
                <a16:creationId xmlns:a16="http://schemas.microsoft.com/office/drawing/2014/main" id="{F6C8505C-3875-357F-1071-13498FDE2DED}"/>
              </a:ext>
            </a:extLst>
          </p:cNvPr>
          <p:cNvSpPr txBox="1"/>
          <p:nvPr/>
        </p:nvSpPr>
        <p:spPr>
          <a:xfrm>
            <a:off x="1010528" y="1411721"/>
            <a:ext cx="2045110" cy="523220"/>
          </a:xfrm>
          <a:prstGeom prst="rect">
            <a:avLst/>
          </a:prstGeom>
          <a:noFill/>
        </p:spPr>
        <p:txBody>
          <a:bodyPr wrap="square" rtlCol="0">
            <a:spAutoFit/>
          </a:bodyPr>
          <a:lstStyle/>
          <a:p>
            <a:pPr algn="ctr"/>
            <a:r>
              <a:rPr lang="en-US" sz="2800" b="1" dirty="0">
                <a:solidFill>
                  <a:schemeClr val="bg2">
                    <a:lumMod val="25000"/>
                  </a:schemeClr>
                </a:solidFill>
              </a:rPr>
              <a:t>Mike Miller</a:t>
            </a:r>
          </a:p>
        </p:txBody>
      </p:sp>
      <p:sp>
        <p:nvSpPr>
          <p:cNvPr id="10" name="TextBox 9">
            <a:extLst>
              <a:ext uri="{FF2B5EF4-FFF2-40B4-BE49-F238E27FC236}">
                <a16:creationId xmlns:a16="http://schemas.microsoft.com/office/drawing/2014/main" id="{EE541098-93DF-520C-01BA-2F6464E95BC2}"/>
              </a:ext>
            </a:extLst>
          </p:cNvPr>
          <p:cNvSpPr txBox="1"/>
          <p:nvPr/>
        </p:nvSpPr>
        <p:spPr>
          <a:xfrm>
            <a:off x="383932" y="1954614"/>
            <a:ext cx="2989007" cy="3693319"/>
          </a:xfrm>
          <a:prstGeom prst="rect">
            <a:avLst/>
          </a:prstGeom>
          <a:noFill/>
        </p:spPr>
        <p:txBody>
          <a:bodyPr wrap="square" rtlCol="0">
            <a:spAutoFit/>
          </a:bodyPr>
          <a:lstStyle/>
          <a:p>
            <a:pPr marL="342900" indent="-342900">
              <a:buFont typeface="+mj-lt"/>
              <a:buAutoNum type="arabicPeriod"/>
            </a:pPr>
            <a:r>
              <a:rPr lang="en-US" dirty="0"/>
              <a:t>Are you using or planning to use PMAP in your work?</a:t>
            </a:r>
          </a:p>
          <a:p>
            <a:pPr marL="342900" indent="-342900">
              <a:buFont typeface="+mj-lt"/>
              <a:buAutoNum type="arabicPeriod"/>
            </a:pPr>
            <a:r>
              <a:rPr lang="en-US" dirty="0"/>
              <a:t>We have several PMCOEs who are interested in incorporating imaging analysis into their work – how can we foster collaboration between the PMCOEs and engineering faculty/students with image processing expertise? </a:t>
            </a:r>
          </a:p>
        </p:txBody>
      </p:sp>
      <p:sp>
        <p:nvSpPr>
          <p:cNvPr id="11" name="Rectangle 10">
            <a:extLst>
              <a:ext uri="{FF2B5EF4-FFF2-40B4-BE49-F238E27FC236}">
                <a16:creationId xmlns:a16="http://schemas.microsoft.com/office/drawing/2014/main" id="{18251422-CDC6-F360-5779-93C326476178}"/>
              </a:ext>
            </a:extLst>
          </p:cNvPr>
          <p:cNvSpPr/>
          <p:nvPr/>
        </p:nvSpPr>
        <p:spPr>
          <a:xfrm>
            <a:off x="4113466" y="1400139"/>
            <a:ext cx="3386798" cy="5163042"/>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619910F-044D-9AE2-4859-17B375E444F7}"/>
              </a:ext>
            </a:extLst>
          </p:cNvPr>
          <p:cNvSpPr txBox="1"/>
          <p:nvPr/>
        </p:nvSpPr>
        <p:spPr>
          <a:xfrm>
            <a:off x="4112190" y="1478081"/>
            <a:ext cx="3404803" cy="523220"/>
          </a:xfrm>
          <a:prstGeom prst="rect">
            <a:avLst/>
          </a:prstGeom>
          <a:noFill/>
        </p:spPr>
        <p:txBody>
          <a:bodyPr wrap="square" rtlCol="0">
            <a:spAutoFit/>
          </a:bodyPr>
          <a:lstStyle/>
          <a:p>
            <a:pPr algn="ctr"/>
            <a:r>
              <a:rPr lang="en-US" sz="2800" b="1" dirty="0">
                <a:solidFill>
                  <a:schemeClr val="bg2">
                    <a:lumMod val="25000"/>
                  </a:schemeClr>
                </a:solidFill>
              </a:rPr>
              <a:t>Casey Overby-Taylor</a:t>
            </a:r>
          </a:p>
        </p:txBody>
      </p:sp>
      <p:sp>
        <p:nvSpPr>
          <p:cNvPr id="13" name="TextBox 12">
            <a:extLst>
              <a:ext uri="{FF2B5EF4-FFF2-40B4-BE49-F238E27FC236}">
                <a16:creationId xmlns:a16="http://schemas.microsoft.com/office/drawing/2014/main" id="{37003AAE-9CBE-3CD4-DB08-470423BFAAC2}"/>
              </a:ext>
            </a:extLst>
          </p:cNvPr>
          <p:cNvSpPr txBox="1"/>
          <p:nvPr/>
        </p:nvSpPr>
        <p:spPr>
          <a:xfrm>
            <a:off x="4171542" y="2001301"/>
            <a:ext cx="3270645" cy="4524315"/>
          </a:xfrm>
          <a:prstGeom prst="rect">
            <a:avLst/>
          </a:prstGeom>
          <a:noFill/>
        </p:spPr>
        <p:txBody>
          <a:bodyPr wrap="square" rtlCol="0">
            <a:spAutoFit/>
          </a:bodyPr>
          <a:lstStyle/>
          <a:p>
            <a:pPr marL="342900" indent="-342900">
              <a:buFont typeface="+mj-lt"/>
              <a:buAutoNum type="arabicPeriod"/>
            </a:pPr>
            <a:r>
              <a:rPr lang="en-US" dirty="0"/>
              <a:t>How can we encourage mutually beneficial collaborations or synergies between your teams and the PMCOEs  – providing your students with opportunities to use real world data and providing the PMCOEs with computational/analytic support that they might otherwise lack?</a:t>
            </a:r>
          </a:p>
          <a:p>
            <a:pPr marL="342900" indent="-342900">
              <a:buFont typeface="+mj-lt"/>
              <a:buAutoNum type="arabicPeriod"/>
            </a:pPr>
            <a:r>
              <a:rPr lang="en-US" dirty="0"/>
              <a:t>Additionally, what other expertise could your BME teams bring to our PM efforts?</a:t>
            </a:r>
          </a:p>
          <a:p>
            <a:r>
              <a:rPr lang="en-US" dirty="0"/>
              <a:t> </a:t>
            </a:r>
          </a:p>
        </p:txBody>
      </p:sp>
      <p:sp>
        <p:nvSpPr>
          <p:cNvPr id="14" name="Rectangle 13">
            <a:extLst>
              <a:ext uri="{FF2B5EF4-FFF2-40B4-BE49-F238E27FC236}">
                <a16:creationId xmlns:a16="http://schemas.microsoft.com/office/drawing/2014/main" id="{9810A8D5-E0D6-4B47-C44F-3CC1B977BCB0}"/>
              </a:ext>
            </a:extLst>
          </p:cNvPr>
          <p:cNvSpPr/>
          <p:nvPr/>
        </p:nvSpPr>
        <p:spPr>
          <a:xfrm>
            <a:off x="8034695" y="1435642"/>
            <a:ext cx="3386797" cy="5163042"/>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07782B2-F4ED-8644-9E8B-627729B9FB01}"/>
              </a:ext>
            </a:extLst>
          </p:cNvPr>
          <p:cNvSpPr txBox="1"/>
          <p:nvPr/>
        </p:nvSpPr>
        <p:spPr>
          <a:xfrm>
            <a:off x="8420403" y="1503411"/>
            <a:ext cx="2615380" cy="523220"/>
          </a:xfrm>
          <a:prstGeom prst="rect">
            <a:avLst/>
          </a:prstGeom>
          <a:noFill/>
        </p:spPr>
        <p:txBody>
          <a:bodyPr wrap="square" rtlCol="0">
            <a:spAutoFit/>
          </a:bodyPr>
          <a:lstStyle/>
          <a:p>
            <a:pPr algn="ctr"/>
            <a:r>
              <a:rPr lang="en-US" sz="2800" b="1" dirty="0">
                <a:solidFill>
                  <a:schemeClr val="bg2">
                    <a:lumMod val="25000"/>
                  </a:schemeClr>
                </a:solidFill>
              </a:rPr>
              <a:t>Suma Subbarao</a:t>
            </a:r>
          </a:p>
        </p:txBody>
      </p:sp>
      <p:sp>
        <p:nvSpPr>
          <p:cNvPr id="16" name="TextBox 15">
            <a:extLst>
              <a:ext uri="{FF2B5EF4-FFF2-40B4-BE49-F238E27FC236}">
                <a16:creationId xmlns:a16="http://schemas.microsoft.com/office/drawing/2014/main" id="{7AEA9BCE-F767-62EA-7AA7-F8936E749A2B}"/>
              </a:ext>
            </a:extLst>
          </p:cNvPr>
          <p:cNvSpPr txBox="1"/>
          <p:nvPr/>
        </p:nvSpPr>
        <p:spPr>
          <a:xfrm>
            <a:off x="8138745" y="2026631"/>
            <a:ext cx="3120778" cy="3139321"/>
          </a:xfrm>
          <a:prstGeom prst="rect">
            <a:avLst/>
          </a:prstGeom>
          <a:noFill/>
        </p:spPr>
        <p:txBody>
          <a:bodyPr wrap="square" rtlCol="0">
            <a:spAutoFit/>
          </a:bodyPr>
          <a:lstStyle/>
          <a:p>
            <a:pPr marL="342900" indent="-342900">
              <a:buFont typeface="+mj-lt"/>
              <a:buAutoNum type="arabicPeriod"/>
            </a:pPr>
            <a:r>
              <a:rPr lang="en-US" dirty="0"/>
              <a:t>Can you describe the composition/expertise of your precision medicine teams at APL?  </a:t>
            </a:r>
          </a:p>
          <a:p>
            <a:pPr marL="342900" indent="-342900">
              <a:buFont typeface="+mj-lt"/>
              <a:buAutoNum type="arabicPeriod"/>
            </a:pPr>
            <a:r>
              <a:rPr lang="en-US" dirty="0"/>
              <a:t>Please describe some of your previous and ongoing projects.   </a:t>
            </a:r>
          </a:p>
          <a:p>
            <a:pPr marL="342900" indent="-342900">
              <a:buFont typeface="+mj-lt"/>
              <a:buAutoNum type="arabicPeriod"/>
            </a:pPr>
            <a:r>
              <a:rPr lang="en-US" dirty="0"/>
              <a:t>Can you outline the process by which a PMCOE would create a work proposal for APL data scientist support? </a:t>
            </a:r>
            <a:endParaRPr lang="en-US" sz="2400" dirty="0">
              <a:solidFill>
                <a:schemeClr val="bg2">
                  <a:lumMod val="25000"/>
                </a:schemeClr>
              </a:solidFill>
            </a:endParaRPr>
          </a:p>
        </p:txBody>
      </p:sp>
      <p:pic>
        <p:nvPicPr>
          <p:cNvPr id="18" name="Graphic 17">
            <a:extLst>
              <a:ext uri="{FF2B5EF4-FFF2-40B4-BE49-F238E27FC236}">
                <a16:creationId xmlns:a16="http://schemas.microsoft.com/office/drawing/2014/main" id="{1CCB8B28-87C5-4A56-54F9-7713208D3A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15016" y="284166"/>
            <a:ext cx="612951" cy="544846"/>
          </a:xfrm>
          <a:prstGeom prst="rect">
            <a:avLst/>
          </a:prstGeom>
        </p:spPr>
      </p:pic>
    </p:spTree>
    <p:extLst>
      <p:ext uri="{BB962C8B-B14F-4D97-AF65-F5344CB8AC3E}">
        <p14:creationId xmlns:p14="http://schemas.microsoft.com/office/powerpoint/2010/main" val="754510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628A4B-9E5F-A771-7BF0-E1E4E59BEDDD}"/>
              </a:ext>
            </a:extLst>
          </p:cNvPr>
          <p:cNvSpPr/>
          <p:nvPr/>
        </p:nvSpPr>
        <p:spPr>
          <a:xfrm>
            <a:off x="0" y="3736258"/>
            <a:ext cx="12192000" cy="3121742"/>
          </a:xfrm>
          <a:prstGeom prst="rect">
            <a:avLst/>
          </a:prstGeom>
          <a:solidFill>
            <a:srgbClr val="024C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25ABA15-E92A-ED64-D440-5E2DA98783CA}"/>
              </a:ext>
            </a:extLst>
          </p:cNvPr>
          <p:cNvSpPr/>
          <p:nvPr/>
        </p:nvSpPr>
        <p:spPr>
          <a:xfrm>
            <a:off x="317213" y="1856241"/>
            <a:ext cx="5778787" cy="4695318"/>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4">
            <a:extLst>
              <a:ext uri="{FF2B5EF4-FFF2-40B4-BE49-F238E27FC236}">
                <a16:creationId xmlns:a16="http://schemas.microsoft.com/office/drawing/2014/main" id="{55D5A2C6-7A0A-15E3-9715-2EF65678CDC1}"/>
              </a:ext>
            </a:extLst>
          </p:cNvPr>
          <p:cNvSpPr txBox="1">
            <a:spLocks/>
          </p:cNvSpPr>
          <p:nvPr/>
        </p:nvSpPr>
        <p:spPr>
          <a:xfrm>
            <a:off x="839788" y="45720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024C8F"/>
                </a:solidFill>
                <a:latin typeface="+mn-lt"/>
              </a:rPr>
              <a:t>Panel Questions: Data Capture </a:t>
            </a:r>
            <a:endParaRPr lang="en-US" sz="4800" dirty="0">
              <a:solidFill>
                <a:srgbClr val="024C8F"/>
              </a:solidFill>
              <a:latin typeface="+mn-lt"/>
            </a:endParaRPr>
          </a:p>
        </p:txBody>
      </p:sp>
      <p:sp>
        <p:nvSpPr>
          <p:cNvPr id="8" name="TextBox 7">
            <a:extLst>
              <a:ext uri="{FF2B5EF4-FFF2-40B4-BE49-F238E27FC236}">
                <a16:creationId xmlns:a16="http://schemas.microsoft.com/office/drawing/2014/main" id="{F6C8505C-3875-357F-1071-13498FDE2DED}"/>
              </a:ext>
            </a:extLst>
          </p:cNvPr>
          <p:cNvSpPr txBox="1"/>
          <p:nvPr/>
        </p:nvSpPr>
        <p:spPr>
          <a:xfrm>
            <a:off x="335909" y="1951236"/>
            <a:ext cx="2631822" cy="954107"/>
          </a:xfrm>
          <a:prstGeom prst="rect">
            <a:avLst/>
          </a:prstGeom>
          <a:noFill/>
        </p:spPr>
        <p:txBody>
          <a:bodyPr wrap="square" rtlCol="0">
            <a:spAutoFit/>
          </a:bodyPr>
          <a:lstStyle/>
          <a:p>
            <a:pPr algn="ctr"/>
            <a:r>
              <a:rPr lang="en-US" sz="2800" b="1" dirty="0">
                <a:solidFill>
                  <a:schemeClr val="bg2">
                    <a:lumMod val="25000"/>
                  </a:schemeClr>
                </a:solidFill>
              </a:rPr>
              <a:t>Ryan </a:t>
            </a:r>
            <a:r>
              <a:rPr lang="en-US" sz="2800" b="1" dirty="0" err="1">
                <a:solidFill>
                  <a:schemeClr val="bg2">
                    <a:lumMod val="25000"/>
                  </a:schemeClr>
                </a:solidFill>
              </a:rPr>
              <a:t>Roemmich</a:t>
            </a:r>
            <a:endParaRPr lang="en-US" sz="2800" b="1" dirty="0">
              <a:solidFill>
                <a:schemeClr val="bg2">
                  <a:lumMod val="25000"/>
                </a:schemeClr>
              </a:solidFill>
            </a:endParaRPr>
          </a:p>
          <a:p>
            <a:pPr algn="ctr"/>
            <a:endParaRPr lang="en-US" sz="2800" b="1" dirty="0">
              <a:solidFill>
                <a:schemeClr val="bg2">
                  <a:lumMod val="25000"/>
                </a:schemeClr>
              </a:solidFill>
            </a:endParaRPr>
          </a:p>
        </p:txBody>
      </p:sp>
      <p:sp>
        <p:nvSpPr>
          <p:cNvPr id="10" name="TextBox 9">
            <a:extLst>
              <a:ext uri="{FF2B5EF4-FFF2-40B4-BE49-F238E27FC236}">
                <a16:creationId xmlns:a16="http://schemas.microsoft.com/office/drawing/2014/main" id="{EE541098-93DF-520C-01BA-2F6464E95BC2}"/>
              </a:ext>
            </a:extLst>
          </p:cNvPr>
          <p:cNvSpPr txBox="1"/>
          <p:nvPr/>
        </p:nvSpPr>
        <p:spPr>
          <a:xfrm>
            <a:off x="438983" y="2707481"/>
            <a:ext cx="5610672" cy="3693319"/>
          </a:xfrm>
          <a:prstGeom prst="rect">
            <a:avLst/>
          </a:prstGeom>
          <a:noFill/>
        </p:spPr>
        <p:txBody>
          <a:bodyPr wrap="square" rtlCol="0">
            <a:spAutoFit/>
          </a:bodyPr>
          <a:lstStyle/>
          <a:p>
            <a:pPr marL="342900" lvl="0" indent="-342900">
              <a:buFont typeface="+mj-lt"/>
              <a:buAutoNum type="arabicPeriod"/>
            </a:pPr>
            <a:r>
              <a:rPr lang="en-US" dirty="0"/>
              <a:t>Can you describe how you team is harnessing wearable technologies to improve your understanding of function?</a:t>
            </a:r>
          </a:p>
          <a:p>
            <a:pPr marL="342900" lvl="0" indent="-342900">
              <a:buFont typeface="+mj-lt"/>
              <a:buAutoNum type="arabicPeriod"/>
            </a:pPr>
            <a:r>
              <a:rPr lang="en-US" dirty="0"/>
              <a:t>What are the challenges you have faced with collection of data from wearable devices (enrolling patients, connecting devices, storage for large volumes of data, </a:t>
            </a:r>
            <a:r>
              <a:rPr lang="en-US" dirty="0" err="1"/>
              <a:t>etc</a:t>
            </a:r>
            <a:r>
              <a:rPr lang="en-US" dirty="0"/>
              <a:t>)?</a:t>
            </a:r>
          </a:p>
          <a:p>
            <a:pPr marL="342900" lvl="0" indent="-342900">
              <a:buFont typeface="+mj-lt"/>
              <a:buAutoNum type="arabicPeriod"/>
            </a:pPr>
            <a:r>
              <a:rPr lang="en-US" dirty="0"/>
              <a:t>Usability in the wild is complex. What is your team doing to subgroup patients that may show similar difficulties with usability but for different reasons?</a:t>
            </a:r>
          </a:p>
          <a:p>
            <a:pPr marL="342900" lvl="0" indent="-342900">
              <a:buFont typeface="+mj-lt"/>
              <a:buAutoNum type="arabicPeriod"/>
            </a:pPr>
            <a:r>
              <a:rPr lang="en-US" dirty="0"/>
              <a:t>How can such large amounts of data be distilled into actionable intelligence for the clinician?</a:t>
            </a:r>
          </a:p>
          <a:p>
            <a:pPr marL="342900" lvl="0" indent="-342900">
              <a:buFont typeface="+mj-lt"/>
              <a:buAutoNum type="arabicPeriod"/>
            </a:pPr>
            <a:r>
              <a:rPr lang="en-US" dirty="0"/>
              <a:t>Describe the Digital Monitoring Workgroup’s goals</a:t>
            </a:r>
          </a:p>
        </p:txBody>
      </p:sp>
      <p:sp>
        <p:nvSpPr>
          <p:cNvPr id="14" name="Rectangle 13">
            <a:extLst>
              <a:ext uri="{FF2B5EF4-FFF2-40B4-BE49-F238E27FC236}">
                <a16:creationId xmlns:a16="http://schemas.microsoft.com/office/drawing/2014/main" id="{9810A8D5-E0D6-4B47-C44F-3CC1B977BCB0}"/>
              </a:ext>
            </a:extLst>
          </p:cNvPr>
          <p:cNvSpPr/>
          <p:nvPr/>
        </p:nvSpPr>
        <p:spPr>
          <a:xfrm>
            <a:off x="6447447" y="1856241"/>
            <a:ext cx="5555500" cy="4695318"/>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07782B2-F4ED-8644-9E8B-627729B9FB01}"/>
              </a:ext>
            </a:extLst>
          </p:cNvPr>
          <p:cNvSpPr txBox="1"/>
          <p:nvPr/>
        </p:nvSpPr>
        <p:spPr>
          <a:xfrm>
            <a:off x="6258394" y="1951236"/>
            <a:ext cx="2615380" cy="523220"/>
          </a:xfrm>
          <a:prstGeom prst="rect">
            <a:avLst/>
          </a:prstGeom>
          <a:noFill/>
        </p:spPr>
        <p:txBody>
          <a:bodyPr wrap="square" rtlCol="0">
            <a:spAutoFit/>
          </a:bodyPr>
          <a:lstStyle/>
          <a:p>
            <a:pPr algn="ctr"/>
            <a:r>
              <a:rPr lang="en-US" sz="2800" b="1" dirty="0" err="1">
                <a:solidFill>
                  <a:schemeClr val="bg2">
                    <a:lumMod val="25000"/>
                  </a:schemeClr>
                </a:solidFill>
              </a:rPr>
              <a:t>Hadi</a:t>
            </a:r>
            <a:r>
              <a:rPr lang="en-US" sz="2800" b="1" dirty="0">
                <a:solidFill>
                  <a:schemeClr val="bg2">
                    <a:lumMod val="25000"/>
                  </a:schemeClr>
                </a:solidFill>
              </a:rPr>
              <a:t> Kharrazi</a:t>
            </a:r>
          </a:p>
        </p:txBody>
      </p:sp>
      <p:sp>
        <p:nvSpPr>
          <p:cNvPr id="16" name="TextBox 15">
            <a:extLst>
              <a:ext uri="{FF2B5EF4-FFF2-40B4-BE49-F238E27FC236}">
                <a16:creationId xmlns:a16="http://schemas.microsoft.com/office/drawing/2014/main" id="{7AEA9BCE-F767-62EA-7AA7-F8936E749A2B}"/>
              </a:ext>
            </a:extLst>
          </p:cNvPr>
          <p:cNvSpPr txBox="1"/>
          <p:nvPr/>
        </p:nvSpPr>
        <p:spPr>
          <a:xfrm>
            <a:off x="6676221" y="2598174"/>
            <a:ext cx="5076796" cy="2585323"/>
          </a:xfrm>
          <a:prstGeom prst="rect">
            <a:avLst/>
          </a:prstGeom>
          <a:noFill/>
        </p:spPr>
        <p:txBody>
          <a:bodyPr wrap="square" rtlCol="0">
            <a:spAutoFit/>
          </a:bodyPr>
          <a:lstStyle/>
          <a:p>
            <a:pPr marL="342900" lvl="0" indent="-342900">
              <a:buFont typeface="+mj-lt"/>
              <a:buAutoNum type="arabicPeriod"/>
            </a:pPr>
            <a:r>
              <a:rPr lang="en-US" dirty="0"/>
              <a:t>Can you describe the different types of SBDH data – individual level and population level?</a:t>
            </a:r>
          </a:p>
          <a:p>
            <a:pPr marL="342900" lvl="0" indent="-342900">
              <a:buFont typeface="+mj-lt"/>
              <a:buAutoNum type="arabicPeriod"/>
            </a:pPr>
            <a:r>
              <a:rPr lang="en-US" dirty="0"/>
              <a:t>What are some of the barriers to and facilitators of using SBDH information in the EHR? </a:t>
            </a:r>
          </a:p>
          <a:p>
            <a:pPr marL="342900" lvl="0" indent="-342900">
              <a:buFont typeface="+mj-lt"/>
              <a:buAutoNum type="arabicPeriod"/>
            </a:pPr>
            <a:r>
              <a:rPr lang="en-US" dirty="0"/>
              <a:t>Can we reliably collect SBDH data that is useful both in clinical practice and for research purposes?</a:t>
            </a:r>
          </a:p>
          <a:p>
            <a:pPr marL="342900" lvl="0" indent="-342900">
              <a:buFont typeface="+mj-lt"/>
              <a:buAutoNum type="arabicPeriod"/>
            </a:pPr>
            <a:r>
              <a:rPr lang="en-US" dirty="0"/>
              <a:t>How does a health system prioritize and systematically implement that data collection? </a:t>
            </a:r>
          </a:p>
        </p:txBody>
      </p:sp>
      <p:pic>
        <p:nvPicPr>
          <p:cNvPr id="17" name="Graphic 16">
            <a:extLst>
              <a:ext uri="{FF2B5EF4-FFF2-40B4-BE49-F238E27FC236}">
                <a16:creationId xmlns:a16="http://schemas.microsoft.com/office/drawing/2014/main" id="{D4866E84-4930-2CEE-1F43-B934FE7EFE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40066" y="364618"/>
            <a:ext cx="612951" cy="544846"/>
          </a:xfrm>
          <a:prstGeom prst="rect">
            <a:avLst/>
          </a:prstGeom>
        </p:spPr>
      </p:pic>
    </p:spTree>
    <p:extLst>
      <p:ext uri="{BB962C8B-B14F-4D97-AF65-F5344CB8AC3E}">
        <p14:creationId xmlns:p14="http://schemas.microsoft.com/office/powerpoint/2010/main" val="840290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2">
            <a:extLst>
              <a:ext uri="{28A0092B-C50C-407E-A947-70E740481C1C}">
                <a14:useLocalDpi xmlns:a14="http://schemas.microsoft.com/office/drawing/2010/main"/>
              </a:ext>
            </a:extLst>
          </a:blip>
          <a:srcRect t="76636"/>
          <a:stretch/>
        </p:blipFill>
        <p:spPr>
          <a:xfrm>
            <a:off x="0" y="0"/>
            <a:ext cx="12192000" cy="1602336"/>
          </a:xfrm>
          <a:prstGeom prst="rect">
            <a:avLst/>
          </a:prstGeom>
        </p:spPr>
      </p:pic>
      <p:sp>
        <p:nvSpPr>
          <p:cNvPr id="3" name="Content Placeholder 2">
            <a:extLst>
              <a:ext uri="{FF2B5EF4-FFF2-40B4-BE49-F238E27FC236}">
                <a16:creationId xmlns:a16="http://schemas.microsoft.com/office/drawing/2014/main" id="{D2358478-5CBB-4CA3-8674-1CECD263C3B2}"/>
              </a:ext>
            </a:extLst>
          </p:cNvPr>
          <p:cNvSpPr>
            <a:spLocks noGrp="1"/>
          </p:cNvSpPr>
          <p:nvPr>
            <p:ph idx="1"/>
          </p:nvPr>
        </p:nvSpPr>
        <p:spPr>
          <a:xfrm>
            <a:off x="254643" y="1650882"/>
            <a:ext cx="11794603" cy="5102943"/>
          </a:xfrm>
        </p:spPr>
        <p:txBody>
          <a:bodyPr>
            <a:normAutofit fontScale="70000" lnSpcReduction="20000"/>
          </a:bodyPr>
          <a:lstStyle/>
          <a:p>
            <a:pPr marL="457200" indent="-457200">
              <a:buFont typeface="+mj-lt"/>
              <a:buAutoNum type="arabicPeriod"/>
            </a:pPr>
            <a:r>
              <a:rPr lang="en-US" sz="2600" dirty="0">
                <a:solidFill>
                  <a:srgbClr val="27B4D4"/>
                </a:solidFill>
              </a:rPr>
              <a:t>Dr. Overby-Taylor</a:t>
            </a:r>
            <a:r>
              <a:rPr lang="en-US" sz="2600" dirty="0">
                <a:solidFill>
                  <a:schemeClr val="tx1">
                    <a:lumMod val="85000"/>
                    <a:lumOff val="15000"/>
                  </a:schemeClr>
                </a:solidFill>
              </a:rPr>
              <a:t>: Your research interests include how to effectively incorporate technology and digital approaches into clinical research and healthcare practices.    What key elements must teams consider regarding validation, implementation, and long-term curation of clinical decision support tools?</a:t>
            </a:r>
            <a:br>
              <a:rPr lang="en-US" sz="2600" dirty="0">
                <a:solidFill>
                  <a:schemeClr val="tx1">
                    <a:lumMod val="85000"/>
                    <a:lumOff val="15000"/>
                  </a:schemeClr>
                </a:solidFill>
              </a:rPr>
            </a:br>
            <a:endParaRPr lang="en-US" sz="2600" dirty="0">
              <a:solidFill>
                <a:schemeClr val="tx1">
                  <a:lumMod val="85000"/>
                  <a:lumOff val="15000"/>
                </a:schemeClr>
              </a:solidFill>
            </a:endParaRPr>
          </a:p>
          <a:p>
            <a:pPr marL="457200" indent="-457200">
              <a:buFont typeface="+mj-lt"/>
              <a:buAutoNum type="arabicPeriod"/>
            </a:pPr>
            <a:r>
              <a:rPr lang="en-US" sz="2600" dirty="0">
                <a:solidFill>
                  <a:srgbClr val="27B4D4"/>
                </a:solidFill>
              </a:rPr>
              <a:t>Dr. Miller: </a:t>
            </a:r>
            <a:r>
              <a:rPr lang="en-US" sz="2600" dirty="0">
                <a:solidFill>
                  <a:srgbClr val="024C8F"/>
                </a:solidFill>
              </a:rPr>
              <a:t>I</a:t>
            </a:r>
            <a:r>
              <a:rPr lang="en-US" sz="2600" dirty="0">
                <a:solidFill>
                  <a:schemeClr val="tx1">
                    <a:lumMod val="85000"/>
                    <a:lumOff val="15000"/>
                  </a:schemeClr>
                </a:solidFill>
              </a:rPr>
              <a:t>s your predictive model for Alzheimer’s disease progression available as a clinical decision support tool at the point of care?  How do you ensure that your model remains clinically relevant (</a:t>
            </a:r>
            <a:r>
              <a:rPr lang="en-US" sz="2600" dirty="0" err="1">
                <a:solidFill>
                  <a:schemeClr val="tx1">
                    <a:lumMod val="85000"/>
                    <a:lumOff val="15000"/>
                  </a:schemeClr>
                </a:solidFill>
              </a:rPr>
              <a:t>ie</a:t>
            </a:r>
            <a:r>
              <a:rPr lang="en-US" sz="2600" dirty="0">
                <a:solidFill>
                  <a:schemeClr val="tx1">
                    <a:lumMod val="85000"/>
                    <a:lumOff val="15000"/>
                  </a:schemeClr>
                </a:solidFill>
              </a:rPr>
              <a:t> – how are “updates” issued)?</a:t>
            </a:r>
            <a:br>
              <a:rPr lang="en-US" sz="2600" dirty="0">
                <a:solidFill>
                  <a:schemeClr val="tx1">
                    <a:lumMod val="85000"/>
                    <a:lumOff val="15000"/>
                  </a:schemeClr>
                </a:solidFill>
              </a:rPr>
            </a:br>
            <a:endParaRPr lang="en-US" sz="2600" dirty="0">
              <a:solidFill>
                <a:schemeClr val="tx1">
                  <a:lumMod val="85000"/>
                  <a:lumOff val="15000"/>
                </a:schemeClr>
              </a:solidFill>
            </a:endParaRPr>
          </a:p>
          <a:p>
            <a:pPr marL="457200" indent="-457200">
              <a:buFont typeface="+mj-lt"/>
              <a:buAutoNum type="arabicPeriod"/>
            </a:pPr>
            <a:r>
              <a:rPr lang="en-US" sz="2600" dirty="0">
                <a:solidFill>
                  <a:srgbClr val="27B4D4"/>
                </a:solidFill>
              </a:rPr>
              <a:t>Dr. </a:t>
            </a:r>
            <a:r>
              <a:rPr lang="en-US" sz="2600" dirty="0" err="1">
                <a:solidFill>
                  <a:srgbClr val="27B4D4"/>
                </a:solidFill>
              </a:rPr>
              <a:t>Roemmich</a:t>
            </a:r>
            <a:r>
              <a:rPr lang="en-US" sz="2600" dirty="0">
                <a:solidFill>
                  <a:srgbClr val="27B4D4"/>
                </a:solidFill>
              </a:rPr>
              <a:t>: </a:t>
            </a:r>
            <a:r>
              <a:rPr lang="en-US" sz="2600" dirty="0">
                <a:solidFill>
                  <a:schemeClr val="tx1">
                    <a:lumMod val="85000"/>
                    <a:lumOff val="15000"/>
                  </a:schemeClr>
                </a:solidFill>
              </a:rPr>
              <a:t>How do you envision remote physiologic monitoring being incorporated into your routine clinical practice? Are there examples from other disease states where this has been done and if so, will you please describe?</a:t>
            </a:r>
            <a:br>
              <a:rPr lang="en-US" sz="2600" dirty="0">
                <a:solidFill>
                  <a:schemeClr val="tx1">
                    <a:lumMod val="85000"/>
                    <a:lumOff val="15000"/>
                  </a:schemeClr>
                </a:solidFill>
              </a:rPr>
            </a:br>
            <a:endParaRPr lang="en-US" sz="2600" dirty="0">
              <a:solidFill>
                <a:schemeClr val="tx1">
                  <a:lumMod val="85000"/>
                  <a:lumOff val="15000"/>
                </a:schemeClr>
              </a:solidFill>
            </a:endParaRPr>
          </a:p>
          <a:p>
            <a:pPr marL="457200" indent="-457200">
              <a:buFont typeface="+mj-lt"/>
              <a:buAutoNum type="arabicPeriod"/>
            </a:pPr>
            <a:r>
              <a:rPr lang="en-US" sz="2600" dirty="0" err="1">
                <a:solidFill>
                  <a:srgbClr val="27B4D4"/>
                </a:solidFill>
              </a:rPr>
              <a:t>Ms</a:t>
            </a:r>
            <a:r>
              <a:rPr lang="en-US" sz="2600" dirty="0">
                <a:solidFill>
                  <a:srgbClr val="27B4D4"/>
                </a:solidFill>
              </a:rPr>
              <a:t> Subbarao: </a:t>
            </a:r>
            <a:r>
              <a:rPr lang="en-US" sz="2600" dirty="0">
                <a:solidFill>
                  <a:schemeClr val="tx1">
                    <a:lumMod val="85000"/>
                    <a:lumOff val="15000"/>
                  </a:schemeClr>
                </a:solidFill>
              </a:rPr>
              <a:t>If the APL creates a CDS tool with a PMCOE, how would the PMCOE ensure that the work remains valid (coding updates to reflect changes in data capture, incorporation of new medications, </a:t>
            </a:r>
            <a:r>
              <a:rPr lang="en-US" sz="2600" dirty="0" err="1">
                <a:solidFill>
                  <a:schemeClr val="tx1">
                    <a:lumMod val="85000"/>
                    <a:lumOff val="15000"/>
                  </a:schemeClr>
                </a:solidFill>
              </a:rPr>
              <a:t>etc</a:t>
            </a:r>
            <a:r>
              <a:rPr lang="en-US" sz="2600" dirty="0">
                <a:solidFill>
                  <a:schemeClr val="tx1">
                    <a:lumMod val="85000"/>
                    <a:lumOff val="15000"/>
                  </a:schemeClr>
                </a:solidFill>
              </a:rPr>
              <a:t>)?</a:t>
            </a:r>
            <a:br>
              <a:rPr lang="en-US" sz="2600" dirty="0">
                <a:solidFill>
                  <a:schemeClr val="tx1">
                    <a:lumMod val="85000"/>
                    <a:lumOff val="15000"/>
                  </a:schemeClr>
                </a:solidFill>
              </a:rPr>
            </a:br>
            <a:endParaRPr lang="en-US" sz="2600" dirty="0">
              <a:solidFill>
                <a:schemeClr val="tx1">
                  <a:lumMod val="85000"/>
                  <a:lumOff val="15000"/>
                </a:schemeClr>
              </a:solidFill>
            </a:endParaRPr>
          </a:p>
          <a:p>
            <a:pPr marL="457200" indent="-457200">
              <a:buFont typeface="+mj-lt"/>
              <a:buAutoNum type="arabicPeriod"/>
            </a:pPr>
            <a:r>
              <a:rPr lang="en-US" sz="2600" dirty="0">
                <a:solidFill>
                  <a:srgbClr val="27B4D4"/>
                </a:solidFill>
              </a:rPr>
              <a:t>Dr. Kharrazi</a:t>
            </a:r>
            <a:r>
              <a:rPr lang="en-US" sz="2600" dirty="0">
                <a:solidFill>
                  <a:schemeClr val="tx1">
                    <a:lumMod val="85000"/>
                    <a:lumOff val="15000"/>
                  </a:schemeClr>
                </a:solidFill>
              </a:rPr>
              <a:t>: The Johns Hopkins ACG (Adjusted Clinical Groups) system is the world’s leading population health analytics software and continues to evolve.  In fact, a new software release (V13.0) is being rolled out and includes innovation in social determinants of health (ACG Social needs markers and ACG </a:t>
            </a:r>
            <a:r>
              <a:rPr lang="en-US" sz="2600" dirty="0" err="1">
                <a:solidFill>
                  <a:schemeClr val="tx1">
                    <a:lumMod val="85000"/>
                    <a:lumOff val="15000"/>
                  </a:schemeClr>
                </a:solidFill>
              </a:rPr>
              <a:t>GeoHealth</a:t>
            </a:r>
            <a:r>
              <a:rPr lang="en-US" sz="2600" dirty="0">
                <a:solidFill>
                  <a:schemeClr val="tx1">
                    <a:lumMod val="85000"/>
                    <a:lumOff val="15000"/>
                  </a:schemeClr>
                </a:solidFill>
              </a:rPr>
              <a:t>) in addition to medication complexity scores.</a:t>
            </a:r>
          </a:p>
          <a:p>
            <a:pPr marL="914400" lvl="1" indent="-457200">
              <a:buFont typeface="+mj-lt"/>
              <a:buAutoNum type="arabicPeriod"/>
            </a:pPr>
            <a:r>
              <a:rPr lang="en-US" sz="2600" dirty="0">
                <a:solidFill>
                  <a:schemeClr val="tx1">
                    <a:lumMod val="85000"/>
                    <a:lumOff val="15000"/>
                  </a:schemeClr>
                </a:solidFill>
              </a:rPr>
              <a:t>Briefly, what is the tool curation process for ACG? </a:t>
            </a:r>
          </a:p>
          <a:p>
            <a:pPr marL="914400" lvl="1" indent="-457200">
              <a:buFont typeface="+mj-lt"/>
              <a:buAutoNum type="arabicPeriod"/>
            </a:pPr>
            <a:r>
              <a:rPr lang="en-US" sz="2600" dirty="0">
                <a:solidFill>
                  <a:schemeClr val="tx1">
                    <a:lumMod val="85000"/>
                    <a:lumOff val="15000"/>
                  </a:schemeClr>
                </a:solidFill>
              </a:rPr>
              <a:t>Can you describe how this tooling can be used at the population level?  At the individual patient level?</a:t>
            </a:r>
          </a:p>
          <a:p>
            <a:pPr marL="914400" lvl="1" indent="-457200">
              <a:buFont typeface="+mj-lt"/>
              <a:buAutoNum type="arabicPeriod"/>
            </a:pPr>
            <a:r>
              <a:rPr lang="en-US" sz="2600" dirty="0">
                <a:solidFill>
                  <a:schemeClr val="tx1">
                    <a:lumMod val="85000"/>
                    <a:lumOff val="15000"/>
                  </a:schemeClr>
                </a:solidFill>
              </a:rPr>
              <a:t>How could use of the ACG system help a PMCOE define or understand their cohort? </a:t>
            </a:r>
          </a:p>
          <a:p>
            <a:pPr marL="914400" lvl="1" indent="-457200">
              <a:buFont typeface="+mj-lt"/>
              <a:buAutoNum type="arabicPeriod"/>
            </a:pPr>
            <a:r>
              <a:rPr lang="en-US" sz="2600" dirty="0">
                <a:solidFill>
                  <a:schemeClr val="tx1">
                    <a:lumMod val="85000"/>
                    <a:lumOff val="15000"/>
                  </a:schemeClr>
                </a:solidFill>
              </a:rPr>
              <a:t>Many Precision Medicine groups are interested in using ACG output in their modeling.  Will ACG data become available within PMAP or in a way that is accessible to PMCOEs for use with cohorts and projections?</a:t>
            </a:r>
          </a:p>
        </p:txBody>
      </p:sp>
      <p:sp>
        <p:nvSpPr>
          <p:cNvPr id="6" name="Title 14">
            <a:extLst>
              <a:ext uri="{FF2B5EF4-FFF2-40B4-BE49-F238E27FC236}">
                <a16:creationId xmlns:a16="http://schemas.microsoft.com/office/drawing/2014/main" id="{B600C24F-6BCF-8CCC-EAE0-3DDEB9DF1CF8}"/>
              </a:ext>
            </a:extLst>
          </p:cNvPr>
          <p:cNvSpPr txBox="1">
            <a:spLocks/>
          </p:cNvSpPr>
          <p:nvPr/>
        </p:nvSpPr>
        <p:spPr>
          <a:xfrm>
            <a:off x="254643" y="460649"/>
            <a:ext cx="11447362" cy="840658"/>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mn-lt"/>
              </a:rPr>
              <a:t>Panel Questions: Validation and Deployment of Tools</a:t>
            </a:r>
          </a:p>
        </p:txBody>
      </p:sp>
      <p:pic>
        <p:nvPicPr>
          <p:cNvPr id="5" name="Graphic 4">
            <a:extLst>
              <a:ext uri="{FF2B5EF4-FFF2-40B4-BE49-F238E27FC236}">
                <a16:creationId xmlns:a16="http://schemas.microsoft.com/office/drawing/2014/main" id="{97B41AB0-6460-D710-7DC3-218646EE56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27576" y="634553"/>
            <a:ext cx="612951" cy="544846"/>
          </a:xfrm>
          <a:prstGeom prst="rect">
            <a:avLst/>
          </a:prstGeom>
        </p:spPr>
      </p:pic>
    </p:spTree>
    <p:extLst>
      <p:ext uri="{BB962C8B-B14F-4D97-AF65-F5344CB8AC3E}">
        <p14:creationId xmlns:p14="http://schemas.microsoft.com/office/powerpoint/2010/main" val="2335060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0000">
              <a:srgbClr val="024C8F"/>
            </a:gs>
            <a:gs pos="100000">
              <a:srgbClr val="0055BB"/>
            </a:gs>
          </a:gsLst>
          <a:lin ang="0" scaled="0"/>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C43C167-CAB4-898E-BBFA-9FCDF4880812}"/>
              </a:ext>
            </a:extLst>
          </p:cNvPr>
          <p:cNvSpPr txBox="1">
            <a:spLocks/>
          </p:cNvSpPr>
          <p:nvPr/>
        </p:nvSpPr>
        <p:spPr>
          <a:xfrm>
            <a:off x="682906" y="3061917"/>
            <a:ext cx="10359341" cy="29106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rPr>
              <a:t>Questions for the panelists from the audience?</a:t>
            </a:r>
          </a:p>
          <a:p>
            <a:pPr marL="0" indent="0" algn="ctr">
              <a:buNone/>
            </a:pPr>
            <a:r>
              <a:rPr lang="en-US" sz="4000" b="1" dirty="0">
                <a:solidFill>
                  <a:schemeClr val="bg1"/>
                </a:solidFill>
              </a:rPr>
              <a:t> </a:t>
            </a:r>
          </a:p>
        </p:txBody>
      </p:sp>
      <p:pic>
        <p:nvPicPr>
          <p:cNvPr id="7" name="Graphic 6">
            <a:extLst>
              <a:ext uri="{FF2B5EF4-FFF2-40B4-BE49-F238E27FC236}">
                <a16:creationId xmlns:a16="http://schemas.microsoft.com/office/drawing/2014/main" id="{2B1A7642-97D4-6F90-85EF-1B9FA2335F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020" y="1542554"/>
            <a:ext cx="4414575" cy="5886100"/>
          </a:xfrm>
          <a:prstGeom prst="rect">
            <a:avLst/>
          </a:prstGeom>
        </p:spPr>
      </p:pic>
    </p:spTree>
    <p:extLst>
      <p:ext uri="{BB962C8B-B14F-4D97-AF65-F5344CB8AC3E}">
        <p14:creationId xmlns:p14="http://schemas.microsoft.com/office/powerpoint/2010/main" val="814368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358478-5CBB-4CA3-8674-1CECD263C3B2}"/>
              </a:ext>
            </a:extLst>
          </p:cNvPr>
          <p:cNvSpPr>
            <a:spLocks noGrp="1"/>
          </p:cNvSpPr>
          <p:nvPr>
            <p:ph idx="1"/>
          </p:nvPr>
        </p:nvSpPr>
        <p:spPr>
          <a:xfrm>
            <a:off x="838200" y="1684798"/>
            <a:ext cx="10805932" cy="4033096"/>
          </a:xfrm>
        </p:spPr>
        <p:txBody>
          <a:bodyPr>
            <a:normAutofit/>
          </a:bodyPr>
          <a:lstStyle/>
          <a:p>
            <a:pPr marL="742950" indent="-742950">
              <a:buFont typeface="+mj-lt"/>
              <a:buAutoNum type="arabicPeriod"/>
            </a:pPr>
            <a:r>
              <a:rPr lang="en-US" sz="3600" dirty="0">
                <a:solidFill>
                  <a:srgbClr val="024C8F"/>
                </a:solidFill>
              </a:rPr>
              <a:t>What is the biggest challenge your teams face with PMCOE engagement?</a:t>
            </a:r>
            <a:br>
              <a:rPr lang="en-US" sz="3600" dirty="0">
                <a:solidFill>
                  <a:srgbClr val="024C8F"/>
                </a:solidFill>
              </a:rPr>
            </a:br>
            <a:endParaRPr lang="en-US" sz="3600" dirty="0">
              <a:solidFill>
                <a:srgbClr val="024C8F"/>
              </a:solidFill>
            </a:endParaRPr>
          </a:p>
          <a:p>
            <a:pPr marL="742950" indent="-742950">
              <a:buFont typeface="+mj-lt"/>
              <a:buAutoNum type="arabicPeriod"/>
            </a:pPr>
            <a:r>
              <a:rPr lang="en-US" sz="3600" dirty="0">
                <a:solidFill>
                  <a:srgbClr val="024C8F"/>
                </a:solidFill>
              </a:rPr>
              <a:t>What do you see as the biggest opportunity for PMCOE collaboration?</a:t>
            </a:r>
          </a:p>
          <a:p>
            <a:endParaRPr lang="en-US" sz="2400" dirty="0">
              <a:solidFill>
                <a:schemeClr val="tx1">
                  <a:lumMod val="85000"/>
                  <a:lumOff val="15000"/>
                </a:schemeClr>
              </a:solidFill>
            </a:endParaRPr>
          </a:p>
        </p:txBody>
      </p:sp>
      <p:sp>
        <p:nvSpPr>
          <p:cNvPr id="6" name="Title 14">
            <a:extLst>
              <a:ext uri="{FF2B5EF4-FFF2-40B4-BE49-F238E27FC236}">
                <a16:creationId xmlns:a16="http://schemas.microsoft.com/office/drawing/2014/main" id="{B600C24F-6BCF-8CCC-EAE0-3DDEB9DF1CF8}"/>
              </a:ext>
            </a:extLst>
          </p:cNvPr>
          <p:cNvSpPr txBox="1">
            <a:spLocks/>
          </p:cNvSpPr>
          <p:nvPr/>
        </p:nvSpPr>
        <p:spPr>
          <a:xfrm>
            <a:off x="839788" y="45720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24C8F"/>
                </a:solidFill>
                <a:latin typeface="+mn-lt"/>
              </a:rPr>
              <a:t>Panel: Closing Questions </a:t>
            </a:r>
            <a:endParaRPr lang="en-US" dirty="0">
              <a:solidFill>
                <a:srgbClr val="024C8F"/>
              </a:solidFill>
              <a:latin typeface="+mn-lt"/>
            </a:endParaRPr>
          </a:p>
        </p:txBody>
      </p:sp>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2">
            <a:extLst>
              <a:ext uri="{28A0092B-C50C-407E-A947-70E740481C1C}">
                <a14:useLocalDpi xmlns:a14="http://schemas.microsoft.com/office/drawing/2010/main"/>
              </a:ext>
            </a:extLst>
          </a:blip>
          <a:srcRect t="76636"/>
          <a:stretch/>
        </p:blipFill>
        <p:spPr>
          <a:xfrm>
            <a:off x="0" y="5255664"/>
            <a:ext cx="12192000" cy="1602336"/>
          </a:xfrm>
          <a:prstGeom prst="rect">
            <a:avLst/>
          </a:prstGeom>
        </p:spPr>
      </p:pic>
      <p:pic>
        <p:nvPicPr>
          <p:cNvPr id="5" name="Graphic 4">
            <a:extLst>
              <a:ext uri="{FF2B5EF4-FFF2-40B4-BE49-F238E27FC236}">
                <a16:creationId xmlns:a16="http://schemas.microsoft.com/office/drawing/2014/main" id="{3606C177-4DB8-B212-B09F-6555A617C7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11948" y="272269"/>
            <a:ext cx="612951" cy="544846"/>
          </a:xfrm>
          <a:prstGeom prst="rect">
            <a:avLst/>
          </a:prstGeom>
        </p:spPr>
      </p:pic>
    </p:spTree>
    <p:extLst>
      <p:ext uri="{BB962C8B-B14F-4D97-AF65-F5344CB8AC3E}">
        <p14:creationId xmlns:p14="http://schemas.microsoft.com/office/powerpoint/2010/main" val="640062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5DFE902-A5C3-F635-A336-0AB39613CD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2970" y="0"/>
            <a:ext cx="12537938" cy="6858000"/>
          </a:xfrm>
          <a:prstGeom prst="rect">
            <a:avLst/>
          </a:prstGeom>
        </p:spPr>
      </p:pic>
      <p:sp>
        <p:nvSpPr>
          <p:cNvPr id="3" name="Subtitle 2">
            <a:extLst>
              <a:ext uri="{FF2B5EF4-FFF2-40B4-BE49-F238E27FC236}">
                <a16:creationId xmlns:a16="http://schemas.microsoft.com/office/drawing/2014/main" id="{3E7C789F-A42C-CE2C-2463-8FBF3C8EC58E}"/>
              </a:ext>
            </a:extLst>
          </p:cNvPr>
          <p:cNvSpPr>
            <a:spLocks noGrp="1"/>
          </p:cNvSpPr>
          <p:nvPr>
            <p:ph type="subTitle" idx="1"/>
          </p:nvPr>
        </p:nvSpPr>
        <p:spPr>
          <a:xfrm>
            <a:off x="1429620" y="2097329"/>
            <a:ext cx="9144000" cy="1655762"/>
          </a:xfrm>
        </p:spPr>
        <p:txBody>
          <a:bodyPr>
            <a:normAutofit/>
          </a:bodyPr>
          <a:lstStyle/>
          <a:p>
            <a:r>
              <a:rPr lang="en-US" sz="8800" b="1" dirty="0">
                <a:solidFill>
                  <a:schemeClr val="bg1"/>
                </a:solidFill>
              </a:rPr>
              <a:t>THANK YOU!</a:t>
            </a:r>
          </a:p>
        </p:txBody>
      </p:sp>
      <p:pic>
        <p:nvPicPr>
          <p:cNvPr id="6" name="Picture 5">
            <a:extLst>
              <a:ext uri="{FF2B5EF4-FFF2-40B4-BE49-F238E27FC236}">
                <a16:creationId xmlns:a16="http://schemas.microsoft.com/office/drawing/2014/main" id="{A32F10C0-2CFD-70AD-691C-CBB176C331A5}"/>
              </a:ext>
            </a:extLst>
          </p:cNvPr>
          <p:cNvPicPr>
            <a:picLocks noChangeAspect="1"/>
          </p:cNvPicPr>
          <p:nvPr/>
        </p:nvPicPr>
        <p:blipFill>
          <a:blip r:embed="rId3"/>
          <a:stretch>
            <a:fillRect/>
          </a:stretch>
        </p:blipFill>
        <p:spPr>
          <a:xfrm>
            <a:off x="3162686" y="4885195"/>
            <a:ext cx="5677867" cy="1229715"/>
          </a:xfrm>
          <a:prstGeom prst="rect">
            <a:avLst/>
          </a:prstGeom>
        </p:spPr>
      </p:pic>
    </p:spTree>
    <p:extLst>
      <p:ext uri="{BB962C8B-B14F-4D97-AF65-F5344CB8AC3E}">
        <p14:creationId xmlns:p14="http://schemas.microsoft.com/office/powerpoint/2010/main" val="16530531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9b8d7f4-959b-412b-9745-dad4f70d078f" xsi:nil="true"/>
    <lcf76f155ced4ddcb4097134ff3c332f xmlns="95564584-6ba4-4c00-b362-d993282c224b">
      <Terms xmlns="http://schemas.microsoft.com/office/infopath/2007/PartnerControls"/>
    </lcf76f155ced4ddcb4097134ff3c332f>
    <SharedWithUsers xmlns="89b8d7f4-959b-412b-9745-dad4f70d078f">
      <UserInfo>
        <DisplayName>Lisa Sparks</DisplayName>
        <AccountId>504</AccountId>
        <AccountType/>
      </UserInfo>
      <UserInfo>
        <DisplayName>Mara Veraar</DisplayName>
        <AccountId>814</AccountId>
        <AccountType/>
      </UserInfo>
      <UserInfo>
        <DisplayName>Dee Coleman</DisplayName>
        <AccountId>816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4ACF62B73F514E902B170932EECCC5" ma:contentTypeVersion="16" ma:contentTypeDescription="Create a new document." ma:contentTypeScope="" ma:versionID="9288be72b514670f5025cd15839ea8f7">
  <xsd:schema xmlns:xsd="http://www.w3.org/2001/XMLSchema" xmlns:xs="http://www.w3.org/2001/XMLSchema" xmlns:p="http://schemas.microsoft.com/office/2006/metadata/properties" xmlns:ns2="95564584-6ba4-4c00-b362-d993282c224b" xmlns:ns3="89b8d7f4-959b-412b-9745-dad4f70d078f" targetNamespace="http://schemas.microsoft.com/office/2006/metadata/properties" ma:root="true" ma:fieldsID="b646a5aeb42a7313a76d0089d78a7c0a" ns2:_="" ns3:_="">
    <xsd:import namespace="95564584-6ba4-4c00-b362-d993282c224b"/>
    <xsd:import namespace="89b8d7f4-959b-412b-9745-dad4f70d078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564584-6ba4-4c00-b362-d993282c22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9b8d7f4-959b-412b-9745-dad4f70d078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925fb36-fc7b-486c-8553-818e6d783bb8}" ma:internalName="TaxCatchAll" ma:showField="CatchAllData" ma:web="89b8d7f4-959b-412b-9745-dad4f70d07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AA2146-AC82-4C18-8ACB-A14423FB7375}">
  <ds:schemaRefs>
    <ds:schemaRef ds:uri="http://schemas.microsoft.com/sharepoint/v3/contenttype/forms"/>
  </ds:schemaRefs>
</ds:datastoreItem>
</file>

<file path=customXml/itemProps2.xml><?xml version="1.0" encoding="utf-8"?>
<ds:datastoreItem xmlns:ds="http://schemas.openxmlformats.org/officeDocument/2006/customXml" ds:itemID="{C74A618C-A502-45AE-9E10-8F794D0B485C}">
  <ds:schemaRefs>
    <ds:schemaRef ds:uri="http://www.w3.org/XML/1998/namespace"/>
    <ds:schemaRef ds:uri="http://schemas.microsoft.com/office/2006/metadata/properties"/>
    <ds:schemaRef ds:uri="http://schemas.microsoft.com/office/infopath/2007/PartnerControls"/>
    <ds:schemaRef ds:uri="95564584-6ba4-4c00-b362-d993282c224b"/>
    <ds:schemaRef ds:uri="http://purl.org/dc/elements/1.1/"/>
    <ds:schemaRef ds:uri="89b8d7f4-959b-412b-9745-dad4f70d078f"/>
    <ds:schemaRef ds:uri="http://purl.org/dc/terms/"/>
    <ds:schemaRef ds:uri="http://schemas.microsoft.com/office/2006/documentManagement/type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AD607AD9-DE8D-4512-959F-8DA853973B3A}">
  <ds:schemaRefs>
    <ds:schemaRef ds:uri="89b8d7f4-959b-412b-9745-dad4f70d078f"/>
    <ds:schemaRef ds:uri="95564584-6ba4-4c00-b362-d993282c22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1462</TotalTime>
  <Words>3161</Words>
  <Application>Microsoft Office PowerPoint</Application>
  <PresentationFormat>Widescreen</PresentationFormat>
  <Paragraphs>273</Paragraphs>
  <Slides>32</Slides>
  <Notes>7</Notes>
  <HiddenSlides>4</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Calibri Light</vt:lpstr>
      <vt:lpstr>Courier New</vt:lpstr>
      <vt:lpstr>Garamond</vt:lpstr>
      <vt:lpstr>Times</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Population Health Informatics &amp;  inHealth</vt:lpstr>
      <vt:lpstr>Population Health</vt:lpstr>
      <vt:lpstr>Population Health Risk Stratification</vt:lpstr>
      <vt:lpstr>Population Health Risk Stratification</vt:lpstr>
      <vt:lpstr>Population Health Data Sources</vt:lpstr>
      <vt:lpstr>Population Health Data Sources</vt:lpstr>
      <vt:lpstr>Population Health Analytics</vt:lpstr>
      <vt:lpstr>PowerPoint Presentation</vt:lpstr>
      <vt:lpstr>Data Methods</vt:lpstr>
      <vt:lpstr>Big Data</vt:lpstr>
      <vt:lpstr>Big Data and Population Health</vt:lpstr>
      <vt:lpstr>Challenges and Opportunities</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Parastoo Aslanbeik</dc:creator>
  <cp:lastModifiedBy>Vanessa Gleklen</cp:lastModifiedBy>
  <cp:revision>7</cp:revision>
  <dcterms:created xsi:type="dcterms:W3CDTF">2022-05-13T16:39:10Z</dcterms:created>
  <dcterms:modified xsi:type="dcterms:W3CDTF">2023-04-03T15:17:41Z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0x010100104ACF62B73F514E902B170932EECCC5</vt:lpwstr>
  </property>
  <property fmtid="{D5CDD505-2E9C-101B-9397-08002B2CF9AE}" pid="3" name="MediaServiceImageTags">
    <vt:lpwstr/>
  </property>
</Properties>
</file>