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317" r:id="rId5"/>
    <p:sldId id="257" r:id="rId6"/>
    <p:sldId id="260" r:id="rId7"/>
    <p:sldId id="258" r:id="rId8"/>
    <p:sldId id="324" r:id="rId9"/>
    <p:sldId id="262" r:id="rId10"/>
    <p:sldId id="325" r:id="rId11"/>
    <p:sldId id="326" r:id="rId12"/>
    <p:sldId id="271" r:id="rId13"/>
    <p:sldId id="319" r:id="rId14"/>
    <p:sldId id="320" r:id="rId15"/>
    <p:sldId id="263" r:id="rId16"/>
    <p:sldId id="265" r:id="rId17"/>
    <p:sldId id="266" r:id="rId18"/>
    <p:sldId id="267" r:id="rId19"/>
    <p:sldId id="322" r:id="rId20"/>
    <p:sldId id="272" r:id="rId21"/>
    <p:sldId id="304" r:id="rId22"/>
    <p:sldId id="316" r:id="rId23"/>
    <p:sldId id="327" r:id="rId24"/>
    <p:sldId id="261" r:id="rId25"/>
    <p:sldId id="289" r:id="rId26"/>
    <p:sldId id="332" r:id="rId27"/>
    <p:sldId id="323" r:id="rId28"/>
    <p:sldId id="312" r:id="rId29"/>
    <p:sldId id="331" r:id="rId30"/>
    <p:sldId id="330" r:id="rId31"/>
    <p:sldId id="32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400"/>
    <a:srgbClr val="00A4DF"/>
    <a:srgbClr val="EDAE00"/>
    <a:srgbClr val="C8C600"/>
    <a:srgbClr val="3AA93B"/>
    <a:srgbClr val="D4BF25"/>
    <a:srgbClr val="EFD728"/>
    <a:srgbClr val="0087F9"/>
    <a:srgbClr val="B07000"/>
    <a:srgbClr val="BFE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44"/>
    <p:restoredTop sz="74633"/>
  </p:normalViewPr>
  <p:slideViewPr>
    <p:cSldViewPr snapToGrid="0" snapToObjects="1">
      <p:cViewPr>
        <p:scale>
          <a:sx n="94" d="100"/>
          <a:sy n="94" d="100"/>
        </p:scale>
        <p:origin x="264" y="6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68DCD-842E-FF41-B197-CE23D1AFB943}"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59AD6-24AB-5248-99AD-92C37E628E45}" type="slidenum">
              <a:rPr lang="en-US" smtClean="0"/>
              <a:t>‹#›</a:t>
            </a:fld>
            <a:endParaRPr lang="en-US"/>
          </a:p>
        </p:txBody>
      </p:sp>
    </p:spTree>
    <p:extLst>
      <p:ext uri="{BB962C8B-B14F-4D97-AF65-F5344CB8AC3E}">
        <p14:creationId xmlns:p14="http://schemas.microsoft.com/office/powerpoint/2010/main" val="121576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r>
              <a:rPr lang="en-US" baseline="0" dirty="0"/>
              <a:t> my name is Aparna Natarajan, I am a Product Manager at the Johns Hopkins Precision Medicine Team.</a:t>
            </a:r>
          </a:p>
          <a:p>
            <a:endParaRPr lang="en-US" baseline="0" dirty="0"/>
          </a:p>
          <a:p>
            <a:r>
              <a:rPr lang="en-US" i="0" baseline="0" dirty="0"/>
              <a:t>We, at the Precision Medicine team are </a:t>
            </a:r>
            <a:r>
              <a:rPr lang="en-US" sz="1200" b="0" i="0" kern="1200" dirty="0">
                <a:solidFill>
                  <a:schemeClr val="tx1"/>
                </a:solidFill>
                <a:effectLst/>
                <a:latin typeface="+mn-lt"/>
                <a:ea typeface="+mn-ea"/>
                <a:cs typeface="+mn-cs"/>
              </a:rPr>
              <a:t>responsible for driving the success of clinical teams in the </a:t>
            </a:r>
            <a:r>
              <a:rPr lang="en-US" sz="1200" b="0" i="0" kern="1200" dirty="0" err="1">
                <a:solidFill>
                  <a:schemeClr val="tx1"/>
                </a:solidFill>
                <a:effectLst/>
                <a:latin typeface="+mn-lt"/>
                <a:ea typeface="+mn-ea"/>
                <a:cs typeface="+mn-cs"/>
              </a:rPr>
              <a:t>inHealth</a:t>
            </a:r>
            <a:r>
              <a:rPr lang="en-US" sz="1200" b="0" i="0" kern="1200" dirty="0">
                <a:solidFill>
                  <a:schemeClr val="tx1"/>
                </a:solidFill>
                <a:effectLst/>
                <a:latin typeface="+mn-lt"/>
                <a:ea typeface="+mn-ea"/>
                <a:cs typeface="+mn-cs"/>
              </a:rPr>
              <a:t> Precision Medicine program through the development of technology solutions, thereby giving researchers the ability to discover new patient subgroups and clinicians the ability to deliver new insights into their clinical practice. </a:t>
            </a:r>
            <a:endParaRPr lang="en-US" i="0" baseline="0" dirty="0"/>
          </a:p>
          <a:p>
            <a:endParaRPr lang="en-US" i="0" baseline="0" dirty="0"/>
          </a:p>
          <a:p>
            <a:r>
              <a:rPr lang="en-US" i="0" baseline="0" dirty="0"/>
              <a:t>I am here today to discuss Patient Insight, our tool for longitudinal visualization of patient data.</a:t>
            </a:r>
          </a:p>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1</a:t>
            </a:fld>
            <a:endParaRPr lang="en-US"/>
          </a:p>
        </p:txBody>
      </p:sp>
    </p:spTree>
    <p:extLst>
      <p:ext uri="{BB962C8B-B14F-4D97-AF65-F5344CB8AC3E}">
        <p14:creationId xmlns:p14="http://schemas.microsoft.com/office/powerpoint/2010/main" val="4044039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also stand to gain from this tool by being able to access to overall disease trajectory in one place.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Such insights help increase confidence and awareness about one’s health state. </a:t>
            </a:r>
          </a:p>
          <a:p>
            <a:endParaRPr lang="en-US" dirty="0"/>
          </a:p>
          <a:p>
            <a:r>
              <a:rPr lang="en-US" dirty="0"/>
              <a:t>By acting as a liaison between the physician and the patient, the tool helps increase patient participation in the decision-making process and thereby enhancing the quality of care. </a:t>
            </a:r>
          </a:p>
          <a:p>
            <a:endParaRPr lang="en-US" dirty="0"/>
          </a:p>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10</a:t>
            </a:fld>
            <a:endParaRPr lang="en-US"/>
          </a:p>
        </p:txBody>
      </p:sp>
    </p:spTree>
    <p:extLst>
      <p:ext uri="{BB962C8B-B14F-4D97-AF65-F5344CB8AC3E}">
        <p14:creationId xmlns:p14="http://schemas.microsoft.com/office/powerpoint/2010/main" val="339642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our design philosophy, we start a unified view of curated EMR data from Epic, forming Layer 1 of the design.</a:t>
            </a:r>
          </a:p>
          <a:p>
            <a:endParaRPr lang="en-US" dirty="0"/>
          </a:p>
          <a:p>
            <a:r>
              <a:rPr lang="en-US" dirty="0"/>
              <a:t>We then add research data to it to form the “Aggregated Data”, constituting Layer 2 of the design. </a:t>
            </a:r>
          </a:p>
          <a:p>
            <a:endParaRPr lang="en-US" dirty="0"/>
          </a:p>
          <a:p>
            <a:r>
              <a:rPr lang="en-US" dirty="0"/>
              <a:t>Finally, we move on to Layer 3, where the data is transformed to build custom prediction models. </a:t>
            </a:r>
          </a:p>
          <a:p>
            <a:endParaRPr lang="en-US" dirty="0"/>
          </a:p>
          <a:p>
            <a:r>
              <a:rPr lang="en-US" dirty="0"/>
              <a:t>This way, the transition from static data visualization to dynamic data presentation is embedded into the user experience through a human centered design approach. </a:t>
            </a:r>
          </a:p>
        </p:txBody>
      </p:sp>
      <p:sp>
        <p:nvSpPr>
          <p:cNvPr id="4" name="Slide Number Placeholder 3"/>
          <p:cNvSpPr>
            <a:spLocks noGrp="1"/>
          </p:cNvSpPr>
          <p:nvPr>
            <p:ph type="sldNum" sz="quarter" idx="5"/>
          </p:nvPr>
        </p:nvSpPr>
        <p:spPr/>
        <p:txBody>
          <a:bodyPr/>
          <a:lstStyle/>
          <a:p>
            <a:fld id="{1BE59AD6-24AB-5248-99AD-92C37E628E45}" type="slidenum">
              <a:rPr lang="en-US" smtClean="0"/>
              <a:t>12</a:t>
            </a:fld>
            <a:endParaRPr lang="en-US"/>
          </a:p>
        </p:txBody>
      </p:sp>
    </p:spTree>
    <p:extLst>
      <p:ext uri="{BB962C8B-B14F-4D97-AF65-F5344CB8AC3E}">
        <p14:creationId xmlns:p14="http://schemas.microsoft.com/office/powerpoint/2010/main" val="255780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accomplish this design philosophy is depicted through a series of case studies from different COE’s. </a:t>
            </a:r>
          </a:p>
          <a:p>
            <a:endParaRPr lang="en-US" dirty="0"/>
          </a:p>
          <a:p>
            <a:r>
              <a:rPr lang="en-US" dirty="0"/>
              <a:t>Our first case study is Scleroderma COE whose requirement to view lab data as discrete charts on the longitudinal scale entails the redisplay of lab results from Epic in Patient Insight. </a:t>
            </a:r>
          </a:p>
        </p:txBody>
      </p:sp>
      <p:sp>
        <p:nvSpPr>
          <p:cNvPr id="4" name="Slide Number Placeholder 3"/>
          <p:cNvSpPr>
            <a:spLocks noGrp="1"/>
          </p:cNvSpPr>
          <p:nvPr>
            <p:ph type="sldNum" sz="quarter" idx="5"/>
          </p:nvPr>
        </p:nvSpPr>
        <p:spPr/>
        <p:txBody>
          <a:bodyPr/>
          <a:lstStyle/>
          <a:p>
            <a:fld id="{1BE59AD6-24AB-5248-99AD-92C37E628E45}" type="slidenum">
              <a:rPr lang="en-US" smtClean="0"/>
              <a:t>13</a:t>
            </a:fld>
            <a:endParaRPr lang="en-US"/>
          </a:p>
        </p:txBody>
      </p:sp>
    </p:spTree>
    <p:extLst>
      <p:ext uri="{BB962C8B-B14F-4D97-AF65-F5344CB8AC3E}">
        <p14:creationId xmlns:p14="http://schemas.microsoft.com/office/powerpoint/2010/main" val="2648001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requirement from Scleroderma </a:t>
            </a:r>
            <a:r>
              <a:rPr lang="en-US" dirty="0" err="1"/>
              <a:t>CoE</a:t>
            </a:r>
            <a:r>
              <a:rPr lang="en-US" dirty="0"/>
              <a:t> was to view both clinical and research antibody results data, at which point, we aggregated both them for the visualization.  </a:t>
            </a:r>
          </a:p>
        </p:txBody>
      </p:sp>
      <p:sp>
        <p:nvSpPr>
          <p:cNvPr id="4" name="Slide Number Placeholder 3"/>
          <p:cNvSpPr>
            <a:spLocks noGrp="1"/>
          </p:cNvSpPr>
          <p:nvPr>
            <p:ph type="sldNum" sz="quarter" idx="5"/>
          </p:nvPr>
        </p:nvSpPr>
        <p:spPr/>
        <p:txBody>
          <a:bodyPr/>
          <a:lstStyle/>
          <a:p>
            <a:fld id="{1BE59AD6-24AB-5248-99AD-92C37E628E45}" type="slidenum">
              <a:rPr lang="en-US" smtClean="0"/>
              <a:t>14</a:t>
            </a:fld>
            <a:endParaRPr lang="en-US"/>
          </a:p>
        </p:txBody>
      </p:sp>
    </p:spTree>
    <p:extLst>
      <p:ext uri="{BB962C8B-B14F-4D97-AF65-F5344CB8AC3E}">
        <p14:creationId xmlns:p14="http://schemas.microsoft.com/office/powerpoint/2010/main" val="389856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case study is from Nephrology </a:t>
            </a:r>
            <a:r>
              <a:rPr lang="en-US" dirty="0" err="1"/>
              <a:t>CoE</a:t>
            </a:r>
            <a:r>
              <a:rPr lang="en-US" dirty="0"/>
              <a:t> whose requirement was to predict 2-year and 5-year risk of Kidney failure based on KFRE scores. This was accomplished though transformation of the aggregated data using prediction models. </a:t>
            </a:r>
          </a:p>
        </p:txBody>
      </p:sp>
      <p:sp>
        <p:nvSpPr>
          <p:cNvPr id="4" name="Slide Number Placeholder 3"/>
          <p:cNvSpPr>
            <a:spLocks noGrp="1"/>
          </p:cNvSpPr>
          <p:nvPr>
            <p:ph type="sldNum" sz="quarter" idx="5"/>
          </p:nvPr>
        </p:nvSpPr>
        <p:spPr/>
        <p:txBody>
          <a:bodyPr/>
          <a:lstStyle/>
          <a:p>
            <a:fld id="{1BE59AD6-24AB-5248-99AD-92C37E628E45}" type="slidenum">
              <a:rPr lang="en-US" smtClean="0"/>
              <a:t>15</a:t>
            </a:fld>
            <a:endParaRPr lang="en-US"/>
          </a:p>
        </p:txBody>
      </p:sp>
    </p:spTree>
    <p:extLst>
      <p:ext uri="{BB962C8B-B14F-4D97-AF65-F5344CB8AC3E}">
        <p14:creationId xmlns:p14="http://schemas.microsoft.com/office/powerpoint/2010/main" val="3367938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research teams that need their own Patient Insight, we start the process by getting the Cohort List, the Data Elements and features followed by the Data Dictionary to pull data from multiple sources</a:t>
            </a:r>
          </a:p>
        </p:txBody>
      </p:sp>
      <p:sp>
        <p:nvSpPr>
          <p:cNvPr id="4" name="Slide Number Placeholder 3"/>
          <p:cNvSpPr>
            <a:spLocks noGrp="1"/>
          </p:cNvSpPr>
          <p:nvPr>
            <p:ph type="sldNum" sz="quarter" idx="5"/>
          </p:nvPr>
        </p:nvSpPr>
        <p:spPr/>
        <p:txBody>
          <a:bodyPr/>
          <a:lstStyle/>
          <a:p>
            <a:fld id="{1BE59AD6-24AB-5248-99AD-92C37E628E45}" type="slidenum">
              <a:rPr lang="en-US" smtClean="0"/>
              <a:t>17</a:t>
            </a:fld>
            <a:endParaRPr lang="en-US"/>
          </a:p>
        </p:txBody>
      </p:sp>
    </p:spTree>
    <p:extLst>
      <p:ext uri="{BB962C8B-B14F-4D97-AF65-F5344CB8AC3E}">
        <p14:creationId xmlns:p14="http://schemas.microsoft.com/office/powerpoint/2010/main" val="273618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primary data sources for Patient Insight is PMAP. The tool </a:t>
            </a:r>
            <a:r>
              <a:rPr lang="en-US" sz="1200" dirty="0"/>
              <a:t>consumes data projected and transformed from PMAP and the consumed data is segregated by COE specific cohorts.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Besides that, the application can also ingest data from Epic, RedCap or </a:t>
            </a:r>
            <a:r>
              <a:rPr lang="en-US" sz="1200" dirty="0" err="1"/>
              <a:t>Smartforms</a:t>
            </a:r>
            <a:r>
              <a:rPr lang="en-US" sz="1200" dirty="0"/>
              <a:t> independently based on specific data requirements of the research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Epic, the tool can also display data elements like medications, observations and </a:t>
            </a:r>
            <a:r>
              <a:rPr lang="en-US" sz="1200" dirty="0" err="1"/>
              <a:t>smartforms</a:t>
            </a:r>
            <a:r>
              <a:rPr lang="en-US" sz="1200" dirty="0"/>
              <a:t> in real time through FHIR.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 way, we are able to enrich the existing data from PMAP that has a 48-hr latency with real time data from Epic through FHIR.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p:txBody>
      </p:sp>
      <p:sp>
        <p:nvSpPr>
          <p:cNvPr id="4" name="Slide Number Placeholder 3"/>
          <p:cNvSpPr>
            <a:spLocks noGrp="1"/>
          </p:cNvSpPr>
          <p:nvPr>
            <p:ph type="sldNum" sz="quarter" idx="5"/>
          </p:nvPr>
        </p:nvSpPr>
        <p:spPr/>
        <p:txBody>
          <a:bodyPr/>
          <a:lstStyle/>
          <a:p>
            <a:fld id="{1BE59AD6-24AB-5248-99AD-92C37E628E45}" type="slidenum">
              <a:rPr lang="en-US" smtClean="0"/>
              <a:t>18</a:t>
            </a:fld>
            <a:endParaRPr lang="en-US"/>
          </a:p>
        </p:txBody>
      </p:sp>
    </p:spTree>
    <p:extLst>
      <p:ext uri="{BB962C8B-B14F-4D97-AF65-F5344CB8AC3E}">
        <p14:creationId xmlns:p14="http://schemas.microsoft.com/office/powerpoint/2010/main" val="1759330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FHIR, in short is a standard that defines how healthcare information can be exchanged between multiple systems.  Through its REST API approach, it </a:t>
            </a:r>
            <a:r>
              <a:rPr lang="en-US" sz="1200" b="0" i="0" kern="1200" dirty="0">
                <a:solidFill>
                  <a:schemeClr val="tx1"/>
                </a:solidFill>
                <a:effectLst/>
                <a:latin typeface="+mn-lt"/>
                <a:ea typeface="+mn-ea"/>
                <a:cs typeface="+mn-cs"/>
              </a:rPr>
              <a:t>enables sharing, integration and retrieval of clinical health data and other electronic health information easily. </a:t>
            </a:r>
            <a:endParaRPr lang="en-US" dirty="0"/>
          </a:p>
          <a:p>
            <a:endParaRPr lang="en-US" dirty="0"/>
          </a:p>
          <a:p>
            <a:r>
              <a:rPr lang="en-US" dirty="0"/>
              <a:t>One of the biggest advantages of FHIR is its ability to make data sharing real time. </a:t>
            </a:r>
          </a:p>
          <a:p>
            <a:endParaRPr lang="en-US" dirty="0"/>
          </a:p>
          <a:p>
            <a:r>
              <a:rPr lang="en-US" dirty="0"/>
              <a:t>It facilitates Interoperability out-of-the-box, where base resources can be used as is, but can also be adapted for local requirements. </a:t>
            </a:r>
          </a:p>
          <a:p>
            <a:endParaRPr lang="en-US" dirty="0"/>
          </a:p>
          <a:p>
            <a:r>
              <a:rPr lang="en-US" dirty="0"/>
              <a:t>By adopting existing standards and technologies already familiar to software developers, it has a strong focus on fast and simple design and facilitates quicker deployment for common views. </a:t>
            </a:r>
          </a:p>
          <a:p>
            <a:endParaRPr lang="en-US" dirty="0"/>
          </a:p>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19</a:t>
            </a:fld>
            <a:endParaRPr lang="en-US"/>
          </a:p>
        </p:txBody>
      </p:sp>
    </p:spTree>
    <p:extLst>
      <p:ext uri="{BB962C8B-B14F-4D97-AF65-F5344CB8AC3E}">
        <p14:creationId xmlns:p14="http://schemas.microsoft.com/office/powerpoint/2010/main" val="2467557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to our development process, once we get the requirements and data dictionary from research teams, we move on to schedule and transform the data projection. </a:t>
            </a:r>
          </a:p>
          <a:p>
            <a:endParaRPr lang="en-US" dirty="0"/>
          </a:p>
          <a:p>
            <a:r>
              <a:rPr lang="en-US" dirty="0"/>
              <a:t>Based on the sources of the data elements, we enable FHIR converters and map the FHIR codes. </a:t>
            </a:r>
          </a:p>
          <a:p>
            <a:r>
              <a:rPr lang="en-US" dirty="0"/>
              <a:t> </a:t>
            </a:r>
          </a:p>
          <a:p>
            <a:r>
              <a:rPr lang="en-US" dirty="0"/>
              <a:t>After that, we configure the views based on design specifications and finally deploy the instance in Epic.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20</a:t>
            </a:fld>
            <a:endParaRPr lang="en-US"/>
          </a:p>
        </p:txBody>
      </p:sp>
    </p:spTree>
    <p:extLst>
      <p:ext uri="{BB962C8B-B14F-4D97-AF65-F5344CB8AC3E}">
        <p14:creationId xmlns:p14="http://schemas.microsoft.com/office/powerpoint/2010/main" val="2317976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As part of that development process, </a:t>
            </a:r>
          </a:p>
          <a:p>
            <a:endParaRPr lang="en-US" baseline="0" dirty="0"/>
          </a:p>
          <a:p>
            <a:r>
              <a:rPr lang="en-US" baseline="0" dirty="0"/>
              <a:t>Our design team meets with the clinical research team to get their requirements</a:t>
            </a:r>
          </a:p>
          <a:p>
            <a:endParaRPr lang="en-US" baseline="0" dirty="0"/>
          </a:p>
          <a:p>
            <a:r>
              <a:rPr lang="en-US" baseline="0" dirty="0"/>
              <a:t>Then we create wireframe mockups followed by a prototype</a:t>
            </a:r>
          </a:p>
          <a:p>
            <a:endParaRPr lang="en-US" baseline="0" dirty="0"/>
          </a:p>
          <a:p>
            <a:r>
              <a:rPr lang="en-US" baseline="0" dirty="0"/>
              <a:t>And after multiple iterations, we deploy the application in Epic.</a:t>
            </a:r>
          </a:p>
        </p:txBody>
      </p:sp>
      <p:sp>
        <p:nvSpPr>
          <p:cNvPr id="4" name="Slide Number Placeholder 3"/>
          <p:cNvSpPr>
            <a:spLocks noGrp="1"/>
          </p:cNvSpPr>
          <p:nvPr>
            <p:ph type="sldNum" sz="quarter" idx="10"/>
          </p:nvPr>
        </p:nvSpPr>
        <p:spPr/>
        <p:txBody>
          <a:bodyPr/>
          <a:lstStyle/>
          <a:p>
            <a:fld id="{5E048916-B3C1-4139-8195-CF8C80AB7083}" type="slidenum">
              <a:rPr lang="en-US" smtClean="0"/>
              <a:t>21</a:t>
            </a:fld>
            <a:endParaRPr lang="en-US"/>
          </a:p>
        </p:txBody>
      </p:sp>
    </p:spTree>
    <p:extLst>
      <p:ext uri="{BB962C8B-B14F-4D97-AF65-F5344CB8AC3E}">
        <p14:creationId xmlns:p14="http://schemas.microsoft.com/office/powerpoint/2010/main" val="80181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today, we will be discussing the problems faced by clinicians and how Patient Insight serves as the solution. </a:t>
            </a:r>
          </a:p>
          <a:p>
            <a:endParaRPr lang="en-US" dirty="0"/>
          </a:p>
          <a:p>
            <a:r>
              <a:rPr lang="en-US" dirty="0"/>
              <a:t>We will highlight its value proposition before moving on to the specifics about the product, its design and development pipeline and finally have a peek into what our customers say about the tool. </a:t>
            </a:r>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BE59AD6-24AB-5248-99AD-92C37E628E45}" type="slidenum">
              <a:rPr lang="en-US" smtClean="0"/>
              <a:t>2</a:t>
            </a:fld>
            <a:endParaRPr lang="en-US"/>
          </a:p>
        </p:txBody>
      </p:sp>
    </p:spTree>
    <p:extLst>
      <p:ext uri="{BB962C8B-B14F-4D97-AF65-F5344CB8AC3E}">
        <p14:creationId xmlns:p14="http://schemas.microsoft.com/office/powerpoint/2010/main" val="3594672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As part of this endeavor, we aim to leverage the existing solution developed for current </a:t>
            </a:r>
            <a:r>
              <a:rPr lang="en-US" dirty="0" err="1"/>
              <a:t>CoE’s</a:t>
            </a:r>
            <a:r>
              <a:rPr lang="en-US" dirty="0"/>
              <a:t> by abstracting commonalities from their requirements into common feature sets and use them to deploy new instances. </a:t>
            </a:r>
          </a:p>
          <a:p>
            <a:endParaRPr lang="en-US" dirty="0"/>
          </a:p>
          <a:p>
            <a:r>
              <a:rPr lang="en-US" dirty="0"/>
              <a:t>That way, we reduce the time and resources required for development and maintenance of the instance.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are, however, scenarios where requirements need to be considered </a:t>
            </a:r>
            <a:r>
              <a:rPr lang="en-US" baseline="0" dirty="0" err="1"/>
              <a:t>w.r.t</a:t>
            </a:r>
            <a:r>
              <a:rPr lang="en-US" baseline="0" dirty="0"/>
              <a:t> their usefulness in some contexts.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such situations, we evaluate whether the generalized solution can be made to work, or the use case merits custom application development.</a:t>
            </a:r>
          </a:p>
          <a:p>
            <a:endParaRPr lang="en-US" dirty="0"/>
          </a:p>
        </p:txBody>
      </p:sp>
      <p:sp>
        <p:nvSpPr>
          <p:cNvPr id="4" name="Slide Number Placeholder 3"/>
          <p:cNvSpPr>
            <a:spLocks noGrp="1"/>
          </p:cNvSpPr>
          <p:nvPr>
            <p:ph type="sldNum" sz="quarter" idx="10"/>
          </p:nvPr>
        </p:nvSpPr>
        <p:spPr/>
        <p:txBody>
          <a:bodyPr/>
          <a:lstStyle/>
          <a:p>
            <a:fld id="{5E048916-B3C1-4139-8195-CF8C80AB7083}" type="slidenum">
              <a:rPr lang="en-US" smtClean="0"/>
              <a:t>22</a:t>
            </a:fld>
            <a:endParaRPr lang="en-US"/>
          </a:p>
        </p:txBody>
      </p:sp>
    </p:spTree>
    <p:extLst>
      <p:ext uri="{BB962C8B-B14F-4D97-AF65-F5344CB8AC3E}">
        <p14:creationId xmlns:p14="http://schemas.microsoft.com/office/powerpoint/2010/main" val="41363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have a successful launch of the application, some things are imperative</a:t>
            </a:r>
          </a:p>
          <a:p>
            <a:endParaRPr lang="en-US" dirty="0"/>
          </a:p>
          <a:p>
            <a:r>
              <a:rPr lang="en-US" dirty="0"/>
              <a:t>To start the build, we need the Cohort list, data elements and data Dictionary. </a:t>
            </a:r>
          </a:p>
          <a:p>
            <a:endParaRPr lang="en-US" dirty="0"/>
          </a:p>
          <a:p>
            <a:r>
              <a:rPr lang="en-US" dirty="0"/>
              <a:t>In order to validate the data elements and sources, we would actively collaborate with the Data Manager on the research team. And to validate the clinical findings, collaboration with the Principal Investigator is crucial. </a:t>
            </a:r>
          </a:p>
          <a:p>
            <a:endParaRPr lang="en-US" dirty="0"/>
          </a:p>
          <a:p>
            <a:r>
              <a:rPr lang="en-US" dirty="0"/>
              <a:t>This active collaboration between us and the research team, will serve as the foundation for a successful launch.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E048916-B3C1-4139-8195-CF8C80AB7083}" type="slidenum">
              <a:rPr lang="en-US" smtClean="0"/>
              <a:t>23</a:t>
            </a:fld>
            <a:endParaRPr lang="en-US"/>
          </a:p>
        </p:txBody>
      </p:sp>
    </p:spTree>
    <p:extLst>
      <p:ext uri="{BB962C8B-B14F-4D97-AF65-F5344CB8AC3E}">
        <p14:creationId xmlns:p14="http://schemas.microsoft.com/office/powerpoint/2010/main" val="1289981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we saw earlier in the case study, we have several Centers of Excellence like Multiple Sclerosis, Scleroderma, Nephrology and Myositis using the Patient Insight Application and many more lined up to get their own instance built in the near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Of them, Multiple Sclerosis gets data in real time through FHIR and Myositis is currently in the process of transitioning to FHIR, followed by the rest of the COE’s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through this application, we aim to help physicians improve diagnostic outcomes in their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25</a:t>
            </a:fld>
            <a:endParaRPr lang="en-US"/>
          </a:p>
        </p:txBody>
      </p:sp>
    </p:spTree>
    <p:extLst>
      <p:ext uri="{BB962C8B-B14F-4D97-AF65-F5344CB8AC3E}">
        <p14:creationId xmlns:p14="http://schemas.microsoft.com/office/powerpoint/2010/main" val="2735173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our users benefit in several ways from the Patient Insight Application.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26</a:t>
            </a:fld>
            <a:endParaRPr lang="en-US"/>
          </a:p>
        </p:txBody>
      </p:sp>
    </p:spTree>
    <p:extLst>
      <p:ext uri="{BB962C8B-B14F-4D97-AF65-F5344CB8AC3E}">
        <p14:creationId xmlns:p14="http://schemas.microsoft.com/office/powerpoint/2010/main" val="1751191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 that note, I would like to invite you to come and join our growing team and get powerful insights into your clinical practice.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Thank you for your time and attention today.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Next, let us move on to the Demo of the application to see it in Action.</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27</a:t>
            </a:fld>
            <a:endParaRPr lang="en-US"/>
          </a:p>
        </p:txBody>
      </p:sp>
    </p:spTree>
    <p:extLst>
      <p:ext uri="{BB962C8B-B14F-4D97-AF65-F5344CB8AC3E}">
        <p14:creationId xmlns:p14="http://schemas.microsoft.com/office/powerpoint/2010/main" val="3198932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28</a:t>
            </a:fld>
            <a:endParaRPr lang="en-US"/>
          </a:p>
        </p:txBody>
      </p:sp>
    </p:spTree>
    <p:extLst>
      <p:ext uri="{BB962C8B-B14F-4D97-AF65-F5344CB8AC3E}">
        <p14:creationId xmlns:p14="http://schemas.microsoft.com/office/powerpoint/2010/main" val="2275620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meet Dr Jane, a cardiologist whose research focuses on understanding the effects of Estrogen in aiding cardiac function on patients diagnosed with Diabetes.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part of her research, she wants to map her patients to the population and understand their prognosis with the treatment in-light of the medications and other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 also wants to assess their disease trajectory and treatment options in context of the patient subset. </a:t>
            </a:r>
          </a:p>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3</a:t>
            </a:fld>
            <a:endParaRPr lang="en-US"/>
          </a:p>
        </p:txBody>
      </p:sp>
    </p:spTree>
    <p:extLst>
      <p:ext uri="{BB962C8B-B14F-4D97-AF65-F5344CB8AC3E}">
        <p14:creationId xmlns:p14="http://schemas.microsoft.com/office/powerpoint/2010/main" val="555214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she is facing roadblocks in achieving them.</a:t>
            </a:r>
          </a:p>
          <a:p>
            <a:endParaRPr lang="en-US" dirty="0"/>
          </a:p>
          <a:p>
            <a:r>
              <a:rPr lang="en-US" dirty="0"/>
              <a:t>Having to refer multiple data sources to assess disease parameters make it time consuming </a:t>
            </a:r>
          </a:p>
          <a:p>
            <a:endParaRPr lang="en-US" dirty="0"/>
          </a:p>
          <a:p>
            <a:r>
              <a:rPr lang="en-US" dirty="0"/>
              <a:t>EMR in tabular format, makes it harder to interpret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without a unified view of all data, she is finding it hard to look at the </a:t>
            </a:r>
            <a:r>
              <a:rPr lang="en-US"/>
              <a:t>larger picture. </a:t>
            </a:r>
            <a:endParaRPr lang="en-US" dirty="0"/>
          </a:p>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4</a:t>
            </a:fld>
            <a:endParaRPr lang="en-US"/>
          </a:p>
        </p:txBody>
      </p:sp>
    </p:spTree>
    <p:extLst>
      <p:ext uri="{BB962C8B-B14F-4D97-AF65-F5344CB8AC3E}">
        <p14:creationId xmlns:p14="http://schemas.microsoft.com/office/powerpoint/2010/main" val="401642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5</a:t>
            </a:fld>
            <a:endParaRPr lang="en-US"/>
          </a:p>
        </p:txBody>
      </p:sp>
    </p:spTree>
    <p:extLst>
      <p:ext uri="{BB962C8B-B14F-4D97-AF65-F5344CB8AC3E}">
        <p14:creationId xmlns:p14="http://schemas.microsoft.com/office/powerpoint/2010/main" val="238380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solution we have developed for researchers like Dr. Jane aims to address all those challenges. </a:t>
            </a:r>
          </a:p>
          <a:p>
            <a:endParaRPr lang="en-US" dirty="0"/>
          </a:p>
          <a:p>
            <a:r>
              <a:rPr lang="en-US" dirty="0"/>
              <a:t>The tool we call as Patient Insight provides a unified view of curated data that is normalized on a common longitudinal scale. </a:t>
            </a:r>
          </a:p>
          <a:p>
            <a:endParaRPr lang="en-US" dirty="0"/>
          </a:p>
          <a:p>
            <a:r>
              <a:rPr lang="en-US" dirty="0"/>
              <a:t>This use case extends beyond the realms of research into clinical practice thereby assisting physicians to look at their patients ‘overall disease trends. With medication panels, patient events and custom-built charts its easy to look at the complete picture of the patient’s disease state and make tailored recommendations to the patient in context of the subgroups. </a:t>
            </a:r>
          </a:p>
        </p:txBody>
      </p:sp>
      <p:sp>
        <p:nvSpPr>
          <p:cNvPr id="4" name="Slide Number Placeholder 3"/>
          <p:cNvSpPr>
            <a:spLocks noGrp="1"/>
          </p:cNvSpPr>
          <p:nvPr>
            <p:ph type="sldNum" sz="quarter" idx="5"/>
          </p:nvPr>
        </p:nvSpPr>
        <p:spPr/>
        <p:txBody>
          <a:bodyPr/>
          <a:lstStyle/>
          <a:p>
            <a:fld id="{1BE59AD6-24AB-5248-99AD-92C37E628E45}" type="slidenum">
              <a:rPr lang="en-US" smtClean="0"/>
              <a:t>6</a:t>
            </a:fld>
            <a:endParaRPr lang="en-US"/>
          </a:p>
        </p:txBody>
      </p:sp>
    </p:spTree>
    <p:extLst>
      <p:ext uri="{BB962C8B-B14F-4D97-AF65-F5344CB8AC3E}">
        <p14:creationId xmlns:p14="http://schemas.microsoft.com/office/powerpoint/2010/main" val="186585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sneak peak of the application. We’ll see it all in action in the demo following this presentation. </a:t>
            </a:r>
          </a:p>
        </p:txBody>
      </p:sp>
      <p:sp>
        <p:nvSpPr>
          <p:cNvPr id="4" name="Slide Number Placeholder 3"/>
          <p:cNvSpPr>
            <a:spLocks noGrp="1"/>
          </p:cNvSpPr>
          <p:nvPr>
            <p:ph type="sldNum" sz="quarter" idx="5"/>
          </p:nvPr>
        </p:nvSpPr>
        <p:spPr/>
        <p:txBody>
          <a:bodyPr/>
          <a:lstStyle/>
          <a:p>
            <a:fld id="{1BE59AD6-24AB-5248-99AD-92C37E628E45}" type="slidenum">
              <a:rPr lang="en-US" smtClean="0"/>
              <a:t>7</a:t>
            </a:fld>
            <a:endParaRPr lang="en-US"/>
          </a:p>
        </p:txBody>
      </p:sp>
    </p:spTree>
    <p:extLst>
      <p:ext uri="{BB962C8B-B14F-4D97-AF65-F5344CB8AC3E}">
        <p14:creationId xmlns:p14="http://schemas.microsoft.com/office/powerpoint/2010/main" val="90409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59AD6-24AB-5248-99AD-92C37E628E45}" type="slidenum">
              <a:rPr lang="en-US" smtClean="0"/>
              <a:t>8</a:t>
            </a:fld>
            <a:endParaRPr lang="en-US"/>
          </a:p>
        </p:txBody>
      </p:sp>
    </p:spTree>
    <p:extLst>
      <p:ext uri="{BB962C8B-B14F-4D97-AF65-F5344CB8AC3E}">
        <p14:creationId xmlns:p14="http://schemas.microsoft.com/office/powerpoint/2010/main" val="415713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one thing to have an application to look at trends and make projections, but the true value proposition for clinicians comes from getting actionable research insights implemented into practice. </a:t>
            </a:r>
          </a:p>
          <a:p>
            <a:endParaRPr lang="en-US" dirty="0"/>
          </a:p>
          <a:p>
            <a:r>
              <a:rPr lang="en-US" dirty="0"/>
              <a:t>This helps in boosting assessment confidence and aids is better diagnosis and treatment, all while saving Prep-time for each patient. </a:t>
            </a:r>
          </a:p>
        </p:txBody>
      </p:sp>
      <p:sp>
        <p:nvSpPr>
          <p:cNvPr id="4" name="Slide Number Placeholder 3"/>
          <p:cNvSpPr>
            <a:spLocks noGrp="1"/>
          </p:cNvSpPr>
          <p:nvPr>
            <p:ph type="sldNum" sz="quarter" idx="5"/>
          </p:nvPr>
        </p:nvSpPr>
        <p:spPr/>
        <p:txBody>
          <a:bodyPr/>
          <a:lstStyle/>
          <a:p>
            <a:fld id="{1BE59AD6-24AB-5248-99AD-92C37E628E45}" type="slidenum">
              <a:rPr lang="en-US" smtClean="0"/>
              <a:t>9</a:t>
            </a:fld>
            <a:endParaRPr lang="en-US"/>
          </a:p>
        </p:txBody>
      </p:sp>
    </p:spTree>
    <p:extLst>
      <p:ext uri="{BB962C8B-B14F-4D97-AF65-F5344CB8AC3E}">
        <p14:creationId xmlns:p14="http://schemas.microsoft.com/office/powerpoint/2010/main" val="139135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1E782-4CB2-7E10-EC57-AE06294F0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182C8-B5AC-BD53-5506-83F5267E97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6674B-FF5F-1019-6AA0-48929AD6500A}"/>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5" name="Footer Placeholder 4">
            <a:extLst>
              <a:ext uri="{FF2B5EF4-FFF2-40B4-BE49-F238E27FC236}">
                <a16:creationId xmlns:a16="http://schemas.microsoft.com/office/drawing/2014/main" id="{CFD34904-294C-58D7-8167-1AECCFA2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FE593C-9AEA-F352-5669-8FE21C14096D}"/>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1154110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C8412-05F2-603C-EC43-314352877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4F51C2-D07A-6386-A77C-433F6D41DC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952BB-6008-80CF-3AD2-FE39951CD8C5}"/>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5" name="Footer Placeholder 4">
            <a:extLst>
              <a:ext uri="{FF2B5EF4-FFF2-40B4-BE49-F238E27FC236}">
                <a16:creationId xmlns:a16="http://schemas.microsoft.com/office/drawing/2014/main" id="{1644A17C-4702-CCD3-05A0-7B24D4F18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3F91D-F172-01CB-5ABA-0A7B488141B3}"/>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98465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92D21-50E6-41CE-D185-05FCB1A07E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64F79-92F7-CAF5-8777-B953EA1AD9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0CD8B-6CDE-005F-8694-49571B530E9B}"/>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5" name="Footer Placeholder 4">
            <a:extLst>
              <a:ext uri="{FF2B5EF4-FFF2-40B4-BE49-F238E27FC236}">
                <a16:creationId xmlns:a16="http://schemas.microsoft.com/office/drawing/2014/main" id="{CBA8BCD9-6E31-A500-EB86-617DADCB8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3B5E6-FF69-E919-0210-EB964EC8B0FE}"/>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319317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EB532-CB2A-D79E-B024-9D926FF98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7466-1210-4195-A4CE-D8833AB39B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F0CD5-5FD9-2E21-1E15-EEF38DBABC29}"/>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5" name="Footer Placeholder 4">
            <a:extLst>
              <a:ext uri="{FF2B5EF4-FFF2-40B4-BE49-F238E27FC236}">
                <a16:creationId xmlns:a16="http://schemas.microsoft.com/office/drawing/2014/main" id="{B8BE0726-16DF-4C0B-F6F1-745666569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A4262-B760-7EBB-45E6-C6EDD43B3D86}"/>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689131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B29D-2004-55A5-7521-4E0DE535A8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F077E0-2C53-E537-0C00-A7BCDC1236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C75F3B-1224-3533-3148-5C8B0CD41960}"/>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5" name="Footer Placeholder 4">
            <a:extLst>
              <a:ext uri="{FF2B5EF4-FFF2-40B4-BE49-F238E27FC236}">
                <a16:creationId xmlns:a16="http://schemas.microsoft.com/office/drawing/2014/main" id="{70858787-F016-EC3F-BE63-C48D3151C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C870C-62CD-7C12-01D4-9A926EEDB051}"/>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390157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28C5-5FE1-D993-5EFA-6C7B88DD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45994-27FE-884E-82F9-F1BA571AE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87993-66D4-1012-1FB9-B2AFE6CA2D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AA2BE0-496F-4A2B-A12E-66C7D8D24846}"/>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6" name="Footer Placeholder 5">
            <a:extLst>
              <a:ext uri="{FF2B5EF4-FFF2-40B4-BE49-F238E27FC236}">
                <a16:creationId xmlns:a16="http://schemas.microsoft.com/office/drawing/2014/main" id="{AFEB0E81-D524-B1B6-C5D0-1E2039C29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61F310-25AC-23B1-686B-5B54E2FFDDFB}"/>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2287435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BE19-95B5-14CB-EF67-D82B621E17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B2FC8A-A6E5-EA9C-489C-9B70F241FA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CFC48-FF2B-9005-D724-4FB2587E0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CCE2DF-0A73-E776-426E-7D355FB32B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6CA8F5-D1AA-55EB-1FD7-0E4F605DBD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1C8BC5-F215-94F3-6F57-55ADD6ABF296}"/>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8" name="Footer Placeholder 7">
            <a:extLst>
              <a:ext uri="{FF2B5EF4-FFF2-40B4-BE49-F238E27FC236}">
                <a16:creationId xmlns:a16="http://schemas.microsoft.com/office/drawing/2014/main" id="{D975B8EA-52FA-83F5-BC35-EF68C3E24B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1878F8-BE76-83EA-6869-2B0A69DD4942}"/>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3898504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1DB6-8C5F-7198-5BC9-AA9A5F2FAA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36BF0D-9E22-02DC-794A-95747B192DAE}"/>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4" name="Footer Placeholder 3">
            <a:extLst>
              <a:ext uri="{FF2B5EF4-FFF2-40B4-BE49-F238E27FC236}">
                <a16:creationId xmlns:a16="http://schemas.microsoft.com/office/drawing/2014/main" id="{E22A2D7F-3C8D-8C6D-0010-0B46605825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F77CAD-F3B0-57E0-22FA-446CD4B4647E}"/>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150780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75E63-0B8F-8994-FCBB-22BE03ABAEA1}"/>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3" name="Footer Placeholder 2">
            <a:extLst>
              <a:ext uri="{FF2B5EF4-FFF2-40B4-BE49-F238E27FC236}">
                <a16:creationId xmlns:a16="http://schemas.microsoft.com/office/drawing/2014/main" id="{D3E44425-7668-2F38-B696-C180DF8739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CEC5-0548-77F2-E4AA-737E7E60F7EF}"/>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204783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CBFD9-47EB-8269-AF07-9FB2FC061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79D00D-09E8-1D5E-367C-F3CD9B12C2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37512E-CACC-2CF8-9088-FB354B287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F301AA-02F2-7821-7E01-1E3625FDB25D}"/>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6" name="Footer Placeholder 5">
            <a:extLst>
              <a:ext uri="{FF2B5EF4-FFF2-40B4-BE49-F238E27FC236}">
                <a16:creationId xmlns:a16="http://schemas.microsoft.com/office/drawing/2014/main" id="{A033C9ED-9023-BCFA-3BAB-DCFED706B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6D003C-F900-3627-F223-6201B34F7C8A}"/>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133821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49D1-C824-42AA-9CF0-55C62F463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67F96F-72D5-FFCA-BBAD-8C1EDDBF49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4F7F15-FC20-16A4-0F50-3C6299F0D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0AEE69-60F4-3356-E76F-1EF144DC9922}"/>
              </a:ext>
            </a:extLst>
          </p:cNvPr>
          <p:cNvSpPr>
            <a:spLocks noGrp="1"/>
          </p:cNvSpPr>
          <p:nvPr>
            <p:ph type="dt" sz="half" idx="10"/>
          </p:nvPr>
        </p:nvSpPr>
        <p:spPr/>
        <p:txBody>
          <a:bodyPr/>
          <a:lstStyle/>
          <a:p>
            <a:fld id="{27FD5492-6D8A-C947-BE28-6C3FEC73F17F}" type="datetimeFigureOut">
              <a:rPr lang="en-US" smtClean="0"/>
              <a:t>6/30/2022</a:t>
            </a:fld>
            <a:endParaRPr lang="en-US"/>
          </a:p>
        </p:txBody>
      </p:sp>
      <p:sp>
        <p:nvSpPr>
          <p:cNvPr id="6" name="Footer Placeholder 5">
            <a:extLst>
              <a:ext uri="{FF2B5EF4-FFF2-40B4-BE49-F238E27FC236}">
                <a16:creationId xmlns:a16="http://schemas.microsoft.com/office/drawing/2014/main" id="{D0F67811-E2F3-BB27-6C72-C3D9102C3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3FDD-D519-3EEE-477B-EBDAB17E8132}"/>
              </a:ext>
            </a:extLst>
          </p:cNvPr>
          <p:cNvSpPr>
            <a:spLocks noGrp="1"/>
          </p:cNvSpPr>
          <p:nvPr>
            <p:ph type="sldNum" sz="quarter" idx="12"/>
          </p:nvPr>
        </p:nvSpPr>
        <p:spPr/>
        <p:txBody>
          <a:bodyPr/>
          <a:lstStyle/>
          <a:p>
            <a:fld id="{70FD7522-9A97-E043-A592-D619B1A7BD4B}" type="slidenum">
              <a:rPr lang="en-US" smtClean="0"/>
              <a:t>‹#›</a:t>
            </a:fld>
            <a:endParaRPr lang="en-US"/>
          </a:p>
        </p:txBody>
      </p:sp>
    </p:spTree>
    <p:extLst>
      <p:ext uri="{BB962C8B-B14F-4D97-AF65-F5344CB8AC3E}">
        <p14:creationId xmlns:p14="http://schemas.microsoft.com/office/powerpoint/2010/main" val="180408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997DD-BE6D-9A5E-4B91-3FB3E778F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14A43D-B0E0-ACDD-311E-76BD79E87F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9BFA0-5F48-3E80-7BD2-0DAC1930E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D5492-6D8A-C947-BE28-6C3FEC73F17F}" type="datetimeFigureOut">
              <a:rPr lang="en-US" smtClean="0"/>
              <a:t>6/30/2022</a:t>
            </a:fld>
            <a:endParaRPr lang="en-US"/>
          </a:p>
        </p:txBody>
      </p:sp>
      <p:sp>
        <p:nvSpPr>
          <p:cNvPr id="5" name="Footer Placeholder 4">
            <a:extLst>
              <a:ext uri="{FF2B5EF4-FFF2-40B4-BE49-F238E27FC236}">
                <a16:creationId xmlns:a16="http://schemas.microsoft.com/office/drawing/2014/main" id="{4D66D3AE-CDDB-EFF4-97A3-9E02FEAF35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F82869-7699-5F8E-CFA4-B287CA2806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D7522-9A97-E043-A592-D619B1A7BD4B}" type="slidenum">
              <a:rPr lang="en-US" smtClean="0"/>
              <a:t>‹#›</a:t>
            </a:fld>
            <a:endParaRPr lang="en-US"/>
          </a:p>
        </p:txBody>
      </p:sp>
    </p:spTree>
    <p:extLst>
      <p:ext uri="{BB962C8B-B14F-4D97-AF65-F5344CB8AC3E}">
        <p14:creationId xmlns:p14="http://schemas.microsoft.com/office/powerpoint/2010/main" val="1949977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18.sv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jpe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jpe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22.emf"/><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8.xml"/><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25.jpeg"/><Relationship Id="rId12" Type="http://schemas.openxmlformats.org/officeDocument/2006/relationships/image" Target="../media/image5.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24.jpeg"/><Relationship Id="rId11" Type="http://schemas.openxmlformats.org/officeDocument/2006/relationships/image" Target="../media/image3.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notesSlide" Target="../notesSlides/notesSlide18.xml"/><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7.m4a"/><Relationship Id="rId7" Type="http://schemas.openxmlformats.org/officeDocument/2006/relationships/image" Target="../media/image30.png"/><Relationship Id="rId12"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9.png"/><Relationship Id="rId11" Type="http://schemas.openxmlformats.org/officeDocument/2006/relationships/image" Target="../media/image5.png"/><Relationship Id="rId5" Type="http://schemas.openxmlformats.org/officeDocument/2006/relationships/notesSlide" Target="../notesSlides/notesSlide19.xml"/><Relationship Id="rId10" Type="http://schemas.openxmlformats.org/officeDocument/2006/relationships/image" Target="../media/image32.png"/><Relationship Id="rId4" Type="http://schemas.openxmlformats.org/officeDocument/2006/relationships/slideLayout" Target="../slideLayouts/slideLayout2.xml"/><Relationship Id="rId9"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jpe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notesSlide" Target="../notesSlides/notesSlide24.xml"/><Relationship Id="rId9"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sv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jpe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5DFE902-A5C3-F635-A336-0AB39613CD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2970" y="0"/>
            <a:ext cx="12537938" cy="6858000"/>
          </a:xfrm>
          <a:prstGeom prst="rect">
            <a:avLst/>
          </a:prstGeom>
        </p:spPr>
      </p:pic>
      <p:sp>
        <p:nvSpPr>
          <p:cNvPr id="7" name="Text Placeholder 1">
            <a:extLst>
              <a:ext uri="{FF2B5EF4-FFF2-40B4-BE49-F238E27FC236}">
                <a16:creationId xmlns:a16="http://schemas.microsoft.com/office/drawing/2014/main" id="{AF77458C-602F-18BD-EF6C-7316750F714B}"/>
              </a:ext>
            </a:extLst>
          </p:cNvPr>
          <p:cNvSpPr txBox="1">
            <a:spLocks/>
          </p:cNvSpPr>
          <p:nvPr/>
        </p:nvSpPr>
        <p:spPr>
          <a:xfrm>
            <a:off x="321805" y="2143888"/>
            <a:ext cx="11795759" cy="368258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dirty="0">
                <a:solidFill>
                  <a:srgbClr val="FFFFFF"/>
                </a:solidFill>
              </a:rPr>
              <a:t>Patient Insight</a:t>
            </a:r>
          </a:p>
          <a:p>
            <a:pPr algn="ctr"/>
            <a:r>
              <a:rPr lang="en-US" sz="2400" dirty="0">
                <a:solidFill>
                  <a:srgbClr val="FFFFFF"/>
                </a:solidFill>
              </a:rPr>
              <a:t>Longitudinal Visualization of Patient Data</a:t>
            </a:r>
          </a:p>
          <a:p>
            <a:pPr algn="ctr"/>
            <a:endParaRPr lang="en-US" sz="2400" dirty="0">
              <a:solidFill>
                <a:srgbClr val="FFFFFF"/>
              </a:solidFill>
            </a:endParaRPr>
          </a:p>
          <a:p>
            <a:pPr algn="ctr"/>
            <a:r>
              <a:rPr lang="en-US" sz="2400" dirty="0">
                <a:solidFill>
                  <a:srgbClr val="FFFFFF"/>
                </a:solidFill>
              </a:rPr>
              <a:t>Aparna Natarajan</a:t>
            </a:r>
          </a:p>
          <a:p>
            <a:pPr algn="ctr"/>
            <a:r>
              <a:rPr lang="en-US" sz="1800" dirty="0">
                <a:solidFill>
                  <a:srgbClr val="FFFFFF"/>
                </a:solidFill>
              </a:rPr>
              <a:t>anatara8@jhu.edu</a:t>
            </a:r>
          </a:p>
          <a:p>
            <a:endParaRPr lang="en-US" sz="2400" dirty="0"/>
          </a:p>
        </p:txBody>
      </p:sp>
      <p:pic>
        <p:nvPicPr>
          <p:cNvPr id="9" name="Picture 8">
            <a:extLst>
              <a:ext uri="{FF2B5EF4-FFF2-40B4-BE49-F238E27FC236}">
                <a16:creationId xmlns:a16="http://schemas.microsoft.com/office/drawing/2014/main" id="{38D2D009-795D-1B7C-5A5A-74B84843770E}"/>
              </a:ext>
            </a:extLst>
          </p:cNvPr>
          <p:cNvPicPr>
            <a:picLocks noChangeAspect="1"/>
          </p:cNvPicPr>
          <p:nvPr/>
        </p:nvPicPr>
        <p:blipFill>
          <a:blip r:embed="rId6"/>
          <a:stretch>
            <a:fillRect/>
          </a:stretch>
        </p:blipFill>
        <p:spPr>
          <a:xfrm>
            <a:off x="3284497" y="1248060"/>
            <a:ext cx="5677867" cy="1229715"/>
          </a:xfrm>
          <a:prstGeom prst="rect">
            <a:avLst/>
          </a:prstGeom>
        </p:spPr>
      </p:pic>
      <p:pic>
        <p:nvPicPr>
          <p:cNvPr id="3" name="Audio Recording Jun 17, 2022 at 1:55:09 PM" descr="Audio Recording Jun 17, 2022 at 1:55:09 PM">
            <a:hlinkClick r:id="" action="ppaction://media"/>
            <a:extLst>
              <a:ext uri="{FF2B5EF4-FFF2-40B4-BE49-F238E27FC236}">
                <a16:creationId xmlns:a16="http://schemas.microsoft.com/office/drawing/2014/main" id="{3BF9637F-3FDC-50C9-6CCD-49E27A05F2A0}"/>
              </a:ext>
            </a:extLst>
          </p:cNvPr>
          <p:cNvPicPr>
            <a:picLocks noChangeAspect="1"/>
          </p:cNvPicPr>
          <p:nvPr>
            <a:audioFile r:link="rId1"/>
            <p:extLst>
              <p:ext uri="{DAA4B4D4-6D71-4841-9C94-3DE7FCFB9230}">
                <p14:media xmlns:p14="http://schemas.microsoft.com/office/powerpoint/2010/main" r:embed="rId2">
                  <p14:trim st="1250.3846"/>
                </p14:media>
              </p:ext>
            </p:extLst>
          </p:nvPr>
        </p:nvPicPr>
        <p:blipFill>
          <a:blip r:embed="rId7"/>
          <a:stretch>
            <a:fillRect/>
          </a:stretch>
        </p:blipFill>
        <p:spPr>
          <a:xfrm>
            <a:off x="10322632" y="5935737"/>
            <a:ext cx="812800" cy="812800"/>
          </a:xfrm>
          <a:prstGeom prst="rect">
            <a:avLst/>
          </a:prstGeom>
        </p:spPr>
      </p:pic>
      <p:pic>
        <p:nvPicPr>
          <p:cNvPr id="10" name="Picture 9">
            <a:extLst>
              <a:ext uri="{FF2B5EF4-FFF2-40B4-BE49-F238E27FC236}">
                <a16:creationId xmlns:a16="http://schemas.microsoft.com/office/drawing/2014/main" id="{D23B374A-AAFA-07E6-A857-23E169178D09}"/>
              </a:ext>
            </a:extLst>
          </p:cNvPr>
          <p:cNvPicPr>
            <a:picLocks noChangeAspect="1"/>
          </p:cNvPicPr>
          <p:nvPr/>
        </p:nvPicPr>
        <p:blipFill>
          <a:blip r:embed="rId8"/>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173557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339516" y="282771"/>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24C8F"/>
                </a:solidFill>
                <a:latin typeface="+mn-lt"/>
              </a:rPr>
              <a:t>Why it works for her Patients?</a:t>
            </a:r>
            <a:endParaRPr lang="en-US" sz="4000" dirty="0">
              <a:solidFill>
                <a:srgbClr val="024C8F"/>
              </a:solidFill>
              <a:latin typeface="+mn-lt"/>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sp>
        <p:nvSpPr>
          <p:cNvPr id="10" name="Content Placeholder 2">
            <a:extLst>
              <a:ext uri="{FF2B5EF4-FFF2-40B4-BE49-F238E27FC236}">
                <a16:creationId xmlns:a16="http://schemas.microsoft.com/office/drawing/2014/main" id="{7378FCCF-F914-5442-EBEE-C322626D12E4}"/>
              </a:ext>
            </a:extLst>
          </p:cNvPr>
          <p:cNvSpPr txBox="1">
            <a:spLocks/>
          </p:cNvSpPr>
          <p:nvPr/>
        </p:nvSpPr>
        <p:spPr>
          <a:xfrm>
            <a:off x="107531" y="3052409"/>
            <a:ext cx="2781701" cy="2304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2">
                    <a:lumMod val="25000"/>
                  </a:schemeClr>
                </a:solidFill>
              </a:rPr>
              <a:t>Access overall trajectory in one place</a:t>
            </a:r>
          </a:p>
        </p:txBody>
      </p:sp>
      <p:sp>
        <p:nvSpPr>
          <p:cNvPr id="11" name="Content Placeholder 2">
            <a:extLst>
              <a:ext uri="{FF2B5EF4-FFF2-40B4-BE49-F238E27FC236}">
                <a16:creationId xmlns:a16="http://schemas.microsoft.com/office/drawing/2014/main" id="{7CB4CBF0-F437-1484-31B3-B45CF5496BE4}"/>
              </a:ext>
            </a:extLst>
          </p:cNvPr>
          <p:cNvSpPr>
            <a:spLocks noGrp="1"/>
          </p:cNvSpPr>
          <p:nvPr>
            <p:ph idx="1"/>
          </p:nvPr>
        </p:nvSpPr>
        <p:spPr>
          <a:xfrm>
            <a:off x="4175103" y="2927398"/>
            <a:ext cx="3077127" cy="2429389"/>
          </a:xfrm>
        </p:spPr>
        <p:txBody>
          <a:bodyPr>
            <a:noAutofit/>
          </a:bodyPr>
          <a:lstStyle/>
          <a:p>
            <a:pPr marL="0" indent="0" algn="ctr">
              <a:buNone/>
            </a:pPr>
            <a:r>
              <a:rPr lang="en-US" dirty="0">
                <a:solidFill>
                  <a:schemeClr val="bg2">
                    <a:lumMod val="25000"/>
                  </a:schemeClr>
                </a:solidFill>
              </a:rPr>
              <a:t>Increase confidence and awareness about current health state</a:t>
            </a:r>
          </a:p>
        </p:txBody>
      </p:sp>
      <p:sp>
        <p:nvSpPr>
          <p:cNvPr id="12" name="Content Placeholder 2">
            <a:extLst>
              <a:ext uri="{FF2B5EF4-FFF2-40B4-BE49-F238E27FC236}">
                <a16:creationId xmlns:a16="http://schemas.microsoft.com/office/drawing/2014/main" id="{E1D9A61D-25AA-3F88-1987-829316E75A72}"/>
              </a:ext>
            </a:extLst>
          </p:cNvPr>
          <p:cNvSpPr txBox="1">
            <a:spLocks/>
          </p:cNvSpPr>
          <p:nvPr/>
        </p:nvSpPr>
        <p:spPr>
          <a:xfrm>
            <a:off x="8612443" y="2937970"/>
            <a:ext cx="2704650" cy="21478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2">
                    <a:lumMod val="25000"/>
                  </a:schemeClr>
                </a:solidFill>
              </a:rPr>
              <a:t>Promote shared decision making and enhanced quality of care</a:t>
            </a:r>
          </a:p>
        </p:txBody>
      </p:sp>
      <p:pic>
        <p:nvPicPr>
          <p:cNvPr id="13" name="Graphic 12">
            <a:extLst>
              <a:ext uri="{FF2B5EF4-FFF2-40B4-BE49-F238E27FC236}">
                <a16:creationId xmlns:a16="http://schemas.microsoft.com/office/drawing/2014/main" id="{DDF178A9-04DE-8B3E-CB33-255BD5AEFB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901" y="1981864"/>
            <a:ext cx="1126155" cy="900923"/>
          </a:xfrm>
          <a:prstGeom prst="rect">
            <a:avLst/>
          </a:prstGeom>
        </p:spPr>
      </p:pic>
      <p:pic>
        <p:nvPicPr>
          <p:cNvPr id="14" name="Graphic 13">
            <a:extLst>
              <a:ext uri="{FF2B5EF4-FFF2-40B4-BE49-F238E27FC236}">
                <a16:creationId xmlns:a16="http://schemas.microsoft.com/office/drawing/2014/main" id="{1A579C8A-24C8-56F5-3D51-59CF473610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7296" y="1941568"/>
            <a:ext cx="1126155" cy="900923"/>
          </a:xfrm>
          <a:prstGeom prst="rect">
            <a:avLst/>
          </a:prstGeom>
        </p:spPr>
      </p:pic>
      <p:pic>
        <p:nvPicPr>
          <p:cNvPr id="15" name="Graphic 14">
            <a:extLst>
              <a:ext uri="{FF2B5EF4-FFF2-40B4-BE49-F238E27FC236}">
                <a16:creationId xmlns:a16="http://schemas.microsoft.com/office/drawing/2014/main" id="{504B7FAF-1629-E811-546C-C99F406CE3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01691" y="1867233"/>
            <a:ext cx="1126155" cy="900923"/>
          </a:xfrm>
          <a:prstGeom prst="rect">
            <a:avLst/>
          </a:prstGeom>
        </p:spPr>
      </p:pic>
      <p:pic>
        <p:nvPicPr>
          <p:cNvPr id="3" name="Audio Recording Jun 17, 2022 at 2:04:40 PM" descr="Audio Recording Jun 17, 2022 at 2:04:40 PM">
            <a:hlinkClick r:id="" action="ppaction://media"/>
            <a:extLst>
              <a:ext uri="{FF2B5EF4-FFF2-40B4-BE49-F238E27FC236}">
                <a16:creationId xmlns:a16="http://schemas.microsoft.com/office/drawing/2014/main" id="{9864FD82-A3E2-3795-560C-B886DD061D90}"/>
              </a:ext>
            </a:extLst>
          </p:cNvPr>
          <p:cNvPicPr>
            <a:picLocks noChangeAspect="1"/>
          </p:cNvPicPr>
          <p:nvPr>
            <a:audioFile r:link="rId1"/>
            <p:extLst>
              <p:ext uri="{DAA4B4D4-6D71-4841-9C94-3DE7FCFB9230}">
                <p14:media xmlns:p14="http://schemas.microsoft.com/office/powerpoint/2010/main" r:embed="rId2">
                  <p14:trim st="2365.8763"/>
                </p14:media>
              </p:ext>
            </p:extLst>
          </p:nvPr>
        </p:nvPicPr>
        <p:blipFill>
          <a:blip r:embed="rId8"/>
          <a:stretch>
            <a:fillRect/>
          </a:stretch>
        </p:blipFill>
        <p:spPr>
          <a:xfrm>
            <a:off x="10352851" y="5898161"/>
            <a:ext cx="812800" cy="812800"/>
          </a:xfrm>
          <a:prstGeom prst="rect">
            <a:avLst/>
          </a:prstGeom>
        </p:spPr>
      </p:pic>
      <p:pic>
        <p:nvPicPr>
          <p:cNvPr id="18" name="Picture 17">
            <a:extLst>
              <a:ext uri="{FF2B5EF4-FFF2-40B4-BE49-F238E27FC236}">
                <a16:creationId xmlns:a16="http://schemas.microsoft.com/office/drawing/2014/main" id="{C8CEB574-0973-6422-6E36-CE3AC18C8796}"/>
              </a:ext>
            </a:extLst>
          </p:cNvPr>
          <p:cNvPicPr>
            <a:picLocks noChangeAspect="1"/>
          </p:cNvPicPr>
          <p:nvPr/>
        </p:nvPicPr>
        <p:blipFill>
          <a:blip r:embed="rId9"/>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1212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1523999" y="2818267"/>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dirty="0">
              <a:solidFill>
                <a:schemeClr val="bg1"/>
              </a:solidFill>
            </a:endParaRP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30979"/>
            <a:ext cx="4414575" cy="5886100"/>
          </a:xfrm>
          <a:prstGeom prst="rect">
            <a:avLst/>
          </a:prstGeom>
        </p:spPr>
      </p:pic>
      <p:sp>
        <p:nvSpPr>
          <p:cNvPr id="5" name="TextBox 4">
            <a:extLst>
              <a:ext uri="{FF2B5EF4-FFF2-40B4-BE49-F238E27FC236}">
                <a16:creationId xmlns:a16="http://schemas.microsoft.com/office/drawing/2014/main" id="{54019AFD-705F-9762-390A-F74598F1D9D5}"/>
              </a:ext>
            </a:extLst>
          </p:cNvPr>
          <p:cNvSpPr txBox="1"/>
          <p:nvPr/>
        </p:nvSpPr>
        <p:spPr>
          <a:xfrm>
            <a:off x="3947398" y="2820182"/>
            <a:ext cx="3654078" cy="769441"/>
          </a:xfrm>
          <a:prstGeom prst="rect">
            <a:avLst/>
          </a:prstGeom>
          <a:noFill/>
        </p:spPr>
        <p:txBody>
          <a:bodyPr wrap="none" rtlCol="0">
            <a:spAutoFit/>
          </a:bodyPr>
          <a:lstStyle/>
          <a:p>
            <a:pPr algn="ctr"/>
            <a:r>
              <a:rPr lang="en-US" sz="4400" dirty="0">
                <a:solidFill>
                  <a:schemeClr val="bg1"/>
                </a:solidFill>
              </a:rPr>
              <a:t>Product Design</a:t>
            </a:r>
          </a:p>
        </p:txBody>
      </p:sp>
      <p:pic>
        <p:nvPicPr>
          <p:cNvPr id="8" name="Picture 7">
            <a:extLst>
              <a:ext uri="{FF2B5EF4-FFF2-40B4-BE49-F238E27FC236}">
                <a16:creationId xmlns:a16="http://schemas.microsoft.com/office/drawing/2014/main" id="{0455B28D-A47D-F750-7002-FE8C713D3D10}"/>
              </a:ext>
            </a:extLst>
          </p:cNvPr>
          <p:cNvPicPr>
            <a:picLocks noChangeAspect="1"/>
          </p:cNvPicPr>
          <p:nvPr/>
        </p:nvPicPr>
        <p:blipFill>
          <a:blip r:embed="rId4"/>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1643615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468367B0-084A-3EF1-33CC-236CD8011256}"/>
              </a:ext>
            </a:extLst>
          </p:cNvPr>
          <p:cNvCxnSpPr>
            <a:cxnSpLocks/>
          </p:cNvCxnSpPr>
          <p:nvPr/>
        </p:nvCxnSpPr>
        <p:spPr>
          <a:xfrm rot="60000">
            <a:off x="6252971" y="3839108"/>
            <a:ext cx="36576" cy="142783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DF0959-A72E-B873-C33E-ECC5CADDD357}"/>
              </a:ext>
            </a:extLst>
          </p:cNvPr>
          <p:cNvCxnSpPr>
            <a:cxnSpLocks/>
          </p:cNvCxnSpPr>
          <p:nvPr/>
        </p:nvCxnSpPr>
        <p:spPr>
          <a:xfrm rot="120000">
            <a:off x="6210862" y="2066434"/>
            <a:ext cx="67056" cy="138149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3CA69C2E-DCA9-CD6E-8BAB-A0BA7BDAD889}"/>
              </a:ext>
            </a:extLst>
          </p:cNvPr>
          <p:cNvGrpSpPr/>
          <p:nvPr/>
        </p:nvGrpSpPr>
        <p:grpSpPr>
          <a:xfrm>
            <a:off x="6059424" y="5140374"/>
            <a:ext cx="4811776" cy="707886"/>
            <a:chOff x="6059424" y="5140374"/>
            <a:chExt cx="4811776" cy="707886"/>
          </a:xfrm>
        </p:grpSpPr>
        <p:sp>
          <p:nvSpPr>
            <p:cNvPr id="15" name="Oval 14">
              <a:extLst>
                <a:ext uri="{FF2B5EF4-FFF2-40B4-BE49-F238E27FC236}">
                  <a16:creationId xmlns:a16="http://schemas.microsoft.com/office/drawing/2014/main" id="{06D06B37-9783-4B66-C4C7-3DE1D201BE78}"/>
                </a:ext>
              </a:extLst>
            </p:cNvPr>
            <p:cNvSpPr/>
            <p:nvPr/>
          </p:nvSpPr>
          <p:spPr>
            <a:xfrm>
              <a:off x="6059424" y="5267155"/>
              <a:ext cx="423672" cy="393192"/>
            </a:xfrm>
            <a:prstGeom prst="ellipse">
              <a:avLst/>
            </a:prstGeom>
            <a:solidFill>
              <a:srgbClr val="00C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C7EEE18-1F29-CC63-0059-E61C545D28AD}"/>
                </a:ext>
              </a:extLst>
            </p:cNvPr>
            <p:cNvSpPr txBox="1"/>
            <p:nvPr/>
          </p:nvSpPr>
          <p:spPr>
            <a:xfrm>
              <a:off x="6635402" y="5140374"/>
              <a:ext cx="4235798" cy="707886"/>
            </a:xfrm>
            <a:prstGeom prst="rect">
              <a:avLst/>
            </a:prstGeom>
            <a:noFill/>
          </p:spPr>
          <p:txBody>
            <a:bodyPr wrap="square" rtlCol="0">
              <a:spAutoFit/>
            </a:bodyPr>
            <a:lstStyle/>
            <a:p>
              <a:r>
                <a:rPr lang="en-US" sz="2000" dirty="0"/>
                <a:t>Unified View of Curated EMR Data from Epic</a:t>
              </a:r>
            </a:p>
          </p:txBody>
        </p:sp>
      </p:grpSp>
      <p:grpSp>
        <p:nvGrpSpPr>
          <p:cNvPr id="37" name="Group 36">
            <a:extLst>
              <a:ext uri="{FF2B5EF4-FFF2-40B4-BE49-F238E27FC236}">
                <a16:creationId xmlns:a16="http://schemas.microsoft.com/office/drawing/2014/main" id="{7D5849E7-2208-9514-F1E6-3356BA92C2E3}"/>
              </a:ext>
            </a:extLst>
          </p:cNvPr>
          <p:cNvGrpSpPr/>
          <p:nvPr/>
        </p:nvGrpSpPr>
        <p:grpSpPr>
          <a:xfrm>
            <a:off x="6046967" y="3319344"/>
            <a:ext cx="4824233" cy="707886"/>
            <a:chOff x="6046967" y="3319344"/>
            <a:chExt cx="4824233" cy="707886"/>
          </a:xfrm>
        </p:grpSpPr>
        <p:sp>
          <p:nvSpPr>
            <p:cNvPr id="16" name="Oval 15">
              <a:extLst>
                <a:ext uri="{FF2B5EF4-FFF2-40B4-BE49-F238E27FC236}">
                  <a16:creationId xmlns:a16="http://schemas.microsoft.com/office/drawing/2014/main" id="{4A43E181-BDC3-4067-D5D5-78352C9C90FD}"/>
                </a:ext>
              </a:extLst>
            </p:cNvPr>
            <p:cNvSpPr/>
            <p:nvPr/>
          </p:nvSpPr>
          <p:spPr>
            <a:xfrm>
              <a:off x="6046967" y="3450790"/>
              <a:ext cx="423672" cy="3931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452711D-1075-97D1-7BAB-D07C68ED592D}"/>
                </a:ext>
              </a:extLst>
            </p:cNvPr>
            <p:cNvSpPr txBox="1"/>
            <p:nvPr/>
          </p:nvSpPr>
          <p:spPr>
            <a:xfrm>
              <a:off x="6635402" y="3319344"/>
              <a:ext cx="4235798" cy="707886"/>
            </a:xfrm>
            <a:prstGeom prst="rect">
              <a:avLst/>
            </a:prstGeom>
            <a:noFill/>
          </p:spPr>
          <p:txBody>
            <a:bodyPr wrap="square" rtlCol="0">
              <a:spAutoFit/>
            </a:bodyPr>
            <a:lstStyle/>
            <a:p>
              <a:r>
                <a:rPr lang="en-US" sz="2000" dirty="0"/>
                <a:t>Aggregated Data i.e., EMR + Research Data </a:t>
              </a:r>
            </a:p>
          </p:txBody>
        </p:sp>
      </p:grpSp>
      <p:grpSp>
        <p:nvGrpSpPr>
          <p:cNvPr id="38" name="Group 37">
            <a:extLst>
              <a:ext uri="{FF2B5EF4-FFF2-40B4-BE49-F238E27FC236}">
                <a16:creationId xmlns:a16="http://schemas.microsoft.com/office/drawing/2014/main" id="{D7F68637-ACD6-F48D-F5F8-328541780B29}"/>
              </a:ext>
            </a:extLst>
          </p:cNvPr>
          <p:cNvGrpSpPr/>
          <p:nvPr/>
        </p:nvGrpSpPr>
        <p:grpSpPr>
          <a:xfrm>
            <a:off x="6005226" y="1642426"/>
            <a:ext cx="3656840" cy="707886"/>
            <a:chOff x="6005226" y="1642426"/>
            <a:chExt cx="3656840" cy="707886"/>
          </a:xfrm>
        </p:grpSpPr>
        <p:sp>
          <p:nvSpPr>
            <p:cNvPr id="17" name="Oval 16">
              <a:extLst>
                <a:ext uri="{FF2B5EF4-FFF2-40B4-BE49-F238E27FC236}">
                  <a16:creationId xmlns:a16="http://schemas.microsoft.com/office/drawing/2014/main" id="{EA10C278-9A9E-4085-B04D-FD2F860CD04A}"/>
                </a:ext>
              </a:extLst>
            </p:cNvPr>
            <p:cNvSpPr/>
            <p:nvPr/>
          </p:nvSpPr>
          <p:spPr>
            <a:xfrm>
              <a:off x="6005226" y="1674219"/>
              <a:ext cx="423672" cy="393192"/>
            </a:xfrm>
            <a:prstGeom prst="ellipse">
              <a:avLst/>
            </a:prstGeom>
            <a:solidFill>
              <a:srgbClr val="F0B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TextBox 19">
              <a:extLst>
                <a:ext uri="{FF2B5EF4-FFF2-40B4-BE49-F238E27FC236}">
                  <a16:creationId xmlns:a16="http://schemas.microsoft.com/office/drawing/2014/main" id="{51A0EA82-AB98-BE33-1281-BF81308C06F8}"/>
                </a:ext>
              </a:extLst>
            </p:cNvPr>
            <p:cNvSpPr txBox="1"/>
            <p:nvPr/>
          </p:nvSpPr>
          <p:spPr>
            <a:xfrm>
              <a:off x="6635402" y="1642426"/>
              <a:ext cx="3026664" cy="707886"/>
            </a:xfrm>
            <a:prstGeom prst="rect">
              <a:avLst/>
            </a:prstGeom>
            <a:noFill/>
          </p:spPr>
          <p:txBody>
            <a:bodyPr wrap="square" rtlCol="0">
              <a:spAutoFit/>
            </a:bodyPr>
            <a:lstStyle/>
            <a:p>
              <a:r>
                <a:rPr lang="en-US" sz="2000" dirty="0"/>
                <a:t>Derived and Transformed Data</a:t>
              </a:r>
            </a:p>
          </p:txBody>
        </p:sp>
      </p:grpSp>
      <p:grpSp>
        <p:nvGrpSpPr>
          <p:cNvPr id="34" name="Group 33">
            <a:extLst>
              <a:ext uri="{FF2B5EF4-FFF2-40B4-BE49-F238E27FC236}">
                <a16:creationId xmlns:a16="http://schemas.microsoft.com/office/drawing/2014/main" id="{3369C503-CCB7-63AA-FF39-64A1227EDFDE}"/>
              </a:ext>
            </a:extLst>
          </p:cNvPr>
          <p:cNvGrpSpPr/>
          <p:nvPr/>
        </p:nvGrpSpPr>
        <p:grpSpPr>
          <a:xfrm>
            <a:off x="77496" y="4391742"/>
            <a:ext cx="5714315" cy="2086656"/>
            <a:chOff x="77496" y="4391742"/>
            <a:chExt cx="5714315" cy="2086656"/>
          </a:xfrm>
        </p:grpSpPr>
        <p:sp>
          <p:nvSpPr>
            <p:cNvPr id="11" name="Rectangle 10">
              <a:extLst>
                <a:ext uri="{FF2B5EF4-FFF2-40B4-BE49-F238E27FC236}">
                  <a16:creationId xmlns:a16="http://schemas.microsoft.com/office/drawing/2014/main" id="{CC0048F5-6F88-6C83-F390-82D45336016F}"/>
                </a:ext>
              </a:extLst>
            </p:cNvPr>
            <p:cNvSpPr/>
            <p:nvPr/>
          </p:nvSpPr>
          <p:spPr>
            <a:xfrm>
              <a:off x="1024639" y="4391742"/>
              <a:ext cx="4017258" cy="559270"/>
            </a:xfrm>
            <a:custGeom>
              <a:avLst/>
              <a:gdLst>
                <a:gd name="connsiteX0" fmla="*/ 0 w 5446207"/>
                <a:gd name="connsiteY0" fmla="*/ 0 h 1698172"/>
                <a:gd name="connsiteX1" fmla="*/ 5446207 w 5446207"/>
                <a:gd name="connsiteY1" fmla="*/ 0 h 1698172"/>
                <a:gd name="connsiteX2" fmla="*/ 5446207 w 5446207"/>
                <a:gd name="connsiteY2" fmla="*/ 1698172 h 1698172"/>
                <a:gd name="connsiteX3" fmla="*/ 0 w 5446207"/>
                <a:gd name="connsiteY3" fmla="*/ 1698172 h 1698172"/>
                <a:gd name="connsiteX4" fmla="*/ 0 w 5446207"/>
                <a:gd name="connsiteY4" fmla="*/ 0 h 1698172"/>
                <a:gd name="connsiteX0" fmla="*/ 0 w 5446207"/>
                <a:gd name="connsiteY0" fmla="*/ 0 h 1698172"/>
                <a:gd name="connsiteX1" fmla="*/ 4632290 w 5446207"/>
                <a:gd name="connsiteY1" fmla="*/ 1014883 h 1698172"/>
                <a:gd name="connsiteX2" fmla="*/ 5446207 w 5446207"/>
                <a:gd name="connsiteY2" fmla="*/ 1698172 h 1698172"/>
                <a:gd name="connsiteX3" fmla="*/ 0 w 5446207"/>
                <a:gd name="connsiteY3" fmla="*/ 1698172 h 1698172"/>
                <a:gd name="connsiteX4" fmla="*/ 0 w 5446207"/>
                <a:gd name="connsiteY4" fmla="*/ 0 h 1698172"/>
                <a:gd name="connsiteX0" fmla="*/ 1165609 w 5446207"/>
                <a:gd name="connsiteY0" fmla="*/ 180871 h 683289"/>
                <a:gd name="connsiteX1" fmla="*/ 4632290 w 5446207"/>
                <a:gd name="connsiteY1" fmla="*/ 0 h 683289"/>
                <a:gd name="connsiteX2" fmla="*/ 5446207 w 5446207"/>
                <a:gd name="connsiteY2" fmla="*/ 683289 h 683289"/>
                <a:gd name="connsiteX3" fmla="*/ 0 w 5446207"/>
                <a:gd name="connsiteY3" fmla="*/ 683289 h 683289"/>
                <a:gd name="connsiteX4" fmla="*/ 1165609 w 5446207"/>
                <a:gd name="connsiteY4" fmla="*/ 180871 h 683289"/>
                <a:gd name="connsiteX0" fmla="*/ 1085222 w 5446207"/>
                <a:gd name="connsiteY0" fmla="*/ 110532 h 683289"/>
                <a:gd name="connsiteX1" fmla="*/ 4632290 w 5446207"/>
                <a:gd name="connsiteY1" fmla="*/ 0 h 683289"/>
                <a:gd name="connsiteX2" fmla="*/ 5446207 w 5446207"/>
                <a:gd name="connsiteY2" fmla="*/ 683289 h 683289"/>
                <a:gd name="connsiteX3" fmla="*/ 0 w 5446207"/>
                <a:gd name="connsiteY3" fmla="*/ 683289 h 683289"/>
                <a:gd name="connsiteX4" fmla="*/ 1085222 w 5446207"/>
                <a:gd name="connsiteY4" fmla="*/ 110532 h 683289"/>
                <a:gd name="connsiteX0" fmla="*/ 1085222 w 5446207"/>
                <a:gd name="connsiteY0" fmla="*/ 0 h 572757"/>
                <a:gd name="connsiteX1" fmla="*/ 4451420 w 5446207"/>
                <a:gd name="connsiteY1" fmla="*/ 241160 h 572757"/>
                <a:gd name="connsiteX2" fmla="*/ 5446207 w 5446207"/>
                <a:gd name="connsiteY2" fmla="*/ 572757 h 572757"/>
                <a:gd name="connsiteX3" fmla="*/ 0 w 5446207"/>
                <a:gd name="connsiteY3" fmla="*/ 572757 h 572757"/>
                <a:gd name="connsiteX4" fmla="*/ 1085222 w 5446207"/>
                <a:gd name="connsiteY4" fmla="*/ 0 h 572757"/>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572757 h 667413"/>
                <a:gd name="connsiteX4" fmla="*/ 1085222 w 5528722"/>
                <a:gd name="connsiteY4" fmla="*/ 0 h 667413"/>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383446 h 667413"/>
                <a:gd name="connsiteX4" fmla="*/ 1085222 w 5528722"/>
                <a:gd name="connsiteY4" fmla="*/ 0 h 667413"/>
                <a:gd name="connsiteX0" fmla="*/ 617636 w 5528722"/>
                <a:gd name="connsiteY0" fmla="*/ 0 h 430774"/>
                <a:gd name="connsiteX1" fmla="*/ 4451420 w 5528722"/>
                <a:gd name="connsiteY1" fmla="*/ 4521 h 430774"/>
                <a:gd name="connsiteX2" fmla="*/ 5528722 w 5528722"/>
                <a:gd name="connsiteY2" fmla="*/ 430774 h 430774"/>
                <a:gd name="connsiteX3" fmla="*/ 0 w 5528722"/>
                <a:gd name="connsiteY3" fmla="*/ 146807 h 430774"/>
                <a:gd name="connsiteX4" fmla="*/ 617636 w 5528722"/>
                <a:gd name="connsiteY4" fmla="*/ 0 h 430774"/>
                <a:gd name="connsiteX0" fmla="*/ 617636 w 5528722"/>
                <a:gd name="connsiteY0" fmla="*/ 0 h 430774"/>
                <a:gd name="connsiteX1" fmla="*/ 5125294 w 5528722"/>
                <a:gd name="connsiteY1" fmla="*/ 308772 h 430774"/>
                <a:gd name="connsiteX2" fmla="*/ 5528722 w 5528722"/>
                <a:gd name="connsiteY2" fmla="*/ 430774 h 430774"/>
                <a:gd name="connsiteX3" fmla="*/ 0 w 5528722"/>
                <a:gd name="connsiteY3" fmla="*/ 146807 h 430774"/>
                <a:gd name="connsiteX4" fmla="*/ 617636 w 5528722"/>
                <a:gd name="connsiteY4" fmla="*/ 0 h 430774"/>
                <a:gd name="connsiteX0" fmla="*/ 535121 w 5528722"/>
                <a:gd name="connsiteY0" fmla="*/ 0 h 363163"/>
                <a:gd name="connsiteX1" fmla="*/ 5125294 w 5528722"/>
                <a:gd name="connsiteY1" fmla="*/ 241161 h 363163"/>
                <a:gd name="connsiteX2" fmla="*/ 5528722 w 5528722"/>
                <a:gd name="connsiteY2" fmla="*/ 363163 h 363163"/>
                <a:gd name="connsiteX3" fmla="*/ 0 w 5528722"/>
                <a:gd name="connsiteY3" fmla="*/ 79196 h 363163"/>
                <a:gd name="connsiteX4" fmla="*/ 535121 w 5528722"/>
                <a:gd name="connsiteY4" fmla="*/ 0 h 363163"/>
                <a:gd name="connsiteX0" fmla="*/ 535121 w 5487464"/>
                <a:gd name="connsiteY0" fmla="*/ 0 h 363163"/>
                <a:gd name="connsiteX1" fmla="*/ 5125294 w 5487464"/>
                <a:gd name="connsiteY1" fmla="*/ 241161 h 363163"/>
                <a:gd name="connsiteX2" fmla="*/ 5487464 w 5487464"/>
                <a:gd name="connsiteY2" fmla="*/ 363163 h 363163"/>
                <a:gd name="connsiteX3" fmla="*/ 0 w 5487464"/>
                <a:gd name="connsiteY3" fmla="*/ 79196 h 363163"/>
                <a:gd name="connsiteX4" fmla="*/ 535121 w 5487464"/>
                <a:gd name="connsiteY4" fmla="*/ 0 h 363163"/>
                <a:gd name="connsiteX0" fmla="*/ 535121 w 5498160"/>
                <a:gd name="connsiteY0" fmla="*/ 0 h 376310"/>
                <a:gd name="connsiteX1" fmla="*/ 5125294 w 5498160"/>
                <a:gd name="connsiteY1" fmla="*/ 241161 h 376310"/>
                <a:gd name="connsiteX2" fmla="*/ 5498160 w 5498160"/>
                <a:gd name="connsiteY2" fmla="*/ 376310 h 376310"/>
                <a:gd name="connsiteX3" fmla="*/ 0 w 5498160"/>
                <a:gd name="connsiteY3" fmla="*/ 79196 h 376310"/>
                <a:gd name="connsiteX4" fmla="*/ 535121 w 5498160"/>
                <a:gd name="connsiteY4" fmla="*/ 0 h 376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8160" h="376310">
                  <a:moveTo>
                    <a:pt x="535121" y="0"/>
                  </a:moveTo>
                  <a:lnTo>
                    <a:pt x="5125294" y="241161"/>
                  </a:lnTo>
                  <a:lnTo>
                    <a:pt x="5498160" y="376310"/>
                  </a:lnTo>
                  <a:lnTo>
                    <a:pt x="0" y="79196"/>
                  </a:lnTo>
                  <a:lnTo>
                    <a:pt x="535121" y="0"/>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FDBFEA8-EC5A-32F0-F25B-A2CCBD9EDA36}"/>
                </a:ext>
              </a:extLst>
            </p:cNvPr>
            <p:cNvSpPr/>
            <p:nvPr/>
          </p:nvSpPr>
          <p:spPr>
            <a:xfrm rot="372333">
              <a:off x="155751" y="4724992"/>
              <a:ext cx="5636060" cy="1753406"/>
            </a:xfrm>
            <a:custGeom>
              <a:avLst/>
              <a:gdLst>
                <a:gd name="connsiteX0" fmla="*/ 751570 w 5636060"/>
                <a:gd name="connsiteY0" fmla="*/ 0 h 1753406"/>
                <a:gd name="connsiteX1" fmla="*/ 4819101 w 5636060"/>
                <a:gd name="connsiteY1" fmla="*/ 0 h 1753406"/>
                <a:gd name="connsiteX2" fmla="*/ 5636060 w 5636060"/>
                <a:gd name="connsiteY2" fmla="*/ 1140581 h 1753406"/>
                <a:gd name="connsiteX3" fmla="*/ 0 w 5636060"/>
                <a:gd name="connsiteY3" fmla="*/ 1753406 h 1753406"/>
                <a:gd name="connsiteX4" fmla="*/ 751570 w 5636060"/>
                <a:gd name="connsiteY4" fmla="*/ 0 h 175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060" h="1753406">
                  <a:moveTo>
                    <a:pt x="751570" y="0"/>
                  </a:moveTo>
                  <a:lnTo>
                    <a:pt x="4819101" y="0"/>
                  </a:lnTo>
                  <a:lnTo>
                    <a:pt x="5636060" y="1140581"/>
                  </a:lnTo>
                  <a:lnTo>
                    <a:pt x="0" y="1753406"/>
                  </a:lnTo>
                  <a:lnTo>
                    <a:pt x="751570" y="0"/>
                  </a:lnTo>
                  <a:close/>
                </a:path>
              </a:pathLst>
            </a:custGeom>
            <a:solidFill>
              <a:srgbClr val="00C0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BBA881FD-815B-6C70-023B-9B0F5C397BEA}"/>
                </a:ext>
              </a:extLst>
            </p:cNvPr>
            <p:cNvSpPr/>
            <p:nvPr/>
          </p:nvSpPr>
          <p:spPr>
            <a:xfrm>
              <a:off x="77496" y="4506754"/>
              <a:ext cx="1547920" cy="1661890"/>
            </a:xfrm>
            <a:custGeom>
              <a:avLst/>
              <a:gdLst>
                <a:gd name="connsiteX0" fmla="*/ 936702 w 1547920"/>
                <a:gd name="connsiteY0" fmla="*/ 0 h 1661890"/>
                <a:gd name="connsiteX1" fmla="*/ 1547920 w 1547920"/>
                <a:gd name="connsiteY1" fmla="*/ 66460 h 1661890"/>
                <a:gd name="connsiteX2" fmla="*/ 961450 w 1547920"/>
                <a:gd name="connsiteY2" fmla="*/ 1661890 h 1661890"/>
                <a:gd name="connsiteX3" fmla="*/ 0 w 1547920"/>
                <a:gd name="connsiteY3" fmla="*/ 1661890 h 1661890"/>
                <a:gd name="connsiteX4" fmla="*/ 936702 w 1547920"/>
                <a:gd name="connsiteY4" fmla="*/ 0 h 166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920" h="1661890">
                  <a:moveTo>
                    <a:pt x="936702" y="0"/>
                  </a:moveTo>
                  <a:lnTo>
                    <a:pt x="1547920" y="66460"/>
                  </a:lnTo>
                  <a:lnTo>
                    <a:pt x="961450" y="1661890"/>
                  </a:lnTo>
                  <a:lnTo>
                    <a:pt x="0" y="1661890"/>
                  </a:lnTo>
                  <a:lnTo>
                    <a:pt x="936702" y="0"/>
                  </a:lnTo>
                  <a:close/>
                </a:path>
              </a:pathLst>
            </a:custGeom>
            <a:solidFill>
              <a:srgbClr val="02924B">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0" name="TextBox 39">
            <a:extLst>
              <a:ext uri="{FF2B5EF4-FFF2-40B4-BE49-F238E27FC236}">
                <a16:creationId xmlns:a16="http://schemas.microsoft.com/office/drawing/2014/main" id="{DA2EA72F-BCFF-7531-F342-6501223B9247}"/>
              </a:ext>
            </a:extLst>
          </p:cNvPr>
          <p:cNvSpPr txBox="1"/>
          <p:nvPr/>
        </p:nvSpPr>
        <p:spPr>
          <a:xfrm>
            <a:off x="1667229" y="5267155"/>
            <a:ext cx="2472972" cy="461665"/>
          </a:xfrm>
          <a:prstGeom prst="rect">
            <a:avLst/>
          </a:prstGeom>
          <a:noFill/>
        </p:spPr>
        <p:txBody>
          <a:bodyPr wrap="square" rtlCol="0">
            <a:spAutoFit/>
          </a:bodyPr>
          <a:lstStyle/>
          <a:p>
            <a:r>
              <a:rPr lang="en-US" sz="2400" b="1" dirty="0">
                <a:solidFill>
                  <a:schemeClr val="bg1"/>
                </a:solidFill>
              </a:rPr>
              <a:t>Layer  1</a:t>
            </a:r>
          </a:p>
        </p:txBody>
      </p:sp>
      <p:grpSp>
        <p:nvGrpSpPr>
          <p:cNvPr id="35" name="Group 34">
            <a:extLst>
              <a:ext uri="{FF2B5EF4-FFF2-40B4-BE49-F238E27FC236}">
                <a16:creationId xmlns:a16="http://schemas.microsoft.com/office/drawing/2014/main" id="{063869C6-5C1F-B9B9-5D98-D2B6241D9065}"/>
              </a:ext>
            </a:extLst>
          </p:cNvPr>
          <p:cNvGrpSpPr/>
          <p:nvPr/>
        </p:nvGrpSpPr>
        <p:grpSpPr>
          <a:xfrm>
            <a:off x="1132295" y="2717860"/>
            <a:ext cx="3896864" cy="1790604"/>
            <a:chOff x="1132295" y="2717860"/>
            <a:chExt cx="3896864" cy="1790604"/>
          </a:xfrm>
        </p:grpSpPr>
        <p:sp>
          <p:nvSpPr>
            <p:cNvPr id="5" name="Freeform 4">
              <a:extLst>
                <a:ext uri="{FF2B5EF4-FFF2-40B4-BE49-F238E27FC236}">
                  <a16:creationId xmlns:a16="http://schemas.microsoft.com/office/drawing/2014/main" id="{8CE977B7-4A1A-4CAB-3EFA-CFAAAADBFBC7}"/>
                </a:ext>
              </a:extLst>
            </p:cNvPr>
            <p:cNvSpPr/>
            <p:nvPr/>
          </p:nvSpPr>
          <p:spPr>
            <a:xfrm rot="372333">
              <a:off x="1214724" y="2776556"/>
              <a:ext cx="3814435" cy="1731908"/>
            </a:xfrm>
            <a:custGeom>
              <a:avLst/>
              <a:gdLst>
                <a:gd name="connsiteX0" fmla="*/ 2573928 w 3814435"/>
                <a:gd name="connsiteY0" fmla="*/ 0 h 1731908"/>
                <a:gd name="connsiteX1" fmla="*/ 3814435 w 3814435"/>
                <a:gd name="connsiteY1" fmla="*/ 1731908 h 1731908"/>
                <a:gd name="connsiteX2" fmla="*/ 0 w 3814435"/>
                <a:gd name="connsiteY2" fmla="*/ 1731908 h 1731908"/>
                <a:gd name="connsiteX3" fmla="*/ 565427 w 3814435"/>
                <a:gd name="connsiteY3" fmla="*/ 412772 h 1731908"/>
                <a:gd name="connsiteX4" fmla="*/ 2573928 w 3814435"/>
                <a:gd name="connsiteY4" fmla="*/ 0 h 173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5" h="1731908">
                  <a:moveTo>
                    <a:pt x="2573928" y="0"/>
                  </a:moveTo>
                  <a:lnTo>
                    <a:pt x="3814435" y="1731908"/>
                  </a:lnTo>
                  <a:lnTo>
                    <a:pt x="0" y="1731908"/>
                  </a:lnTo>
                  <a:lnTo>
                    <a:pt x="565427" y="412772"/>
                  </a:lnTo>
                  <a:lnTo>
                    <a:pt x="2573928"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26812107-E7C5-738F-931C-FE590305658D}"/>
                </a:ext>
              </a:extLst>
            </p:cNvPr>
            <p:cNvSpPr/>
            <p:nvPr/>
          </p:nvSpPr>
          <p:spPr>
            <a:xfrm>
              <a:off x="1132295" y="3012668"/>
              <a:ext cx="1066768" cy="1346725"/>
            </a:xfrm>
            <a:custGeom>
              <a:avLst/>
              <a:gdLst>
                <a:gd name="connsiteX0" fmla="*/ 1066768 w 1066768"/>
                <a:gd name="connsiteY0" fmla="*/ 0 h 1346725"/>
                <a:gd name="connsiteX1" fmla="*/ 571721 w 1066768"/>
                <a:gd name="connsiteY1" fmla="*/ 1346725 h 1346725"/>
                <a:gd name="connsiteX2" fmla="*/ 0 w 1066768"/>
                <a:gd name="connsiteY2" fmla="*/ 1284561 h 1346725"/>
                <a:gd name="connsiteX3" fmla="*/ 704707 w 1066768"/>
                <a:gd name="connsiteY3" fmla="*/ 34274 h 1346725"/>
                <a:gd name="connsiteX4" fmla="*/ 1066768 w 1066768"/>
                <a:gd name="connsiteY4" fmla="*/ 0 h 134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68" h="1346725">
                  <a:moveTo>
                    <a:pt x="1066768" y="0"/>
                  </a:moveTo>
                  <a:lnTo>
                    <a:pt x="571721" y="1346725"/>
                  </a:lnTo>
                  <a:lnTo>
                    <a:pt x="0" y="1284561"/>
                  </a:lnTo>
                  <a:lnTo>
                    <a:pt x="704707" y="34274"/>
                  </a:lnTo>
                  <a:lnTo>
                    <a:pt x="1066768" y="0"/>
                  </a:lnTo>
                  <a:close/>
                </a:path>
              </a:pathLst>
            </a:custGeom>
            <a:solidFill>
              <a:srgbClr val="0070C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0">
              <a:extLst>
                <a:ext uri="{FF2B5EF4-FFF2-40B4-BE49-F238E27FC236}">
                  <a16:creationId xmlns:a16="http://schemas.microsoft.com/office/drawing/2014/main" id="{E2B9FBAC-DCEB-D793-3F49-5BC42DC34F7D}"/>
                </a:ext>
              </a:extLst>
            </p:cNvPr>
            <p:cNvSpPr/>
            <p:nvPr/>
          </p:nvSpPr>
          <p:spPr>
            <a:xfrm>
              <a:off x="1844507" y="2717860"/>
              <a:ext cx="2024891" cy="332906"/>
            </a:xfrm>
            <a:custGeom>
              <a:avLst/>
              <a:gdLst>
                <a:gd name="connsiteX0" fmla="*/ 0 w 5446207"/>
                <a:gd name="connsiteY0" fmla="*/ 0 h 1698172"/>
                <a:gd name="connsiteX1" fmla="*/ 5446207 w 5446207"/>
                <a:gd name="connsiteY1" fmla="*/ 0 h 1698172"/>
                <a:gd name="connsiteX2" fmla="*/ 5446207 w 5446207"/>
                <a:gd name="connsiteY2" fmla="*/ 1698172 h 1698172"/>
                <a:gd name="connsiteX3" fmla="*/ 0 w 5446207"/>
                <a:gd name="connsiteY3" fmla="*/ 1698172 h 1698172"/>
                <a:gd name="connsiteX4" fmla="*/ 0 w 5446207"/>
                <a:gd name="connsiteY4" fmla="*/ 0 h 1698172"/>
                <a:gd name="connsiteX0" fmla="*/ 0 w 5446207"/>
                <a:gd name="connsiteY0" fmla="*/ 0 h 1698172"/>
                <a:gd name="connsiteX1" fmla="*/ 4632290 w 5446207"/>
                <a:gd name="connsiteY1" fmla="*/ 1014883 h 1698172"/>
                <a:gd name="connsiteX2" fmla="*/ 5446207 w 5446207"/>
                <a:gd name="connsiteY2" fmla="*/ 1698172 h 1698172"/>
                <a:gd name="connsiteX3" fmla="*/ 0 w 5446207"/>
                <a:gd name="connsiteY3" fmla="*/ 1698172 h 1698172"/>
                <a:gd name="connsiteX4" fmla="*/ 0 w 5446207"/>
                <a:gd name="connsiteY4" fmla="*/ 0 h 1698172"/>
                <a:gd name="connsiteX0" fmla="*/ 1165609 w 5446207"/>
                <a:gd name="connsiteY0" fmla="*/ 180871 h 683289"/>
                <a:gd name="connsiteX1" fmla="*/ 4632290 w 5446207"/>
                <a:gd name="connsiteY1" fmla="*/ 0 h 683289"/>
                <a:gd name="connsiteX2" fmla="*/ 5446207 w 5446207"/>
                <a:gd name="connsiteY2" fmla="*/ 683289 h 683289"/>
                <a:gd name="connsiteX3" fmla="*/ 0 w 5446207"/>
                <a:gd name="connsiteY3" fmla="*/ 683289 h 683289"/>
                <a:gd name="connsiteX4" fmla="*/ 1165609 w 5446207"/>
                <a:gd name="connsiteY4" fmla="*/ 180871 h 683289"/>
                <a:gd name="connsiteX0" fmla="*/ 1085222 w 5446207"/>
                <a:gd name="connsiteY0" fmla="*/ 110532 h 683289"/>
                <a:gd name="connsiteX1" fmla="*/ 4632290 w 5446207"/>
                <a:gd name="connsiteY1" fmla="*/ 0 h 683289"/>
                <a:gd name="connsiteX2" fmla="*/ 5446207 w 5446207"/>
                <a:gd name="connsiteY2" fmla="*/ 683289 h 683289"/>
                <a:gd name="connsiteX3" fmla="*/ 0 w 5446207"/>
                <a:gd name="connsiteY3" fmla="*/ 683289 h 683289"/>
                <a:gd name="connsiteX4" fmla="*/ 1085222 w 5446207"/>
                <a:gd name="connsiteY4" fmla="*/ 110532 h 683289"/>
                <a:gd name="connsiteX0" fmla="*/ 1085222 w 5446207"/>
                <a:gd name="connsiteY0" fmla="*/ 0 h 572757"/>
                <a:gd name="connsiteX1" fmla="*/ 4451420 w 5446207"/>
                <a:gd name="connsiteY1" fmla="*/ 241160 h 572757"/>
                <a:gd name="connsiteX2" fmla="*/ 5446207 w 5446207"/>
                <a:gd name="connsiteY2" fmla="*/ 572757 h 572757"/>
                <a:gd name="connsiteX3" fmla="*/ 0 w 5446207"/>
                <a:gd name="connsiteY3" fmla="*/ 572757 h 572757"/>
                <a:gd name="connsiteX4" fmla="*/ 1085222 w 5446207"/>
                <a:gd name="connsiteY4" fmla="*/ 0 h 572757"/>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572757 h 667413"/>
                <a:gd name="connsiteX4" fmla="*/ 1085222 w 5528722"/>
                <a:gd name="connsiteY4" fmla="*/ 0 h 667413"/>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383446 h 667413"/>
                <a:gd name="connsiteX4" fmla="*/ 1085222 w 5528722"/>
                <a:gd name="connsiteY4" fmla="*/ 0 h 667413"/>
                <a:gd name="connsiteX0" fmla="*/ 617636 w 5528722"/>
                <a:gd name="connsiteY0" fmla="*/ 0 h 430774"/>
                <a:gd name="connsiteX1" fmla="*/ 4451420 w 5528722"/>
                <a:gd name="connsiteY1" fmla="*/ 4521 h 430774"/>
                <a:gd name="connsiteX2" fmla="*/ 5528722 w 5528722"/>
                <a:gd name="connsiteY2" fmla="*/ 430774 h 430774"/>
                <a:gd name="connsiteX3" fmla="*/ 0 w 5528722"/>
                <a:gd name="connsiteY3" fmla="*/ 146807 h 430774"/>
                <a:gd name="connsiteX4" fmla="*/ 617636 w 5528722"/>
                <a:gd name="connsiteY4" fmla="*/ 0 h 430774"/>
                <a:gd name="connsiteX0" fmla="*/ 617636 w 5528722"/>
                <a:gd name="connsiteY0" fmla="*/ 0 h 430774"/>
                <a:gd name="connsiteX1" fmla="*/ 5125294 w 5528722"/>
                <a:gd name="connsiteY1" fmla="*/ 308772 h 430774"/>
                <a:gd name="connsiteX2" fmla="*/ 5528722 w 5528722"/>
                <a:gd name="connsiteY2" fmla="*/ 430774 h 430774"/>
                <a:gd name="connsiteX3" fmla="*/ 0 w 5528722"/>
                <a:gd name="connsiteY3" fmla="*/ 146807 h 430774"/>
                <a:gd name="connsiteX4" fmla="*/ 617636 w 5528722"/>
                <a:gd name="connsiteY4" fmla="*/ 0 h 430774"/>
                <a:gd name="connsiteX0" fmla="*/ 535121 w 5528722"/>
                <a:gd name="connsiteY0" fmla="*/ 0 h 363163"/>
                <a:gd name="connsiteX1" fmla="*/ 5125294 w 5528722"/>
                <a:gd name="connsiteY1" fmla="*/ 241161 h 363163"/>
                <a:gd name="connsiteX2" fmla="*/ 5528722 w 5528722"/>
                <a:gd name="connsiteY2" fmla="*/ 363163 h 363163"/>
                <a:gd name="connsiteX3" fmla="*/ 0 w 5528722"/>
                <a:gd name="connsiteY3" fmla="*/ 79196 h 363163"/>
                <a:gd name="connsiteX4" fmla="*/ 535121 w 5528722"/>
                <a:gd name="connsiteY4" fmla="*/ 0 h 363163"/>
                <a:gd name="connsiteX0" fmla="*/ 535121 w 5487464"/>
                <a:gd name="connsiteY0" fmla="*/ 0 h 363163"/>
                <a:gd name="connsiteX1" fmla="*/ 5125294 w 5487464"/>
                <a:gd name="connsiteY1" fmla="*/ 241161 h 363163"/>
                <a:gd name="connsiteX2" fmla="*/ 5487464 w 5487464"/>
                <a:gd name="connsiteY2" fmla="*/ 363163 h 363163"/>
                <a:gd name="connsiteX3" fmla="*/ 0 w 5487464"/>
                <a:gd name="connsiteY3" fmla="*/ 79196 h 363163"/>
                <a:gd name="connsiteX4" fmla="*/ 535121 w 5487464"/>
                <a:gd name="connsiteY4" fmla="*/ 0 h 363163"/>
                <a:gd name="connsiteX0" fmla="*/ 535121 w 5487464"/>
                <a:gd name="connsiteY0" fmla="*/ 0 h 363163"/>
                <a:gd name="connsiteX1" fmla="*/ 5056996 w 5487464"/>
                <a:gd name="connsiteY1" fmla="*/ 72444 h 363163"/>
                <a:gd name="connsiteX2" fmla="*/ 5487464 w 5487464"/>
                <a:gd name="connsiteY2" fmla="*/ 363163 h 363163"/>
                <a:gd name="connsiteX3" fmla="*/ 0 w 5487464"/>
                <a:gd name="connsiteY3" fmla="*/ 79196 h 363163"/>
                <a:gd name="connsiteX4" fmla="*/ 535121 w 5487464"/>
                <a:gd name="connsiteY4" fmla="*/ 0 h 363163"/>
                <a:gd name="connsiteX0" fmla="*/ 0 w 4952343"/>
                <a:gd name="connsiteY0" fmla="*/ 0 h 564254"/>
                <a:gd name="connsiteX1" fmla="*/ 4521875 w 4952343"/>
                <a:gd name="connsiteY1" fmla="*/ 72444 h 564254"/>
                <a:gd name="connsiteX2" fmla="*/ 4952343 w 4952343"/>
                <a:gd name="connsiteY2" fmla="*/ 363163 h 564254"/>
                <a:gd name="connsiteX3" fmla="*/ 216149 w 4952343"/>
                <a:gd name="connsiteY3" fmla="*/ 564254 h 564254"/>
                <a:gd name="connsiteX4" fmla="*/ 0 w 4952343"/>
                <a:gd name="connsiteY4" fmla="*/ 0 h 564254"/>
                <a:gd name="connsiteX0" fmla="*/ 193633 w 4736194"/>
                <a:gd name="connsiteY0" fmla="*/ 307167 h 491810"/>
                <a:gd name="connsiteX1" fmla="*/ 4305726 w 4736194"/>
                <a:gd name="connsiteY1" fmla="*/ 0 h 491810"/>
                <a:gd name="connsiteX2" fmla="*/ 4736194 w 4736194"/>
                <a:gd name="connsiteY2" fmla="*/ 290719 h 491810"/>
                <a:gd name="connsiteX3" fmla="*/ 0 w 4736194"/>
                <a:gd name="connsiteY3" fmla="*/ 491810 h 491810"/>
                <a:gd name="connsiteX4" fmla="*/ 193633 w 4736194"/>
                <a:gd name="connsiteY4" fmla="*/ 307167 h 491810"/>
                <a:gd name="connsiteX0" fmla="*/ 193633 w 4736194"/>
                <a:gd name="connsiteY0" fmla="*/ 222809 h 407452"/>
                <a:gd name="connsiteX1" fmla="*/ 4328491 w 4736194"/>
                <a:gd name="connsiteY1" fmla="*/ 0 h 407452"/>
                <a:gd name="connsiteX2" fmla="*/ 4736194 w 4736194"/>
                <a:gd name="connsiteY2" fmla="*/ 206361 h 407452"/>
                <a:gd name="connsiteX3" fmla="*/ 0 w 4736194"/>
                <a:gd name="connsiteY3" fmla="*/ 407452 h 407452"/>
                <a:gd name="connsiteX4" fmla="*/ 193633 w 4736194"/>
                <a:gd name="connsiteY4" fmla="*/ 222809 h 407452"/>
                <a:gd name="connsiteX0" fmla="*/ 193633 w 4736194"/>
                <a:gd name="connsiteY0" fmla="*/ 148996 h 333639"/>
                <a:gd name="connsiteX1" fmla="*/ 4396788 w 4736194"/>
                <a:gd name="connsiteY1" fmla="*/ 0 h 333639"/>
                <a:gd name="connsiteX2" fmla="*/ 4736194 w 4736194"/>
                <a:gd name="connsiteY2" fmla="*/ 132548 h 333639"/>
                <a:gd name="connsiteX3" fmla="*/ 0 w 4736194"/>
                <a:gd name="connsiteY3" fmla="*/ 333639 h 333639"/>
                <a:gd name="connsiteX4" fmla="*/ 193633 w 4736194"/>
                <a:gd name="connsiteY4" fmla="*/ 148996 h 333639"/>
                <a:gd name="connsiteX0" fmla="*/ 193633 w 4554070"/>
                <a:gd name="connsiteY0" fmla="*/ 148996 h 333639"/>
                <a:gd name="connsiteX1" fmla="*/ 4396788 w 4554070"/>
                <a:gd name="connsiteY1" fmla="*/ 0 h 333639"/>
                <a:gd name="connsiteX2" fmla="*/ 4554070 w 4554070"/>
                <a:gd name="connsiteY2" fmla="*/ 132548 h 333639"/>
                <a:gd name="connsiteX3" fmla="*/ 0 w 4554070"/>
                <a:gd name="connsiteY3" fmla="*/ 333639 h 333639"/>
                <a:gd name="connsiteX4" fmla="*/ 193633 w 4554070"/>
                <a:gd name="connsiteY4" fmla="*/ 148996 h 333639"/>
                <a:gd name="connsiteX0" fmla="*/ 193633 w 4633750"/>
                <a:gd name="connsiteY0" fmla="*/ 148996 h 333639"/>
                <a:gd name="connsiteX1" fmla="*/ 4396788 w 4633750"/>
                <a:gd name="connsiteY1" fmla="*/ 0 h 333639"/>
                <a:gd name="connsiteX2" fmla="*/ 4633750 w 4633750"/>
                <a:gd name="connsiteY2" fmla="*/ 132548 h 333639"/>
                <a:gd name="connsiteX3" fmla="*/ 0 w 4633750"/>
                <a:gd name="connsiteY3" fmla="*/ 333639 h 333639"/>
                <a:gd name="connsiteX4" fmla="*/ 193633 w 4633750"/>
                <a:gd name="connsiteY4" fmla="*/ 148996 h 333639"/>
                <a:gd name="connsiteX0" fmla="*/ 193633 w 4589482"/>
                <a:gd name="connsiteY0" fmla="*/ 148996 h 333639"/>
                <a:gd name="connsiteX1" fmla="*/ 4396788 w 4589482"/>
                <a:gd name="connsiteY1" fmla="*/ 0 h 333639"/>
                <a:gd name="connsiteX2" fmla="*/ 4589482 w 4589482"/>
                <a:gd name="connsiteY2" fmla="*/ 128447 h 333639"/>
                <a:gd name="connsiteX3" fmla="*/ 0 w 4589482"/>
                <a:gd name="connsiteY3" fmla="*/ 333639 h 333639"/>
                <a:gd name="connsiteX4" fmla="*/ 193633 w 4589482"/>
                <a:gd name="connsiteY4" fmla="*/ 148996 h 333639"/>
                <a:gd name="connsiteX0" fmla="*/ 193633 w 4598340"/>
                <a:gd name="connsiteY0" fmla="*/ 148996 h 333639"/>
                <a:gd name="connsiteX1" fmla="*/ 4396788 w 4598340"/>
                <a:gd name="connsiteY1" fmla="*/ 0 h 333639"/>
                <a:gd name="connsiteX2" fmla="*/ 4598340 w 4598340"/>
                <a:gd name="connsiteY2" fmla="*/ 148994 h 333639"/>
                <a:gd name="connsiteX3" fmla="*/ 0 w 4598340"/>
                <a:gd name="connsiteY3" fmla="*/ 333639 h 333639"/>
                <a:gd name="connsiteX4" fmla="*/ 193633 w 4598340"/>
                <a:gd name="connsiteY4" fmla="*/ 148996 h 333639"/>
                <a:gd name="connsiteX0" fmla="*/ 193633 w 4607198"/>
                <a:gd name="connsiteY0" fmla="*/ 148996 h 333639"/>
                <a:gd name="connsiteX1" fmla="*/ 4396788 w 4607198"/>
                <a:gd name="connsiteY1" fmla="*/ 0 h 333639"/>
                <a:gd name="connsiteX2" fmla="*/ 4607198 w 4607198"/>
                <a:gd name="connsiteY2" fmla="*/ 140776 h 333639"/>
                <a:gd name="connsiteX3" fmla="*/ 0 w 4607198"/>
                <a:gd name="connsiteY3" fmla="*/ 333639 h 333639"/>
                <a:gd name="connsiteX4" fmla="*/ 193633 w 4607198"/>
                <a:gd name="connsiteY4" fmla="*/ 148996 h 333639"/>
                <a:gd name="connsiteX0" fmla="*/ 175920 w 4589485"/>
                <a:gd name="connsiteY0" fmla="*/ 148996 h 350076"/>
                <a:gd name="connsiteX1" fmla="*/ 4379075 w 4589485"/>
                <a:gd name="connsiteY1" fmla="*/ 0 h 350076"/>
                <a:gd name="connsiteX2" fmla="*/ 4589485 w 4589485"/>
                <a:gd name="connsiteY2" fmla="*/ 140776 h 350076"/>
                <a:gd name="connsiteX3" fmla="*/ 0 w 4589485"/>
                <a:gd name="connsiteY3" fmla="*/ 350076 h 350076"/>
                <a:gd name="connsiteX4" fmla="*/ 175920 w 4589485"/>
                <a:gd name="connsiteY4" fmla="*/ 148996 h 35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485" h="350076">
                  <a:moveTo>
                    <a:pt x="175920" y="148996"/>
                  </a:moveTo>
                  <a:lnTo>
                    <a:pt x="4379075" y="0"/>
                  </a:lnTo>
                  <a:lnTo>
                    <a:pt x="4589485" y="140776"/>
                  </a:lnTo>
                  <a:lnTo>
                    <a:pt x="0" y="350076"/>
                  </a:lnTo>
                  <a:lnTo>
                    <a:pt x="175920" y="148996"/>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99B4427E-AD80-54FF-20B4-90E0364DEF87}"/>
              </a:ext>
            </a:extLst>
          </p:cNvPr>
          <p:cNvSpPr txBox="1"/>
          <p:nvPr/>
        </p:nvSpPr>
        <p:spPr>
          <a:xfrm>
            <a:off x="2109495" y="3565720"/>
            <a:ext cx="2024891" cy="461665"/>
          </a:xfrm>
          <a:prstGeom prst="rect">
            <a:avLst/>
          </a:prstGeom>
          <a:noFill/>
        </p:spPr>
        <p:txBody>
          <a:bodyPr wrap="square" rtlCol="0">
            <a:spAutoFit/>
          </a:bodyPr>
          <a:lstStyle/>
          <a:p>
            <a:pPr algn="r"/>
            <a:r>
              <a:rPr lang="en-US" sz="2400" b="1" dirty="0">
                <a:solidFill>
                  <a:schemeClr val="bg1"/>
                </a:solidFill>
              </a:rPr>
              <a:t>Layer 2</a:t>
            </a:r>
          </a:p>
        </p:txBody>
      </p:sp>
      <p:grpSp>
        <p:nvGrpSpPr>
          <p:cNvPr id="33" name="Group 32">
            <a:extLst>
              <a:ext uri="{FF2B5EF4-FFF2-40B4-BE49-F238E27FC236}">
                <a16:creationId xmlns:a16="http://schemas.microsoft.com/office/drawing/2014/main" id="{68F30A89-FB45-359A-C1AC-0D15D1FE6F0B}"/>
              </a:ext>
            </a:extLst>
          </p:cNvPr>
          <p:cNvGrpSpPr/>
          <p:nvPr/>
        </p:nvGrpSpPr>
        <p:grpSpPr>
          <a:xfrm>
            <a:off x="1969214" y="1147698"/>
            <a:ext cx="1851746" cy="1765053"/>
            <a:chOff x="1969214" y="1147698"/>
            <a:chExt cx="1851746" cy="1765053"/>
          </a:xfrm>
        </p:grpSpPr>
        <p:sp>
          <p:nvSpPr>
            <p:cNvPr id="4" name="Freeform 3">
              <a:extLst>
                <a:ext uri="{FF2B5EF4-FFF2-40B4-BE49-F238E27FC236}">
                  <a16:creationId xmlns:a16="http://schemas.microsoft.com/office/drawing/2014/main" id="{69E54C3D-1318-7D02-E75A-610E18C533EA}"/>
                </a:ext>
              </a:extLst>
            </p:cNvPr>
            <p:cNvSpPr/>
            <p:nvPr/>
          </p:nvSpPr>
          <p:spPr>
            <a:xfrm rot="372333">
              <a:off x="2059448" y="1147698"/>
              <a:ext cx="1761512" cy="1765053"/>
            </a:xfrm>
            <a:custGeom>
              <a:avLst/>
              <a:gdLst>
                <a:gd name="connsiteX0" fmla="*/ 756562 w 1761512"/>
                <a:gd name="connsiteY0" fmla="*/ 0 h 1765053"/>
                <a:gd name="connsiteX1" fmla="*/ 1761512 w 1761512"/>
                <a:gd name="connsiteY1" fmla="*/ 1403039 h 1765053"/>
                <a:gd name="connsiteX2" fmla="*/ 0 w 1761512"/>
                <a:gd name="connsiteY2" fmla="*/ 1765053 h 1765053"/>
                <a:gd name="connsiteX3" fmla="*/ 756562 w 1761512"/>
                <a:gd name="connsiteY3" fmla="*/ 0 h 1765053"/>
              </a:gdLst>
              <a:ahLst/>
              <a:cxnLst>
                <a:cxn ang="0">
                  <a:pos x="connsiteX0" y="connsiteY0"/>
                </a:cxn>
                <a:cxn ang="0">
                  <a:pos x="connsiteX1" y="connsiteY1"/>
                </a:cxn>
                <a:cxn ang="0">
                  <a:pos x="connsiteX2" y="connsiteY2"/>
                </a:cxn>
                <a:cxn ang="0">
                  <a:pos x="connsiteX3" y="connsiteY3"/>
                </a:cxn>
              </a:cxnLst>
              <a:rect l="l" t="t" r="r" b="b"/>
              <a:pathLst>
                <a:path w="1761512" h="1765053">
                  <a:moveTo>
                    <a:pt x="756562" y="0"/>
                  </a:moveTo>
                  <a:lnTo>
                    <a:pt x="1761512" y="1403039"/>
                  </a:lnTo>
                  <a:lnTo>
                    <a:pt x="0" y="1765053"/>
                  </a:lnTo>
                  <a:lnTo>
                    <a:pt x="756562" y="0"/>
                  </a:lnTo>
                  <a:close/>
                </a:path>
              </a:pathLst>
            </a:custGeom>
            <a:solidFill>
              <a:srgbClr val="F0B3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209A86D8-E2C2-F9D1-F374-B12CBA57B6CF}"/>
                </a:ext>
              </a:extLst>
            </p:cNvPr>
            <p:cNvSpPr/>
            <p:nvPr/>
          </p:nvSpPr>
          <p:spPr>
            <a:xfrm>
              <a:off x="1969214" y="1264359"/>
              <a:ext cx="872517" cy="1548015"/>
            </a:xfrm>
            <a:custGeom>
              <a:avLst/>
              <a:gdLst>
                <a:gd name="connsiteX0" fmla="*/ 872517 w 872517"/>
                <a:gd name="connsiteY0" fmla="*/ 0 h 1548015"/>
                <a:gd name="connsiteX1" fmla="*/ 314418 w 872517"/>
                <a:gd name="connsiteY1" fmla="*/ 1518251 h 1548015"/>
                <a:gd name="connsiteX2" fmla="*/ 0 w 872517"/>
                <a:gd name="connsiteY2" fmla="*/ 1548015 h 1548015"/>
                <a:gd name="connsiteX3" fmla="*/ 872517 w 872517"/>
                <a:gd name="connsiteY3" fmla="*/ 0 h 1548015"/>
              </a:gdLst>
              <a:ahLst/>
              <a:cxnLst>
                <a:cxn ang="0">
                  <a:pos x="connsiteX0" y="connsiteY0"/>
                </a:cxn>
                <a:cxn ang="0">
                  <a:pos x="connsiteX1" y="connsiteY1"/>
                </a:cxn>
                <a:cxn ang="0">
                  <a:pos x="connsiteX2" y="connsiteY2"/>
                </a:cxn>
                <a:cxn ang="0">
                  <a:pos x="connsiteX3" y="connsiteY3"/>
                </a:cxn>
              </a:cxnLst>
              <a:rect l="l" t="t" r="r" b="b"/>
              <a:pathLst>
                <a:path w="872517" h="1548015">
                  <a:moveTo>
                    <a:pt x="872517" y="0"/>
                  </a:moveTo>
                  <a:lnTo>
                    <a:pt x="314418" y="1518251"/>
                  </a:lnTo>
                  <a:lnTo>
                    <a:pt x="0" y="1548015"/>
                  </a:lnTo>
                  <a:lnTo>
                    <a:pt x="872517" y="0"/>
                  </a:lnTo>
                  <a:close/>
                </a:path>
              </a:pathLst>
            </a:custGeom>
            <a:solidFill>
              <a:srgbClr val="9472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TextBox 41">
            <a:extLst>
              <a:ext uri="{FF2B5EF4-FFF2-40B4-BE49-F238E27FC236}">
                <a16:creationId xmlns:a16="http://schemas.microsoft.com/office/drawing/2014/main" id="{0CB70A8F-C2FA-BCAF-899B-D530691AB60F}"/>
              </a:ext>
            </a:extLst>
          </p:cNvPr>
          <p:cNvSpPr txBox="1"/>
          <p:nvPr/>
        </p:nvSpPr>
        <p:spPr>
          <a:xfrm>
            <a:off x="2468535" y="2122670"/>
            <a:ext cx="1504870" cy="461665"/>
          </a:xfrm>
          <a:prstGeom prst="rect">
            <a:avLst/>
          </a:prstGeom>
          <a:noFill/>
        </p:spPr>
        <p:txBody>
          <a:bodyPr wrap="square" rtlCol="0">
            <a:spAutoFit/>
          </a:bodyPr>
          <a:lstStyle/>
          <a:p>
            <a:r>
              <a:rPr lang="en-US" sz="2400" b="1" dirty="0">
                <a:solidFill>
                  <a:schemeClr val="bg1"/>
                </a:solidFill>
              </a:rPr>
              <a:t>Layer 3</a:t>
            </a:r>
          </a:p>
        </p:txBody>
      </p:sp>
      <p:grpSp>
        <p:nvGrpSpPr>
          <p:cNvPr id="55" name="Group 54">
            <a:extLst>
              <a:ext uri="{FF2B5EF4-FFF2-40B4-BE49-F238E27FC236}">
                <a16:creationId xmlns:a16="http://schemas.microsoft.com/office/drawing/2014/main" id="{B48F9F91-1008-BE09-188D-236BB4DD1FF5}"/>
              </a:ext>
            </a:extLst>
          </p:cNvPr>
          <p:cNvGrpSpPr/>
          <p:nvPr/>
        </p:nvGrpSpPr>
        <p:grpSpPr>
          <a:xfrm>
            <a:off x="10439961" y="1057663"/>
            <a:ext cx="1941977" cy="5002794"/>
            <a:chOff x="10439961" y="1057663"/>
            <a:chExt cx="1941977" cy="5002794"/>
          </a:xfrm>
        </p:grpSpPr>
        <p:cxnSp>
          <p:nvCxnSpPr>
            <p:cNvPr id="47" name="Straight Arrow Connector 46">
              <a:extLst>
                <a:ext uri="{FF2B5EF4-FFF2-40B4-BE49-F238E27FC236}">
                  <a16:creationId xmlns:a16="http://schemas.microsoft.com/office/drawing/2014/main" id="{4D2C98C3-17DB-F098-C983-65D6485179EE}"/>
                </a:ext>
              </a:extLst>
            </p:cNvPr>
            <p:cNvCxnSpPr>
              <a:cxnSpLocks/>
              <a:stCxn id="51" idx="0"/>
              <a:endCxn id="52" idx="2"/>
            </p:cNvCxnSpPr>
            <p:nvPr/>
          </p:nvCxnSpPr>
          <p:spPr>
            <a:xfrm flipV="1">
              <a:off x="11410950" y="1457773"/>
              <a:ext cx="0" cy="420257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B544E34-760E-E5FE-8D66-12A909932129}"/>
                </a:ext>
              </a:extLst>
            </p:cNvPr>
            <p:cNvSpPr txBox="1"/>
            <p:nvPr/>
          </p:nvSpPr>
          <p:spPr>
            <a:xfrm>
              <a:off x="10769600" y="5660347"/>
              <a:ext cx="1282700" cy="400110"/>
            </a:xfrm>
            <a:prstGeom prst="rect">
              <a:avLst/>
            </a:prstGeom>
            <a:noFill/>
          </p:spPr>
          <p:txBody>
            <a:bodyPr wrap="square" rtlCol="0">
              <a:spAutoFit/>
            </a:bodyPr>
            <a:lstStyle/>
            <a:p>
              <a:pPr algn="ctr"/>
              <a:r>
                <a:rPr lang="en-US" sz="2000" dirty="0"/>
                <a:t>Static</a:t>
              </a:r>
            </a:p>
          </p:txBody>
        </p:sp>
        <p:sp>
          <p:nvSpPr>
            <p:cNvPr id="52" name="TextBox 51">
              <a:extLst>
                <a:ext uri="{FF2B5EF4-FFF2-40B4-BE49-F238E27FC236}">
                  <a16:creationId xmlns:a16="http://schemas.microsoft.com/office/drawing/2014/main" id="{15124518-9CC5-ABE7-B6ED-930054A7EB7E}"/>
                </a:ext>
              </a:extLst>
            </p:cNvPr>
            <p:cNvSpPr txBox="1"/>
            <p:nvPr/>
          </p:nvSpPr>
          <p:spPr>
            <a:xfrm>
              <a:off x="10439961" y="1057663"/>
              <a:ext cx="1941977" cy="400110"/>
            </a:xfrm>
            <a:prstGeom prst="rect">
              <a:avLst/>
            </a:prstGeom>
            <a:noFill/>
          </p:spPr>
          <p:txBody>
            <a:bodyPr wrap="square" rtlCol="0">
              <a:spAutoFit/>
            </a:bodyPr>
            <a:lstStyle/>
            <a:p>
              <a:pPr algn="ctr"/>
              <a:r>
                <a:rPr lang="en-US" sz="2000" dirty="0"/>
                <a:t>Dynamic</a:t>
              </a:r>
            </a:p>
          </p:txBody>
        </p:sp>
      </p:grpSp>
      <p:pic>
        <p:nvPicPr>
          <p:cNvPr id="39" name="Picture 38" descr="Background pattern&#10;&#10;Description automatically generated">
            <a:extLst>
              <a:ext uri="{FF2B5EF4-FFF2-40B4-BE49-F238E27FC236}">
                <a16:creationId xmlns:a16="http://schemas.microsoft.com/office/drawing/2014/main" id="{63560B0E-D4B3-9893-7A9B-FB9FDA126D85}"/>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1" y="0"/>
            <a:ext cx="12175747" cy="1111285"/>
          </a:xfrm>
          <a:prstGeom prst="rect">
            <a:avLst/>
          </a:prstGeom>
        </p:spPr>
      </p:pic>
      <p:sp>
        <p:nvSpPr>
          <p:cNvPr id="2" name="TextBox 1">
            <a:extLst>
              <a:ext uri="{FF2B5EF4-FFF2-40B4-BE49-F238E27FC236}">
                <a16:creationId xmlns:a16="http://schemas.microsoft.com/office/drawing/2014/main" id="{44C86123-774B-19E8-372D-823EB38FEBFD}"/>
              </a:ext>
            </a:extLst>
          </p:cNvPr>
          <p:cNvSpPr txBox="1"/>
          <p:nvPr/>
        </p:nvSpPr>
        <p:spPr>
          <a:xfrm>
            <a:off x="253730" y="199936"/>
            <a:ext cx="5963332" cy="707886"/>
          </a:xfrm>
          <a:prstGeom prst="rect">
            <a:avLst/>
          </a:prstGeom>
          <a:noFill/>
        </p:spPr>
        <p:txBody>
          <a:bodyPr wrap="square" rtlCol="0">
            <a:spAutoFit/>
          </a:bodyPr>
          <a:lstStyle/>
          <a:p>
            <a:r>
              <a:rPr lang="en-US" sz="4000" b="1" dirty="0">
                <a:solidFill>
                  <a:schemeClr val="bg1"/>
                </a:solidFill>
              </a:rPr>
              <a:t>Our Design Philosophy </a:t>
            </a:r>
          </a:p>
        </p:txBody>
      </p:sp>
      <p:pic>
        <p:nvPicPr>
          <p:cNvPr id="43" name="Picture 2">
            <a:extLst>
              <a:ext uri="{FF2B5EF4-FFF2-40B4-BE49-F238E27FC236}">
                <a16:creationId xmlns:a16="http://schemas.microsoft.com/office/drawing/2014/main" id="{A8DAFA23-2924-0D2E-D63D-F29D3D9C6D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9309" y="6106692"/>
            <a:ext cx="845463" cy="679292"/>
          </a:xfrm>
          <a:prstGeom prst="rect">
            <a:avLst/>
          </a:prstGeom>
          <a:solidFill>
            <a:schemeClr val="bg1">
              <a:alpha val="0"/>
            </a:schemeClr>
          </a:solidFill>
        </p:spPr>
      </p:pic>
      <p:pic>
        <p:nvPicPr>
          <p:cNvPr id="13" name="Audio Recording Jun 22, 2022 at 12:10:30 PM" descr="Audio Recording Jun 22, 2022 at 12:10:30 PM">
            <a:hlinkClick r:id="" action="ppaction://media"/>
            <a:extLst>
              <a:ext uri="{FF2B5EF4-FFF2-40B4-BE49-F238E27FC236}">
                <a16:creationId xmlns:a16="http://schemas.microsoft.com/office/drawing/2014/main" id="{D48CE7C9-D83B-D36C-62A6-9E1E0EA791D7}"/>
              </a:ext>
            </a:extLst>
          </p:cNvPr>
          <p:cNvPicPr>
            <a:picLocks noChangeAspect="1"/>
          </p:cNvPicPr>
          <p:nvPr>
            <a:audioFile r:link="rId1"/>
            <p:extLst>
              <p:ext uri="{DAA4B4D4-6D71-4841-9C94-3DE7FCFB9230}">
                <p14:media xmlns:p14="http://schemas.microsoft.com/office/powerpoint/2010/main" r:embed="rId2">
                  <p14:trim st="2641.6681"/>
                </p14:media>
              </p:ext>
            </p:extLst>
          </p:nvPr>
        </p:nvPicPr>
        <p:blipFill>
          <a:blip r:embed="rId7"/>
          <a:stretch>
            <a:fillRect/>
          </a:stretch>
        </p:blipFill>
        <p:spPr>
          <a:xfrm>
            <a:off x="10588840" y="5961833"/>
            <a:ext cx="812800" cy="812800"/>
          </a:xfrm>
          <a:prstGeom prst="rect">
            <a:avLst/>
          </a:prstGeom>
        </p:spPr>
      </p:pic>
    </p:spTree>
    <p:extLst>
      <p:ext uri="{BB962C8B-B14F-4D97-AF65-F5344CB8AC3E}">
        <p14:creationId xmlns:p14="http://schemas.microsoft.com/office/powerpoint/2010/main" val="23155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18" fill="hold"/>
                                        <p:tgtEl>
                                          <p:spTgt spid="13"/>
                                        </p:tgtEl>
                                      </p:cBhvr>
                                    </p:cmd>
                                  </p:childTnLst>
                                </p:cTn>
                              </p:par>
                              <p:par>
                                <p:cTn id="7" presetID="22" presetClass="entr" presetSubtype="4" fill="hold" nodeType="withEffect">
                                  <p:stCondLst>
                                    <p:cond delay="3000"/>
                                  </p:stCondLst>
                                  <p:childTnLst>
                                    <p:set>
                                      <p:cBhvr>
                                        <p:cTn id="8" dur="1" fill="hold">
                                          <p:stCondLst>
                                            <p:cond delay="0"/>
                                          </p:stCondLst>
                                        </p:cTn>
                                        <p:tgtEl>
                                          <p:spTgt spid="34"/>
                                        </p:tgtEl>
                                        <p:attrNameLst>
                                          <p:attrName>style.visibility</p:attrName>
                                        </p:attrNameLst>
                                      </p:cBhvr>
                                      <p:to>
                                        <p:strVal val="visible"/>
                                      </p:to>
                                    </p:set>
                                    <p:animEffect transition="in" filter="wipe(down)">
                                      <p:cBhvr>
                                        <p:cTn id="9" dur="2000"/>
                                        <p:tgtEl>
                                          <p:spTgt spid="34"/>
                                        </p:tgtEl>
                                      </p:cBhvr>
                                    </p:animEffect>
                                  </p:childTnLst>
                                </p:cTn>
                              </p:par>
                              <p:par>
                                <p:cTn id="10" presetID="22" presetClass="entr" presetSubtype="4" fill="hold" nodeType="withEffect">
                                  <p:stCondLst>
                                    <p:cond delay="300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2000"/>
                                        <p:tgtEl>
                                          <p:spTgt spid="36"/>
                                        </p:tgtEl>
                                      </p:cBhvr>
                                    </p:animEffect>
                                  </p:childTnLst>
                                </p:cTn>
                              </p:par>
                              <p:par>
                                <p:cTn id="13" presetID="22" presetClass="entr" presetSubtype="4" fill="hold" nodeType="withEffect">
                                  <p:stCondLst>
                                    <p:cond delay="1000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2000"/>
                                        <p:tgtEl>
                                          <p:spTgt spid="35"/>
                                        </p:tgtEl>
                                      </p:cBhvr>
                                    </p:animEffect>
                                  </p:childTnLst>
                                </p:cTn>
                              </p:par>
                              <p:par>
                                <p:cTn id="16" presetID="22" presetClass="entr" presetSubtype="4" fill="hold" nodeType="withEffect">
                                  <p:stCondLst>
                                    <p:cond delay="1000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2000"/>
                                        <p:tgtEl>
                                          <p:spTgt spid="22"/>
                                        </p:tgtEl>
                                      </p:cBhvr>
                                    </p:animEffect>
                                  </p:childTnLst>
                                </p:cTn>
                              </p:par>
                              <p:par>
                                <p:cTn id="19" presetID="22" presetClass="entr" presetSubtype="4" fill="hold" nodeType="withEffect">
                                  <p:stCondLst>
                                    <p:cond delay="1000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2000"/>
                                        <p:tgtEl>
                                          <p:spTgt spid="37"/>
                                        </p:tgtEl>
                                      </p:cBhvr>
                                    </p:animEffect>
                                  </p:childTnLst>
                                </p:cTn>
                              </p:par>
                              <p:par>
                                <p:cTn id="22" presetID="22" presetClass="entr" presetSubtype="4" fill="hold" nodeType="withEffect">
                                  <p:stCondLst>
                                    <p:cond delay="1900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2000"/>
                                        <p:tgtEl>
                                          <p:spTgt spid="33"/>
                                        </p:tgtEl>
                                      </p:cBhvr>
                                    </p:animEffect>
                                  </p:childTnLst>
                                </p:cTn>
                              </p:par>
                              <p:par>
                                <p:cTn id="25" presetID="22" presetClass="entr" presetSubtype="4" fill="hold" nodeType="withEffect">
                                  <p:stCondLst>
                                    <p:cond delay="1900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2000"/>
                                        <p:tgtEl>
                                          <p:spTgt spid="27"/>
                                        </p:tgtEl>
                                      </p:cBhvr>
                                    </p:animEffect>
                                  </p:childTnLst>
                                </p:cTn>
                              </p:par>
                              <p:par>
                                <p:cTn id="28" presetID="22" presetClass="entr" presetSubtype="4" fill="hold" nodeType="withEffect">
                                  <p:stCondLst>
                                    <p:cond delay="1900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2000"/>
                                        <p:tgtEl>
                                          <p:spTgt spid="38"/>
                                        </p:tgtEl>
                                      </p:cBhvr>
                                    </p:animEffect>
                                  </p:childTnLst>
                                </p:cTn>
                              </p:par>
                              <p:par>
                                <p:cTn id="31" presetID="22" presetClass="entr" presetSubtype="4" fill="hold" nodeType="withEffect">
                                  <p:stCondLst>
                                    <p:cond delay="26000"/>
                                  </p:stCondLst>
                                  <p:childTnLst>
                                    <p:set>
                                      <p:cBhvr>
                                        <p:cTn id="32" dur="1" fill="hold">
                                          <p:stCondLst>
                                            <p:cond delay="0"/>
                                          </p:stCondLst>
                                        </p:cTn>
                                        <p:tgtEl>
                                          <p:spTgt spid="55"/>
                                        </p:tgtEl>
                                        <p:attrNameLst>
                                          <p:attrName>style.visibility</p:attrName>
                                        </p:attrNameLst>
                                      </p:cBhvr>
                                      <p:to>
                                        <p:strVal val="visible"/>
                                      </p:to>
                                    </p:set>
                                    <p:animEffect transition="in" filter="wipe(down)">
                                      <p:cBhvr>
                                        <p:cTn id="33"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1BCE76B-5713-F52D-2805-90C8FF33542B}"/>
              </a:ext>
            </a:extLst>
          </p:cNvPr>
          <p:cNvGrpSpPr/>
          <p:nvPr/>
        </p:nvGrpSpPr>
        <p:grpSpPr>
          <a:xfrm>
            <a:off x="8783783" y="3985267"/>
            <a:ext cx="3128136" cy="2014450"/>
            <a:chOff x="9200" y="4474436"/>
            <a:chExt cx="5782611" cy="2003962"/>
          </a:xfrm>
        </p:grpSpPr>
        <p:grpSp>
          <p:nvGrpSpPr>
            <p:cNvPr id="8" name="Group 7">
              <a:extLst>
                <a:ext uri="{FF2B5EF4-FFF2-40B4-BE49-F238E27FC236}">
                  <a16:creationId xmlns:a16="http://schemas.microsoft.com/office/drawing/2014/main" id="{21D82576-08F8-BF4A-0039-630FB29033DD}"/>
                </a:ext>
              </a:extLst>
            </p:cNvPr>
            <p:cNvGrpSpPr/>
            <p:nvPr/>
          </p:nvGrpSpPr>
          <p:grpSpPr>
            <a:xfrm>
              <a:off x="9200" y="4474436"/>
              <a:ext cx="5782611" cy="2003962"/>
              <a:chOff x="9200" y="4474436"/>
              <a:chExt cx="5782611" cy="2003962"/>
            </a:xfrm>
          </p:grpSpPr>
          <p:sp>
            <p:nvSpPr>
              <p:cNvPr id="9" name="Rectangle 10">
                <a:extLst>
                  <a:ext uri="{FF2B5EF4-FFF2-40B4-BE49-F238E27FC236}">
                    <a16:creationId xmlns:a16="http://schemas.microsoft.com/office/drawing/2014/main" id="{D9D651F8-9D24-325C-8C3C-67F360EB6D18}"/>
                  </a:ext>
                </a:extLst>
              </p:cNvPr>
              <p:cNvSpPr/>
              <p:nvPr/>
            </p:nvSpPr>
            <p:spPr>
              <a:xfrm>
                <a:off x="1093904" y="4474436"/>
                <a:ext cx="4024241" cy="401839"/>
              </a:xfrm>
              <a:custGeom>
                <a:avLst/>
                <a:gdLst>
                  <a:gd name="connsiteX0" fmla="*/ 0 w 5446207"/>
                  <a:gd name="connsiteY0" fmla="*/ 0 h 1698172"/>
                  <a:gd name="connsiteX1" fmla="*/ 5446207 w 5446207"/>
                  <a:gd name="connsiteY1" fmla="*/ 0 h 1698172"/>
                  <a:gd name="connsiteX2" fmla="*/ 5446207 w 5446207"/>
                  <a:gd name="connsiteY2" fmla="*/ 1698172 h 1698172"/>
                  <a:gd name="connsiteX3" fmla="*/ 0 w 5446207"/>
                  <a:gd name="connsiteY3" fmla="*/ 1698172 h 1698172"/>
                  <a:gd name="connsiteX4" fmla="*/ 0 w 5446207"/>
                  <a:gd name="connsiteY4" fmla="*/ 0 h 1698172"/>
                  <a:gd name="connsiteX0" fmla="*/ 0 w 5446207"/>
                  <a:gd name="connsiteY0" fmla="*/ 0 h 1698172"/>
                  <a:gd name="connsiteX1" fmla="*/ 4632290 w 5446207"/>
                  <a:gd name="connsiteY1" fmla="*/ 1014883 h 1698172"/>
                  <a:gd name="connsiteX2" fmla="*/ 5446207 w 5446207"/>
                  <a:gd name="connsiteY2" fmla="*/ 1698172 h 1698172"/>
                  <a:gd name="connsiteX3" fmla="*/ 0 w 5446207"/>
                  <a:gd name="connsiteY3" fmla="*/ 1698172 h 1698172"/>
                  <a:gd name="connsiteX4" fmla="*/ 0 w 5446207"/>
                  <a:gd name="connsiteY4" fmla="*/ 0 h 1698172"/>
                  <a:gd name="connsiteX0" fmla="*/ 1165609 w 5446207"/>
                  <a:gd name="connsiteY0" fmla="*/ 180871 h 683289"/>
                  <a:gd name="connsiteX1" fmla="*/ 4632290 w 5446207"/>
                  <a:gd name="connsiteY1" fmla="*/ 0 h 683289"/>
                  <a:gd name="connsiteX2" fmla="*/ 5446207 w 5446207"/>
                  <a:gd name="connsiteY2" fmla="*/ 683289 h 683289"/>
                  <a:gd name="connsiteX3" fmla="*/ 0 w 5446207"/>
                  <a:gd name="connsiteY3" fmla="*/ 683289 h 683289"/>
                  <a:gd name="connsiteX4" fmla="*/ 1165609 w 5446207"/>
                  <a:gd name="connsiteY4" fmla="*/ 180871 h 683289"/>
                  <a:gd name="connsiteX0" fmla="*/ 1085222 w 5446207"/>
                  <a:gd name="connsiteY0" fmla="*/ 110532 h 683289"/>
                  <a:gd name="connsiteX1" fmla="*/ 4632290 w 5446207"/>
                  <a:gd name="connsiteY1" fmla="*/ 0 h 683289"/>
                  <a:gd name="connsiteX2" fmla="*/ 5446207 w 5446207"/>
                  <a:gd name="connsiteY2" fmla="*/ 683289 h 683289"/>
                  <a:gd name="connsiteX3" fmla="*/ 0 w 5446207"/>
                  <a:gd name="connsiteY3" fmla="*/ 683289 h 683289"/>
                  <a:gd name="connsiteX4" fmla="*/ 1085222 w 5446207"/>
                  <a:gd name="connsiteY4" fmla="*/ 110532 h 683289"/>
                  <a:gd name="connsiteX0" fmla="*/ 1085222 w 5446207"/>
                  <a:gd name="connsiteY0" fmla="*/ 0 h 572757"/>
                  <a:gd name="connsiteX1" fmla="*/ 4451420 w 5446207"/>
                  <a:gd name="connsiteY1" fmla="*/ 241160 h 572757"/>
                  <a:gd name="connsiteX2" fmla="*/ 5446207 w 5446207"/>
                  <a:gd name="connsiteY2" fmla="*/ 572757 h 572757"/>
                  <a:gd name="connsiteX3" fmla="*/ 0 w 5446207"/>
                  <a:gd name="connsiteY3" fmla="*/ 572757 h 572757"/>
                  <a:gd name="connsiteX4" fmla="*/ 1085222 w 5446207"/>
                  <a:gd name="connsiteY4" fmla="*/ 0 h 572757"/>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572757 h 667413"/>
                  <a:gd name="connsiteX4" fmla="*/ 1085222 w 5528722"/>
                  <a:gd name="connsiteY4" fmla="*/ 0 h 667413"/>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383446 h 667413"/>
                  <a:gd name="connsiteX4" fmla="*/ 1085222 w 5528722"/>
                  <a:gd name="connsiteY4" fmla="*/ 0 h 667413"/>
                  <a:gd name="connsiteX0" fmla="*/ 617636 w 5528722"/>
                  <a:gd name="connsiteY0" fmla="*/ 0 h 430774"/>
                  <a:gd name="connsiteX1" fmla="*/ 4451420 w 5528722"/>
                  <a:gd name="connsiteY1" fmla="*/ 4521 h 430774"/>
                  <a:gd name="connsiteX2" fmla="*/ 5528722 w 5528722"/>
                  <a:gd name="connsiteY2" fmla="*/ 430774 h 430774"/>
                  <a:gd name="connsiteX3" fmla="*/ 0 w 5528722"/>
                  <a:gd name="connsiteY3" fmla="*/ 146807 h 430774"/>
                  <a:gd name="connsiteX4" fmla="*/ 617636 w 5528722"/>
                  <a:gd name="connsiteY4" fmla="*/ 0 h 430774"/>
                  <a:gd name="connsiteX0" fmla="*/ 617636 w 5528722"/>
                  <a:gd name="connsiteY0" fmla="*/ 0 h 430774"/>
                  <a:gd name="connsiteX1" fmla="*/ 5125294 w 5528722"/>
                  <a:gd name="connsiteY1" fmla="*/ 308772 h 430774"/>
                  <a:gd name="connsiteX2" fmla="*/ 5528722 w 5528722"/>
                  <a:gd name="connsiteY2" fmla="*/ 430774 h 430774"/>
                  <a:gd name="connsiteX3" fmla="*/ 0 w 5528722"/>
                  <a:gd name="connsiteY3" fmla="*/ 146807 h 430774"/>
                  <a:gd name="connsiteX4" fmla="*/ 617636 w 5528722"/>
                  <a:gd name="connsiteY4" fmla="*/ 0 h 430774"/>
                  <a:gd name="connsiteX0" fmla="*/ 535121 w 5528722"/>
                  <a:gd name="connsiteY0" fmla="*/ 0 h 363163"/>
                  <a:gd name="connsiteX1" fmla="*/ 5125294 w 5528722"/>
                  <a:gd name="connsiteY1" fmla="*/ 241161 h 363163"/>
                  <a:gd name="connsiteX2" fmla="*/ 5528722 w 5528722"/>
                  <a:gd name="connsiteY2" fmla="*/ 363163 h 363163"/>
                  <a:gd name="connsiteX3" fmla="*/ 0 w 5528722"/>
                  <a:gd name="connsiteY3" fmla="*/ 79196 h 363163"/>
                  <a:gd name="connsiteX4" fmla="*/ 535121 w 5528722"/>
                  <a:gd name="connsiteY4" fmla="*/ 0 h 363163"/>
                  <a:gd name="connsiteX0" fmla="*/ 535121 w 5487464"/>
                  <a:gd name="connsiteY0" fmla="*/ 0 h 363163"/>
                  <a:gd name="connsiteX1" fmla="*/ 5125294 w 5487464"/>
                  <a:gd name="connsiteY1" fmla="*/ 241161 h 363163"/>
                  <a:gd name="connsiteX2" fmla="*/ 5487464 w 5487464"/>
                  <a:gd name="connsiteY2" fmla="*/ 363163 h 363163"/>
                  <a:gd name="connsiteX3" fmla="*/ 0 w 5487464"/>
                  <a:gd name="connsiteY3" fmla="*/ 79196 h 363163"/>
                  <a:gd name="connsiteX4" fmla="*/ 535121 w 5487464"/>
                  <a:gd name="connsiteY4" fmla="*/ 0 h 363163"/>
                  <a:gd name="connsiteX0" fmla="*/ 535121 w 5498160"/>
                  <a:gd name="connsiteY0" fmla="*/ 0 h 376310"/>
                  <a:gd name="connsiteX1" fmla="*/ 5125294 w 5498160"/>
                  <a:gd name="connsiteY1" fmla="*/ 241161 h 376310"/>
                  <a:gd name="connsiteX2" fmla="*/ 5498160 w 5498160"/>
                  <a:gd name="connsiteY2" fmla="*/ 376310 h 376310"/>
                  <a:gd name="connsiteX3" fmla="*/ 0 w 5498160"/>
                  <a:gd name="connsiteY3" fmla="*/ 79196 h 376310"/>
                  <a:gd name="connsiteX4" fmla="*/ 535121 w 5498160"/>
                  <a:gd name="connsiteY4" fmla="*/ 0 h 376310"/>
                  <a:gd name="connsiteX0" fmla="*/ 535121 w 5555778"/>
                  <a:gd name="connsiteY0" fmla="*/ 0 h 344567"/>
                  <a:gd name="connsiteX1" fmla="*/ 5125294 w 5555778"/>
                  <a:gd name="connsiteY1" fmla="*/ 241161 h 344567"/>
                  <a:gd name="connsiteX2" fmla="*/ 5555778 w 5555778"/>
                  <a:gd name="connsiteY2" fmla="*/ 344567 h 344567"/>
                  <a:gd name="connsiteX3" fmla="*/ 0 w 5555778"/>
                  <a:gd name="connsiteY3" fmla="*/ 79196 h 344567"/>
                  <a:gd name="connsiteX4" fmla="*/ 535121 w 5555778"/>
                  <a:gd name="connsiteY4" fmla="*/ 0 h 344567"/>
                  <a:gd name="connsiteX0" fmla="*/ 609201 w 5629858"/>
                  <a:gd name="connsiteY0" fmla="*/ 0 h 344567"/>
                  <a:gd name="connsiteX1" fmla="*/ 5199374 w 5629858"/>
                  <a:gd name="connsiteY1" fmla="*/ 241161 h 344567"/>
                  <a:gd name="connsiteX2" fmla="*/ 5629858 w 5629858"/>
                  <a:gd name="connsiteY2" fmla="*/ 344567 h 344567"/>
                  <a:gd name="connsiteX3" fmla="*/ 0 w 5629858"/>
                  <a:gd name="connsiteY3" fmla="*/ 98241 h 344567"/>
                  <a:gd name="connsiteX4" fmla="*/ 609201 w 5629858"/>
                  <a:gd name="connsiteY4" fmla="*/ 0 h 344567"/>
                  <a:gd name="connsiteX0" fmla="*/ 543352 w 5564009"/>
                  <a:gd name="connsiteY0" fmla="*/ 0 h 344567"/>
                  <a:gd name="connsiteX1" fmla="*/ 5133525 w 5564009"/>
                  <a:gd name="connsiteY1" fmla="*/ 241161 h 344567"/>
                  <a:gd name="connsiteX2" fmla="*/ 5564009 w 5564009"/>
                  <a:gd name="connsiteY2" fmla="*/ 344567 h 344567"/>
                  <a:gd name="connsiteX3" fmla="*/ 0 w 5564009"/>
                  <a:gd name="connsiteY3" fmla="*/ 98241 h 344567"/>
                  <a:gd name="connsiteX4" fmla="*/ 543352 w 5564009"/>
                  <a:gd name="connsiteY4" fmla="*/ 0 h 344567"/>
                  <a:gd name="connsiteX0" fmla="*/ 510429 w 5531086"/>
                  <a:gd name="connsiteY0" fmla="*/ 0 h 344567"/>
                  <a:gd name="connsiteX1" fmla="*/ 5100602 w 5531086"/>
                  <a:gd name="connsiteY1" fmla="*/ 241161 h 344567"/>
                  <a:gd name="connsiteX2" fmla="*/ 5531086 w 5531086"/>
                  <a:gd name="connsiteY2" fmla="*/ 344567 h 344567"/>
                  <a:gd name="connsiteX3" fmla="*/ 0 w 5531086"/>
                  <a:gd name="connsiteY3" fmla="*/ 101415 h 344567"/>
                  <a:gd name="connsiteX4" fmla="*/ 510429 w 5531086"/>
                  <a:gd name="connsiteY4" fmla="*/ 0 h 344567"/>
                  <a:gd name="connsiteX0" fmla="*/ 510429 w 5647928"/>
                  <a:gd name="connsiteY0" fmla="*/ 0 h 313656"/>
                  <a:gd name="connsiteX1" fmla="*/ 5100602 w 5647928"/>
                  <a:gd name="connsiteY1" fmla="*/ 241161 h 313656"/>
                  <a:gd name="connsiteX2" fmla="*/ 5647928 w 5647928"/>
                  <a:gd name="connsiteY2" fmla="*/ 313656 h 313656"/>
                  <a:gd name="connsiteX3" fmla="*/ 0 w 5647928"/>
                  <a:gd name="connsiteY3" fmla="*/ 101415 h 313656"/>
                  <a:gd name="connsiteX4" fmla="*/ 510429 w 5647928"/>
                  <a:gd name="connsiteY4" fmla="*/ 0 h 313656"/>
                  <a:gd name="connsiteX0" fmla="*/ 440324 w 5577823"/>
                  <a:gd name="connsiteY0" fmla="*/ 0 h 313656"/>
                  <a:gd name="connsiteX1" fmla="*/ 5030497 w 5577823"/>
                  <a:gd name="connsiteY1" fmla="*/ 241161 h 313656"/>
                  <a:gd name="connsiteX2" fmla="*/ 5577823 w 5577823"/>
                  <a:gd name="connsiteY2" fmla="*/ 313656 h 313656"/>
                  <a:gd name="connsiteX3" fmla="*/ 0 w 5577823"/>
                  <a:gd name="connsiteY3" fmla="*/ 138509 h 313656"/>
                  <a:gd name="connsiteX4" fmla="*/ 440324 w 5577823"/>
                  <a:gd name="connsiteY4" fmla="*/ 0 h 313656"/>
                  <a:gd name="connsiteX0" fmla="*/ 440324 w 5577823"/>
                  <a:gd name="connsiteY0" fmla="*/ 0 h 258015"/>
                  <a:gd name="connsiteX1" fmla="*/ 5030497 w 5577823"/>
                  <a:gd name="connsiteY1" fmla="*/ 185520 h 258015"/>
                  <a:gd name="connsiteX2" fmla="*/ 5577823 w 5577823"/>
                  <a:gd name="connsiteY2" fmla="*/ 258015 h 258015"/>
                  <a:gd name="connsiteX3" fmla="*/ 0 w 5577823"/>
                  <a:gd name="connsiteY3" fmla="*/ 82868 h 258015"/>
                  <a:gd name="connsiteX4" fmla="*/ 440324 w 5577823"/>
                  <a:gd name="connsiteY4" fmla="*/ 0 h 258015"/>
                  <a:gd name="connsiteX0" fmla="*/ 440324 w 5507718"/>
                  <a:gd name="connsiteY0" fmla="*/ 0 h 270380"/>
                  <a:gd name="connsiteX1" fmla="*/ 5030497 w 5507718"/>
                  <a:gd name="connsiteY1" fmla="*/ 185520 h 270380"/>
                  <a:gd name="connsiteX2" fmla="*/ 5507718 w 5507718"/>
                  <a:gd name="connsiteY2" fmla="*/ 270380 h 270380"/>
                  <a:gd name="connsiteX3" fmla="*/ 0 w 5507718"/>
                  <a:gd name="connsiteY3" fmla="*/ 82868 h 270380"/>
                  <a:gd name="connsiteX4" fmla="*/ 440324 w 5507718"/>
                  <a:gd name="connsiteY4" fmla="*/ 0 h 2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718" h="270380">
                    <a:moveTo>
                      <a:pt x="440324" y="0"/>
                    </a:moveTo>
                    <a:lnTo>
                      <a:pt x="5030497" y="185520"/>
                    </a:lnTo>
                    <a:lnTo>
                      <a:pt x="5507718" y="270380"/>
                    </a:lnTo>
                    <a:lnTo>
                      <a:pt x="0" y="82868"/>
                    </a:lnTo>
                    <a:lnTo>
                      <a:pt x="440324" y="0"/>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5D78BA55-6083-73DF-9F00-9FD8EA34055E}"/>
                  </a:ext>
                </a:extLst>
              </p:cNvPr>
              <p:cNvSpPr/>
              <p:nvPr/>
            </p:nvSpPr>
            <p:spPr>
              <a:xfrm rot="372333">
                <a:off x="155752" y="4724992"/>
                <a:ext cx="5636059" cy="1753406"/>
              </a:xfrm>
              <a:custGeom>
                <a:avLst/>
                <a:gdLst>
                  <a:gd name="connsiteX0" fmla="*/ 751570 w 5636060"/>
                  <a:gd name="connsiteY0" fmla="*/ 0 h 1753406"/>
                  <a:gd name="connsiteX1" fmla="*/ 4819101 w 5636060"/>
                  <a:gd name="connsiteY1" fmla="*/ 0 h 1753406"/>
                  <a:gd name="connsiteX2" fmla="*/ 5636060 w 5636060"/>
                  <a:gd name="connsiteY2" fmla="*/ 1140581 h 1753406"/>
                  <a:gd name="connsiteX3" fmla="*/ 0 w 5636060"/>
                  <a:gd name="connsiteY3" fmla="*/ 1753406 h 1753406"/>
                  <a:gd name="connsiteX4" fmla="*/ 751570 w 5636060"/>
                  <a:gd name="connsiteY4" fmla="*/ 0 h 1753406"/>
                  <a:gd name="connsiteX0" fmla="*/ 751570 w 5636060"/>
                  <a:gd name="connsiteY0" fmla="*/ 0 h 1753406"/>
                  <a:gd name="connsiteX1" fmla="*/ 4824641 w 5636060"/>
                  <a:gd name="connsiteY1" fmla="*/ 27404 h 1753406"/>
                  <a:gd name="connsiteX2" fmla="*/ 5636060 w 5636060"/>
                  <a:gd name="connsiteY2" fmla="*/ 1140581 h 1753406"/>
                  <a:gd name="connsiteX3" fmla="*/ 0 w 5636060"/>
                  <a:gd name="connsiteY3" fmla="*/ 1753406 h 1753406"/>
                  <a:gd name="connsiteX4" fmla="*/ 751570 w 5636060"/>
                  <a:gd name="connsiteY4" fmla="*/ 0 h 175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060" h="1753406">
                    <a:moveTo>
                      <a:pt x="751570" y="0"/>
                    </a:moveTo>
                    <a:lnTo>
                      <a:pt x="4824641" y="27404"/>
                    </a:lnTo>
                    <a:lnTo>
                      <a:pt x="5636060" y="1140581"/>
                    </a:lnTo>
                    <a:lnTo>
                      <a:pt x="0" y="1753406"/>
                    </a:lnTo>
                    <a:lnTo>
                      <a:pt x="751570" y="0"/>
                    </a:lnTo>
                    <a:close/>
                  </a:path>
                </a:pathLst>
              </a:custGeom>
              <a:solidFill>
                <a:srgbClr val="00C0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ECBDAC93-308A-757E-3316-F3B564E4E56D}"/>
                  </a:ext>
                </a:extLst>
              </p:cNvPr>
              <p:cNvSpPr/>
              <p:nvPr/>
            </p:nvSpPr>
            <p:spPr>
              <a:xfrm>
                <a:off x="9200" y="4602026"/>
                <a:ext cx="1658029" cy="1686065"/>
              </a:xfrm>
              <a:custGeom>
                <a:avLst/>
                <a:gdLst>
                  <a:gd name="connsiteX0" fmla="*/ 936702 w 1547920"/>
                  <a:gd name="connsiteY0" fmla="*/ 0 h 1661890"/>
                  <a:gd name="connsiteX1" fmla="*/ 1547920 w 1547920"/>
                  <a:gd name="connsiteY1" fmla="*/ 66460 h 1661890"/>
                  <a:gd name="connsiteX2" fmla="*/ 961450 w 1547920"/>
                  <a:gd name="connsiteY2" fmla="*/ 1661890 h 1661890"/>
                  <a:gd name="connsiteX3" fmla="*/ 0 w 1547920"/>
                  <a:gd name="connsiteY3" fmla="*/ 1661890 h 1661890"/>
                  <a:gd name="connsiteX4" fmla="*/ 936702 w 1547920"/>
                  <a:gd name="connsiteY4" fmla="*/ 0 h 1661890"/>
                  <a:gd name="connsiteX0" fmla="*/ 936702 w 1547920"/>
                  <a:gd name="connsiteY0" fmla="*/ 0 h 1661890"/>
                  <a:gd name="connsiteX1" fmla="*/ 1547920 w 1547920"/>
                  <a:gd name="connsiteY1" fmla="*/ 122954 h 1661890"/>
                  <a:gd name="connsiteX2" fmla="*/ 961450 w 1547920"/>
                  <a:gd name="connsiteY2" fmla="*/ 1661890 h 1661890"/>
                  <a:gd name="connsiteX3" fmla="*/ 0 w 1547920"/>
                  <a:gd name="connsiteY3" fmla="*/ 1661890 h 1661890"/>
                  <a:gd name="connsiteX4" fmla="*/ 936702 w 1547920"/>
                  <a:gd name="connsiteY4" fmla="*/ 0 h 1661890"/>
                  <a:gd name="connsiteX0" fmla="*/ 986577 w 1547920"/>
                  <a:gd name="connsiteY0" fmla="*/ 0 h 1605396"/>
                  <a:gd name="connsiteX1" fmla="*/ 1547920 w 1547920"/>
                  <a:gd name="connsiteY1" fmla="*/ 66460 h 1605396"/>
                  <a:gd name="connsiteX2" fmla="*/ 961450 w 1547920"/>
                  <a:gd name="connsiteY2" fmla="*/ 1605396 h 1605396"/>
                  <a:gd name="connsiteX3" fmla="*/ 0 w 1547920"/>
                  <a:gd name="connsiteY3" fmla="*/ 1605396 h 1605396"/>
                  <a:gd name="connsiteX4" fmla="*/ 986577 w 1547920"/>
                  <a:gd name="connsiteY4" fmla="*/ 0 h 1605396"/>
                  <a:gd name="connsiteX0" fmla="*/ 1053076 w 1614419"/>
                  <a:gd name="connsiteY0" fmla="*/ 0 h 1727799"/>
                  <a:gd name="connsiteX1" fmla="*/ 1614419 w 1614419"/>
                  <a:gd name="connsiteY1" fmla="*/ 66460 h 1727799"/>
                  <a:gd name="connsiteX2" fmla="*/ 1027949 w 1614419"/>
                  <a:gd name="connsiteY2" fmla="*/ 1605396 h 1727799"/>
                  <a:gd name="connsiteX3" fmla="*/ 0 w 1614419"/>
                  <a:gd name="connsiteY3" fmla="*/ 1727799 h 1727799"/>
                  <a:gd name="connsiteX4" fmla="*/ 1053076 w 1614419"/>
                  <a:gd name="connsiteY4" fmla="*/ 0 h 1727799"/>
                  <a:gd name="connsiteX0" fmla="*/ 1053076 w 1614419"/>
                  <a:gd name="connsiteY0" fmla="*/ 0 h 1727799"/>
                  <a:gd name="connsiteX1" fmla="*/ 1614419 w 1614419"/>
                  <a:gd name="connsiteY1" fmla="*/ 66460 h 1727799"/>
                  <a:gd name="connsiteX2" fmla="*/ 1027949 w 1614419"/>
                  <a:gd name="connsiteY2" fmla="*/ 1671307 h 1727799"/>
                  <a:gd name="connsiteX3" fmla="*/ 0 w 1614419"/>
                  <a:gd name="connsiteY3" fmla="*/ 1727799 h 1727799"/>
                  <a:gd name="connsiteX4" fmla="*/ 1053076 w 1614419"/>
                  <a:gd name="connsiteY4" fmla="*/ 0 h 1727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4419" h="1727799">
                    <a:moveTo>
                      <a:pt x="1053076" y="0"/>
                    </a:moveTo>
                    <a:lnTo>
                      <a:pt x="1614419" y="66460"/>
                    </a:lnTo>
                    <a:lnTo>
                      <a:pt x="1027949" y="1671307"/>
                    </a:lnTo>
                    <a:lnTo>
                      <a:pt x="0" y="1727799"/>
                    </a:lnTo>
                    <a:lnTo>
                      <a:pt x="1053076" y="0"/>
                    </a:lnTo>
                    <a:close/>
                  </a:path>
                </a:pathLst>
              </a:custGeom>
              <a:solidFill>
                <a:srgbClr val="02924B">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TextBox 11">
              <a:extLst>
                <a:ext uri="{FF2B5EF4-FFF2-40B4-BE49-F238E27FC236}">
                  <a16:creationId xmlns:a16="http://schemas.microsoft.com/office/drawing/2014/main" id="{9B8A89C3-119C-86B3-99D0-199DB7C3AF7A}"/>
                </a:ext>
              </a:extLst>
            </p:cNvPr>
            <p:cNvSpPr txBox="1"/>
            <p:nvPr/>
          </p:nvSpPr>
          <p:spPr>
            <a:xfrm>
              <a:off x="2305479" y="5305407"/>
              <a:ext cx="2472972" cy="461665"/>
            </a:xfrm>
            <a:prstGeom prst="rect">
              <a:avLst/>
            </a:prstGeom>
            <a:noFill/>
          </p:spPr>
          <p:txBody>
            <a:bodyPr wrap="square" rtlCol="0">
              <a:spAutoFit/>
            </a:bodyPr>
            <a:lstStyle/>
            <a:p>
              <a:r>
                <a:rPr lang="en-US" sz="2400" b="1" dirty="0">
                  <a:solidFill>
                    <a:schemeClr val="bg1"/>
                  </a:solidFill>
                </a:rPr>
                <a:t>Layer  1</a:t>
              </a:r>
            </a:p>
          </p:txBody>
        </p:sp>
      </p:grpSp>
      <p:pic>
        <p:nvPicPr>
          <p:cNvPr id="13" name="Picture 12" descr="Background pattern&#10;&#10;Description automatically generated">
            <a:extLst>
              <a:ext uri="{FF2B5EF4-FFF2-40B4-BE49-F238E27FC236}">
                <a16:creationId xmlns:a16="http://schemas.microsoft.com/office/drawing/2014/main" id="{606FDB4B-F08E-B45D-BE0B-744683028815}"/>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16" name="Title 14">
            <a:extLst>
              <a:ext uri="{FF2B5EF4-FFF2-40B4-BE49-F238E27FC236}">
                <a16:creationId xmlns:a16="http://schemas.microsoft.com/office/drawing/2014/main" id="{B759E67B-3FF5-8F1D-4CC6-FA1905CEEC8B}"/>
              </a:ext>
            </a:extLst>
          </p:cNvPr>
          <p:cNvSpPr txBox="1">
            <a:spLocks/>
          </p:cNvSpPr>
          <p:nvPr/>
        </p:nvSpPr>
        <p:spPr>
          <a:xfrm>
            <a:off x="196953" y="55384"/>
            <a:ext cx="10467902" cy="123422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b="1" dirty="0">
                <a:solidFill>
                  <a:schemeClr val="bg1"/>
                </a:solidFill>
                <a:latin typeface="+mn-lt"/>
              </a:rPr>
            </a:br>
            <a:r>
              <a:rPr lang="en-US" sz="2400" b="1" dirty="0">
                <a:solidFill>
                  <a:schemeClr val="bg1"/>
                </a:solidFill>
                <a:latin typeface="+mn-lt"/>
              </a:rPr>
              <a:t>Case Study  - Scleroderma </a:t>
            </a:r>
            <a:r>
              <a:rPr lang="en-US" sz="2400" b="1" dirty="0" err="1">
                <a:solidFill>
                  <a:schemeClr val="bg1"/>
                </a:solidFill>
                <a:latin typeface="+mn-lt"/>
              </a:rPr>
              <a:t>CoE</a:t>
            </a:r>
            <a:br>
              <a:rPr lang="en-US" sz="2400" dirty="0">
                <a:solidFill>
                  <a:schemeClr val="bg1"/>
                </a:solidFill>
                <a:latin typeface="+mn-lt"/>
              </a:rPr>
            </a:br>
            <a:r>
              <a:rPr lang="en-US" sz="2400" i="1" dirty="0">
                <a:solidFill>
                  <a:schemeClr val="bg1"/>
                </a:solidFill>
                <a:latin typeface="+mn-lt"/>
              </a:rPr>
              <a:t>Layer 1: Unified visualization of lab data</a:t>
            </a:r>
            <a:endParaRPr lang="en-US" sz="2400" dirty="0">
              <a:solidFill>
                <a:schemeClr val="bg1"/>
              </a:solidFill>
              <a:latin typeface="+mn-lt"/>
            </a:endParaRPr>
          </a:p>
        </p:txBody>
      </p:sp>
      <p:pic>
        <p:nvPicPr>
          <p:cNvPr id="17" name="Picture 2">
            <a:extLst>
              <a:ext uri="{FF2B5EF4-FFF2-40B4-BE49-F238E27FC236}">
                <a16:creationId xmlns:a16="http://schemas.microsoft.com/office/drawing/2014/main" id="{FC6B4C73-686B-714F-DC7A-3E64D3669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9309" y="6106692"/>
            <a:ext cx="845463" cy="679292"/>
          </a:xfrm>
          <a:prstGeom prst="rect">
            <a:avLst/>
          </a:prstGeom>
          <a:solidFill>
            <a:schemeClr val="bg1">
              <a:alpha val="0"/>
            </a:schemeClr>
          </a:solidFill>
        </p:spPr>
      </p:pic>
      <p:pic>
        <p:nvPicPr>
          <p:cNvPr id="2" name="Picture 1">
            <a:extLst>
              <a:ext uri="{FF2B5EF4-FFF2-40B4-BE49-F238E27FC236}">
                <a16:creationId xmlns:a16="http://schemas.microsoft.com/office/drawing/2014/main" id="{F5B78C3C-7ADF-189E-DFC7-6E7A3F74CAB2}"/>
              </a:ext>
            </a:extLst>
          </p:cNvPr>
          <p:cNvPicPr>
            <a:picLocks noChangeAspect="1"/>
          </p:cNvPicPr>
          <p:nvPr/>
        </p:nvPicPr>
        <p:blipFill rotWithShape="1">
          <a:blip r:embed="rId7"/>
          <a:srcRect l="1226" t="6837" r="1110" b="784"/>
          <a:stretch/>
        </p:blipFill>
        <p:spPr>
          <a:xfrm>
            <a:off x="321104" y="1825513"/>
            <a:ext cx="7690637" cy="4584523"/>
          </a:xfrm>
          <a:prstGeom prst="rect">
            <a:avLst/>
          </a:prstGeom>
        </p:spPr>
      </p:pic>
      <p:pic>
        <p:nvPicPr>
          <p:cNvPr id="4" name="Audio Recording Jun 17, 2022 at 2:29:51 PM" descr="Audio Recording Jun 17, 2022 at 2:29:51 PM">
            <a:hlinkClick r:id="" action="ppaction://media"/>
            <a:extLst>
              <a:ext uri="{FF2B5EF4-FFF2-40B4-BE49-F238E27FC236}">
                <a16:creationId xmlns:a16="http://schemas.microsoft.com/office/drawing/2014/main" id="{0B51CBBA-58D2-BC06-398A-F5AB0D1D50B0}"/>
              </a:ext>
            </a:extLst>
          </p:cNvPr>
          <p:cNvPicPr>
            <a:picLocks noChangeAspect="1"/>
          </p:cNvPicPr>
          <p:nvPr>
            <a:audioFile r:link="rId1"/>
            <p:extLst>
              <p:ext uri="{DAA4B4D4-6D71-4841-9C94-3DE7FCFB9230}">
                <p14:media xmlns:p14="http://schemas.microsoft.com/office/powerpoint/2010/main" r:embed="rId2">
                  <p14:trim st="2131.6764"/>
                </p14:media>
              </p:ext>
            </p:extLst>
          </p:nvPr>
        </p:nvPicPr>
        <p:blipFill>
          <a:blip r:embed="rId8"/>
          <a:stretch>
            <a:fillRect/>
          </a:stretch>
        </p:blipFill>
        <p:spPr>
          <a:xfrm>
            <a:off x="10664855" y="6080158"/>
            <a:ext cx="812800" cy="812800"/>
          </a:xfrm>
          <a:prstGeom prst="rect">
            <a:avLst/>
          </a:prstGeom>
        </p:spPr>
      </p:pic>
    </p:spTree>
    <p:extLst>
      <p:ext uri="{BB962C8B-B14F-4D97-AF65-F5344CB8AC3E}">
        <p14:creationId xmlns:p14="http://schemas.microsoft.com/office/powerpoint/2010/main" val="5791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4" fill="hold"/>
                                        <p:tgtEl>
                                          <p:spTgt spid="4"/>
                                        </p:tgtEl>
                                      </p:cBhvr>
                                    </p:cmd>
                                  </p:childTnLst>
                                </p:cTn>
                              </p:par>
                              <p:par>
                                <p:cTn id="7" presetID="10" presetClass="entr" presetSubtype="0" fill="hold" nodeType="withEffect">
                                  <p:stCondLst>
                                    <p:cond delay="150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E6D8A9F-B1EC-4DCF-08B1-7182BCF5754E}"/>
              </a:ext>
            </a:extLst>
          </p:cNvPr>
          <p:cNvGrpSpPr/>
          <p:nvPr/>
        </p:nvGrpSpPr>
        <p:grpSpPr>
          <a:xfrm>
            <a:off x="8309828" y="4268846"/>
            <a:ext cx="3854124" cy="2293285"/>
            <a:chOff x="-37761" y="4532173"/>
            <a:chExt cx="5829572" cy="1946225"/>
          </a:xfrm>
        </p:grpSpPr>
        <p:grpSp>
          <p:nvGrpSpPr>
            <p:cNvPr id="14" name="Group 13">
              <a:extLst>
                <a:ext uri="{FF2B5EF4-FFF2-40B4-BE49-F238E27FC236}">
                  <a16:creationId xmlns:a16="http://schemas.microsoft.com/office/drawing/2014/main" id="{9A33090F-CCD8-4005-5E33-BD524F391B65}"/>
                </a:ext>
              </a:extLst>
            </p:cNvPr>
            <p:cNvGrpSpPr/>
            <p:nvPr/>
          </p:nvGrpSpPr>
          <p:grpSpPr>
            <a:xfrm>
              <a:off x="-37761" y="4532173"/>
              <a:ext cx="5829572" cy="1946225"/>
              <a:chOff x="-37761" y="4532173"/>
              <a:chExt cx="5829572" cy="1946225"/>
            </a:xfrm>
          </p:grpSpPr>
          <p:sp>
            <p:nvSpPr>
              <p:cNvPr id="16" name="Rectangle 10">
                <a:extLst>
                  <a:ext uri="{FF2B5EF4-FFF2-40B4-BE49-F238E27FC236}">
                    <a16:creationId xmlns:a16="http://schemas.microsoft.com/office/drawing/2014/main" id="{C139C129-72BC-9DB8-E2AC-5DAD8BD9F288}"/>
                  </a:ext>
                </a:extLst>
              </p:cNvPr>
              <p:cNvSpPr/>
              <p:nvPr/>
            </p:nvSpPr>
            <p:spPr>
              <a:xfrm>
                <a:off x="1093593" y="4532173"/>
                <a:ext cx="3990403" cy="323145"/>
              </a:xfrm>
              <a:custGeom>
                <a:avLst/>
                <a:gdLst>
                  <a:gd name="connsiteX0" fmla="*/ 0 w 5446207"/>
                  <a:gd name="connsiteY0" fmla="*/ 0 h 1698172"/>
                  <a:gd name="connsiteX1" fmla="*/ 5446207 w 5446207"/>
                  <a:gd name="connsiteY1" fmla="*/ 0 h 1698172"/>
                  <a:gd name="connsiteX2" fmla="*/ 5446207 w 5446207"/>
                  <a:gd name="connsiteY2" fmla="*/ 1698172 h 1698172"/>
                  <a:gd name="connsiteX3" fmla="*/ 0 w 5446207"/>
                  <a:gd name="connsiteY3" fmla="*/ 1698172 h 1698172"/>
                  <a:gd name="connsiteX4" fmla="*/ 0 w 5446207"/>
                  <a:gd name="connsiteY4" fmla="*/ 0 h 1698172"/>
                  <a:gd name="connsiteX0" fmla="*/ 0 w 5446207"/>
                  <a:gd name="connsiteY0" fmla="*/ 0 h 1698172"/>
                  <a:gd name="connsiteX1" fmla="*/ 4632290 w 5446207"/>
                  <a:gd name="connsiteY1" fmla="*/ 1014883 h 1698172"/>
                  <a:gd name="connsiteX2" fmla="*/ 5446207 w 5446207"/>
                  <a:gd name="connsiteY2" fmla="*/ 1698172 h 1698172"/>
                  <a:gd name="connsiteX3" fmla="*/ 0 w 5446207"/>
                  <a:gd name="connsiteY3" fmla="*/ 1698172 h 1698172"/>
                  <a:gd name="connsiteX4" fmla="*/ 0 w 5446207"/>
                  <a:gd name="connsiteY4" fmla="*/ 0 h 1698172"/>
                  <a:gd name="connsiteX0" fmla="*/ 1165609 w 5446207"/>
                  <a:gd name="connsiteY0" fmla="*/ 180871 h 683289"/>
                  <a:gd name="connsiteX1" fmla="*/ 4632290 w 5446207"/>
                  <a:gd name="connsiteY1" fmla="*/ 0 h 683289"/>
                  <a:gd name="connsiteX2" fmla="*/ 5446207 w 5446207"/>
                  <a:gd name="connsiteY2" fmla="*/ 683289 h 683289"/>
                  <a:gd name="connsiteX3" fmla="*/ 0 w 5446207"/>
                  <a:gd name="connsiteY3" fmla="*/ 683289 h 683289"/>
                  <a:gd name="connsiteX4" fmla="*/ 1165609 w 5446207"/>
                  <a:gd name="connsiteY4" fmla="*/ 180871 h 683289"/>
                  <a:gd name="connsiteX0" fmla="*/ 1085222 w 5446207"/>
                  <a:gd name="connsiteY0" fmla="*/ 110532 h 683289"/>
                  <a:gd name="connsiteX1" fmla="*/ 4632290 w 5446207"/>
                  <a:gd name="connsiteY1" fmla="*/ 0 h 683289"/>
                  <a:gd name="connsiteX2" fmla="*/ 5446207 w 5446207"/>
                  <a:gd name="connsiteY2" fmla="*/ 683289 h 683289"/>
                  <a:gd name="connsiteX3" fmla="*/ 0 w 5446207"/>
                  <a:gd name="connsiteY3" fmla="*/ 683289 h 683289"/>
                  <a:gd name="connsiteX4" fmla="*/ 1085222 w 5446207"/>
                  <a:gd name="connsiteY4" fmla="*/ 110532 h 683289"/>
                  <a:gd name="connsiteX0" fmla="*/ 1085222 w 5446207"/>
                  <a:gd name="connsiteY0" fmla="*/ 0 h 572757"/>
                  <a:gd name="connsiteX1" fmla="*/ 4451420 w 5446207"/>
                  <a:gd name="connsiteY1" fmla="*/ 241160 h 572757"/>
                  <a:gd name="connsiteX2" fmla="*/ 5446207 w 5446207"/>
                  <a:gd name="connsiteY2" fmla="*/ 572757 h 572757"/>
                  <a:gd name="connsiteX3" fmla="*/ 0 w 5446207"/>
                  <a:gd name="connsiteY3" fmla="*/ 572757 h 572757"/>
                  <a:gd name="connsiteX4" fmla="*/ 1085222 w 5446207"/>
                  <a:gd name="connsiteY4" fmla="*/ 0 h 572757"/>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572757 h 667413"/>
                  <a:gd name="connsiteX4" fmla="*/ 1085222 w 5528722"/>
                  <a:gd name="connsiteY4" fmla="*/ 0 h 667413"/>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383446 h 667413"/>
                  <a:gd name="connsiteX4" fmla="*/ 1085222 w 5528722"/>
                  <a:gd name="connsiteY4" fmla="*/ 0 h 667413"/>
                  <a:gd name="connsiteX0" fmla="*/ 617636 w 5528722"/>
                  <a:gd name="connsiteY0" fmla="*/ 0 h 430774"/>
                  <a:gd name="connsiteX1" fmla="*/ 4451420 w 5528722"/>
                  <a:gd name="connsiteY1" fmla="*/ 4521 h 430774"/>
                  <a:gd name="connsiteX2" fmla="*/ 5528722 w 5528722"/>
                  <a:gd name="connsiteY2" fmla="*/ 430774 h 430774"/>
                  <a:gd name="connsiteX3" fmla="*/ 0 w 5528722"/>
                  <a:gd name="connsiteY3" fmla="*/ 146807 h 430774"/>
                  <a:gd name="connsiteX4" fmla="*/ 617636 w 5528722"/>
                  <a:gd name="connsiteY4" fmla="*/ 0 h 430774"/>
                  <a:gd name="connsiteX0" fmla="*/ 617636 w 5528722"/>
                  <a:gd name="connsiteY0" fmla="*/ 0 h 430774"/>
                  <a:gd name="connsiteX1" fmla="*/ 5125294 w 5528722"/>
                  <a:gd name="connsiteY1" fmla="*/ 308772 h 430774"/>
                  <a:gd name="connsiteX2" fmla="*/ 5528722 w 5528722"/>
                  <a:gd name="connsiteY2" fmla="*/ 430774 h 430774"/>
                  <a:gd name="connsiteX3" fmla="*/ 0 w 5528722"/>
                  <a:gd name="connsiteY3" fmla="*/ 146807 h 430774"/>
                  <a:gd name="connsiteX4" fmla="*/ 617636 w 5528722"/>
                  <a:gd name="connsiteY4" fmla="*/ 0 h 430774"/>
                  <a:gd name="connsiteX0" fmla="*/ 535121 w 5528722"/>
                  <a:gd name="connsiteY0" fmla="*/ 0 h 363163"/>
                  <a:gd name="connsiteX1" fmla="*/ 5125294 w 5528722"/>
                  <a:gd name="connsiteY1" fmla="*/ 241161 h 363163"/>
                  <a:gd name="connsiteX2" fmla="*/ 5528722 w 5528722"/>
                  <a:gd name="connsiteY2" fmla="*/ 363163 h 363163"/>
                  <a:gd name="connsiteX3" fmla="*/ 0 w 5528722"/>
                  <a:gd name="connsiteY3" fmla="*/ 79196 h 363163"/>
                  <a:gd name="connsiteX4" fmla="*/ 535121 w 5528722"/>
                  <a:gd name="connsiteY4" fmla="*/ 0 h 363163"/>
                  <a:gd name="connsiteX0" fmla="*/ 535121 w 5487464"/>
                  <a:gd name="connsiteY0" fmla="*/ 0 h 363163"/>
                  <a:gd name="connsiteX1" fmla="*/ 5125294 w 5487464"/>
                  <a:gd name="connsiteY1" fmla="*/ 241161 h 363163"/>
                  <a:gd name="connsiteX2" fmla="*/ 5487464 w 5487464"/>
                  <a:gd name="connsiteY2" fmla="*/ 363163 h 363163"/>
                  <a:gd name="connsiteX3" fmla="*/ 0 w 5487464"/>
                  <a:gd name="connsiteY3" fmla="*/ 79196 h 363163"/>
                  <a:gd name="connsiteX4" fmla="*/ 535121 w 5487464"/>
                  <a:gd name="connsiteY4" fmla="*/ 0 h 363163"/>
                  <a:gd name="connsiteX0" fmla="*/ 535121 w 5498160"/>
                  <a:gd name="connsiteY0" fmla="*/ 0 h 376310"/>
                  <a:gd name="connsiteX1" fmla="*/ 5125294 w 5498160"/>
                  <a:gd name="connsiteY1" fmla="*/ 241161 h 376310"/>
                  <a:gd name="connsiteX2" fmla="*/ 5498160 w 5498160"/>
                  <a:gd name="connsiteY2" fmla="*/ 376310 h 376310"/>
                  <a:gd name="connsiteX3" fmla="*/ 0 w 5498160"/>
                  <a:gd name="connsiteY3" fmla="*/ 79196 h 376310"/>
                  <a:gd name="connsiteX4" fmla="*/ 535121 w 5498160"/>
                  <a:gd name="connsiteY4" fmla="*/ 0 h 376310"/>
                  <a:gd name="connsiteX0" fmla="*/ 535121 w 5555778"/>
                  <a:gd name="connsiteY0" fmla="*/ 0 h 344567"/>
                  <a:gd name="connsiteX1" fmla="*/ 5125294 w 5555778"/>
                  <a:gd name="connsiteY1" fmla="*/ 241161 h 344567"/>
                  <a:gd name="connsiteX2" fmla="*/ 5555778 w 5555778"/>
                  <a:gd name="connsiteY2" fmla="*/ 344567 h 344567"/>
                  <a:gd name="connsiteX3" fmla="*/ 0 w 5555778"/>
                  <a:gd name="connsiteY3" fmla="*/ 79196 h 344567"/>
                  <a:gd name="connsiteX4" fmla="*/ 535121 w 5555778"/>
                  <a:gd name="connsiteY4" fmla="*/ 0 h 344567"/>
                  <a:gd name="connsiteX0" fmla="*/ 609201 w 5629858"/>
                  <a:gd name="connsiteY0" fmla="*/ 0 h 344567"/>
                  <a:gd name="connsiteX1" fmla="*/ 5199374 w 5629858"/>
                  <a:gd name="connsiteY1" fmla="*/ 241161 h 344567"/>
                  <a:gd name="connsiteX2" fmla="*/ 5629858 w 5629858"/>
                  <a:gd name="connsiteY2" fmla="*/ 344567 h 344567"/>
                  <a:gd name="connsiteX3" fmla="*/ 0 w 5629858"/>
                  <a:gd name="connsiteY3" fmla="*/ 98241 h 344567"/>
                  <a:gd name="connsiteX4" fmla="*/ 609201 w 5629858"/>
                  <a:gd name="connsiteY4" fmla="*/ 0 h 344567"/>
                  <a:gd name="connsiteX0" fmla="*/ 543352 w 5564009"/>
                  <a:gd name="connsiteY0" fmla="*/ 0 h 344567"/>
                  <a:gd name="connsiteX1" fmla="*/ 5133525 w 5564009"/>
                  <a:gd name="connsiteY1" fmla="*/ 241161 h 344567"/>
                  <a:gd name="connsiteX2" fmla="*/ 5564009 w 5564009"/>
                  <a:gd name="connsiteY2" fmla="*/ 344567 h 344567"/>
                  <a:gd name="connsiteX3" fmla="*/ 0 w 5564009"/>
                  <a:gd name="connsiteY3" fmla="*/ 98241 h 344567"/>
                  <a:gd name="connsiteX4" fmla="*/ 543352 w 5564009"/>
                  <a:gd name="connsiteY4" fmla="*/ 0 h 344567"/>
                  <a:gd name="connsiteX0" fmla="*/ 510429 w 5531086"/>
                  <a:gd name="connsiteY0" fmla="*/ 0 h 344567"/>
                  <a:gd name="connsiteX1" fmla="*/ 5100602 w 5531086"/>
                  <a:gd name="connsiteY1" fmla="*/ 241161 h 344567"/>
                  <a:gd name="connsiteX2" fmla="*/ 5531086 w 5531086"/>
                  <a:gd name="connsiteY2" fmla="*/ 344567 h 344567"/>
                  <a:gd name="connsiteX3" fmla="*/ 0 w 5531086"/>
                  <a:gd name="connsiteY3" fmla="*/ 101415 h 344567"/>
                  <a:gd name="connsiteX4" fmla="*/ 510429 w 5531086"/>
                  <a:gd name="connsiteY4" fmla="*/ 0 h 344567"/>
                  <a:gd name="connsiteX0" fmla="*/ 510429 w 5531086"/>
                  <a:gd name="connsiteY0" fmla="*/ 0 h 344567"/>
                  <a:gd name="connsiteX1" fmla="*/ 5100602 w 5531086"/>
                  <a:gd name="connsiteY1" fmla="*/ 241161 h 344567"/>
                  <a:gd name="connsiteX2" fmla="*/ 5531086 w 5531086"/>
                  <a:gd name="connsiteY2" fmla="*/ 344567 h 344567"/>
                  <a:gd name="connsiteX3" fmla="*/ 0 w 5531086"/>
                  <a:gd name="connsiteY3" fmla="*/ 139808 h 344567"/>
                  <a:gd name="connsiteX4" fmla="*/ 510429 w 5531086"/>
                  <a:gd name="connsiteY4" fmla="*/ 0 h 344567"/>
                  <a:gd name="connsiteX0" fmla="*/ 510429 w 5670272"/>
                  <a:gd name="connsiteY0" fmla="*/ 0 h 313852"/>
                  <a:gd name="connsiteX1" fmla="*/ 5100602 w 5670272"/>
                  <a:gd name="connsiteY1" fmla="*/ 241161 h 313852"/>
                  <a:gd name="connsiteX2" fmla="*/ 5670272 w 5670272"/>
                  <a:gd name="connsiteY2" fmla="*/ 313852 h 313852"/>
                  <a:gd name="connsiteX3" fmla="*/ 0 w 5670272"/>
                  <a:gd name="connsiteY3" fmla="*/ 139808 h 313852"/>
                  <a:gd name="connsiteX4" fmla="*/ 510429 w 5670272"/>
                  <a:gd name="connsiteY4" fmla="*/ 0 h 313852"/>
                  <a:gd name="connsiteX0" fmla="*/ 399079 w 5670272"/>
                  <a:gd name="connsiteY0" fmla="*/ 0 h 244744"/>
                  <a:gd name="connsiteX1" fmla="*/ 5100602 w 5670272"/>
                  <a:gd name="connsiteY1" fmla="*/ 172053 h 244744"/>
                  <a:gd name="connsiteX2" fmla="*/ 5670272 w 5670272"/>
                  <a:gd name="connsiteY2" fmla="*/ 244744 h 244744"/>
                  <a:gd name="connsiteX3" fmla="*/ 0 w 5670272"/>
                  <a:gd name="connsiteY3" fmla="*/ 70700 h 244744"/>
                  <a:gd name="connsiteX4" fmla="*/ 399079 w 5670272"/>
                  <a:gd name="connsiteY4" fmla="*/ 0 h 244744"/>
                  <a:gd name="connsiteX0" fmla="*/ 399079 w 5531086"/>
                  <a:gd name="connsiteY0" fmla="*/ 0 h 252423"/>
                  <a:gd name="connsiteX1" fmla="*/ 5100602 w 5531086"/>
                  <a:gd name="connsiteY1" fmla="*/ 172053 h 252423"/>
                  <a:gd name="connsiteX2" fmla="*/ 5531086 w 5531086"/>
                  <a:gd name="connsiteY2" fmla="*/ 252423 h 252423"/>
                  <a:gd name="connsiteX3" fmla="*/ 0 w 5531086"/>
                  <a:gd name="connsiteY3" fmla="*/ 70700 h 252423"/>
                  <a:gd name="connsiteX4" fmla="*/ 399079 w 5531086"/>
                  <a:gd name="connsiteY4" fmla="*/ 0 h 252423"/>
                  <a:gd name="connsiteX0" fmla="*/ 399079 w 5623990"/>
                  <a:gd name="connsiteY0" fmla="*/ 0 h 252423"/>
                  <a:gd name="connsiteX1" fmla="*/ 5100602 w 5623990"/>
                  <a:gd name="connsiteY1" fmla="*/ 172053 h 252423"/>
                  <a:gd name="connsiteX2" fmla="*/ 5623990 w 5623990"/>
                  <a:gd name="connsiteY2" fmla="*/ 252423 h 252423"/>
                  <a:gd name="connsiteX3" fmla="*/ 0 w 5623990"/>
                  <a:gd name="connsiteY3" fmla="*/ 70700 h 252423"/>
                  <a:gd name="connsiteX4" fmla="*/ 399079 w 5623990"/>
                  <a:gd name="connsiteY4" fmla="*/ 0 h 252423"/>
                  <a:gd name="connsiteX0" fmla="*/ 329400 w 5554311"/>
                  <a:gd name="connsiteY0" fmla="*/ 0 h 252423"/>
                  <a:gd name="connsiteX1" fmla="*/ 5030923 w 5554311"/>
                  <a:gd name="connsiteY1" fmla="*/ 172053 h 252423"/>
                  <a:gd name="connsiteX2" fmla="*/ 5554311 w 5554311"/>
                  <a:gd name="connsiteY2" fmla="*/ 252423 h 252423"/>
                  <a:gd name="connsiteX3" fmla="*/ 0 w 5554311"/>
                  <a:gd name="connsiteY3" fmla="*/ 73903 h 252423"/>
                  <a:gd name="connsiteX4" fmla="*/ 329400 w 5554311"/>
                  <a:gd name="connsiteY4" fmla="*/ 0 h 252423"/>
                  <a:gd name="connsiteX0" fmla="*/ 329400 w 5461405"/>
                  <a:gd name="connsiteY0" fmla="*/ 0 h 242813"/>
                  <a:gd name="connsiteX1" fmla="*/ 5030923 w 5461405"/>
                  <a:gd name="connsiteY1" fmla="*/ 172053 h 242813"/>
                  <a:gd name="connsiteX2" fmla="*/ 5461405 w 5461405"/>
                  <a:gd name="connsiteY2" fmla="*/ 242813 h 242813"/>
                  <a:gd name="connsiteX3" fmla="*/ 0 w 5461405"/>
                  <a:gd name="connsiteY3" fmla="*/ 73903 h 242813"/>
                  <a:gd name="connsiteX4" fmla="*/ 329400 w 5461405"/>
                  <a:gd name="connsiteY4" fmla="*/ 0 h 242813"/>
                  <a:gd name="connsiteX0" fmla="*/ 329400 w 5461405"/>
                  <a:gd name="connsiteY0" fmla="*/ 0 h 217431"/>
                  <a:gd name="connsiteX1" fmla="*/ 5030923 w 5461405"/>
                  <a:gd name="connsiteY1" fmla="*/ 146671 h 217431"/>
                  <a:gd name="connsiteX2" fmla="*/ 5461405 w 5461405"/>
                  <a:gd name="connsiteY2" fmla="*/ 217431 h 217431"/>
                  <a:gd name="connsiteX3" fmla="*/ 0 w 5461405"/>
                  <a:gd name="connsiteY3" fmla="*/ 48521 h 217431"/>
                  <a:gd name="connsiteX4" fmla="*/ 329400 w 5461405"/>
                  <a:gd name="connsiteY4" fmla="*/ 0 h 21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405" h="217431">
                    <a:moveTo>
                      <a:pt x="329400" y="0"/>
                    </a:moveTo>
                    <a:lnTo>
                      <a:pt x="5030923" y="146671"/>
                    </a:lnTo>
                    <a:lnTo>
                      <a:pt x="5461405" y="217431"/>
                    </a:lnTo>
                    <a:lnTo>
                      <a:pt x="0" y="48521"/>
                    </a:lnTo>
                    <a:lnTo>
                      <a:pt x="329400" y="0"/>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C10B19-5F3D-32CC-AE59-24EF3D18EF86}"/>
                  </a:ext>
                </a:extLst>
              </p:cNvPr>
              <p:cNvSpPr/>
              <p:nvPr/>
            </p:nvSpPr>
            <p:spPr>
              <a:xfrm rot="372333">
                <a:off x="155751" y="4724992"/>
                <a:ext cx="5636060" cy="1753406"/>
              </a:xfrm>
              <a:custGeom>
                <a:avLst/>
                <a:gdLst>
                  <a:gd name="connsiteX0" fmla="*/ 751570 w 5636060"/>
                  <a:gd name="connsiteY0" fmla="*/ 0 h 1753406"/>
                  <a:gd name="connsiteX1" fmla="*/ 4819101 w 5636060"/>
                  <a:gd name="connsiteY1" fmla="*/ 0 h 1753406"/>
                  <a:gd name="connsiteX2" fmla="*/ 5636060 w 5636060"/>
                  <a:gd name="connsiteY2" fmla="*/ 1140581 h 1753406"/>
                  <a:gd name="connsiteX3" fmla="*/ 0 w 5636060"/>
                  <a:gd name="connsiteY3" fmla="*/ 1753406 h 1753406"/>
                  <a:gd name="connsiteX4" fmla="*/ 751570 w 5636060"/>
                  <a:gd name="connsiteY4" fmla="*/ 0 h 175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060" h="1753406">
                    <a:moveTo>
                      <a:pt x="751570" y="0"/>
                    </a:moveTo>
                    <a:lnTo>
                      <a:pt x="4819101" y="0"/>
                    </a:lnTo>
                    <a:lnTo>
                      <a:pt x="5636060" y="1140581"/>
                    </a:lnTo>
                    <a:lnTo>
                      <a:pt x="0" y="1753406"/>
                    </a:lnTo>
                    <a:lnTo>
                      <a:pt x="751570" y="0"/>
                    </a:lnTo>
                    <a:close/>
                  </a:path>
                </a:pathLst>
              </a:custGeom>
              <a:solidFill>
                <a:srgbClr val="00C0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B8FAEA2-18D0-1F29-A01D-BF0D5D7D283A}"/>
                  </a:ext>
                </a:extLst>
              </p:cNvPr>
              <p:cNvSpPr/>
              <p:nvPr/>
            </p:nvSpPr>
            <p:spPr>
              <a:xfrm>
                <a:off x="-37761" y="4610393"/>
                <a:ext cx="1807867" cy="1676809"/>
              </a:xfrm>
              <a:custGeom>
                <a:avLst/>
                <a:gdLst>
                  <a:gd name="connsiteX0" fmla="*/ 936702 w 1547920"/>
                  <a:gd name="connsiteY0" fmla="*/ 0 h 1661890"/>
                  <a:gd name="connsiteX1" fmla="*/ 1547920 w 1547920"/>
                  <a:gd name="connsiteY1" fmla="*/ 66460 h 1661890"/>
                  <a:gd name="connsiteX2" fmla="*/ 961450 w 1547920"/>
                  <a:gd name="connsiteY2" fmla="*/ 1661890 h 1661890"/>
                  <a:gd name="connsiteX3" fmla="*/ 0 w 1547920"/>
                  <a:gd name="connsiteY3" fmla="*/ 1661890 h 1661890"/>
                  <a:gd name="connsiteX4" fmla="*/ 936702 w 1547920"/>
                  <a:gd name="connsiteY4" fmla="*/ 0 h 1661890"/>
                  <a:gd name="connsiteX0" fmla="*/ 1042106 w 1653324"/>
                  <a:gd name="connsiteY0" fmla="*/ 0 h 1788333"/>
                  <a:gd name="connsiteX1" fmla="*/ 1653324 w 1653324"/>
                  <a:gd name="connsiteY1" fmla="*/ 66460 h 1788333"/>
                  <a:gd name="connsiteX2" fmla="*/ 1066854 w 1653324"/>
                  <a:gd name="connsiteY2" fmla="*/ 1661890 h 1788333"/>
                  <a:gd name="connsiteX3" fmla="*/ 0 w 1653324"/>
                  <a:gd name="connsiteY3" fmla="*/ 1788333 h 1788333"/>
                  <a:gd name="connsiteX4" fmla="*/ 1042106 w 1653324"/>
                  <a:gd name="connsiteY4" fmla="*/ 0 h 1788333"/>
                  <a:gd name="connsiteX0" fmla="*/ 1042106 w 1653324"/>
                  <a:gd name="connsiteY0" fmla="*/ 0 h 1788333"/>
                  <a:gd name="connsiteX1" fmla="*/ 1653324 w 1653324"/>
                  <a:gd name="connsiteY1" fmla="*/ 66460 h 1788333"/>
                  <a:gd name="connsiteX2" fmla="*/ 1031719 w 1653324"/>
                  <a:gd name="connsiteY2" fmla="*/ 1719364 h 1788333"/>
                  <a:gd name="connsiteX3" fmla="*/ 0 w 1653324"/>
                  <a:gd name="connsiteY3" fmla="*/ 1788333 h 1788333"/>
                  <a:gd name="connsiteX4" fmla="*/ 1042106 w 1653324"/>
                  <a:gd name="connsiteY4" fmla="*/ 0 h 1788333"/>
                  <a:gd name="connsiteX0" fmla="*/ 1042106 w 1653324"/>
                  <a:gd name="connsiteY0" fmla="*/ 0 h 1788333"/>
                  <a:gd name="connsiteX1" fmla="*/ 1653324 w 1653324"/>
                  <a:gd name="connsiteY1" fmla="*/ 37921 h 1788333"/>
                  <a:gd name="connsiteX2" fmla="*/ 1031719 w 1653324"/>
                  <a:gd name="connsiteY2" fmla="*/ 1719364 h 1788333"/>
                  <a:gd name="connsiteX3" fmla="*/ 0 w 1653324"/>
                  <a:gd name="connsiteY3" fmla="*/ 1788333 h 1788333"/>
                  <a:gd name="connsiteX4" fmla="*/ 1042106 w 1653324"/>
                  <a:gd name="connsiteY4" fmla="*/ 0 h 1788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324" h="1788333">
                    <a:moveTo>
                      <a:pt x="1042106" y="0"/>
                    </a:moveTo>
                    <a:lnTo>
                      <a:pt x="1653324" y="37921"/>
                    </a:lnTo>
                    <a:lnTo>
                      <a:pt x="1031719" y="1719364"/>
                    </a:lnTo>
                    <a:lnTo>
                      <a:pt x="0" y="1788333"/>
                    </a:lnTo>
                    <a:lnTo>
                      <a:pt x="1042106" y="0"/>
                    </a:lnTo>
                    <a:close/>
                  </a:path>
                </a:pathLst>
              </a:custGeom>
              <a:solidFill>
                <a:srgbClr val="02924B">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5" name="TextBox 14">
              <a:extLst>
                <a:ext uri="{FF2B5EF4-FFF2-40B4-BE49-F238E27FC236}">
                  <a16:creationId xmlns:a16="http://schemas.microsoft.com/office/drawing/2014/main" id="{E9CFF524-F6BC-A94D-C0BC-DDE2C85247DB}"/>
                </a:ext>
              </a:extLst>
            </p:cNvPr>
            <p:cNvSpPr txBox="1"/>
            <p:nvPr/>
          </p:nvSpPr>
          <p:spPr>
            <a:xfrm>
              <a:off x="2305479" y="5305407"/>
              <a:ext cx="2472972" cy="461665"/>
            </a:xfrm>
            <a:prstGeom prst="rect">
              <a:avLst/>
            </a:prstGeom>
            <a:noFill/>
          </p:spPr>
          <p:txBody>
            <a:bodyPr wrap="square" rtlCol="0">
              <a:spAutoFit/>
            </a:bodyPr>
            <a:lstStyle/>
            <a:p>
              <a:r>
                <a:rPr lang="en-US" sz="2400" b="1" dirty="0">
                  <a:solidFill>
                    <a:schemeClr val="bg1"/>
                  </a:solidFill>
                </a:rPr>
                <a:t>Layer  1</a:t>
              </a:r>
            </a:p>
          </p:txBody>
        </p:sp>
      </p:grpSp>
      <p:grpSp>
        <p:nvGrpSpPr>
          <p:cNvPr id="24" name="Group 23">
            <a:extLst>
              <a:ext uri="{FF2B5EF4-FFF2-40B4-BE49-F238E27FC236}">
                <a16:creationId xmlns:a16="http://schemas.microsoft.com/office/drawing/2014/main" id="{40E9D24C-9E4E-0EC4-4718-634795ED7534}"/>
              </a:ext>
            </a:extLst>
          </p:cNvPr>
          <p:cNvGrpSpPr/>
          <p:nvPr/>
        </p:nvGrpSpPr>
        <p:grpSpPr>
          <a:xfrm>
            <a:off x="9085419" y="2609395"/>
            <a:ext cx="2693777" cy="1701109"/>
            <a:chOff x="9089561" y="2772002"/>
            <a:chExt cx="2693777" cy="1701109"/>
          </a:xfrm>
        </p:grpSpPr>
        <p:grpSp>
          <p:nvGrpSpPr>
            <p:cNvPr id="19" name="Group 18">
              <a:extLst>
                <a:ext uri="{FF2B5EF4-FFF2-40B4-BE49-F238E27FC236}">
                  <a16:creationId xmlns:a16="http://schemas.microsoft.com/office/drawing/2014/main" id="{E23BD028-2939-FC71-ED31-4ADED4D63950}"/>
                </a:ext>
              </a:extLst>
            </p:cNvPr>
            <p:cNvGrpSpPr/>
            <p:nvPr/>
          </p:nvGrpSpPr>
          <p:grpSpPr>
            <a:xfrm>
              <a:off x="9089561" y="2772002"/>
              <a:ext cx="2693777" cy="1701109"/>
              <a:chOff x="1096818" y="2769009"/>
              <a:chExt cx="3744176" cy="1749536"/>
            </a:xfrm>
          </p:grpSpPr>
          <p:sp>
            <p:nvSpPr>
              <p:cNvPr id="20" name="Freeform 19">
                <a:extLst>
                  <a:ext uri="{FF2B5EF4-FFF2-40B4-BE49-F238E27FC236}">
                    <a16:creationId xmlns:a16="http://schemas.microsoft.com/office/drawing/2014/main" id="{8E5D246A-B6A2-65D8-6BEE-FD15C81B143F}"/>
                  </a:ext>
                </a:extLst>
              </p:cNvPr>
              <p:cNvSpPr/>
              <p:nvPr/>
            </p:nvSpPr>
            <p:spPr>
              <a:xfrm rot="372333">
                <a:off x="1213986" y="2769009"/>
                <a:ext cx="3627008" cy="1749536"/>
              </a:xfrm>
              <a:custGeom>
                <a:avLst/>
                <a:gdLst>
                  <a:gd name="connsiteX0" fmla="*/ 2573928 w 3814435"/>
                  <a:gd name="connsiteY0" fmla="*/ 0 h 1731908"/>
                  <a:gd name="connsiteX1" fmla="*/ 3814435 w 3814435"/>
                  <a:gd name="connsiteY1" fmla="*/ 1731908 h 1731908"/>
                  <a:gd name="connsiteX2" fmla="*/ 0 w 3814435"/>
                  <a:gd name="connsiteY2" fmla="*/ 1731908 h 1731908"/>
                  <a:gd name="connsiteX3" fmla="*/ 565427 w 3814435"/>
                  <a:gd name="connsiteY3" fmla="*/ 412772 h 1731908"/>
                  <a:gd name="connsiteX4" fmla="*/ 2573928 w 3814435"/>
                  <a:gd name="connsiteY4" fmla="*/ 0 h 173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5" h="1731908">
                    <a:moveTo>
                      <a:pt x="2573928" y="0"/>
                    </a:moveTo>
                    <a:lnTo>
                      <a:pt x="3814435" y="1731908"/>
                    </a:lnTo>
                    <a:lnTo>
                      <a:pt x="0" y="1731908"/>
                    </a:lnTo>
                    <a:lnTo>
                      <a:pt x="565427" y="412772"/>
                    </a:lnTo>
                    <a:lnTo>
                      <a:pt x="2573928"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60E7D0D3-7BF0-2502-6DFF-EBFE8E05C9CF}"/>
                  </a:ext>
                </a:extLst>
              </p:cNvPr>
              <p:cNvSpPr/>
              <p:nvPr/>
            </p:nvSpPr>
            <p:spPr>
              <a:xfrm>
                <a:off x="1096818" y="3047350"/>
                <a:ext cx="1128853" cy="1353144"/>
              </a:xfrm>
              <a:custGeom>
                <a:avLst/>
                <a:gdLst>
                  <a:gd name="connsiteX0" fmla="*/ 1066768 w 1066768"/>
                  <a:gd name="connsiteY0" fmla="*/ 0 h 1346725"/>
                  <a:gd name="connsiteX1" fmla="*/ 571721 w 1066768"/>
                  <a:gd name="connsiteY1" fmla="*/ 1346725 h 1346725"/>
                  <a:gd name="connsiteX2" fmla="*/ 0 w 1066768"/>
                  <a:gd name="connsiteY2" fmla="*/ 1284561 h 1346725"/>
                  <a:gd name="connsiteX3" fmla="*/ 704707 w 1066768"/>
                  <a:gd name="connsiteY3" fmla="*/ 34274 h 1346725"/>
                  <a:gd name="connsiteX4" fmla="*/ 1066768 w 1066768"/>
                  <a:gd name="connsiteY4" fmla="*/ 0 h 1346725"/>
                  <a:gd name="connsiteX0" fmla="*/ 1066768 w 1066768"/>
                  <a:gd name="connsiteY0" fmla="*/ 0 h 1427117"/>
                  <a:gd name="connsiteX1" fmla="*/ 571720 w 1066768"/>
                  <a:gd name="connsiteY1" fmla="*/ 1427117 h 1427117"/>
                  <a:gd name="connsiteX2" fmla="*/ 0 w 1066768"/>
                  <a:gd name="connsiteY2" fmla="*/ 1284561 h 1427117"/>
                  <a:gd name="connsiteX3" fmla="*/ 704707 w 1066768"/>
                  <a:gd name="connsiteY3" fmla="*/ 34274 h 1427117"/>
                  <a:gd name="connsiteX4" fmla="*/ 1066768 w 1066768"/>
                  <a:gd name="connsiteY4" fmla="*/ 0 h 1427117"/>
                  <a:gd name="connsiteX0" fmla="*/ 1066768 w 1066768"/>
                  <a:gd name="connsiteY0" fmla="*/ 0 h 1427117"/>
                  <a:gd name="connsiteX1" fmla="*/ 571720 w 1066768"/>
                  <a:gd name="connsiteY1" fmla="*/ 1427117 h 1427117"/>
                  <a:gd name="connsiteX2" fmla="*/ 0 w 1066768"/>
                  <a:gd name="connsiteY2" fmla="*/ 1364953 h 1427117"/>
                  <a:gd name="connsiteX3" fmla="*/ 704707 w 1066768"/>
                  <a:gd name="connsiteY3" fmla="*/ 34274 h 1427117"/>
                  <a:gd name="connsiteX4" fmla="*/ 1066768 w 1066768"/>
                  <a:gd name="connsiteY4" fmla="*/ 0 h 1427117"/>
                  <a:gd name="connsiteX0" fmla="*/ 1066768 w 1066768"/>
                  <a:gd name="connsiteY0" fmla="*/ 0 h 1427117"/>
                  <a:gd name="connsiteX1" fmla="*/ 571720 w 1066768"/>
                  <a:gd name="connsiteY1" fmla="*/ 1427117 h 1427117"/>
                  <a:gd name="connsiteX2" fmla="*/ 0 w 1066768"/>
                  <a:gd name="connsiteY2" fmla="*/ 1297960 h 1427117"/>
                  <a:gd name="connsiteX3" fmla="*/ 704707 w 1066768"/>
                  <a:gd name="connsiteY3" fmla="*/ 34274 h 1427117"/>
                  <a:gd name="connsiteX4" fmla="*/ 1066768 w 1066768"/>
                  <a:gd name="connsiteY4" fmla="*/ 0 h 1427117"/>
                  <a:gd name="connsiteX0" fmla="*/ 1109857 w 1109857"/>
                  <a:gd name="connsiteY0" fmla="*/ 0 h 1427117"/>
                  <a:gd name="connsiteX1" fmla="*/ 614809 w 1109857"/>
                  <a:gd name="connsiteY1" fmla="*/ 1427117 h 1427117"/>
                  <a:gd name="connsiteX2" fmla="*/ 0 w 1109857"/>
                  <a:gd name="connsiteY2" fmla="*/ 1336770 h 1427117"/>
                  <a:gd name="connsiteX3" fmla="*/ 747796 w 1109857"/>
                  <a:gd name="connsiteY3" fmla="*/ 34274 h 1427117"/>
                  <a:gd name="connsiteX4" fmla="*/ 1109857 w 1109857"/>
                  <a:gd name="connsiteY4" fmla="*/ 0 h 1427117"/>
                  <a:gd name="connsiteX0" fmla="*/ 1109857 w 1109857"/>
                  <a:gd name="connsiteY0" fmla="*/ 0 h 1404939"/>
                  <a:gd name="connsiteX1" fmla="*/ 614809 w 1109857"/>
                  <a:gd name="connsiteY1" fmla="*/ 1404939 h 1404939"/>
                  <a:gd name="connsiteX2" fmla="*/ 0 w 1109857"/>
                  <a:gd name="connsiteY2" fmla="*/ 1336770 h 1404939"/>
                  <a:gd name="connsiteX3" fmla="*/ 747796 w 1109857"/>
                  <a:gd name="connsiteY3" fmla="*/ 34274 h 1404939"/>
                  <a:gd name="connsiteX4" fmla="*/ 1109857 w 1109857"/>
                  <a:gd name="connsiteY4" fmla="*/ 0 h 1404939"/>
                  <a:gd name="connsiteX0" fmla="*/ 1109857 w 1109857"/>
                  <a:gd name="connsiteY0" fmla="*/ 0 h 1404939"/>
                  <a:gd name="connsiteX1" fmla="*/ 614809 w 1109857"/>
                  <a:gd name="connsiteY1" fmla="*/ 1404939 h 1404939"/>
                  <a:gd name="connsiteX2" fmla="*/ 0 w 1109857"/>
                  <a:gd name="connsiteY2" fmla="*/ 1336770 h 1404939"/>
                  <a:gd name="connsiteX3" fmla="*/ 719070 w 1109857"/>
                  <a:gd name="connsiteY3" fmla="*/ 39820 h 1404939"/>
                  <a:gd name="connsiteX4" fmla="*/ 1109857 w 1109857"/>
                  <a:gd name="connsiteY4" fmla="*/ 0 h 1404939"/>
                  <a:gd name="connsiteX0" fmla="*/ 1109857 w 1109857"/>
                  <a:gd name="connsiteY0" fmla="*/ 0 h 1432661"/>
                  <a:gd name="connsiteX1" fmla="*/ 614809 w 1109857"/>
                  <a:gd name="connsiteY1" fmla="*/ 1432661 h 1432661"/>
                  <a:gd name="connsiteX2" fmla="*/ 0 w 1109857"/>
                  <a:gd name="connsiteY2" fmla="*/ 1364492 h 1432661"/>
                  <a:gd name="connsiteX3" fmla="*/ 719070 w 1109857"/>
                  <a:gd name="connsiteY3" fmla="*/ 67542 h 1432661"/>
                  <a:gd name="connsiteX4" fmla="*/ 1109857 w 1109857"/>
                  <a:gd name="connsiteY4" fmla="*/ 0 h 1432661"/>
                  <a:gd name="connsiteX0" fmla="*/ 1109857 w 1109857"/>
                  <a:gd name="connsiteY0" fmla="*/ 0 h 1404939"/>
                  <a:gd name="connsiteX1" fmla="*/ 614809 w 1109857"/>
                  <a:gd name="connsiteY1" fmla="*/ 1404939 h 1404939"/>
                  <a:gd name="connsiteX2" fmla="*/ 0 w 1109857"/>
                  <a:gd name="connsiteY2" fmla="*/ 1336770 h 1404939"/>
                  <a:gd name="connsiteX3" fmla="*/ 719070 w 1109857"/>
                  <a:gd name="connsiteY3" fmla="*/ 39820 h 1404939"/>
                  <a:gd name="connsiteX4" fmla="*/ 1109857 w 1109857"/>
                  <a:gd name="connsiteY4" fmla="*/ 0 h 1404939"/>
                  <a:gd name="connsiteX0" fmla="*/ 1109857 w 1109857"/>
                  <a:gd name="connsiteY0" fmla="*/ 0 h 1404939"/>
                  <a:gd name="connsiteX1" fmla="*/ 614809 w 1109857"/>
                  <a:gd name="connsiteY1" fmla="*/ 1404939 h 1404939"/>
                  <a:gd name="connsiteX2" fmla="*/ 0 w 1109857"/>
                  <a:gd name="connsiteY2" fmla="*/ 1336770 h 1404939"/>
                  <a:gd name="connsiteX3" fmla="*/ 719070 w 1109857"/>
                  <a:gd name="connsiteY3" fmla="*/ 12098 h 1404939"/>
                  <a:gd name="connsiteX4" fmla="*/ 1109857 w 1109857"/>
                  <a:gd name="connsiteY4" fmla="*/ 0 h 1404939"/>
                  <a:gd name="connsiteX0" fmla="*/ 1109857 w 1109857"/>
                  <a:gd name="connsiteY0" fmla="*/ 0 h 1421571"/>
                  <a:gd name="connsiteX1" fmla="*/ 614809 w 1109857"/>
                  <a:gd name="connsiteY1" fmla="*/ 1421571 h 1421571"/>
                  <a:gd name="connsiteX2" fmla="*/ 0 w 1109857"/>
                  <a:gd name="connsiteY2" fmla="*/ 1353402 h 1421571"/>
                  <a:gd name="connsiteX3" fmla="*/ 719070 w 1109857"/>
                  <a:gd name="connsiteY3" fmla="*/ 28730 h 1421571"/>
                  <a:gd name="connsiteX4" fmla="*/ 1109857 w 1109857"/>
                  <a:gd name="connsiteY4" fmla="*/ 0 h 1421571"/>
                  <a:gd name="connsiteX0" fmla="*/ 1109857 w 1109857"/>
                  <a:gd name="connsiteY0" fmla="*/ 0 h 1388074"/>
                  <a:gd name="connsiteX1" fmla="*/ 623487 w 1109857"/>
                  <a:gd name="connsiteY1" fmla="*/ 1388074 h 1388074"/>
                  <a:gd name="connsiteX2" fmla="*/ 0 w 1109857"/>
                  <a:gd name="connsiteY2" fmla="*/ 1353402 h 1388074"/>
                  <a:gd name="connsiteX3" fmla="*/ 719070 w 1109857"/>
                  <a:gd name="connsiteY3" fmla="*/ 28730 h 1388074"/>
                  <a:gd name="connsiteX4" fmla="*/ 1109857 w 1109857"/>
                  <a:gd name="connsiteY4" fmla="*/ 0 h 1388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857" h="1388074">
                    <a:moveTo>
                      <a:pt x="1109857" y="0"/>
                    </a:moveTo>
                    <a:lnTo>
                      <a:pt x="623487" y="1388074"/>
                    </a:lnTo>
                    <a:lnTo>
                      <a:pt x="0" y="1353402"/>
                    </a:lnTo>
                    <a:lnTo>
                      <a:pt x="719070" y="28730"/>
                    </a:lnTo>
                    <a:lnTo>
                      <a:pt x="1109857" y="0"/>
                    </a:lnTo>
                    <a:close/>
                  </a:path>
                </a:pathLst>
              </a:custGeom>
              <a:solidFill>
                <a:srgbClr val="0070C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10">
                <a:extLst>
                  <a:ext uri="{FF2B5EF4-FFF2-40B4-BE49-F238E27FC236}">
                    <a16:creationId xmlns:a16="http://schemas.microsoft.com/office/drawing/2014/main" id="{D140535B-74A9-FEDC-3586-60426254C11B}"/>
                  </a:ext>
                </a:extLst>
              </p:cNvPr>
              <p:cNvSpPr/>
              <p:nvPr/>
            </p:nvSpPr>
            <p:spPr>
              <a:xfrm>
                <a:off x="1823579" y="2781326"/>
                <a:ext cx="1983442" cy="299017"/>
              </a:xfrm>
              <a:custGeom>
                <a:avLst/>
                <a:gdLst>
                  <a:gd name="connsiteX0" fmla="*/ 0 w 5446207"/>
                  <a:gd name="connsiteY0" fmla="*/ 0 h 1698172"/>
                  <a:gd name="connsiteX1" fmla="*/ 5446207 w 5446207"/>
                  <a:gd name="connsiteY1" fmla="*/ 0 h 1698172"/>
                  <a:gd name="connsiteX2" fmla="*/ 5446207 w 5446207"/>
                  <a:gd name="connsiteY2" fmla="*/ 1698172 h 1698172"/>
                  <a:gd name="connsiteX3" fmla="*/ 0 w 5446207"/>
                  <a:gd name="connsiteY3" fmla="*/ 1698172 h 1698172"/>
                  <a:gd name="connsiteX4" fmla="*/ 0 w 5446207"/>
                  <a:gd name="connsiteY4" fmla="*/ 0 h 1698172"/>
                  <a:gd name="connsiteX0" fmla="*/ 0 w 5446207"/>
                  <a:gd name="connsiteY0" fmla="*/ 0 h 1698172"/>
                  <a:gd name="connsiteX1" fmla="*/ 4632290 w 5446207"/>
                  <a:gd name="connsiteY1" fmla="*/ 1014883 h 1698172"/>
                  <a:gd name="connsiteX2" fmla="*/ 5446207 w 5446207"/>
                  <a:gd name="connsiteY2" fmla="*/ 1698172 h 1698172"/>
                  <a:gd name="connsiteX3" fmla="*/ 0 w 5446207"/>
                  <a:gd name="connsiteY3" fmla="*/ 1698172 h 1698172"/>
                  <a:gd name="connsiteX4" fmla="*/ 0 w 5446207"/>
                  <a:gd name="connsiteY4" fmla="*/ 0 h 1698172"/>
                  <a:gd name="connsiteX0" fmla="*/ 1165609 w 5446207"/>
                  <a:gd name="connsiteY0" fmla="*/ 180871 h 683289"/>
                  <a:gd name="connsiteX1" fmla="*/ 4632290 w 5446207"/>
                  <a:gd name="connsiteY1" fmla="*/ 0 h 683289"/>
                  <a:gd name="connsiteX2" fmla="*/ 5446207 w 5446207"/>
                  <a:gd name="connsiteY2" fmla="*/ 683289 h 683289"/>
                  <a:gd name="connsiteX3" fmla="*/ 0 w 5446207"/>
                  <a:gd name="connsiteY3" fmla="*/ 683289 h 683289"/>
                  <a:gd name="connsiteX4" fmla="*/ 1165609 w 5446207"/>
                  <a:gd name="connsiteY4" fmla="*/ 180871 h 683289"/>
                  <a:gd name="connsiteX0" fmla="*/ 1085222 w 5446207"/>
                  <a:gd name="connsiteY0" fmla="*/ 110532 h 683289"/>
                  <a:gd name="connsiteX1" fmla="*/ 4632290 w 5446207"/>
                  <a:gd name="connsiteY1" fmla="*/ 0 h 683289"/>
                  <a:gd name="connsiteX2" fmla="*/ 5446207 w 5446207"/>
                  <a:gd name="connsiteY2" fmla="*/ 683289 h 683289"/>
                  <a:gd name="connsiteX3" fmla="*/ 0 w 5446207"/>
                  <a:gd name="connsiteY3" fmla="*/ 683289 h 683289"/>
                  <a:gd name="connsiteX4" fmla="*/ 1085222 w 5446207"/>
                  <a:gd name="connsiteY4" fmla="*/ 110532 h 683289"/>
                  <a:gd name="connsiteX0" fmla="*/ 1085222 w 5446207"/>
                  <a:gd name="connsiteY0" fmla="*/ 0 h 572757"/>
                  <a:gd name="connsiteX1" fmla="*/ 4451420 w 5446207"/>
                  <a:gd name="connsiteY1" fmla="*/ 241160 h 572757"/>
                  <a:gd name="connsiteX2" fmla="*/ 5446207 w 5446207"/>
                  <a:gd name="connsiteY2" fmla="*/ 572757 h 572757"/>
                  <a:gd name="connsiteX3" fmla="*/ 0 w 5446207"/>
                  <a:gd name="connsiteY3" fmla="*/ 572757 h 572757"/>
                  <a:gd name="connsiteX4" fmla="*/ 1085222 w 5446207"/>
                  <a:gd name="connsiteY4" fmla="*/ 0 h 572757"/>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572757 h 667413"/>
                  <a:gd name="connsiteX4" fmla="*/ 1085222 w 5528722"/>
                  <a:gd name="connsiteY4" fmla="*/ 0 h 667413"/>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383446 h 667413"/>
                  <a:gd name="connsiteX4" fmla="*/ 1085222 w 5528722"/>
                  <a:gd name="connsiteY4" fmla="*/ 0 h 667413"/>
                  <a:gd name="connsiteX0" fmla="*/ 617636 w 5528722"/>
                  <a:gd name="connsiteY0" fmla="*/ 0 h 430774"/>
                  <a:gd name="connsiteX1" fmla="*/ 4451420 w 5528722"/>
                  <a:gd name="connsiteY1" fmla="*/ 4521 h 430774"/>
                  <a:gd name="connsiteX2" fmla="*/ 5528722 w 5528722"/>
                  <a:gd name="connsiteY2" fmla="*/ 430774 h 430774"/>
                  <a:gd name="connsiteX3" fmla="*/ 0 w 5528722"/>
                  <a:gd name="connsiteY3" fmla="*/ 146807 h 430774"/>
                  <a:gd name="connsiteX4" fmla="*/ 617636 w 5528722"/>
                  <a:gd name="connsiteY4" fmla="*/ 0 h 430774"/>
                  <a:gd name="connsiteX0" fmla="*/ 617636 w 5528722"/>
                  <a:gd name="connsiteY0" fmla="*/ 0 h 430774"/>
                  <a:gd name="connsiteX1" fmla="*/ 5125294 w 5528722"/>
                  <a:gd name="connsiteY1" fmla="*/ 308772 h 430774"/>
                  <a:gd name="connsiteX2" fmla="*/ 5528722 w 5528722"/>
                  <a:gd name="connsiteY2" fmla="*/ 430774 h 430774"/>
                  <a:gd name="connsiteX3" fmla="*/ 0 w 5528722"/>
                  <a:gd name="connsiteY3" fmla="*/ 146807 h 430774"/>
                  <a:gd name="connsiteX4" fmla="*/ 617636 w 5528722"/>
                  <a:gd name="connsiteY4" fmla="*/ 0 h 430774"/>
                  <a:gd name="connsiteX0" fmla="*/ 535121 w 5528722"/>
                  <a:gd name="connsiteY0" fmla="*/ 0 h 363163"/>
                  <a:gd name="connsiteX1" fmla="*/ 5125294 w 5528722"/>
                  <a:gd name="connsiteY1" fmla="*/ 241161 h 363163"/>
                  <a:gd name="connsiteX2" fmla="*/ 5528722 w 5528722"/>
                  <a:gd name="connsiteY2" fmla="*/ 363163 h 363163"/>
                  <a:gd name="connsiteX3" fmla="*/ 0 w 5528722"/>
                  <a:gd name="connsiteY3" fmla="*/ 79196 h 363163"/>
                  <a:gd name="connsiteX4" fmla="*/ 535121 w 5528722"/>
                  <a:gd name="connsiteY4" fmla="*/ 0 h 363163"/>
                  <a:gd name="connsiteX0" fmla="*/ 535121 w 5487464"/>
                  <a:gd name="connsiteY0" fmla="*/ 0 h 363163"/>
                  <a:gd name="connsiteX1" fmla="*/ 5125294 w 5487464"/>
                  <a:gd name="connsiteY1" fmla="*/ 241161 h 363163"/>
                  <a:gd name="connsiteX2" fmla="*/ 5487464 w 5487464"/>
                  <a:gd name="connsiteY2" fmla="*/ 363163 h 363163"/>
                  <a:gd name="connsiteX3" fmla="*/ 0 w 5487464"/>
                  <a:gd name="connsiteY3" fmla="*/ 79196 h 363163"/>
                  <a:gd name="connsiteX4" fmla="*/ 535121 w 5487464"/>
                  <a:gd name="connsiteY4" fmla="*/ 0 h 363163"/>
                  <a:gd name="connsiteX0" fmla="*/ 535121 w 5487464"/>
                  <a:gd name="connsiteY0" fmla="*/ 0 h 363163"/>
                  <a:gd name="connsiteX1" fmla="*/ 5056996 w 5487464"/>
                  <a:gd name="connsiteY1" fmla="*/ 72444 h 363163"/>
                  <a:gd name="connsiteX2" fmla="*/ 5487464 w 5487464"/>
                  <a:gd name="connsiteY2" fmla="*/ 363163 h 363163"/>
                  <a:gd name="connsiteX3" fmla="*/ 0 w 5487464"/>
                  <a:gd name="connsiteY3" fmla="*/ 79196 h 363163"/>
                  <a:gd name="connsiteX4" fmla="*/ 535121 w 5487464"/>
                  <a:gd name="connsiteY4" fmla="*/ 0 h 363163"/>
                  <a:gd name="connsiteX0" fmla="*/ 0 w 4952343"/>
                  <a:gd name="connsiteY0" fmla="*/ 0 h 564254"/>
                  <a:gd name="connsiteX1" fmla="*/ 4521875 w 4952343"/>
                  <a:gd name="connsiteY1" fmla="*/ 72444 h 564254"/>
                  <a:gd name="connsiteX2" fmla="*/ 4952343 w 4952343"/>
                  <a:gd name="connsiteY2" fmla="*/ 363163 h 564254"/>
                  <a:gd name="connsiteX3" fmla="*/ 216149 w 4952343"/>
                  <a:gd name="connsiteY3" fmla="*/ 564254 h 564254"/>
                  <a:gd name="connsiteX4" fmla="*/ 0 w 4952343"/>
                  <a:gd name="connsiteY4" fmla="*/ 0 h 564254"/>
                  <a:gd name="connsiteX0" fmla="*/ 193633 w 4736194"/>
                  <a:gd name="connsiteY0" fmla="*/ 307167 h 491810"/>
                  <a:gd name="connsiteX1" fmla="*/ 4305726 w 4736194"/>
                  <a:gd name="connsiteY1" fmla="*/ 0 h 491810"/>
                  <a:gd name="connsiteX2" fmla="*/ 4736194 w 4736194"/>
                  <a:gd name="connsiteY2" fmla="*/ 290719 h 491810"/>
                  <a:gd name="connsiteX3" fmla="*/ 0 w 4736194"/>
                  <a:gd name="connsiteY3" fmla="*/ 491810 h 491810"/>
                  <a:gd name="connsiteX4" fmla="*/ 193633 w 4736194"/>
                  <a:gd name="connsiteY4" fmla="*/ 307167 h 491810"/>
                  <a:gd name="connsiteX0" fmla="*/ 193633 w 4736194"/>
                  <a:gd name="connsiteY0" fmla="*/ 222809 h 407452"/>
                  <a:gd name="connsiteX1" fmla="*/ 4328491 w 4736194"/>
                  <a:gd name="connsiteY1" fmla="*/ 0 h 407452"/>
                  <a:gd name="connsiteX2" fmla="*/ 4736194 w 4736194"/>
                  <a:gd name="connsiteY2" fmla="*/ 206361 h 407452"/>
                  <a:gd name="connsiteX3" fmla="*/ 0 w 4736194"/>
                  <a:gd name="connsiteY3" fmla="*/ 407452 h 407452"/>
                  <a:gd name="connsiteX4" fmla="*/ 193633 w 4736194"/>
                  <a:gd name="connsiteY4" fmla="*/ 222809 h 407452"/>
                  <a:gd name="connsiteX0" fmla="*/ 193633 w 4736194"/>
                  <a:gd name="connsiteY0" fmla="*/ 148996 h 333639"/>
                  <a:gd name="connsiteX1" fmla="*/ 4396788 w 4736194"/>
                  <a:gd name="connsiteY1" fmla="*/ 0 h 333639"/>
                  <a:gd name="connsiteX2" fmla="*/ 4736194 w 4736194"/>
                  <a:gd name="connsiteY2" fmla="*/ 132548 h 333639"/>
                  <a:gd name="connsiteX3" fmla="*/ 0 w 4736194"/>
                  <a:gd name="connsiteY3" fmla="*/ 333639 h 333639"/>
                  <a:gd name="connsiteX4" fmla="*/ 193633 w 4736194"/>
                  <a:gd name="connsiteY4" fmla="*/ 148996 h 333639"/>
                  <a:gd name="connsiteX0" fmla="*/ 193633 w 4554070"/>
                  <a:gd name="connsiteY0" fmla="*/ 148996 h 333639"/>
                  <a:gd name="connsiteX1" fmla="*/ 4396788 w 4554070"/>
                  <a:gd name="connsiteY1" fmla="*/ 0 h 333639"/>
                  <a:gd name="connsiteX2" fmla="*/ 4554070 w 4554070"/>
                  <a:gd name="connsiteY2" fmla="*/ 132548 h 333639"/>
                  <a:gd name="connsiteX3" fmla="*/ 0 w 4554070"/>
                  <a:gd name="connsiteY3" fmla="*/ 333639 h 333639"/>
                  <a:gd name="connsiteX4" fmla="*/ 193633 w 4554070"/>
                  <a:gd name="connsiteY4" fmla="*/ 148996 h 333639"/>
                  <a:gd name="connsiteX0" fmla="*/ 193633 w 4633750"/>
                  <a:gd name="connsiteY0" fmla="*/ 148996 h 333639"/>
                  <a:gd name="connsiteX1" fmla="*/ 4396788 w 4633750"/>
                  <a:gd name="connsiteY1" fmla="*/ 0 h 333639"/>
                  <a:gd name="connsiteX2" fmla="*/ 4633750 w 4633750"/>
                  <a:gd name="connsiteY2" fmla="*/ 132548 h 333639"/>
                  <a:gd name="connsiteX3" fmla="*/ 0 w 4633750"/>
                  <a:gd name="connsiteY3" fmla="*/ 333639 h 333639"/>
                  <a:gd name="connsiteX4" fmla="*/ 193633 w 4633750"/>
                  <a:gd name="connsiteY4" fmla="*/ 148996 h 333639"/>
                  <a:gd name="connsiteX0" fmla="*/ 193633 w 4589482"/>
                  <a:gd name="connsiteY0" fmla="*/ 148996 h 333639"/>
                  <a:gd name="connsiteX1" fmla="*/ 4396788 w 4589482"/>
                  <a:gd name="connsiteY1" fmla="*/ 0 h 333639"/>
                  <a:gd name="connsiteX2" fmla="*/ 4589482 w 4589482"/>
                  <a:gd name="connsiteY2" fmla="*/ 128447 h 333639"/>
                  <a:gd name="connsiteX3" fmla="*/ 0 w 4589482"/>
                  <a:gd name="connsiteY3" fmla="*/ 333639 h 333639"/>
                  <a:gd name="connsiteX4" fmla="*/ 193633 w 4589482"/>
                  <a:gd name="connsiteY4" fmla="*/ 148996 h 333639"/>
                  <a:gd name="connsiteX0" fmla="*/ 193633 w 4598340"/>
                  <a:gd name="connsiteY0" fmla="*/ 148996 h 333639"/>
                  <a:gd name="connsiteX1" fmla="*/ 4396788 w 4598340"/>
                  <a:gd name="connsiteY1" fmla="*/ 0 h 333639"/>
                  <a:gd name="connsiteX2" fmla="*/ 4598340 w 4598340"/>
                  <a:gd name="connsiteY2" fmla="*/ 148994 h 333639"/>
                  <a:gd name="connsiteX3" fmla="*/ 0 w 4598340"/>
                  <a:gd name="connsiteY3" fmla="*/ 333639 h 333639"/>
                  <a:gd name="connsiteX4" fmla="*/ 193633 w 4598340"/>
                  <a:gd name="connsiteY4" fmla="*/ 148996 h 333639"/>
                  <a:gd name="connsiteX0" fmla="*/ 193633 w 4607198"/>
                  <a:gd name="connsiteY0" fmla="*/ 148996 h 333639"/>
                  <a:gd name="connsiteX1" fmla="*/ 4396788 w 4607198"/>
                  <a:gd name="connsiteY1" fmla="*/ 0 h 333639"/>
                  <a:gd name="connsiteX2" fmla="*/ 4607198 w 4607198"/>
                  <a:gd name="connsiteY2" fmla="*/ 140776 h 333639"/>
                  <a:gd name="connsiteX3" fmla="*/ 0 w 4607198"/>
                  <a:gd name="connsiteY3" fmla="*/ 333639 h 333639"/>
                  <a:gd name="connsiteX4" fmla="*/ 193633 w 4607198"/>
                  <a:gd name="connsiteY4" fmla="*/ 148996 h 333639"/>
                  <a:gd name="connsiteX0" fmla="*/ 175920 w 4589485"/>
                  <a:gd name="connsiteY0" fmla="*/ 148996 h 350076"/>
                  <a:gd name="connsiteX1" fmla="*/ 4379075 w 4589485"/>
                  <a:gd name="connsiteY1" fmla="*/ 0 h 350076"/>
                  <a:gd name="connsiteX2" fmla="*/ 4589485 w 4589485"/>
                  <a:gd name="connsiteY2" fmla="*/ 140776 h 350076"/>
                  <a:gd name="connsiteX3" fmla="*/ 0 w 4589485"/>
                  <a:gd name="connsiteY3" fmla="*/ 350076 h 350076"/>
                  <a:gd name="connsiteX4" fmla="*/ 175920 w 4589485"/>
                  <a:gd name="connsiteY4" fmla="*/ 148996 h 350076"/>
                  <a:gd name="connsiteX0" fmla="*/ 140576 w 4554141"/>
                  <a:gd name="connsiteY0" fmla="*/ 148996 h 392545"/>
                  <a:gd name="connsiteX1" fmla="*/ 4343731 w 4554141"/>
                  <a:gd name="connsiteY1" fmla="*/ 0 h 392545"/>
                  <a:gd name="connsiteX2" fmla="*/ 4554141 w 4554141"/>
                  <a:gd name="connsiteY2" fmla="*/ 140776 h 392545"/>
                  <a:gd name="connsiteX3" fmla="*/ 0 w 4554141"/>
                  <a:gd name="connsiteY3" fmla="*/ 392545 h 392545"/>
                  <a:gd name="connsiteX4" fmla="*/ 140576 w 4554141"/>
                  <a:gd name="connsiteY4" fmla="*/ 148996 h 392545"/>
                  <a:gd name="connsiteX0" fmla="*/ 140576 w 4660178"/>
                  <a:gd name="connsiteY0" fmla="*/ 148996 h 392545"/>
                  <a:gd name="connsiteX1" fmla="*/ 4343731 w 4660178"/>
                  <a:gd name="connsiteY1" fmla="*/ 0 h 392545"/>
                  <a:gd name="connsiteX2" fmla="*/ 4660178 w 4660178"/>
                  <a:gd name="connsiteY2" fmla="*/ 134710 h 392545"/>
                  <a:gd name="connsiteX3" fmla="*/ 0 w 4660178"/>
                  <a:gd name="connsiteY3" fmla="*/ 392545 h 392545"/>
                  <a:gd name="connsiteX4" fmla="*/ 140576 w 4660178"/>
                  <a:gd name="connsiteY4" fmla="*/ 148996 h 392545"/>
                  <a:gd name="connsiteX0" fmla="*/ 140576 w 4660178"/>
                  <a:gd name="connsiteY0" fmla="*/ 118661 h 362210"/>
                  <a:gd name="connsiteX1" fmla="*/ 4343730 w 4660178"/>
                  <a:gd name="connsiteY1" fmla="*/ 0 h 362210"/>
                  <a:gd name="connsiteX2" fmla="*/ 4660178 w 4660178"/>
                  <a:gd name="connsiteY2" fmla="*/ 104375 h 362210"/>
                  <a:gd name="connsiteX3" fmla="*/ 0 w 4660178"/>
                  <a:gd name="connsiteY3" fmla="*/ 362210 h 362210"/>
                  <a:gd name="connsiteX4" fmla="*/ 140576 w 4660178"/>
                  <a:gd name="connsiteY4" fmla="*/ 118661 h 362210"/>
                  <a:gd name="connsiteX0" fmla="*/ 105231 w 4660178"/>
                  <a:gd name="connsiteY0" fmla="*/ 209667 h 362210"/>
                  <a:gd name="connsiteX1" fmla="*/ 4343730 w 4660178"/>
                  <a:gd name="connsiteY1" fmla="*/ 0 h 362210"/>
                  <a:gd name="connsiteX2" fmla="*/ 4660178 w 4660178"/>
                  <a:gd name="connsiteY2" fmla="*/ 104375 h 362210"/>
                  <a:gd name="connsiteX3" fmla="*/ 0 w 4660178"/>
                  <a:gd name="connsiteY3" fmla="*/ 362210 h 362210"/>
                  <a:gd name="connsiteX4" fmla="*/ 105231 w 4660178"/>
                  <a:gd name="connsiteY4" fmla="*/ 209667 h 362210"/>
                  <a:gd name="connsiteX0" fmla="*/ 105231 w 4412760"/>
                  <a:gd name="connsiteY0" fmla="*/ 209667 h 362210"/>
                  <a:gd name="connsiteX1" fmla="*/ 4343730 w 4412760"/>
                  <a:gd name="connsiteY1" fmla="*/ 0 h 362210"/>
                  <a:gd name="connsiteX2" fmla="*/ 4412760 w 4412760"/>
                  <a:gd name="connsiteY2" fmla="*/ 128643 h 362210"/>
                  <a:gd name="connsiteX3" fmla="*/ 0 w 4412760"/>
                  <a:gd name="connsiteY3" fmla="*/ 362210 h 362210"/>
                  <a:gd name="connsiteX4" fmla="*/ 105231 w 4412760"/>
                  <a:gd name="connsiteY4" fmla="*/ 209667 h 362210"/>
                  <a:gd name="connsiteX0" fmla="*/ 105231 w 4412760"/>
                  <a:gd name="connsiteY0" fmla="*/ 173264 h 325807"/>
                  <a:gd name="connsiteX1" fmla="*/ 4343730 w 4412760"/>
                  <a:gd name="connsiteY1" fmla="*/ 0 h 325807"/>
                  <a:gd name="connsiteX2" fmla="*/ 4412760 w 4412760"/>
                  <a:gd name="connsiteY2" fmla="*/ 92240 h 325807"/>
                  <a:gd name="connsiteX3" fmla="*/ 0 w 4412760"/>
                  <a:gd name="connsiteY3" fmla="*/ 325807 h 325807"/>
                  <a:gd name="connsiteX4" fmla="*/ 105231 w 4412760"/>
                  <a:gd name="connsiteY4" fmla="*/ 173264 h 325807"/>
                  <a:gd name="connsiteX0" fmla="*/ 188009 w 4495538"/>
                  <a:gd name="connsiteY0" fmla="*/ 173264 h 314439"/>
                  <a:gd name="connsiteX1" fmla="*/ 4426508 w 4495538"/>
                  <a:gd name="connsiteY1" fmla="*/ 0 h 314439"/>
                  <a:gd name="connsiteX2" fmla="*/ 4495538 w 4495538"/>
                  <a:gd name="connsiteY2" fmla="*/ 92240 h 314439"/>
                  <a:gd name="connsiteX3" fmla="*/ 0 w 4495538"/>
                  <a:gd name="connsiteY3" fmla="*/ 314439 h 314439"/>
                  <a:gd name="connsiteX4" fmla="*/ 188009 w 4495538"/>
                  <a:gd name="connsiteY4" fmla="*/ 173264 h 31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538" h="314439">
                    <a:moveTo>
                      <a:pt x="188009" y="173264"/>
                    </a:moveTo>
                    <a:lnTo>
                      <a:pt x="4426508" y="0"/>
                    </a:lnTo>
                    <a:lnTo>
                      <a:pt x="4495538" y="92240"/>
                    </a:lnTo>
                    <a:lnTo>
                      <a:pt x="0" y="314439"/>
                    </a:lnTo>
                    <a:lnTo>
                      <a:pt x="188009" y="173264"/>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1230D3F-1A93-2637-7905-4BB5047CD2C8}"/>
                </a:ext>
              </a:extLst>
            </p:cNvPr>
            <p:cNvSpPr txBox="1"/>
            <p:nvPr/>
          </p:nvSpPr>
          <p:spPr>
            <a:xfrm>
              <a:off x="9950583" y="3500775"/>
              <a:ext cx="1634964" cy="461665"/>
            </a:xfrm>
            <a:prstGeom prst="rect">
              <a:avLst/>
            </a:prstGeom>
            <a:noFill/>
          </p:spPr>
          <p:txBody>
            <a:bodyPr wrap="square" rtlCol="0">
              <a:spAutoFit/>
            </a:bodyPr>
            <a:lstStyle/>
            <a:p>
              <a:r>
                <a:rPr lang="en-US" sz="2400" b="1" dirty="0">
                  <a:solidFill>
                    <a:schemeClr val="bg1"/>
                  </a:solidFill>
                </a:rPr>
                <a:t>Layer  2</a:t>
              </a:r>
            </a:p>
          </p:txBody>
        </p:sp>
      </p:grpSp>
      <p:pic>
        <p:nvPicPr>
          <p:cNvPr id="25" name="Picture 24" descr="Background pattern&#10;&#10;Description automatically generated">
            <a:extLst>
              <a:ext uri="{FF2B5EF4-FFF2-40B4-BE49-F238E27FC236}">
                <a16:creationId xmlns:a16="http://schemas.microsoft.com/office/drawing/2014/main" id="{6B85711E-DD3C-189F-77BD-EA1514243270}"/>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26" name="Title 14">
            <a:extLst>
              <a:ext uri="{FF2B5EF4-FFF2-40B4-BE49-F238E27FC236}">
                <a16:creationId xmlns:a16="http://schemas.microsoft.com/office/drawing/2014/main" id="{F940E744-DA96-86E5-7832-6C0C004AED78}"/>
              </a:ext>
            </a:extLst>
          </p:cNvPr>
          <p:cNvSpPr txBox="1">
            <a:spLocks/>
          </p:cNvSpPr>
          <p:nvPr/>
        </p:nvSpPr>
        <p:spPr>
          <a:xfrm>
            <a:off x="233501" y="285350"/>
            <a:ext cx="10419735" cy="8406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mn-lt"/>
              </a:rPr>
              <a:t>Case Study - Scleroderma</a:t>
            </a:r>
            <a:r>
              <a:rPr lang="en-US" sz="2400" dirty="0">
                <a:solidFill>
                  <a:schemeClr val="bg1"/>
                </a:solidFill>
                <a:latin typeface="+mn-lt"/>
              </a:rPr>
              <a:t> </a:t>
            </a:r>
            <a:r>
              <a:rPr lang="en-US" sz="2400" dirty="0" err="1">
                <a:solidFill>
                  <a:schemeClr val="bg1"/>
                </a:solidFill>
                <a:latin typeface="+mn-lt"/>
              </a:rPr>
              <a:t>CoE</a:t>
            </a:r>
            <a:br>
              <a:rPr lang="en-US" sz="2400" dirty="0">
                <a:solidFill>
                  <a:schemeClr val="bg1"/>
                </a:solidFill>
                <a:latin typeface="+mn-lt"/>
              </a:rPr>
            </a:br>
            <a:r>
              <a:rPr lang="en-US" sz="2400" i="1" dirty="0">
                <a:solidFill>
                  <a:schemeClr val="bg1"/>
                </a:solidFill>
                <a:latin typeface="+mn-lt"/>
              </a:rPr>
              <a:t>Layer 2: Visualization of aggregated clinical and research antibody results for patient </a:t>
            </a:r>
            <a:br>
              <a:rPr lang="en-US" sz="2400" i="1" dirty="0">
                <a:solidFill>
                  <a:schemeClr val="bg1"/>
                </a:solidFill>
                <a:latin typeface="+mn-lt"/>
              </a:rPr>
            </a:br>
            <a:endParaRPr lang="en-US" sz="2400" dirty="0">
              <a:solidFill>
                <a:schemeClr val="bg1"/>
              </a:solidFill>
              <a:latin typeface="+mn-lt"/>
            </a:endParaRPr>
          </a:p>
        </p:txBody>
      </p:sp>
      <p:pic>
        <p:nvPicPr>
          <p:cNvPr id="27" name="Picture 2">
            <a:extLst>
              <a:ext uri="{FF2B5EF4-FFF2-40B4-BE49-F238E27FC236}">
                <a16:creationId xmlns:a16="http://schemas.microsoft.com/office/drawing/2014/main" id="{9C518F46-CAC6-6E89-6A06-296533F60A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3260" y="6158560"/>
            <a:ext cx="845463" cy="679292"/>
          </a:xfrm>
          <a:prstGeom prst="rect">
            <a:avLst/>
          </a:prstGeom>
          <a:solidFill>
            <a:schemeClr val="bg1">
              <a:alpha val="0"/>
            </a:schemeClr>
          </a:solidFill>
        </p:spPr>
      </p:pic>
      <p:pic>
        <p:nvPicPr>
          <p:cNvPr id="6" name="Picture 5">
            <a:extLst>
              <a:ext uri="{FF2B5EF4-FFF2-40B4-BE49-F238E27FC236}">
                <a16:creationId xmlns:a16="http://schemas.microsoft.com/office/drawing/2014/main" id="{7610C832-5327-4FB1-238E-B093BF8E7D66}"/>
              </a:ext>
            </a:extLst>
          </p:cNvPr>
          <p:cNvPicPr>
            <a:picLocks noChangeAspect="1"/>
          </p:cNvPicPr>
          <p:nvPr/>
        </p:nvPicPr>
        <p:blipFill rotWithShape="1">
          <a:blip r:embed="rId7"/>
          <a:srcRect t="29115" r="723" b="7065"/>
          <a:stretch/>
        </p:blipFill>
        <p:spPr>
          <a:xfrm>
            <a:off x="117492" y="2107302"/>
            <a:ext cx="7734495" cy="3215325"/>
          </a:xfrm>
          <a:prstGeom prst="rect">
            <a:avLst/>
          </a:prstGeom>
        </p:spPr>
      </p:pic>
      <p:pic>
        <p:nvPicPr>
          <p:cNvPr id="3" name="Audio Recording Jun 17, 2022 at 2:30:45 PM" descr="Audio Recording Jun 17, 2022 at 2:30:45 PM">
            <a:hlinkClick r:id="" action="ppaction://media"/>
            <a:extLst>
              <a:ext uri="{FF2B5EF4-FFF2-40B4-BE49-F238E27FC236}">
                <a16:creationId xmlns:a16="http://schemas.microsoft.com/office/drawing/2014/main" id="{1FD99A56-8103-0866-8D60-238485FF6AE7}"/>
              </a:ext>
            </a:extLst>
          </p:cNvPr>
          <p:cNvPicPr>
            <a:picLocks noChangeAspect="1"/>
          </p:cNvPicPr>
          <p:nvPr>
            <a:audioFile r:link="rId1"/>
            <p:extLst>
              <p:ext uri="{DAA4B4D4-6D71-4841-9C94-3DE7FCFB9230}">
                <p14:media xmlns:p14="http://schemas.microsoft.com/office/powerpoint/2010/main" r:embed="rId2">
                  <p14:trim st="1462.5388"/>
                </p14:media>
              </p:ext>
            </p:extLst>
          </p:nvPr>
        </p:nvPicPr>
        <p:blipFill>
          <a:blip r:embed="rId8"/>
          <a:stretch>
            <a:fillRect/>
          </a:stretch>
        </p:blipFill>
        <p:spPr>
          <a:xfrm>
            <a:off x="10720880" y="6091806"/>
            <a:ext cx="812800" cy="812800"/>
          </a:xfrm>
          <a:prstGeom prst="rect">
            <a:avLst/>
          </a:prstGeom>
        </p:spPr>
      </p:pic>
    </p:spTree>
    <p:extLst>
      <p:ext uri="{BB962C8B-B14F-4D97-AF65-F5344CB8AC3E}">
        <p14:creationId xmlns:p14="http://schemas.microsoft.com/office/powerpoint/2010/main" val="364617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17" fill="hold"/>
                                        <p:tgtEl>
                                          <p:spTgt spid="3"/>
                                        </p:tgtEl>
                                      </p:cBhvr>
                                    </p:cmd>
                                  </p:childTnLst>
                                </p:cTn>
                              </p:par>
                              <p:par>
                                <p:cTn id="7" presetID="22" presetClass="entr" presetSubtype="4" fill="hold" nodeType="withEffect">
                                  <p:stCondLst>
                                    <p:cond delay="6000"/>
                                  </p:stCondLst>
                                  <p:childTnLst>
                                    <p:set>
                                      <p:cBhvr>
                                        <p:cTn id="8" dur="1" fill="hold">
                                          <p:stCondLst>
                                            <p:cond delay="0"/>
                                          </p:stCondLst>
                                        </p:cTn>
                                        <p:tgtEl>
                                          <p:spTgt spid="13"/>
                                        </p:tgtEl>
                                        <p:attrNameLst>
                                          <p:attrName>style.visibility</p:attrName>
                                        </p:attrNameLst>
                                      </p:cBhvr>
                                      <p:to>
                                        <p:strVal val="visible"/>
                                      </p:to>
                                    </p:set>
                                    <p:animEffect transition="in" filter="wipe(down)">
                                      <p:cBhvr>
                                        <p:cTn id="9" dur="2000"/>
                                        <p:tgtEl>
                                          <p:spTgt spid="13"/>
                                        </p:tgtEl>
                                      </p:cBhvr>
                                    </p:animEffect>
                                  </p:childTnLst>
                                </p:cTn>
                              </p:par>
                              <p:par>
                                <p:cTn id="10" presetID="22" presetClass="entr" presetSubtype="4" fill="hold" nodeType="withEffect">
                                  <p:stCondLst>
                                    <p:cond delay="800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549BC28A-0589-1559-9291-B228EE2AB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6180" y="6107885"/>
            <a:ext cx="924693" cy="742950"/>
          </a:xfrm>
          <a:prstGeom prst="rect">
            <a:avLst/>
          </a:prstGeom>
          <a:solidFill>
            <a:schemeClr val="bg1">
              <a:alpha val="0"/>
            </a:schemeClr>
          </a:solidFill>
        </p:spPr>
      </p:pic>
      <p:pic>
        <p:nvPicPr>
          <p:cNvPr id="4" name="Content Placeholder 3" descr="Graphical user interface, application&#10;&#10;Description automatically generated">
            <a:extLst>
              <a:ext uri="{FF2B5EF4-FFF2-40B4-BE49-F238E27FC236}">
                <a16:creationId xmlns:a16="http://schemas.microsoft.com/office/drawing/2014/main" id="{5661A248-E720-7B77-4739-F15A1875149C}"/>
              </a:ext>
            </a:extLst>
          </p:cNvPr>
          <p:cNvPicPr>
            <a:picLocks noGrp="1" noChangeAspect="1"/>
          </p:cNvPicPr>
          <p:nvPr>
            <p:ph idx="1"/>
          </p:nvPr>
        </p:nvPicPr>
        <p:blipFill rotWithShape="1">
          <a:blip r:embed="rId6"/>
          <a:srcRect l="852" t="4373" r="1659"/>
          <a:stretch/>
        </p:blipFill>
        <p:spPr>
          <a:xfrm>
            <a:off x="141762" y="1682621"/>
            <a:ext cx="8269002" cy="4994785"/>
          </a:xfrm>
          <a:prstGeom prst="rect">
            <a:avLst/>
          </a:prstGeom>
        </p:spPr>
      </p:pic>
      <p:grpSp>
        <p:nvGrpSpPr>
          <p:cNvPr id="5" name="Group 4">
            <a:extLst>
              <a:ext uri="{FF2B5EF4-FFF2-40B4-BE49-F238E27FC236}">
                <a16:creationId xmlns:a16="http://schemas.microsoft.com/office/drawing/2014/main" id="{D72E6604-4A34-BF78-2B21-480704B4A692}"/>
              </a:ext>
            </a:extLst>
          </p:cNvPr>
          <p:cNvGrpSpPr/>
          <p:nvPr/>
        </p:nvGrpSpPr>
        <p:grpSpPr>
          <a:xfrm>
            <a:off x="8708173" y="4733484"/>
            <a:ext cx="3338371" cy="1771606"/>
            <a:chOff x="44849" y="4514045"/>
            <a:chExt cx="5746962" cy="1964353"/>
          </a:xfrm>
        </p:grpSpPr>
        <p:sp>
          <p:nvSpPr>
            <p:cNvPr id="6" name="Rectangle 10">
              <a:extLst>
                <a:ext uri="{FF2B5EF4-FFF2-40B4-BE49-F238E27FC236}">
                  <a16:creationId xmlns:a16="http://schemas.microsoft.com/office/drawing/2014/main" id="{E309EB68-71D6-79CF-75E5-CCF6F2BF855B}"/>
                </a:ext>
              </a:extLst>
            </p:cNvPr>
            <p:cNvSpPr/>
            <p:nvPr/>
          </p:nvSpPr>
          <p:spPr>
            <a:xfrm>
              <a:off x="1039004" y="4514045"/>
              <a:ext cx="4046887" cy="351964"/>
            </a:xfrm>
            <a:custGeom>
              <a:avLst/>
              <a:gdLst>
                <a:gd name="connsiteX0" fmla="*/ 0 w 5446207"/>
                <a:gd name="connsiteY0" fmla="*/ 0 h 1698172"/>
                <a:gd name="connsiteX1" fmla="*/ 5446207 w 5446207"/>
                <a:gd name="connsiteY1" fmla="*/ 0 h 1698172"/>
                <a:gd name="connsiteX2" fmla="*/ 5446207 w 5446207"/>
                <a:gd name="connsiteY2" fmla="*/ 1698172 h 1698172"/>
                <a:gd name="connsiteX3" fmla="*/ 0 w 5446207"/>
                <a:gd name="connsiteY3" fmla="*/ 1698172 h 1698172"/>
                <a:gd name="connsiteX4" fmla="*/ 0 w 5446207"/>
                <a:gd name="connsiteY4" fmla="*/ 0 h 1698172"/>
                <a:gd name="connsiteX0" fmla="*/ 0 w 5446207"/>
                <a:gd name="connsiteY0" fmla="*/ 0 h 1698172"/>
                <a:gd name="connsiteX1" fmla="*/ 4632290 w 5446207"/>
                <a:gd name="connsiteY1" fmla="*/ 1014883 h 1698172"/>
                <a:gd name="connsiteX2" fmla="*/ 5446207 w 5446207"/>
                <a:gd name="connsiteY2" fmla="*/ 1698172 h 1698172"/>
                <a:gd name="connsiteX3" fmla="*/ 0 w 5446207"/>
                <a:gd name="connsiteY3" fmla="*/ 1698172 h 1698172"/>
                <a:gd name="connsiteX4" fmla="*/ 0 w 5446207"/>
                <a:gd name="connsiteY4" fmla="*/ 0 h 1698172"/>
                <a:gd name="connsiteX0" fmla="*/ 1165609 w 5446207"/>
                <a:gd name="connsiteY0" fmla="*/ 180871 h 683289"/>
                <a:gd name="connsiteX1" fmla="*/ 4632290 w 5446207"/>
                <a:gd name="connsiteY1" fmla="*/ 0 h 683289"/>
                <a:gd name="connsiteX2" fmla="*/ 5446207 w 5446207"/>
                <a:gd name="connsiteY2" fmla="*/ 683289 h 683289"/>
                <a:gd name="connsiteX3" fmla="*/ 0 w 5446207"/>
                <a:gd name="connsiteY3" fmla="*/ 683289 h 683289"/>
                <a:gd name="connsiteX4" fmla="*/ 1165609 w 5446207"/>
                <a:gd name="connsiteY4" fmla="*/ 180871 h 683289"/>
                <a:gd name="connsiteX0" fmla="*/ 1085222 w 5446207"/>
                <a:gd name="connsiteY0" fmla="*/ 110532 h 683289"/>
                <a:gd name="connsiteX1" fmla="*/ 4632290 w 5446207"/>
                <a:gd name="connsiteY1" fmla="*/ 0 h 683289"/>
                <a:gd name="connsiteX2" fmla="*/ 5446207 w 5446207"/>
                <a:gd name="connsiteY2" fmla="*/ 683289 h 683289"/>
                <a:gd name="connsiteX3" fmla="*/ 0 w 5446207"/>
                <a:gd name="connsiteY3" fmla="*/ 683289 h 683289"/>
                <a:gd name="connsiteX4" fmla="*/ 1085222 w 5446207"/>
                <a:gd name="connsiteY4" fmla="*/ 110532 h 683289"/>
                <a:gd name="connsiteX0" fmla="*/ 1085222 w 5446207"/>
                <a:gd name="connsiteY0" fmla="*/ 0 h 572757"/>
                <a:gd name="connsiteX1" fmla="*/ 4451420 w 5446207"/>
                <a:gd name="connsiteY1" fmla="*/ 241160 h 572757"/>
                <a:gd name="connsiteX2" fmla="*/ 5446207 w 5446207"/>
                <a:gd name="connsiteY2" fmla="*/ 572757 h 572757"/>
                <a:gd name="connsiteX3" fmla="*/ 0 w 5446207"/>
                <a:gd name="connsiteY3" fmla="*/ 572757 h 572757"/>
                <a:gd name="connsiteX4" fmla="*/ 1085222 w 5446207"/>
                <a:gd name="connsiteY4" fmla="*/ 0 h 572757"/>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572757 h 667413"/>
                <a:gd name="connsiteX4" fmla="*/ 1085222 w 5528722"/>
                <a:gd name="connsiteY4" fmla="*/ 0 h 667413"/>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383446 h 667413"/>
                <a:gd name="connsiteX4" fmla="*/ 1085222 w 5528722"/>
                <a:gd name="connsiteY4" fmla="*/ 0 h 667413"/>
                <a:gd name="connsiteX0" fmla="*/ 617636 w 5528722"/>
                <a:gd name="connsiteY0" fmla="*/ 0 h 430774"/>
                <a:gd name="connsiteX1" fmla="*/ 4451420 w 5528722"/>
                <a:gd name="connsiteY1" fmla="*/ 4521 h 430774"/>
                <a:gd name="connsiteX2" fmla="*/ 5528722 w 5528722"/>
                <a:gd name="connsiteY2" fmla="*/ 430774 h 430774"/>
                <a:gd name="connsiteX3" fmla="*/ 0 w 5528722"/>
                <a:gd name="connsiteY3" fmla="*/ 146807 h 430774"/>
                <a:gd name="connsiteX4" fmla="*/ 617636 w 5528722"/>
                <a:gd name="connsiteY4" fmla="*/ 0 h 430774"/>
                <a:gd name="connsiteX0" fmla="*/ 617636 w 5528722"/>
                <a:gd name="connsiteY0" fmla="*/ 0 h 430774"/>
                <a:gd name="connsiteX1" fmla="*/ 5125294 w 5528722"/>
                <a:gd name="connsiteY1" fmla="*/ 308772 h 430774"/>
                <a:gd name="connsiteX2" fmla="*/ 5528722 w 5528722"/>
                <a:gd name="connsiteY2" fmla="*/ 430774 h 430774"/>
                <a:gd name="connsiteX3" fmla="*/ 0 w 5528722"/>
                <a:gd name="connsiteY3" fmla="*/ 146807 h 430774"/>
                <a:gd name="connsiteX4" fmla="*/ 617636 w 5528722"/>
                <a:gd name="connsiteY4" fmla="*/ 0 h 430774"/>
                <a:gd name="connsiteX0" fmla="*/ 535121 w 5528722"/>
                <a:gd name="connsiteY0" fmla="*/ 0 h 363163"/>
                <a:gd name="connsiteX1" fmla="*/ 5125294 w 5528722"/>
                <a:gd name="connsiteY1" fmla="*/ 241161 h 363163"/>
                <a:gd name="connsiteX2" fmla="*/ 5528722 w 5528722"/>
                <a:gd name="connsiteY2" fmla="*/ 363163 h 363163"/>
                <a:gd name="connsiteX3" fmla="*/ 0 w 5528722"/>
                <a:gd name="connsiteY3" fmla="*/ 79196 h 363163"/>
                <a:gd name="connsiteX4" fmla="*/ 535121 w 5528722"/>
                <a:gd name="connsiteY4" fmla="*/ 0 h 363163"/>
                <a:gd name="connsiteX0" fmla="*/ 535121 w 5487464"/>
                <a:gd name="connsiteY0" fmla="*/ 0 h 363163"/>
                <a:gd name="connsiteX1" fmla="*/ 5125294 w 5487464"/>
                <a:gd name="connsiteY1" fmla="*/ 241161 h 363163"/>
                <a:gd name="connsiteX2" fmla="*/ 5487464 w 5487464"/>
                <a:gd name="connsiteY2" fmla="*/ 363163 h 363163"/>
                <a:gd name="connsiteX3" fmla="*/ 0 w 5487464"/>
                <a:gd name="connsiteY3" fmla="*/ 79196 h 363163"/>
                <a:gd name="connsiteX4" fmla="*/ 535121 w 5487464"/>
                <a:gd name="connsiteY4" fmla="*/ 0 h 363163"/>
                <a:gd name="connsiteX0" fmla="*/ 535121 w 5498160"/>
                <a:gd name="connsiteY0" fmla="*/ 0 h 376310"/>
                <a:gd name="connsiteX1" fmla="*/ 5125294 w 5498160"/>
                <a:gd name="connsiteY1" fmla="*/ 241161 h 376310"/>
                <a:gd name="connsiteX2" fmla="*/ 5498160 w 5498160"/>
                <a:gd name="connsiteY2" fmla="*/ 376310 h 376310"/>
                <a:gd name="connsiteX3" fmla="*/ 0 w 5498160"/>
                <a:gd name="connsiteY3" fmla="*/ 79196 h 376310"/>
                <a:gd name="connsiteX4" fmla="*/ 535121 w 5498160"/>
                <a:gd name="connsiteY4" fmla="*/ 0 h 376310"/>
                <a:gd name="connsiteX0" fmla="*/ 535121 w 5512062"/>
                <a:gd name="connsiteY0" fmla="*/ 0 h 303222"/>
                <a:gd name="connsiteX1" fmla="*/ 5125294 w 5512062"/>
                <a:gd name="connsiteY1" fmla="*/ 241161 h 303222"/>
                <a:gd name="connsiteX2" fmla="*/ 5512062 w 5512062"/>
                <a:gd name="connsiteY2" fmla="*/ 303222 h 303222"/>
                <a:gd name="connsiteX3" fmla="*/ 0 w 5512062"/>
                <a:gd name="connsiteY3" fmla="*/ 79196 h 303222"/>
                <a:gd name="connsiteX4" fmla="*/ 535121 w 5512062"/>
                <a:gd name="connsiteY4" fmla="*/ 0 h 303222"/>
                <a:gd name="connsiteX0" fmla="*/ 549023 w 5525964"/>
                <a:gd name="connsiteY0" fmla="*/ 0 h 303222"/>
                <a:gd name="connsiteX1" fmla="*/ 5139196 w 5525964"/>
                <a:gd name="connsiteY1" fmla="*/ 241161 h 303222"/>
                <a:gd name="connsiteX2" fmla="*/ 5525964 w 5525964"/>
                <a:gd name="connsiteY2" fmla="*/ 303222 h 303222"/>
                <a:gd name="connsiteX3" fmla="*/ 0 w 5525964"/>
                <a:gd name="connsiteY3" fmla="*/ 98686 h 303222"/>
                <a:gd name="connsiteX4" fmla="*/ 549023 w 5525964"/>
                <a:gd name="connsiteY4" fmla="*/ 0 h 303222"/>
                <a:gd name="connsiteX0" fmla="*/ 257059 w 5525964"/>
                <a:gd name="connsiteY0" fmla="*/ 0 h 269114"/>
                <a:gd name="connsiteX1" fmla="*/ 5139196 w 5525964"/>
                <a:gd name="connsiteY1" fmla="*/ 207053 h 269114"/>
                <a:gd name="connsiteX2" fmla="*/ 5525964 w 5525964"/>
                <a:gd name="connsiteY2" fmla="*/ 269114 h 269114"/>
                <a:gd name="connsiteX3" fmla="*/ 0 w 5525964"/>
                <a:gd name="connsiteY3" fmla="*/ 64578 h 269114"/>
                <a:gd name="connsiteX4" fmla="*/ 257059 w 5525964"/>
                <a:gd name="connsiteY4" fmla="*/ 0 h 269114"/>
                <a:gd name="connsiteX0" fmla="*/ 368284 w 5637189"/>
                <a:gd name="connsiteY0" fmla="*/ 0 h 269114"/>
                <a:gd name="connsiteX1" fmla="*/ 5250421 w 5637189"/>
                <a:gd name="connsiteY1" fmla="*/ 207053 h 269114"/>
                <a:gd name="connsiteX2" fmla="*/ 5637189 w 5637189"/>
                <a:gd name="connsiteY2" fmla="*/ 269114 h 269114"/>
                <a:gd name="connsiteX3" fmla="*/ 0 w 5637189"/>
                <a:gd name="connsiteY3" fmla="*/ 59705 h 269114"/>
                <a:gd name="connsiteX4" fmla="*/ 368284 w 5637189"/>
                <a:gd name="connsiteY4" fmla="*/ 0 h 269114"/>
                <a:gd name="connsiteX0" fmla="*/ 368284 w 5539868"/>
                <a:gd name="connsiteY0" fmla="*/ 0 h 269114"/>
                <a:gd name="connsiteX1" fmla="*/ 5250421 w 5539868"/>
                <a:gd name="connsiteY1" fmla="*/ 207053 h 269114"/>
                <a:gd name="connsiteX2" fmla="*/ 5539868 w 5539868"/>
                <a:gd name="connsiteY2" fmla="*/ 269114 h 269114"/>
                <a:gd name="connsiteX3" fmla="*/ 0 w 5539868"/>
                <a:gd name="connsiteY3" fmla="*/ 59705 h 269114"/>
                <a:gd name="connsiteX4" fmla="*/ 368284 w 5539868"/>
                <a:gd name="connsiteY4" fmla="*/ 0 h 269114"/>
                <a:gd name="connsiteX0" fmla="*/ 284865 w 5456449"/>
                <a:gd name="connsiteY0" fmla="*/ 0 h 269114"/>
                <a:gd name="connsiteX1" fmla="*/ 5167002 w 5456449"/>
                <a:gd name="connsiteY1" fmla="*/ 207053 h 269114"/>
                <a:gd name="connsiteX2" fmla="*/ 5456449 w 5456449"/>
                <a:gd name="connsiteY2" fmla="*/ 269114 h 269114"/>
                <a:gd name="connsiteX3" fmla="*/ 0 w 5456449"/>
                <a:gd name="connsiteY3" fmla="*/ 74323 h 269114"/>
                <a:gd name="connsiteX4" fmla="*/ 284865 w 5456449"/>
                <a:gd name="connsiteY4" fmla="*/ 0 h 269114"/>
                <a:gd name="connsiteX0" fmla="*/ 354379 w 5525963"/>
                <a:gd name="connsiteY0" fmla="*/ 0 h 269114"/>
                <a:gd name="connsiteX1" fmla="*/ 5236516 w 5525963"/>
                <a:gd name="connsiteY1" fmla="*/ 207053 h 269114"/>
                <a:gd name="connsiteX2" fmla="*/ 5525963 w 5525963"/>
                <a:gd name="connsiteY2" fmla="*/ 269114 h 269114"/>
                <a:gd name="connsiteX3" fmla="*/ 0 w 5525963"/>
                <a:gd name="connsiteY3" fmla="*/ 59705 h 269114"/>
                <a:gd name="connsiteX4" fmla="*/ 354379 w 5525963"/>
                <a:gd name="connsiteY4" fmla="*/ 0 h 269114"/>
                <a:gd name="connsiteX0" fmla="*/ 354379 w 5589702"/>
                <a:gd name="connsiteY0" fmla="*/ 0 h 273151"/>
                <a:gd name="connsiteX1" fmla="*/ 5236516 w 5589702"/>
                <a:gd name="connsiteY1" fmla="*/ 207053 h 273151"/>
                <a:gd name="connsiteX2" fmla="*/ 5589702 w 5589702"/>
                <a:gd name="connsiteY2" fmla="*/ 273151 h 273151"/>
                <a:gd name="connsiteX3" fmla="*/ 0 w 5589702"/>
                <a:gd name="connsiteY3" fmla="*/ 59705 h 273151"/>
                <a:gd name="connsiteX4" fmla="*/ 354379 w 5589702"/>
                <a:gd name="connsiteY4" fmla="*/ 0 h 273151"/>
                <a:gd name="connsiteX0" fmla="*/ 354379 w 5538709"/>
                <a:gd name="connsiteY0" fmla="*/ 0 h 252968"/>
                <a:gd name="connsiteX1" fmla="*/ 5236516 w 5538709"/>
                <a:gd name="connsiteY1" fmla="*/ 207053 h 252968"/>
                <a:gd name="connsiteX2" fmla="*/ 5538709 w 5538709"/>
                <a:gd name="connsiteY2" fmla="*/ 252968 h 252968"/>
                <a:gd name="connsiteX3" fmla="*/ 0 w 5538709"/>
                <a:gd name="connsiteY3" fmla="*/ 59705 h 252968"/>
                <a:gd name="connsiteX4" fmla="*/ 354379 w 5538709"/>
                <a:gd name="connsiteY4" fmla="*/ 0 h 252968"/>
                <a:gd name="connsiteX0" fmla="*/ 354379 w 5538709"/>
                <a:gd name="connsiteY0" fmla="*/ 0 h 232785"/>
                <a:gd name="connsiteX1" fmla="*/ 5236516 w 5538709"/>
                <a:gd name="connsiteY1" fmla="*/ 186870 h 232785"/>
                <a:gd name="connsiteX2" fmla="*/ 5538709 w 5538709"/>
                <a:gd name="connsiteY2" fmla="*/ 232785 h 232785"/>
                <a:gd name="connsiteX3" fmla="*/ 0 w 5538709"/>
                <a:gd name="connsiteY3" fmla="*/ 39522 h 232785"/>
                <a:gd name="connsiteX4" fmla="*/ 354379 w 5538709"/>
                <a:gd name="connsiteY4" fmla="*/ 0 h 232785"/>
                <a:gd name="connsiteX0" fmla="*/ 354379 w 5538709"/>
                <a:gd name="connsiteY0" fmla="*/ 0 h 216639"/>
                <a:gd name="connsiteX1" fmla="*/ 5236516 w 5538709"/>
                <a:gd name="connsiteY1" fmla="*/ 170724 h 216639"/>
                <a:gd name="connsiteX2" fmla="*/ 5538709 w 5538709"/>
                <a:gd name="connsiteY2" fmla="*/ 216639 h 216639"/>
                <a:gd name="connsiteX3" fmla="*/ 0 w 5538709"/>
                <a:gd name="connsiteY3" fmla="*/ 23376 h 216639"/>
                <a:gd name="connsiteX4" fmla="*/ 354379 w 5538709"/>
                <a:gd name="connsiteY4" fmla="*/ 0 h 216639"/>
                <a:gd name="connsiteX0" fmla="*/ 354379 w 5538709"/>
                <a:gd name="connsiteY0" fmla="*/ 0 h 236822"/>
                <a:gd name="connsiteX1" fmla="*/ 5236516 w 5538709"/>
                <a:gd name="connsiteY1" fmla="*/ 190907 h 236822"/>
                <a:gd name="connsiteX2" fmla="*/ 5538709 w 5538709"/>
                <a:gd name="connsiteY2" fmla="*/ 236822 h 236822"/>
                <a:gd name="connsiteX3" fmla="*/ 0 w 5538709"/>
                <a:gd name="connsiteY3" fmla="*/ 43559 h 236822"/>
                <a:gd name="connsiteX4" fmla="*/ 354379 w 5538709"/>
                <a:gd name="connsiteY4" fmla="*/ 0 h 23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8709" h="236822">
                  <a:moveTo>
                    <a:pt x="354379" y="0"/>
                  </a:moveTo>
                  <a:lnTo>
                    <a:pt x="5236516" y="190907"/>
                  </a:lnTo>
                  <a:lnTo>
                    <a:pt x="5538709" y="236822"/>
                  </a:lnTo>
                  <a:lnTo>
                    <a:pt x="0" y="43559"/>
                  </a:lnTo>
                  <a:lnTo>
                    <a:pt x="354379" y="0"/>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781D9615-6CE6-15B9-85E9-5E7A9684F802}"/>
                </a:ext>
              </a:extLst>
            </p:cNvPr>
            <p:cNvSpPr/>
            <p:nvPr/>
          </p:nvSpPr>
          <p:spPr>
            <a:xfrm rot="372333">
              <a:off x="155751" y="4724992"/>
              <a:ext cx="5636060" cy="1753406"/>
            </a:xfrm>
            <a:custGeom>
              <a:avLst/>
              <a:gdLst>
                <a:gd name="connsiteX0" fmla="*/ 751570 w 5636060"/>
                <a:gd name="connsiteY0" fmla="*/ 0 h 1753406"/>
                <a:gd name="connsiteX1" fmla="*/ 4819101 w 5636060"/>
                <a:gd name="connsiteY1" fmla="*/ 0 h 1753406"/>
                <a:gd name="connsiteX2" fmla="*/ 5636060 w 5636060"/>
                <a:gd name="connsiteY2" fmla="*/ 1140581 h 1753406"/>
                <a:gd name="connsiteX3" fmla="*/ 0 w 5636060"/>
                <a:gd name="connsiteY3" fmla="*/ 1753406 h 1753406"/>
                <a:gd name="connsiteX4" fmla="*/ 751570 w 5636060"/>
                <a:gd name="connsiteY4" fmla="*/ 0 h 175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060" h="1753406">
                  <a:moveTo>
                    <a:pt x="751570" y="0"/>
                  </a:moveTo>
                  <a:lnTo>
                    <a:pt x="4819101" y="0"/>
                  </a:lnTo>
                  <a:lnTo>
                    <a:pt x="5636060" y="1140581"/>
                  </a:lnTo>
                  <a:lnTo>
                    <a:pt x="0" y="1753406"/>
                  </a:lnTo>
                  <a:lnTo>
                    <a:pt x="751570" y="0"/>
                  </a:lnTo>
                  <a:close/>
                </a:path>
              </a:pathLst>
            </a:custGeom>
            <a:solidFill>
              <a:srgbClr val="00C0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7541B26B-35A7-BFC3-FC6A-7495F4D69FA0}"/>
                </a:ext>
              </a:extLst>
            </p:cNvPr>
            <p:cNvSpPr/>
            <p:nvPr/>
          </p:nvSpPr>
          <p:spPr>
            <a:xfrm>
              <a:off x="44849" y="4592407"/>
              <a:ext cx="1600208" cy="1653990"/>
            </a:xfrm>
            <a:custGeom>
              <a:avLst/>
              <a:gdLst>
                <a:gd name="connsiteX0" fmla="*/ 936702 w 1547920"/>
                <a:gd name="connsiteY0" fmla="*/ 0 h 1661890"/>
                <a:gd name="connsiteX1" fmla="*/ 1547920 w 1547920"/>
                <a:gd name="connsiteY1" fmla="*/ 66460 h 1661890"/>
                <a:gd name="connsiteX2" fmla="*/ 961450 w 1547920"/>
                <a:gd name="connsiteY2" fmla="*/ 1661890 h 1661890"/>
                <a:gd name="connsiteX3" fmla="*/ 0 w 1547920"/>
                <a:gd name="connsiteY3" fmla="*/ 1661890 h 1661890"/>
                <a:gd name="connsiteX4" fmla="*/ 936702 w 1547920"/>
                <a:gd name="connsiteY4" fmla="*/ 0 h 1661890"/>
                <a:gd name="connsiteX0" fmla="*/ 936702 w 1547920"/>
                <a:gd name="connsiteY0" fmla="*/ 0 h 1661890"/>
                <a:gd name="connsiteX1" fmla="*/ 1547920 w 1547920"/>
                <a:gd name="connsiteY1" fmla="*/ 66460 h 1661890"/>
                <a:gd name="connsiteX2" fmla="*/ 961450 w 1547920"/>
                <a:gd name="connsiteY2" fmla="*/ 1619435 h 1661890"/>
                <a:gd name="connsiteX3" fmla="*/ 0 w 1547920"/>
                <a:gd name="connsiteY3" fmla="*/ 1661890 h 1661890"/>
                <a:gd name="connsiteX4" fmla="*/ 936702 w 1547920"/>
                <a:gd name="connsiteY4" fmla="*/ 0 h 1661890"/>
                <a:gd name="connsiteX0" fmla="*/ 936702 w 1568525"/>
                <a:gd name="connsiteY0" fmla="*/ 0 h 1661890"/>
                <a:gd name="connsiteX1" fmla="*/ 1568525 w 1568525"/>
                <a:gd name="connsiteY1" fmla="*/ 31081 h 1661890"/>
                <a:gd name="connsiteX2" fmla="*/ 961450 w 1568525"/>
                <a:gd name="connsiteY2" fmla="*/ 1619435 h 1661890"/>
                <a:gd name="connsiteX3" fmla="*/ 0 w 1568525"/>
                <a:gd name="connsiteY3" fmla="*/ 1661890 h 1661890"/>
                <a:gd name="connsiteX4" fmla="*/ 936702 w 1568525"/>
                <a:gd name="connsiteY4" fmla="*/ 0 h 1661890"/>
                <a:gd name="connsiteX0" fmla="*/ 967608 w 1568525"/>
                <a:gd name="connsiteY0" fmla="*/ 0 h 1633587"/>
                <a:gd name="connsiteX1" fmla="*/ 1568525 w 1568525"/>
                <a:gd name="connsiteY1" fmla="*/ 2778 h 1633587"/>
                <a:gd name="connsiteX2" fmla="*/ 961450 w 1568525"/>
                <a:gd name="connsiteY2" fmla="*/ 1591132 h 1633587"/>
                <a:gd name="connsiteX3" fmla="*/ 0 w 1568525"/>
                <a:gd name="connsiteY3" fmla="*/ 1633587 h 1633587"/>
                <a:gd name="connsiteX4" fmla="*/ 967608 w 1568525"/>
                <a:gd name="connsiteY4" fmla="*/ 0 h 1633587"/>
                <a:gd name="connsiteX0" fmla="*/ 967608 w 1547920"/>
                <a:gd name="connsiteY0" fmla="*/ 0 h 1633587"/>
                <a:gd name="connsiteX1" fmla="*/ 1547920 w 1547920"/>
                <a:gd name="connsiteY1" fmla="*/ 45234 h 1633587"/>
                <a:gd name="connsiteX2" fmla="*/ 961450 w 1547920"/>
                <a:gd name="connsiteY2" fmla="*/ 1591132 h 1633587"/>
                <a:gd name="connsiteX3" fmla="*/ 0 w 1547920"/>
                <a:gd name="connsiteY3" fmla="*/ 1633587 h 1633587"/>
                <a:gd name="connsiteX4" fmla="*/ 967608 w 1547920"/>
                <a:gd name="connsiteY4" fmla="*/ 0 h 1633587"/>
                <a:gd name="connsiteX0" fmla="*/ 967608 w 1547920"/>
                <a:gd name="connsiteY0" fmla="*/ 13747 h 1647334"/>
                <a:gd name="connsiteX1" fmla="*/ 1293923 w 1547920"/>
                <a:gd name="connsiteY1" fmla="*/ 1353 h 1647334"/>
                <a:gd name="connsiteX2" fmla="*/ 1547920 w 1547920"/>
                <a:gd name="connsiteY2" fmla="*/ 58981 h 1647334"/>
                <a:gd name="connsiteX3" fmla="*/ 961450 w 1547920"/>
                <a:gd name="connsiteY3" fmla="*/ 1604879 h 1647334"/>
                <a:gd name="connsiteX4" fmla="*/ 0 w 1547920"/>
                <a:gd name="connsiteY4" fmla="*/ 1647334 h 1647334"/>
                <a:gd name="connsiteX5" fmla="*/ 967608 w 1547920"/>
                <a:gd name="connsiteY5" fmla="*/ 13747 h 1647334"/>
                <a:gd name="connsiteX0" fmla="*/ 967608 w 1547920"/>
                <a:gd name="connsiteY0" fmla="*/ 0 h 1633587"/>
                <a:gd name="connsiteX1" fmla="*/ 1275902 w 1547920"/>
                <a:gd name="connsiteY1" fmla="*/ 29082 h 1633587"/>
                <a:gd name="connsiteX2" fmla="*/ 1547920 w 1547920"/>
                <a:gd name="connsiteY2" fmla="*/ 45234 h 1633587"/>
                <a:gd name="connsiteX3" fmla="*/ 961450 w 1547920"/>
                <a:gd name="connsiteY3" fmla="*/ 1591132 h 1633587"/>
                <a:gd name="connsiteX4" fmla="*/ 0 w 1547920"/>
                <a:gd name="connsiteY4" fmla="*/ 1633587 h 1633587"/>
                <a:gd name="connsiteX5" fmla="*/ 967608 w 1547920"/>
                <a:gd name="connsiteY5" fmla="*/ 0 h 163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7920" h="1633587">
                  <a:moveTo>
                    <a:pt x="967608" y="0"/>
                  </a:moveTo>
                  <a:cubicBezTo>
                    <a:pt x="1076380" y="7662"/>
                    <a:pt x="1167130" y="21420"/>
                    <a:pt x="1275902" y="29082"/>
                  </a:cubicBezTo>
                  <a:lnTo>
                    <a:pt x="1547920" y="45234"/>
                  </a:lnTo>
                  <a:lnTo>
                    <a:pt x="961450" y="1591132"/>
                  </a:lnTo>
                  <a:lnTo>
                    <a:pt x="0" y="1633587"/>
                  </a:lnTo>
                  <a:lnTo>
                    <a:pt x="967608" y="0"/>
                  </a:lnTo>
                  <a:close/>
                </a:path>
              </a:pathLst>
            </a:custGeom>
            <a:solidFill>
              <a:srgbClr val="02924B">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9" name="TextBox 8">
            <a:extLst>
              <a:ext uri="{FF2B5EF4-FFF2-40B4-BE49-F238E27FC236}">
                <a16:creationId xmlns:a16="http://schemas.microsoft.com/office/drawing/2014/main" id="{E121655E-6E4F-24D5-3531-0D8CA12AD51F}"/>
              </a:ext>
            </a:extLst>
          </p:cNvPr>
          <p:cNvSpPr txBox="1"/>
          <p:nvPr/>
        </p:nvSpPr>
        <p:spPr>
          <a:xfrm>
            <a:off x="1667229" y="5267155"/>
            <a:ext cx="2472972" cy="461665"/>
          </a:xfrm>
          <a:prstGeom prst="rect">
            <a:avLst/>
          </a:prstGeom>
          <a:noFill/>
        </p:spPr>
        <p:txBody>
          <a:bodyPr wrap="square" rtlCol="0">
            <a:spAutoFit/>
          </a:bodyPr>
          <a:lstStyle/>
          <a:p>
            <a:r>
              <a:rPr lang="en-US" sz="2400" b="1" dirty="0">
                <a:solidFill>
                  <a:schemeClr val="bg1"/>
                </a:solidFill>
              </a:rPr>
              <a:t>Layer  1</a:t>
            </a:r>
          </a:p>
        </p:txBody>
      </p:sp>
      <p:sp>
        <p:nvSpPr>
          <p:cNvPr id="17" name="TextBox 16">
            <a:extLst>
              <a:ext uri="{FF2B5EF4-FFF2-40B4-BE49-F238E27FC236}">
                <a16:creationId xmlns:a16="http://schemas.microsoft.com/office/drawing/2014/main" id="{1730C1C9-37C3-FDD9-66D2-024167A5F356}"/>
              </a:ext>
            </a:extLst>
          </p:cNvPr>
          <p:cNvSpPr txBox="1"/>
          <p:nvPr/>
        </p:nvSpPr>
        <p:spPr>
          <a:xfrm>
            <a:off x="9518245" y="5579667"/>
            <a:ext cx="1210866" cy="369332"/>
          </a:xfrm>
          <a:prstGeom prst="rect">
            <a:avLst/>
          </a:prstGeom>
          <a:noFill/>
        </p:spPr>
        <p:txBody>
          <a:bodyPr wrap="square" rtlCol="0">
            <a:spAutoFit/>
          </a:bodyPr>
          <a:lstStyle/>
          <a:p>
            <a:r>
              <a:rPr lang="en-US" dirty="0">
                <a:solidFill>
                  <a:schemeClr val="bg1"/>
                </a:solidFill>
              </a:rPr>
              <a:t>Layer 1</a:t>
            </a:r>
          </a:p>
        </p:txBody>
      </p:sp>
      <p:grpSp>
        <p:nvGrpSpPr>
          <p:cNvPr id="21" name="Group 20">
            <a:extLst>
              <a:ext uri="{FF2B5EF4-FFF2-40B4-BE49-F238E27FC236}">
                <a16:creationId xmlns:a16="http://schemas.microsoft.com/office/drawing/2014/main" id="{94C0527D-40B3-5337-65A0-3F68D3CFFD91}"/>
              </a:ext>
            </a:extLst>
          </p:cNvPr>
          <p:cNvGrpSpPr/>
          <p:nvPr/>
        </p:nvGrpSpPr>
        <p:grpSpPr>
          <a:xfrm>
            <a:off x="9287145" y="3142222"/>
            <a:ext cx="2464790" cy="1700303"/>
            <a:chOff x="9287145" y="3142222"/>
            <a:chExt cx="2464790" cy="1700303"/>
          </a:xfrm>
        </p:grpSpPr>
        <p:grpSp>
          <p:nvGrpSpPr>
            <p:cNvPr id="10" name="Group 9">
              <a:extLst>
                <a:ext uri="{FF2B5EF4-FFF2-40B4-BE49-F238E27FC236}">
                  <a16:creationId xmlns:a16="http://schemas.microsoft.com/office/drawing/2014/main" id="{2BC793C2-A34B-8062-F876-35F6B22862D3}"/>
                </a:ext>
              </a:extLst>
            </p:cNvPr>
            <p:cNvGrpSpPr/>
            <p:nvPr/>
          </p:nvGrpSpPr>
          <p:grpSpPr>
            <a:xfrm>
              <a:off x="9287145" y="3142222"/>
              <a:ext cx="2464790" cy="1700303"/>
              <a:chOff x="1080284" y="2769189"/>
              <a:chExt cx="3948875" cy="1739275"/>
            </a:xfrm>
          </p:grpSpPr>
          <p:sp>
            <p:nvSpPr>
              <p:cNvPr id="11" name="Freeform 10">
                <a:extLst>
                  <a:ext uri="{FF2B5EF4-FFF2-40B4-BE49-F238E27FC236}">
                    <a16:creationId xmlns:a16="http://schemas.microsoft.com/office/drawing/2014/main" id="{0B859E27-8A22-11A6-52A9-B62375AA86C5}"/>
                  </a:ext>
                </a:extLst>
              </p:cNvPr>
              <p:cNvSpPr/>
              <p:nvPr/>
            </p:nvSpPr>
            <p:spPr>
              <a:xfrm rot="372333">
                <a:off x="1214724" y="2776556"/>
                <a:ext cx="3814435" cy="1731908"/>
              </a:xfrm>
              <a:custGeom>
                <a:avLst/>
                <a:gdLst>
                  <a:gd name="connsiteX0" fmla="*/ 2573928 w 3814435"/>
                  <a:gd name="connsiteY0" fmla="*/ 0 h 1731908"/>
                  <a:gd name="connsiteX1" fmla="*/ 3814435 w 3814435"/>
                  <a:gd name="connsiteY1" fmla="*/ 1731908 h 1731908"/>
                  <a:gd name="connsiteX2" fmla="*/ 0 w 3814435"/>
                  <a:gd name="connsiteY2" fmla="*/ 1731908 h 1731908"/>
                  <a:gd name="connsiteX3" fmla="*/ 565427 w 3814435"/>
                  <a:gd name="connsiteY3" fmla="*/ 412772 h 1731908"/>
                  <a:gd name="connsiteX4" fmla="*/ 2573928 w 3814435"/>
                  <a:gd name="connsiteY4" fmla="*/ 0 h 173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5" h="1731908">
                    <a:moveTo>
                      <a:pt x="2573928" y="0"/>
                    </a:moveTo>
                    <a:lnTo>
                      <a:pt x="3814435" y="1731908"/>
                    </a:lnTo>
                    <a:lnTo>
                      <a:pt x="0" y="1731908"/>
                    </a:lnTo>
                    <a:lnTo>
                      <a:pt x="565427" y="412772"/>
                    </a:lnTo>
                    <a:lnTo>
                      <a:pt x="2573928"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59FD9B53-6971-062E-CCEE-8AE81A8450D9}"/>
                  </a:ext>
                </a:extLst>
              </p:cNvPr>
              <p:cNvSpPr/>
              <p:nvPr/>
            </p:nvSpPr>
            <p:spPr>
              <a:xfrm>
                <a:off x="1080284" y="3061836"/>
                <a:ext cx="1118779" cy="1363330"/>
              </a:xfrm>
              <a:custGeom>
                <a:avLst/>
                <a:gdLst>
                  <a:gd name="connsiteX0" fmla="*/ 1066768 w 1066768"/>
                  <a:gd name="connsiteY0" fmla="*/ 0 h 1346725"/>
                  <a:gd name="connsiteX1" fmla="*/ 571721 w 1066768"/>
                  <a:gd name="connsiteY1" fmla="*/ 1346725 h 1346725"/>
                  <a:gd name="connsiteX2" fmla="*/ 0 w 1066768"/>
                  <a:gd name="connsiteY2" fmla="*/ 1284561 h 1346725"/>
                  <a:gd name="connsiteX3" fmla="*/ 704707 w 1066768"/>
                  <a:gd name="connsiteY3" fmla="*/ 34274 h 1346725"/>
                  <a:gd name="connsiteX4" fmla="*/ 1066768 w 1066768"/>
                  <a:gd name="connsiteY4" fmla="*/ 0 h 1346725"/>
                  <a:gd name="connsiteX0" fmla="*/ 1118779 w 1118779"/>
                  <a:gd name="connsiteY0" fmla="*/ 0 h 1346725"/>
                  <a:gd name="connsiteX1" fmla="*/ 623732 w 1118779"/>
                  <a:gd name="connsiteY1" fmla="*/ 1346725 h 1346725"/>
                  <a:gd name="connsiteX2" fmla="*/ 0 w 1118779"/>
                  <a:gd name="connsiteY2" fmla="*/ 1323304 h 1346725"/>
                  <a:gd name="connsiteX3" fmla="*/ 756718 w 1118779"/>
                  <a:gd name="connsiteY3" fmla="*/ 34274 h 1346725"/>
                  <a:gd name="connsiteX4" fmla="*/ 1118779 w 1118779"/>
                  <a:gd name="connsiteY4" fmla="*/ 0 h 1346725"/>
                  <a:gd name="connsiteX0" fmla="*/ 1118779 w 1118779"/>
                  <a:gd name="connsiteY0" fmla="*/ 0 h 1374398"/>
                  <a:gd name="connsiteX1" fmla="*/ 623732 w 1118779"/>
                  <a:gd name="connsiteY1" fmla="*/ 1374398 h 1374398"/>
                  <a:gd name="connsiteX2" fmla="*/ 0 w 1118779"/>
                  <a:gd name="connsiteY2" fmla="*/ 1323304 h 1374398"/>
                  <a:gd name="connsiteX3" fmla="*/ 756718 w 1118779"/>
                  <a:gd name="connsiteY3" fmla="*/ 34274 h 1374398"/>
                  <a:gd name="connsiteX4" fmla="*/ 1118779 w 1118779"/>
                  <a:gd name="connsiteY4" fmla="*/ 0 h 1374398"/>
                  <a:gd name="connsiteX0" fmla="*/ 1118779 w 1118779"/>
                  <a:gd name="connsiteY0" fmla="*/ 0 h 1374398"/>
                  <a:gd name="connsiteX1" fmla="*/ 623732 w 1118779"/>
                  <a:gd name="connsiteY1" fmla="*/ 1374398 h 1374398"/>
                  <a:gd name="connsiteX2" fmla="*/ 0 w 1118779"/>
                  <a:gd name="connsiteY2" fmla="*/ 1323304 h 1374398"/>
                  <a:gd name="connsiteX3" fmla="*/ 739382 w 1118779"/>
                  <a:gd name="connsiteY3" fmla="*/ 67482 h 1374398"/>
                  <a:gd name="connsiteX4" fmla="*/ 1118779 w 1118779"/>
                  <a:gd name="connsiteY4" fmla="*/ 0 h 1374398"/>
                  <a:gd name="connsiteX0" fmla="*/ 1118779 w 1118779"/>
                  <a:gd name="connsiteY0" fmla="*/ 0 h 1335655"/>
                  <a:gd name="connsiteX1" fmla="*/ 623732 w 1118779"/>
                  <a:gd name="connsiteY1" fmla="*/ 1335655 h 1335655"/>
                  <a:gd name="connsiteX2" fmla="*/ 0 w 1118779"/>
                  <a:gd name="connsiteY2" fmla="*/ 1284561 h 1335655"/>
                  <a:gd name="connsiteX3" fmla="*/ 739382 w 1118779"/>
                  <a:gd name="connsiteY3" fmla="*/ 28739 h 1335655"/>
                  <a:gd name="connsiteX4" fmla="*/ 1118779 w 1118779"/>
                  <a:gd name="connsiteY4" fmla="*/ 0 h 1335655"/>
                  <a:gd name="connsiteX0" fmla="*/ 1118779 w 1118779"/>
                  <a:gd name="connsiteY0" fmla="*/ 0 h 1363329"/>
                  <a:gd name="connsiteX1" fmla="*/ 623732 w 1118779"/>
                  <a:gd name="connsiteY1" fmla="*/ 1363329 h 1363329"/>
                  <a:gd name="connsiteX2" fmla="*/ 0 w 1118779"/>
                  <a:gd name="connsiteY2" fmla="*/ 1312235 h 1363329"/>
                  <a:gd name="connsiteX3" fmla="*/ 739382 w 1118779"/>
                  <a:gd name="connsiteY3" fmla="*/ 56413 h 1363329"/>
                  <a:gd name="connsiteX4" fmla="*/ 1118779 w 1118779"/>
                  <a:gd name="connsiteY4" fmla="*/ 0 h 1363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779" h="1363329">
                    <a:moveTo>
                      <a:pt x="1118779" y="0"/>
                    </a:moveTo>
                    <a:lnTo>
                      <a:pt x="623732" y="1363329"/>
                    </a:lnTo>
                    <a:lnTo>
                      <a:pt x="0" y="1312235"/>
                    </a:lnTo>
                    <a:lnTo>
                      <a:pt x="739382" y="56413"/>
                    </a:lnTo>
                    <a:lnTo>
                      <a:pt x="1118779" y="0"/>
                    </a:lnTo>
                    <a:close/>
                  </a:path>
                </a:pathLst>
              </a:custGeom>
              <a:solidFill>
                <a:srgbClr val="0070C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0">
                <a:extLst>
                  <a:ext uri="{FF2B5EF4-FFF2-40B4-BE49-F238E27FC236}">
                    <a16:creationId xmlns:a16="http://schemas.microsoft.com/office/drawing/2014/main" id="{7FC14C4A-8374-7A03-E326-5D9D2066B040}"/>
                  </a:ext>
                </a:extLst>
              </p:cNvPr>
              <p:cNvSpPr/>
              <p:nvPr/>
            </p:nvSpPr>
            <p:spPr>
              <a:xfrm>
                <a:off x="1844508" y="2769189"/>
                <a:ext cx="2065567" cy="334868"/>
              </a:xfrm>
              <a:custGeom>
                <a:avLst/>
                <a:gdLst>
                  <a:gd name="connsiteX0" fmla="*/ 0 w 5446207"/>
                  <a:gd name="connsiteY0" fmla="*/ 0 h 1698172"/>
                  <a:gd name="connsiteX1" fmla="*/ 5446207 w 5446207"/>
                  <a:gd name="connsiteY1" fmla="*/ 0 h 1698172"/>
                  <a:gd name="connsiteX2" fmla="*/ 5446207 w 5446207"/>
                  <a:gd name="connsiteY2" fmla="*/ 1698172 h 1698172"/>
                  <a:gd name="connsiteX3" fmla="*/ 0 w 5446207"/>
                  <a:gd name="connsiteY3" fmla="*/ 1698172 h 1698172"/>
                  <a:gd name="connsiteX4" fmla="*/ 0 w 5446207"/>
                  <a:gd name="connsiteY4" fmla="*/ 0 h 1698172"/>
                  <a:gd name="connsiteX0" fmla="*/ 0 w 5446207"/>
                  <a:gd name="connsiteY0" fmla="*/ 0 h 1698172"/>
                  <a:gd name="connsiteX1" fmla="*/ 4632290 w 5446207"/>
                  <a:gd name="connsiteY1" fmla="*/ 1014883 h 1698172"/>
                  <a:gd name="connsiteX2" fmla="*/ 5446207 w 5446207"/>
                  <a:gd name="connsiteY2" fmla="*/ 1698172 h 1698172"/>
                  <a:gd name="connsiteX3" fmla="*/ 0 w 5446207"/>
                  <a:gd name="connsiteY3" fmla="*/ 1698172 h 1698172"/>
                  <a:gd name="connsiteX4" fmla="*/ 0 w 5446207"/>
                  <a:gd name="connsiteY4" fmla="*/ 0 h 1698172"/>
                  <a:gd name="connsiteX0" fmla="*/ 1165609 w 5446207"/>
                  <a:gd name="connsiteY0" fmla="*/ 180871 h 683289"/>
                  <a:gd name="connsiteX1" fmla="*/ 4632290 w 5446207"/>
                  <a:gd name="connsiteY1" fmla="*/ 0 h 683289"/>
                  <a:gd name="connsiteX2" fmla="*/ 5446207 w 5446207"/>
                  <a:gd name="connsiteY2" fmla="*/ 683289 h 683289"/>
                  <a:gd name="connsiteX3" fmla="*/ 0 w 5446207"/>
                  <a:gd name="connsiteY3" fmla="*/ 683289 h 683289"/>
                  <a:gd name="connsiteX4" fmla="*/ 1165609 w 5446207"/>
                  <a:gd name="connsiteY4" fmla="*/ 180871 h 683289"/>
                  <a:gd name="connsiteX0" fmla="*/ 1085222 w 5446207"/>
                  <a:gd name="connsiteY0" fmla="*/ 110532 h 683289"/>
                  <a:gd name="connsiteX1" fmla="*/ 4632290 w 5446207"/>
                  <a:gd name="connsiteY1" fmla="*/ 0 h 683289"/>
                  <a:gd name="connsiteX2" fmla="*/ 5446207 w 5446207"/>
                  <a:gd name="connsiteY2" fmla="*/ 683289 h 683289"/>
                  <a:gd name="connsiteX3" fmla="*/ 0 w 5446207"/>
                  <a:gd name="connsiteY3" fmla="*/ 683289 h 683289"/>
                  <a:gd name="connsiteX4" fmla="*/ 1085222 w 5446207"/>
                  <a:gd name="connsiteY4" fmla="*/ 110532 h 683289"/>
                  <a:gd name="connsiteX0" fmla="*/ 1085222 w 5446207"/>
                  <a:gd name="connsiteY0" fmla="*/ 0 h 572757"/>
                  <a:gd name="connsiteX1" fmla="*/ 4451420 w 5446207"/>
                  <a:gd name="connsiteY1" fmla="*/ 241160 h 572757"/>
                  <a:gd name="connsiteX2" fmla="*/ 5446207 w 5446207"/>
                  <a:gd name="connsiteY2" fmla="*/ 572757 h 572757"/>
                  <a:gd name="connsiteX3" fmla="*/ 0 w 5446207"/>
                  <a:gd name="connsiteY3" fmla="*/ 572757 h 572757"/>
                  <a:gd name="connsiteX4" fmla="*/ 1085222 w 5446207"/>
                  <a:gd name="connsiteY4" fmla="*/ 0 h 572757"/>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572757 h 667413"/>
                  <a:gd name="connsiteX4" fmla="*/ 1085222 w 5528722"/>
                  <a:gd name="connsiteY4" fmla="*/ 0 h 667413"/>
                  <a:gd name="connsiteX0" fmla="*/ 1085222 w 5528722"/>
                  <a:gd name="connsiteY0" fmla="*/ 0 h 667413"/>
                  <a:gd name="connsiteX1" fmla="*/ 4451420 w 5528722"/>
                  <a:gd name="connsiteY1" fmla="*/ 241160 h 667413"/>
                  <a:gd name="connsiteX2" fmla="*/ 5528722 w 5528722"/>
                  <a:gd name="connsiteY2" fmla="*/ 667413 h 667413"/>
                  <a:gd name="connsiteX3" fmla="*/ 0 w 5528722"/>
                  <a:gd name="connsiteY3" fmla="*/ 383446 h 667413"/>
                  <a:gd name="connsiteX4" fmla="*/ 1085222 w 5528722"/>
                  <a:gd name="connsiteY4" fmla="*/ 0 h 667413"/>
                  <a:gd name="connsiteX0" fmla="*/ 617636 w 5528722"/>
                  <a:gd name="connsiteY0" fmla="*/ 0 h 430774"/>
                  <a:gd name="connsiteX1" fmla="*/ 4451420 w 5528722"/>
                  <a:gd name="connsiteY1" fmla="*/ 4521 h 430774"/>
                  <a:gd name="connsiteX2" fmla="*/ 5528722 w 5528722"/>
                  <a:gd name="connsiteY2" fmla="*/ 430774 h 430774"/>
                  <a:gd name="connsiteX3" fmla="*/ 0 w 5528722"/>
                  <a:gd name="connsiteY3" fmla="*/ 146807 h 430774"/>
                  <a:gd name="connsiteX4" fmla="*/ 617636 w 5528722"/>
                  <a:gd name="connsiteY4" fmla="*/ 0 h 430774"/>
                  <a:gd name="connsiteX0" fmla="*/ 617636 w 5528722"/>
                  <a:gd name="connsiteY0" fmla="*/ 0 h 430774"/>
                  <a:gd name="connsiteX1" fmla="*/ 5125294 w 5528722"/>
                  <a:gd name="connsiteY1" fmla="*/ 308772 h 430774"/>
                  <a:gd name="connsiteX2" fmla="*/ 5528722 w 5528722"/>
                  <a:gd name="connsiteY2" fmla="*/ 430774 h 430774"/>
                  <a:gd name="connsiteX3" fmla="*/ 0 w 5528722"/>
                  <a:gd name="connsiteY3" fmla="*/ 146807 h 430774"/>
                  <a:gd name="connsiteX4" fmla="*/ 617636 w 5528722"/>
                  <a:gd name="connsiteY4" fmla="*/ 0 h 430774"/>
                  <a:gd name="connsiteX0" fmla="*/ 535121 w 5528722"/>
                  <a:gd name="connsiteY0" fmla="*/ 0 h 363163"/>
                  <a:gd name="connsiteX1" fmla="*/ 5125294 w 5528722"/>
                  <a:gd name="connsiteY1" fmla="*/ 241161 h 363163"/>
                  <a:gd name="connsiteX2" fmla="*/ 5528722 w 5528722"/>
                  <a:gd name="connsiteY2" fmla="*/ 363163 h 363163"/>
                  <a:gd name="connsiteX3" fmla="*/ 0 w 5528722"/>
                  <a:gd name="connsiteY3" fmla="*/ 79196 h 363163"/>
                  <a:gd name="connsiteX4" fmla="*/ 535121 w 5528722"/>
                  <a:gd name="connsiteY4" fmla="*/ 0 h 363163"/>
                  <a:gd name="connsiteX0" fmla="*/ 535121 w 5487464"/>
                  <a:gd name="connsiteY0" fmla="*/ 0 h 363163"/>
                  <a:gd name="connsiteX1" fmla="*/ 5125294 w 5487464"/>
                  <a:gd name="connsiteY1" fmla="*/ 241161 h 363163"/>
                  <a:gd name="connsiteX2" fmla="*/ 5487464 w 5487464"/>
                  <a:gd name="connsiteY2" fmla="*/ 363163 h 363163"/>
                  <a:gd name="connsiteX3" fmla="*/ 0 w 5487464"/>
                  <a:gd name="connsiteY3" fmla="*/ 79196 h 363163"/>
                  <a:gd name="connsiteX4" fmla="*/ 535121 w 5487464"/>
                  <a:gd name="connsiteY4" fmla="*/ 0 h 363163"/>
                  <a:gd name="connsiteX0" fmla="*/ 535121 w 5487464"/>
                  <a:gd name="connsiteY0" fmla="*/ 0 h 363163"/>
                  <a:gd name="connsiteX1" fmla="*/ 5056996 w 5487464"/>
                  <a:gd name="connsiteY1" fmla="*/ 72444 h 363163"/>
                  <a:gd name="connsiteX2" fmla="*/ 5487464 w 5487464"/>
                  <a:gd name="connsiteY2" fmla="*/ 363163 h 363163"/>
                  <a:gd name="connsiteX3" fmla="*/ 0 w 5487464"/>
                  <a:gd name="connsiteY3" fmla="*/ 79196 h 363163"/>
                  <a:gd name="connsiteX4" fmla="*/ 535121 w 5487464"/>
                  <a:gd name="connsiteY4" fmla="*/ 0 h 363163"/>
                  <a:gd name="connsiteX0" fmla="*/ 0 w 4952343"/>
                  <a:gd name="connsiteY0" fmla="*/ 0 h 564254"/>
                  <a:gd name="connsiteX1" fmla="*/ 4521875 w 4952343"/>
                  <a:gd name="connsiteY1" fmla="*/ 72444 h 564254"/>
                  <a:gd name="connsiteX2" fmla="*/ 4952343 w 4952343"/>
                  <a:gd name="connsiteY2" fmla="*/ 363163 h 564254"/>
                  <a:gd name="connsiteX3" fmla="*/ 216149 w 4952343"/>
                  <a:gd name="connsiteY3" fmla="*/ 564254 h 564254"/>
                  <a:gd name="connsiteX4" fmla="*/ 0 w 4952343"/>
                  <a:gd name="connsiteY4" fmla="*/ 0 h 564254"/>
                  <a:gd name="connsiteX0" fmla="*/ 193633 w 4736194"/>
                  <a:gd name="connsiteY0" fmla="*/ 307167 h 491810"/>
                  <a:gd name="connsiteX1" fmla="*/ 4305726 w 4736194"/>
                  <a:gd name="connsiteY1" fmla="*/ 0 h 491810"/>
                  <a:gd name="connsiteX2" fmla="*/ 4736194 w 4736194"/>
                  <a:gd name="connsiteY2" fmla="*/ 290719 h 491810"/>
                  <a:gd name="connsiteX3" fmla="*/ 0 w 4736194"/>
                  <a:gd name="connsiteY3" fmla="*/ 491810 h 491810"/>
                  <a:gd name="connsiteX4" fmla="*/ 193633 w 4736194"/>
                  <a:gd name="connsiteY4" fmla="*/ 307167 h 491810"/>
                  <a:gd name="connsiteX0" fmla="*/ 193633 w 4736194"/>
                  <a:gd name="connsiteY0" fmla="*/ 222809 h 407452"/>
                  <a:gd name="connsiteX1" fmla="*/ 4328491 w 4736194"/>
                  <a:gd name="connsiteY1" fmla="*/ 0 h 407452"/>
                  <a:gd name="connsiteX2" fmla="*/ 4736194 w 4736194"/>
                  <a:gd name="connsiteY2" fmla="*/ 206361 h 407452"/>
                  <a:gd name="connsiteX3" fmla="*/ 0 w 4736194"/>
                  <a:gd name="connsiteY3" fmla="*/ 407452 h 407452"/>
                  <a:gd name="connsiteX4" fmla="*/ 193633 w 4736194"/>
                  <a:gd name="connsiteY4" fmla="*/ 222809 h 407452"/>
                  <a:gd name="connsiteX0" fmla="*/ 193633 w 4736194"/>
                  <a:gd name="connsiteY0" fmla="*/ 148996 h 333639"/>
                  <a:gd name="connsiteX1" fmla="*/ 4396788 w 4736194"/>
                  <a:gd name="connsiteY1" fmla="*/ 0 h 333639"/>
                  <a:gd name="connsiteX2" fmla="*/ 4736194 w 4736194"/>
                  <a:gd name="connsiteY2" fmla="*/ 132548 h 333639"/>
                  <a:gd name="connsiteX3" fmla="*/ 0 w 4736194"/>
                  <a:gd name="connsiteY3" fmla="*/ 333639 h 333639"/>
                  <a:gd name="connsiteX4" fmla="*/ 193633 w 4736194"/>
                  <a:gd name="connsiteY4" fmla="*/ 148996 h 333639"/>
                  <a:gd name="connsiteX0" fmla="*/ 193633 w 4554070"/>
                  <a:gd name="connsiteY0" fmla="*/ 148996 h 333639"/>
                  <a:gd name="connsiteX1" fmla="*/ 4396788 w 4554070"/>
                  <a:gd name="connsiteY1" fmla="*/ 0 h 333639"/>
                  <a:gd name="connsiteX2" fmla="*/ 4554070 w 4554070"/>
                  <a:gd name="connsiteY2" fmla="*/ 132548 h 333639"/>
                  <a:gd name="connsiteX3" fmla="*/ 0 w 4554070"/>
                  <a:gd name="connsiteY3" fmla="*/ 333639 h 333639"/>
                  <a:gd name="connsiteX4" fmla="*/ 193633 w 4554070"/>
                  <a:gd name="connsiteY4" fmla="*/ 148996 h 333639"/>
                  <a:gd name="connsiteX0" fmla="*/ 193633 w 4633750"/>
                  <a:gd name="connsiteY0" fmla="*/ 148996 h 333639"/>
                  <a:gd name="connsiteX1" fmla="*/ 4396788 w 4633750"/>
                  <a:gd name="connsiteY1" fmla="*/ 0 h 333639"/>
                  <a:gd name="connsiteX2" fmla="*/ 4633750 w 4633750"/>
                  <a:gd name="connsiteY2" fmla="*/ 132548 h 333639"/>
                  <a:gd name="connsiteX3" fmla="*/ 0 w 4633750"/>
                  <a:gd name="connsiteY3" fmla="*/ 333639 h 333639"/>
                  <a:gd name="connsiteX4" fmla="*/ 193633 w 4633750"/>
                  <a:gd name="connsiteY4" fmla="*/ 148996 h 333639"/>
                  <a:gd name="connsiteX0" fmla="*/ 193633 w 4589482"/>
                  <a:gd name="connsiteY0" fmla="*/ 148996 h 333639"/>
                  <a:gd name="connsiteX1" fmla="*/ 4396788 w 4589482"/>
                  <a:gd name="connsiteY1" fmla="*/ 0 h 333639"/>
                  <a:gd name="connsiteX2" fmla="*/ 4589482 w 4589482"/>
                  <a:gd name="connsiteY2" fmla="*/ 128447 h 333639"/>
                  <a:gd name="connsiteX3" fmla="*/ 0 w 4589482"/>
                  <a:gd name="connsiteY3" fmla="*/ 333639 h 333639"/>
                  <a:gd name="connsiteX4" fmla="*/ 193633 w 4589482"/>
                  <a:gd name="connsiteY4" fmla="*/ 148996 h 333639"/>
                  <a:gd name="connsiteX0" fmla="*/ 193633 w 4598340"/>
                  <a:gd name="connsiteY0" fmla="*/ 148996 h 333639"/>
                  <a:gd name="connsiteX1" fmla="*/ 4396788 w 4598340"/>
                  <a:gd name="connsiteY1" fmla="*/ 0 h 333639"/>
                  <a:gd name="connsiteX2" fmla="*/ 4598340 w 4598340"/>
                  <a:gd name="connsiteY2" fmla="*/ 148994 h 333639"/>
                  <a:gd name="connsiteX3" fmla="*/ 0 w 4598340"/>
                  <a:gd name="connsiteY3" fmla="*/ 333639 h 333639"/>
                  <a:gd name="connsiteX4" fmla="*/ 193633 w 4598340"/>
                  <a:gd name="connsiteY4" fmla="*/ 148996 h 333639"/>
                  <a:gd name="connsiteX0" fmla="*/ 193633 w 4607198"/>
                  <a:gd name="connsiteY0" fmla="*/ 148996 h 333639"/>
                  <a:gd name="connsiteX1" fmla="*/ 4396788 w 4607198"/>
                  <a:gd name="connsiteY1" fmla="*/ 0 h 333639"/>
                  <a:gd name="connsiteX2" fmla="*/ 4607198 w 4607198"/>
                  <a:gd name="connsiteY2" fmla="*/ 140776 h 333639"/>
                  <a:gd name="connsiteX3" fmla="*/ 0 w 4607198"/>
                  <a:gd name="connsiteY3" fmla="*/ 333639 h 333639"/>
                  <a:gd name="connsiteX4" fmla="*/ 193633 w 4607198"/>
                  <a:gd name="connsiteY4" fmla="*/ 148996 h 333639"/>
                  <a:gd name="connsiteX0" fmla="*/ 175920 w 4589485"/>
                  <a:gd name="connsiteY0" fmla="*/ 148996 h 350076"/>
                  <a:gd name="connsiteX1" fmla="*/ 4379075 w 4589485"/>
                  <a:gd name="connsiteY1" fmla="*/ 0 h 350076"/>
                  <a:gd name="connsiteX2" fmla="*/ 4589485 w 4589485"/>
                  <a:gd name="connsiteY2" fmla="*/ 140776 h 350076"/>
                  <a:gd name="connsiteX3" fmla="*/ 0 w 4589485"/>
                  <a:gd name="connsiteY3" fmla="*/ 350076 h 350076"/>
                  <a:gd name="connsiteX4" fmla="*/ 175920 w 4589485"/>
                  <a:gd name="connsiteY4" fmla="*/ 148996 h 350076"/>
                  <a:gd name="connsiteX0" fmla="*/ 175920 w 4589485"/>
                  <a:gd name="connsiteY0" fmla="*/ 148996 h 406114"/>
                  <a:gd name="connsiteX1" fmla="*/ 4379075 w 4589485"/>
                  <a:gd name="connsiteY1" fmla="*/ 0 h 406114"/>
                  <a:gd name="connsiteX2" fmla="*/ 4589485 w 4589485"/>
                  <a:gd name="connsiteY2" fmla="*/ 140776 h 406114"/>
                  <a:gd name="connsiteX3" fmla="*/ 0 w 4589485"/>
                  <a:gd name="connsiteY3" fmla="*/ 406114 h 406114"/>
                  <a:gd name="connsiteX4" fmla="*/ 175920 w 4589485"/>
                  <a:gd name="connsiteY4" fmla="*/ 148996 h 406114"/>
                  <a:gd name="connsiteX0" fmla="*/ 175920 w 4701322"/>
                  <a:gd name="connsiteY0" fmla="*/ 148996 h 406114"/>
                  <a:gd name="connsiteX1" fmla="*/ 4379075 w 4701322"/>
                  <a:gd name="connsiteY1" fmla="*/ 0 h 406114"/>
                  <a:gd name="connsiteX2" fmla="*/ 4701322 w 4701322"/>
                  <a:gd name="connsiteY2" fmla="*/ 140776 h 406114"/>
                  <a:gd name="connsiteX3" fmla="*/ 0 w 4701322"/>
                  <a:gd name="connsiteY3" fmla="*/ 406114 h 406114"/>
                  <a:gd name="connsiteX4" fmla="*/ 175920 w 4701322"/>
                  <a:gd name="connsiteY4" fmla="*/ 148996 h 406114"/>
                  <a:gd name="connsiteX0" fmla="*/ 175920 w 4701322"/>
                  <a:gd name="connsiteY0" fmla="*/ 113972 h 371090"/>
                  <a:gd name="connsiteX1" fmla="*/ 4513281 w 4701322"/>
                  <a:gd name="connsiteY1" fmla="*/ 0 h 371090"/>
                  <a:gd name="connsiteX2" fmla="*/ 4701322 w 4701322"/>
                  <a:gd name="connsiteY2" fmla="*/ 105752 h 371090"/>
                  <a:gd name="connsiteX3" fmla="*/ 0 w 4701322"/>
                  <a:gd name="connsiteY3" fmla="*/ 371090 h 371090"/>
                  <a:gd name="connsiteX4" fmla="*/ 175920 w 4701322"/>
                  <a:gd name="connsiteY4" fmla="*/ 113972 h 371090"/>
                  <a:gd name="connsiteX0" fmla="*/ 175918 w 4701322"/>
                  <a:gd name="connsiteY0" fmla="*/ 233054 h 371090"/>
                  <a:gd name="connsiteX1" fmla="*/ 4513281 w 4701322"/>
                  <a:gd name="connsiteY1" fmla="*/ 0 h 371090"/>
                  <a:gd name="connsiteX2" fmla="*/ 4701322 w 4701322"/>
                  <a:gd name="connsiteY2" fmla="*/ 105752 h 371090"/>
                  <a:gd name="connsiteX3" fmla="*/ 0 w 4701322"/>
                  <a:gd name="connsiteY3" fmla="*/ 371090 h 371090"/>
                  <a:gd name="connsiteX4" fmla="*/ 175918 w 4701322"/>
                  <a:gd name="connsiteY4" fmla="*/ 233054 h 371090"/>
                  <a:gd name="connsiteX0" fmla="*/ 175918 w 4701322"/>
                  <a:gd name="connsiteY0" fmla="*/ 268078 h 406114"/>
                  <a:gd name="connsiteX1" fmla="*/ 4379075 w 4701322"/>
                  <a:gd name="connsiteY1" fmla="*/ 0 h 406114"/>
                  <a:gd name="connsiteX2" fmla="*/ 4701322 w 4701322"/>
                  <a:gd name="connsiteY2" fmla="*/ 140776 h 406114"/>
                  <a:gd name="connsiteX3" fmla="*/ 0 w 4701322"/>
                  <a:gd name="connsiteY3" fmla="*/ 406114 h 406114"/>
                  <a:gd name="connsiteX4" fmla="*/ 175918 w 4701322"/>
                  <a:gd name="connsiteY4" fmla="*/ 268078 h 406114"/>
                  <a:gd name="connsiteX0" fmla="*/ 175918 w 4701322"/>
                  <a:gd name="connsiteY0" fmla="*/ 214102 h 352138"/>
                  <a:gd name="connsiteX1" fmla="*/ 4303277 w 4701322"/>
                  <a:gd name="connsiteY1" fmla="*/ 0 h 352138"/>
                  <a:gd name="connsiteX2" fmla="*/ 4701322 w 4701322"/>
                  <a:gd name="connsiteY2" fmla="*/ 86800 h 352138"/>
                  <a:gd name="connsiteX3" fmla="*/ 0 w 4701322"/>
                  <a:gd name="connsiteY3" fmla="*/ 352138 h 352138"/>
                  <a:gd name="connsiteX4" fmla="*/ 175918 w 4701322"/>
                  <a:gd name="connsiteY4" fmla="*/ 214102 h 352138"/>
                  <a:gd name="connsiteX0" fmla="*/ 175918 w 4681677"/>
                  <a:gd name="connsiteY0" fmla="*/ 214102 h 352138"/>
                  <a:gd name="connsiteX1" fmla="*/ 4303277 w 4681677"/>
                  <a:gd name="connsiteY1" fmla="*/ 0 h 352138"/>
                  <a:gd name="connsiteX2" fmla="*/ 4681677 w 4681677"/>
                  <a:gd name="connsiteY2" fmla="*/ 75161 h 352138"/>
                  <a:gd name="connsiteX3" fmla="*/ 0 w 4681677"/>
                  <a:gd name="connsiteY3" fmla="*/ 352138 h 352138"/>
                  <a:gd name="connsiteX4" fmla="*/ 175918 w 4681677"/>
                  <a:gd name="connsiteY4" fmla="*/ 214102 h 352138"/>
                  <a:gd name="connsiteX0" fmla="*/ 254510 w 4681677"/>
                  <a:gd name="connsiteY0" fmla="*/ 272303 h 352138"/>
                  <a:gd name="connsiteX1" fmla="*/ 4303277 w 4681677"/>
                  <a:gd name="connsiteY1" fmla="*/ 0 h 352138"/>
                  <a:gd name="connsiteX2" fmla="*/ 4681677 w 4681677"/>
                  <a:gd name="connsiteY2" fmla="*/ 75161 h 352138"/>
                  <a:gd name="connsiteX3" fmla="*/ 0 w 4681677"/>
                  <a:gd name="connsiteY3" fmla="*/ 352138 h 352138"/>
                  <a:gd name="connsiteX4" fmla="*/ 254510 w 4681677"/>
                  <a:gd name="connsiteY4" fmla="*/ 272303 h 35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1677" h="352138">
                    <a:moveTo>
                      <a:pt x="254510" y="272303"/>
                    </a:moveTo>
                    <a:lnTo>
                      <a:pt x="4303277" y="0"/>
                    </a:lnTo>
                    <a:lnTo>
                      <a:pt x="4681677" y="75161"/>
                    </a:lnTo>
                    <a:lnTo>
                      <a:pt x="0" y="352138"/>
                    </a:lnTo>
                    <a:lnTo>
                      <a:pt x="254510" y="272303"/>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0B283DB7-27B5-0769-CC77-8B3AE0474A9B}"/>
                </a:ext>
              </a:extLst>
            </p:cNvPr>
            <p:cNvSpPr txBox="1"/>
            <p:nvPr/>
          </p:nvSpPr>
          <p:spPr>
            <a:xfrm>
              <a:off x="10377359" y="3988621"/>
              <a:ext cx="1210866" cy="369332"/>
            </a:xfrm>
            <a:prstGeom prst="rect">
              <a:avLst/>
            </a:prstGeom>
            <a:noFill/>
          </p:spPr>
          <p:txBody>
            <a:bodyPr wrap="square" rtlCol="0">
              <a:spAutoFit/>
            </a:bodyPr>
            <a:lstStyle/>
            <a:p>
              <a:r>
                <a:rPr lang="en-US" dirty="0">
                  <a:solidFill>
                    <a:schemeClr val="bg1"/>
                  </a:solidFill>
                </a:rPr>
                <a:t>Layer 2</a:t>
              </a:r>
            </a:p>
          </p:txBody>
        </p:sp>
      </p:grpSp>
      <p:grpSp>
        <p:nvGrpSpPr>
          <p:cNvPr id="22" name="Group 21">
            <a:extLst>
              <a:ext uri="{FF2B5EF4-FFF2-40B4-BE49-F238E27FC236}">
                <a16:creationId xmlns:a16="http://schemas.microsoft.com/office/drawing/2014/main" id="{2D6071EE-285C-57C6-759C-C35C0B763DE7}"/>
              </a:ext>
            </a:extLst>
          </p:cNvPr>
          <p:cNvGrpSpPr/>
          <p:nvPr/>
        </p:nvGrpSpPr>
        <p:grpSpPr>
          <a:xfrm>
            <a:off x="9806440" y="1600178"/>
            <a:ext cx="1309270" cy="1813172"/>
            <a:chOff x="9806440" y="1600178"/>
            <a:chExt cx="1309270" cy="1813172"/>
          </a:xfrm>
        </p:grpSpPr>
        <p:grpSp>
          <p:nvGrpSpPr>
            <p:cNvPr id="14" name="Group 13">
              <a:extLst>
                <a:ext uri="{FF2B5EF4-FFF2-40B4-BE49-F238E27FC236}">
                  <a16:creationId xmlns:a16="http://schemas.microsoft.com/office/drawing/2014/main" id="{C05E2B9C-A992-1A6C-B4FD-CCCD87213A59}"/>
                </a:ext>
              </a:extLst>
            </p:cNvPr>
            <p:cNvGrpSpPr/>
            <p:nvPr/>
          </p:nvGrpSpPr>
          <p:grpSpPr>
            <a:xfrm>
              <a:off x="9806440" y="1600178"/>
              <a:ext cx="1309270" cy="1813172"/>
              <a:chOff x="1999259" y="1215817"/>
              <a:chExt cx="1817574" cy="1754190"/>
            </a:xfrm>
          </p:grpSpPr>
          <p:sp>
            <p:nvSpPr>
              <p:cNvPr id="15" name="Freeform 14">
                <a:extLst>
                  <a:ext uri="{FF2B5EF4-FFF2-40B4-BE49-F238E27FC236}">
                    <a16:creationId xmlns:a16="http://schemas.microsoft.com/office/drawing/2014/main" id="{96FD0DFF-0A6B-127E-5403-7C67B626ED8C}"/>
                  </a:ext>
                </a:extLst>
              </p:cNvPr>
              <p:cNvSpPr/>
              <p:nvPr/>
            </p:nvSpPr>
            <p:spPr>
              <a:xfrm rot="372333">
                <a:off x="2129180" y="1215817"/>
                <a:ext cx="1687653" cy="1754190"/>
              </a:xfrm>
              <a:custGeom>
                <a:avLst/>
                <a:gdLst>
                  <a:gd name="connsiteX0" fmla="*/ 756562 w 1761512"/>
                  <a:gd name="connsiteY0" fmla="*/ 0 h 1765053"/>
                  <a:gd name="connsiteX1" fmla="*/ 1761512 w 1761512"/>
                  <a:gd name="connsiteY1" fmla="*/ 1403039 h 1765053"/>
                  <a:gd name="connsiteX2" fmla="*/ 0 w 1761512"/>
                  <a:gd name="connsiteY2" fmla="*/ 1765053 h 1765053"/>
                  <a:gd name="connsiteX3" fmla="*/ 756562 w 1761512"/>
                  <a:gd name="connsiteY3" fmla="*/ 0 h 1765053"/>
                  <a:gd name="connsiteX0" fmla="*/ 682702 w 1687652"/>
                  <a:gd name="connsiteY0" fmla="*/ 0 h 1754190"/>
                  <a:gd name="connsiteX1" fmla="*/ 1687652 w 1687652"/>
                  <a:gd name="connsiteY1" fmla="*/ 1403039 h 1754190"/>
                  <a:gd name="connsiteX2" fmla="*/ 0 w 1687652"/>
                  <a:gd name="connsiteY2" fmla="*/ 1754190 h 1754190"/>
                  <a:gd name="connsiteX3" fmla="*/ 682702 w 1687652"/>
                  <a:gd name="connsiteY3" fmla="*/ 0 h 1754190"/>
                </a:gdLst>
                <a:ahLst/>
                <a:cxnLst>
                  <a:cxn ang="0">
                    <a:pos x="connsiteX0" y="connsiteY0"/>
                  </a:cxn>
                  <a:cxn ang="0">
                    <a:pos x="connsiteX1" y="connsiteY1"/>
                  </a:cxn>
                  <a:cxn ang="0">
                    <a:pos x="connsiteX2" y="connsiteY2"/>
                  </a:cxn>
                  <a:cxn ang="0">
                    <a:pos x="connsiteX3" y="connsiteY3"/>
                  </a:cxn>
                </a:cxnLst>
                <a:rect l="l" t="t" r="r" b="b"/>
                <a:pathLst>
                  <a:path w="1687652" h="1754190">
                    <a:moveTo>
                      <a:pt x="682702" y="0"/>
                    </a:moveTo>
                    <a:lnTo>
                      <a:pt x="1687652" y="1403039"/>
                    </a:lnTo>
                    <a:lnTo>
                      <a:pt x="0" y="1754190"/>
                    </a:lnTo>
                    <a:lnTo>
                      <a:pt x="682702" y="0"/>
                    </a:lnTo>
                    <a:close/>
                  </a:path>
                </a:pathLst>
              </a:custGeom>
              <a:solidFill>
                <a:srgbClr val="F0B3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B23B8CE2-0BF8-1015-5ED8-6C63B2007BAE}"/>
                  </a:ext>
                </a:extLst>
              </p:cNvPr>
              <p:cNvSpPr/>
              <p:nvPr/>
            </p:nvSpPr>
            <p:spPr>
              <a:xfrm>
                <a:off x="1999259" y="1295578"/>
                <a:ext cx="911999" cy="1600551"/>
              </a:xfrm>
              <a:custGeom>
                <a:avLst/>
                <a:gdLst>
                  <a:gd name="connsiteX0" fmla="*/ 872517 w 872517"/>
                  <a:gd name="connsiteY0" fmla="*/ 0 h 1548015"/>
                  <a:gd name="connsiteX1" fmla="*/ 314418 w 872517"/>
                  <a:gd name="connsiteY1" fmla="*/ 1518251 h 1548015"/>
                  <a:gd name="connsiteX2" fmla="*/ 0 w 872517"/>
                  <a:gd name="connsiteY2" fmla="*/ 1548015 h 1548015"/>
                  <a:gd name="connsiteX3" fmla="*/ 872517 w 872517"/>
                  <a:gd name="connsiteY3" fmla="*/ 0 h 1548015"/>
                  <a:gd name="connsiteX0" fmla="*/ 909325 w 909325"/>
                  <a:gd name="connsiteY0" fmla="*/ 0 h 1520463"/>
                  <a:gd name="connsiteX1" fmla="*/ 314418 w 909325"/>
                  <a:gd name="connsiteY1" fmla="*/ 1490699 h 1520463"/>
                  <a:gd name="connsiteX2" fmla="*/ 0 w 909325"/>
                  <a:gd name="connsiteY2" fmla="*/ 1520463 h 1520463"/>
                  <a:gd name="connsiteX3" fmla="*/ 909325 w 909325"/>
                  <a:gd name="connsiteY3" fmla="*/ 0 h 1520463"/>
                  <a:gd name="connsiteX0" fmla="*/ 881955 w 881955"/>
                  <a:gd name="connsiteY0" fmla="*/ 0 h 1537734"/>
                  <a:gd name="connsiteX1" fmla="*/ 314418 w 881955"/>
                  <a:gd name="connsiteY1" fmla="*/ 1507970 h 1537734"/>
                  <a:gd name="connsiteX2" fmla="*/ 0 w 881955"/>
                  <a:gd name="connsiteY2" fmla="*/ 1537734 h 1537734"/>
                  <a:gd name="connsiteX3" fmla="*/ 881955 w 881955"/>
                  <a:gd name="connsiteY3" fmla="*/ 0 h 1537734"/>
                  <a:gd name="connsiteX0" fmla="*/ 942045 w 942045"/>
                  <a:gd name="connsiteY0" fmla="*/ 0 h 1516796"/>
                  <a:gd name="connsiteX1" fmla="*/ 314418 w 942045"/>
                  <a:gd name="connsiteY1" fmla="*/ 1487032 h 1516796"/>
                  <a:gd name="connsiteX2" fmla="*/ 0 w 942045"/>
                  <a:gd name="connsiteY2" fmla="*/ 1516796 h 1516796"/>
                  <a:gd name="connsiteX3" fmla="*/ 942045 w 942045"/>
                  <a:gd name="connsiteY3" fmla="*/ 0 h 1516796"/>
                  <a:gd name="connsiteX0" fmla="*/ 942045 w 942045"/>
                  <a:gd name="connsiteY0" fmla="*/ 0 h 1560317"/>
                  <a:gd name="connsiteX1" fmla="*/ 299396 w 942045"/>
                  <a:gd name="connsiteY1" fmla="*/ 1560317 h 1560317"/>
                  <a:gd name="connsiteX2" fmla="*/ 0 w 942045"/>
                  <a:gd name="connsiteY2" fmla="*/ 1516796 h 1560317"/>
                  <a:gd name="connsiteX3" fmla="*/ 942045 w 942045"/>
                  <a:gd name="connsiteY3" fmla="*/ 0 h 1560317"/>
                  <a:gd name="connsiteX0" fmla="*/ 979601 w 979601"/>
                  <a:gd name="connsiteY0" fmla="*/ 0 h 1595316"/>
                  <a:gd name="connsiteX1" fmla="*/ 336952 w 979601"/>
                  <a:gd name="connsiteY1" fmla="*/ 1560317 h 1595316"/>
                  <a:gd name="connsiteX2" fmla="*/ 0 w 979601"/>
                  <a:gd name="connsiteY2" fmla="*/ 1595316 h 1595316"/>
                  <a:gd name="connsiteX3" fmla="*/ 979601 w 979601"/>
                  <a:gd name="connsiteY3" fmla="*/ 0 h 1595316"/>
                  <a:gd name="connsiteX0" fmla="*/ 912000 w 912000"/>
                  <a:gd name="connsiteY0" fmla="*/ 0 h 1600551"/>
                  <a:gd name="connsiteX1" fmla="*/ 269351 w 912000"/>
                  <a:gd name="connsiteY1" fmla="*/ 1560317 h 1600551"/>
                  <a:gd name="connsiteX2" fmla="*/ 0 w 912000"/>
                  <a:gd name="connsiteY2" fmla="*/ 1600551 h 1600551"/>
                  <a:gd name="connsiteX3" fmla="*/ 912000 w 912000"/>
                  <a:gd name="connsiteY3" fmla="*/ 0 h 1600551"/>
                </a:gdLst>
                <a:ahLst/>
                <a:cxnLst>
                  <a:cxn ang="0">
                    <a:pos x="connsiteX0" y="connsiteY0"/>
                  </a:cxn>
                  <a:cxn ang="0">
                    <a:pos x="connsiteX1" y="connsiteY1"/>
                  </a:cxn>
                  <a:cxn ang="0">
                    <a:pos x="connsiteX2" y="connsiteY2"/>
                  </a:cxn>
                  <a:cxn ang="0">
                    <a:pos x="connsiteX3" y="connsiteY3"/>
                  </a:cxn>
                </a:cxnLst>
                <a:rect l="l" t="t" r="r" b="b"/>
                <a:pathLst>
                  <a:path w="912000" h="1600551">
                    <a:moveTo>
                      <a:pt x="912000" y="0"/>
                    </a:moveTo>
                    <a:lnTo>
                      <a:pt x="269351" y="1560317"/>
                    </a:lnTo>
                    <a:lnTo>
                      <a:pt x="0" y="1600551"/>
                    </a:lnTo>
                    <a:lnTo>
                      <a:pt x="912000" y="0"/>
                    </a:lnTo>
                    <a:close/>
                  </a:path>
                </a:pathLst>
              </a:custGeom>
              <a:solidFill>
                <a:srgbClr val="9472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9" name="TextBox 18">
              <a:extLst>
                <a:ext uri="{FF2B5EF4-FFF2-40B4-BE49-F238E27FC236}">
                  <a16:creationId xmlns:a16="http://schemas.microsoft.com/office/drawing/2014/main" id="{B82FAB8A-DD00-B9D7-8BD1-54273014426C}"/>
                </a:ext>
              </a:extLst>
            </p:cNvPr>
            <p:cNvSpPr txBox="1"/>
            <p:nvPr/>
          </p:nvSpPr>
          <p:spPr>
            <a:xfrm>
              <a:off x="10092616" y="2579537"/>
              <a:ext cx="937762" cy="369332"/>
            </a:xfrm>
            <a:prstGeom prst="rect">
              <a:avLst/>
            </a:prstGeom>
            <a:noFill/>
          </p:spPr>
          <p:txBody>
            <a:bodyPr wrap="square" rtlCol="0">
              <a:spAutoFit/>
            </a:bodyPr>
            <a:lstStyle/>
            <a:p>
              <a:r>
                <a:rPr lang="en-US" dirty="0">
                  <a:solidFill>
                    <a:schemeClr val="bg1"/>
                  </a:solidFill>
                </a:rPr>
                <a:t>Layer 3</a:t>
              </a:r>
            </a:p>
          </p:txBody>
        </p:sp>
      </p:grpSp>
      <p:pic>
        <p:nvPicPr>
          <p:cNvPr id="23" name="Picture 22" descr="Background pattern&#10;&#10;Description automatically generated">
            <a:extLst>
              <a:ext uri="{FF2B5EF4-FFF2-40B4-BE49-F238E27FC236}">
                <a16:creationId xmlns:a16="http://schemas.microsoft.com/office/drawing/2014/main" id="{7F2BF235-A10B-474B-8AB9-5385553F007F}"/>
              </a:ext>
            </a:extLst>
          </p:cNvPr>
          <p:cNvPicPr>
            <a:picLocks noChangeAspect="1"/>
          </p:cNvPicPr>
          <p:nvPr/>
        </p:nvPicPr>
        <p:blipFill rotWithShape="1">
          <a:blip r:embed="rId7">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24" name="Title 14">
            <a:extLst>
              <a:ext uri="{FF2B5EF4-FFF2-40B4-BE49-F238E27FC236}">
                <a16:creationId xmlns:a16="http://schemas.microsoft.com/office/drawing/2014/main" id="{C641E403-20C3-80F4-989E-1CDF558C1AC8}"/>
              </a:ext>
            </a:extLst>
          </p:cNvPr>
          <p:cNvSpPr txBox="1">
            <a:spLocks/>
          </p:cNvSpPr>
          <p:nvPr/>
        </p:nvSpPr>
        <p:spPr>
          <a:xfrm>
            <a:off x="252915" y="194794"/>
            <a:ext cx="10476196" cy="12536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mn-lt"/>
              </a:rPr>
              <a:t>Case Study - Nephrology </a:t>
            </a:r>
            <a:r>
              <a:rPr lang="en-US" sz="2400" b="1" dirty="0" err="1">
                <a:solidFill>
                  <a:schemeClr val="bg1"/>
                </a:solidFill>
                <a:latin typeface="+mn-lt"/>
              </a:rPr>
              <a:t>CoE</a:t>
            </a:r>
            <a:br>
              <a:rPr lang="en-US" sz="2400" dirty="0">
                <a:solidFill>
                  <a:schemeClr val="bg1"/>
                </a:solidFill>
                <a:latin typeface="+mn-lt"/>
              </a:rPr>
            </a:br>
            <a:r>
              <a:rPr lang="en-US" sz="2400" i="1" dirty="0">
                <a:solidFill>
                  <a:schemeClr val="bg1"/>
                </a:solidFill>
                <a:latin typeface="+mn-lt"/>
              </a:rPr>
              <a:t>Layer 3: Derived and Transformed data to </a:t>
            </a:r>
            <a:r>
              <a:rPr lang="en-US" sz="2400" i="1" dirty="0" err="1">
                <a:solidFill>
                  <a:schemeClr val="bg1"/>
                </a:solidFill>
                <a:latin typeface="+mn-lt"/>
              </a:rPr>
              <a:t>predit</a:t>
            </a:r>
            <a:r>
              <a:rPr lang="en-US" sz="2400" i="1" dirty="0">
                <a:solidFill>
                  <a:schemeClr val="bg1"/>
                </a:solidFill>
                <a:latin typeface="+mn-lt"/>
              </a:rPr>
              <a:t> 2-year and 5-year risk of Kidney Failure based on KFRE scores</a:t>
            </a:r>
            <a:endParaRPr lang="en-US" sz="2400" dirty="0">
              <a:solidFill>
                <a:schemeClr val="bg1"/>
              </a:solidFill>
              <a:latin typeface="+mn-lt"/>
            </a:endParaRPr>
          </a:p>
        </p:txBody>
      </p:sp>
      <p:pic>
        <p:nvPicPr>
          <p:cNvPr id="3" name="Audio Recording Jun 17, 2022 at 2:31:42 PM" descr="Audio Recording Jun 17, 2022 at 2:31:42 PM">
            <a:hlinkClick r:id="" action="ppaction://media"/>
            <a:extLst>
              <a:ext uri="{FF2B5EF4-FFF2-40B4-BE49-F238E27FC236}">
                <a16:creationId xmlns:a16="http://schemas.microsoft.com/office/drawing/2014/main" id="{979CEBE0-B4DC-290A-EF2E-D2D7B1D489D7}"/>
              </a:ext>
            </a:extLst>
          </p:cNvPr>
          <p:cNvPicPr>
            <a:picLocks noChangeAspect="1"/>
          </p:cNvPicPr>
          <p:nvPr>
            <a:audioFile r:link="rId1"/>
            <p:extLst>
              <p:ext uri="{DAA4B4D4-6D71-4841-9C94-3DE7FCFB9230}">
                <p14:media xmlns:p14="http://schemas.microsoft.com/office/powerpoint/2010/main" r:embed="rId2">
                  <p14:trim st="1328.9334"/>
                </p14:media>
              </p:ext>
            </p:extLst>
          </p:nvPr>
        </p:nvPicPr>
        <p:blipFill>
          <a:blip r:embed="rId8"/>
          <a:stretch>
            <a:fillRect/>
          </a:stretch>
        </p:blipFill>
        <p:spPr>
          <a:xfrm>
            <a:off x="10322711" y="6038035"/>
            <a:ext cx="812800" cy="812800"/>
          </a:xfrm>
          <a:prstGeom prst="rect">
            <a:avLst/>
          </a:prstGeom>
        </p:spPr>
      </p:pic>
    </p:spTree>
    <p:extLst>
      <p:ext uri="{BB962C8B-B14F-4D97-AF65-F5344CB8AC3E}">
        <p14:creationId xmlns:p14="http://schemas.microsoft.com/office/powerpoint/2010/main" val="293469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5" fill="hold"/>
                                        <p:tgtEl>
                                          <p:spTgt spid="3"/>
                                        </p:tgtEl>
                                      </p:cBhvr>
                                    </p:cmd>
                                  </p:childTnLst>
                                </p:cTn>
                              </p:par>
                              <p:par>
                                <p:cTn id="7" presetID="10" presetClass="entr" presetSubtype="0" fill="hold" nodeType="withEffect">
                                  <p:stCondLst>
                                    <p:cond delay="8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par>
                                <p:cTn id="10" presetID="10" presetClass="entr" presetSubtype="0" fill="hold" nodeType="withEffect">
                                  <p:stCondLst>
                                    <p:cond delay="10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childTnLst>
                                </p:cTn>
                              </p:par>
                              <p:par>
                                <p:cTn id="13" presetID="10" presetClass="entr" presetSubtype="0" fill="hold" nodeType="withEffect">
                                  <p:stCondLst>
                                    <p:cond delay="120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1523999" y="2818267"/>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dirty="0">
              <a:solidFill>
                <a:schemeClr val="bg1"/>
              </a:solidFill>
            </a:endParaRP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30979"/>
            <a:ext cx="4414575" cy="5886100"/>
          </a:xfrm>
          <a:prstGeom prst="rect">
            <a:avLst/>
          </a:prstGeom>
        </p:spPr>
      </p:pic>
      <p:sp>
        <p:nvSpPr>
          <p:cNvPr id="5" name="TextBox 4">
            <a:extLst>
              <a:ext uri="{FF2B5EF4-FFF2-40B4-BE49-F238E27FC236}">
                <a16:creationId xmlns:a16="http://schemas.microsoft.com/office/drawing/2014/main" id="{47810B05-96A1-4C44-FC3C-A4DDC6C8119C}"/>
              </a:ext>
            </a:extLst>
          </p:cNvPr>
          <p:cNvSpPr txBox="1"/>
          <p:nvPr/>
        </p:nvSpPr>
        <p:spPr>
          <a:xfrm>
            <a:off x="3172702" y="2820182"/>
            <a:ext cx="5203477" cy="769441"/>
          </a:xfrm>
          <a:prstGeom prst="rect">
            <a:avLst/>
          </a:prstGeom>
          <a:noFill/>
        </p:spPr>
        <p:txBody>
          <a:bodyPr wrap="none" rtlCol="0">
            <a:spAutoFit/>
          </a:bodyPr>
          <a:lstStyle/>
          <a:p>
            <a:pPr algn="ctr"/>
            <a:r>
              <a:rPr lang="en-US" sz="4400" dirty="0">
                <a:solidFill>
                  <a:schemeClr val="bg1"/>
                </a:solidFill>
              </a:rPr>
              <a:t>Product Development</a:t>
            </a:r>
          </a:p>
        </p:txBody>
      </p:sp>
      <p:pic>
        <p:nvPicPr>
          <p:cNvPr id="6" name="Picture 5">
            <a:extLst>
              <a:ext uri="{FF2B5EF4-FFF2-40B4-BE49-F238E27FC236}">
                <a16:creationId xmlns:a16="http://schemas.microsoft.com/office/drawing/2014/main" id="{BF813362-E71D-EC07-26CF-5CFA31F893F0}"/>
              </a:ext>
            </a:extLst>
          </p:cNvPr>
          <p:cNvPicPr>
            <a:picLocks noChangeAspect="1"/>
          </p:cNvPicPr>
          <p:nvPr/>
        </p:nvPicPr>
        <p:blipFill>
          <a:blip r:embed="rId4"/>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327048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B600C24F-6BCF-8CCC-EAE0-3DDEB9DF1CF8}"/>
              </a:ext>
            </a:extLst>
          </p:cNvPr>
          <p:cNvSpPr txBox="1">
            <a:spLocks/>
          </p:cNvSpPr>
          <p:nvPr/>
        </p:nvSpPr>
        <p:spPr>
          <a:xfrm>
            <a:off x="300773" y="144684"/>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24C8F"/>
                </a:solidFill>
                <a:latin typeface="+mn-lt"/>
              </a:rPr>
              <a:t>Need your own Patient Insight?</a:t>
            </a:r>
            <a:endParaRPr lang="en-US" sz="4000" dirty="0">
              <a:solidFill>
                <a:srgbClr val="024C8F"/>
              </a:solidFill>
              <a:latin typeface="+mn-lt"/>
            </a:endParaRPr>
          </a:p>
        </p:txBody>
      </p:sp>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0" y="5255664"/>
            <a:ext cx="12192000" cy="1602336"/>
          </a:xfrm>
          <a:prstGeom prst="rect">
            <a:avLst/>
          </a:prstGeom>
        </p:spPr>
      </p:pic>
      <p:grpSp>
        <p:nvGrpSpPr>
          <p:cNvPr id="14" name="Group 13">
            <a:extLst>
              <a:ext uri="{FF2B5EF4-FFF2-40B4-BE49-F238E27FC236}">
                <a16:creationId xmlns:a16="http://schemas.microsoft.com/office/drawing/2014/main" id="{9E8873B5-A0C9-4C08-7A96-465A1899EA28}"/>
              </a:ext>
            </a:extLst>
          </p:cNvPr>
          <p:cNvGrpSpPr/>
          <p:nvPr/>
        </p:nvGrpSpPr>
        <p:grpSpPr>
          <a:xfrm>
            <a:off x="674571" y="1296236"/>
            <a:ext cx="10421323" cy="857302"/>
            <a:chOff x="674571" y="1296236"/>
            <a:chExt cx="10421323" cy="857302"/>
          </a:xfrm>
        </p:grpSpPr>
        <p:sp>
          <p:nvSpPr>
            <p:cNvPr id="5" name="Content Placeholder 2">
              <a:extLst>
                <a:ext uri="{FF2B5EF4-FFF2-40B4-BE49-F238E27FC236}">
                  <a16:creationId xmlns:a16="http://schemas.microsoft.com/office/drawing/2014/main" id="{AB35FBD2-75E0-13D6-66BA-554A619BBE77}"/>
                </a:ext>
              </a:extLst>
            </p:cNvPr>
            <p:cNvSpPr txBox="1">
              <a:spLocks/>
            </p:cNvSpPr>
            <p:nvPr/>
          </p:nvSpPr>
          <p:spPr>
            <a:xfrm>
              <a:off x="1305423" y="1314621"/>
              <a:ext cx="9790471" cy="8389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2">
                      <a:lumMod val="25000"/>
                    </a:schemeClr>
                  </a:solidFill>
                </a:rPr>
                <a:t>Cohort List</a:t>
              </a:r>
            </a:p>
          </p:txBody>
        </p:sp>
        <p:pic>
          <p:nvPicPr>
            <p:cNvPr id="7" name="Picture 6">
              <a:extLst>
                <a:ext uri="{FF2B5EF4-FFF2-40B4-BE49-F238E27FC236}">
                  <a16:creationId xmlns:a16="http://schemas.microsoft.com/office/drawing/2014/main" id="{9CB88866-81BB-E103-2323-426A9C636940}"/>
                </a:ext>
              </a:extLst>
            </p:cNvPr>
            <p:cNvPicPr>
              <a:picLocks noChangeAspect="1"/>
            </p:cNvPicPr>
            <p:nvPr/>
          </p:nvPicPr>
          <p:blipFill>
            <a:blip r:embed="rId6"/>
            <a:stretch>
              <a:fillRect/>
            </a:stretch>
          </p:blipFill>
          <p:spPr>
            <a:xfrm>
              <a:off x="674571" y="1296236"/>
              <a:ext cx="533605" cy="533605"/>
            </a:xfrm>
            <a:prstGeom prst="rect">
              <a:avLst/>
            </a:prstGeom>
          </p:spPr>
        </p:pic>
      </p:grpSp>
      <p:grpSp>
        <p:nvGrpSpPr>
          <p:cNvPr id="15" name="Group 14">
            <a:extLst>
              <a:ext uri="{FF2B5EF4-FFF2-40B4-BE49-F238E27FC236}">
                <a16:creationId xmlns:a16="http://schemas.microsoft.com/office/drawing/2014/main" id="{7224C43F-E273-EFC8-D72A-02B0B3E94594}"/>
              </a:ext>
            </a:extLst>
          </p:cNvPr>
          <p:cNvGrpSpPr/>
          <p:nvPr/>
        </p:nvGrpSpPr>
        <p:grpSpPr>
          <a:xfrm>
            <a:off x="668740" y="2604903"/>
            <a:ext cx="10421323" cy="890434"/>
            <a:chOff x="674571" y="3016881"/>
            <a:chExt cx="10421323" cy="890434"/>
          </a:xfrm>
        </p:grpSpPr>
        <p:pic>
          <p:nvPicPr>
            <p:cNvPr id="9" name="Picture 8">
              <a:extLst>
                <a:ext uri="{FF2B5EF4-FFF2-40B4-BE49-F238E27FC236}">
                  <a16:creationId xmlns:a16="http://schemas.microsoft.com/office/drawing/2014/main" id="{2CFCEA27-8174-0387-6DBF-BFE22D650BA2}"/>
                </a:ext>
              </a:extLst>
            </p:cNvPr>
            <p:cNvPicPr>
              <a:picLocks noChangeAspect="1"/>
            </p:cNvPicPr>
            <p:nvPr/>
          </p:nvPicPr>
          <p:blipFill>
            <a:blip r:embed="rId6"/>
            <a:stretch>
              <a:fillRect/>
            </a:stretch>
          </p:blipFill>
          <p:spPr>
            <a:xfrm>
              <a:off x="674571" y="3016881"/>
              <a:ext cx="533605" cy="533605"/>
            </a:xfrm>
            <a:prstGeom prst="rect">
              <a:avLst/>
            </a:prstGeom>
          </p:spPr>
        </p:pic>
        <p:sp>
          <p:nvSpPr>
            <p:cNvPr id="11" name="Content Placeholder 2">
              <a:extLst>
                <a:ext uri="{FF2B5EF4-FFF2-40B4-BE49-F238E27FC236}">
                  <a16:creationId xmlns:a16="http://schemas.microsoft.com/office/drawing/2014/main" id="{58401052-C8E7-E662-B35B-DBE2E7F4A4EA}"/>
                </a:ext>
              </a:extLst>
            </p:cNvPr>
            <p:cNvSpPr txBox="1">
              <a:spLocks/>
            </p:cNvSpPr>
            <p:nvPr/>
          </p:nvSpPr>
          <p:spPr>
            <a:xfrm>
              <a:off x="1305423" y="3068398"/>
              <a:ext cx="9790471" cy="838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25000"/>
                    </a:schemeClr>
                  </a:solidFill>
                </a:rPr>
                <a:t>Data Elements and Features</a:t>
              </a:r>
            </a:p>
          </p:txBody>
        </p:sp>
      </p:grpSp>
      <p:grpSp>
        <p:nvGrpSpPr>
          <p:cNvPr id="16" name="Group 15">
            <a:extLst>
              <a:ext uri="{FF2B5EF4-FFF2-40B4-BE49-F238E27FC236}">
                <a16:creationId xmlns:a16="http://schemas.microsoft.com/office/drawing/2014/main" id="{7DC6DF84-2655-072A-37F1-1EB72EFD9360}"/>
              </a:ext>
            </a:extLst>
          </p:cNvPr>
          <p:cNvGrpSpPr/>
          <p:nvPr/>
        </p:nvGrpSpPr>
        <p:grpSpPr>
          <a:xfrm>
            <a:off x="668740" y="3945772"/>
            <a:ext cx="10421323" cy="953063"/>
            <a:chOff x="674571" y="4708029"/>
            <a:chExt cx="10421323" cy="953063"/>
          </a:xfrm>
        </p:grpSpPr>
        <p:pic>
          <p:nvPicPr>
            <p:cNvPr id="10" name="Picture 9">
              <a:extLst>
                <a:ext uri="{FF2B5EF4-FFF2-40B4-BE49-F238E27FC236}">
                  <a16:creationId xmlns:a16="http://schemas.microsoft.com/office/drawing/2014/main" id="{BF9D87D0-6E89-2276-07A4-29800D1596BC}"/>
                </a:ext>
              </a:extLst>
            </p:cNvPr>
            <p:cNvPicPr>
              <a:picLocks noChangeAspect="1"/>
            </p:cNvPicPr>
            <p:nvPr/>
          </p:nvPicPr>
          <p:blipFill>
            <a:blip r:embed="rId6"/>
            <a:stretch>
              <a:fillRect/>
            </a:stretch>
          </p:blipFill>
          <p:spPr>
            <a:xfrm>
              <a:off x="674571" y="4708029"/>
              <a:ext cx="533605" cy="533605"/>
            </a:xfrm>
            <a:prstGeom prst="rect">
              <a:avLst/>
            </a:prstGeom>
          </p:spPr>
        </p:pic>
        <p:sp>
          <p:nvSpPr>
            <p:cNvPr id="12" name="Content Placeholder 2">
              <a:extLst>
                <a:ext uri="{FF2B5EF4-FFF2-40B4-BE49-F238E27FC236}">
                  <a16:creationId xmlns:a16="http://schemas.microsoft.com/office/drawing/2014/main" id="{A126099A-8257-2019-6814-8887E4D1013F}"/>
                </a:ext>
              </a:extLst>
            </p:cNvPr>
            <p:cNvSpPr txBox="1">
              <a:spLocks/>
            </p:cNvSpPr>
            <p:nvPr/>
          </p:nvSpPr>
          <p:spPr>
            <a:xfrm>
              <a:off x="1305423" y="4822175"/>
              <a:ext cx="9790471" cy="838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25000"/>
                    </a:schemeClr>
                  </a:solidFill>
                </a:rPr>
                <a:t>Data Dictionary to pull data from multiple sources</a:t>
              </a:r>
            </a:p>
          </p:txBody>
        </p:sp>
      </p:grpSp>
      <p:pic>
        <p:nvPicPr>
          <p:cNvPr id="2" name="Audio Recording Jun 17, 2022 at 2:33:06 PM" descr="Audio Recording Jun 17, 2022 at 2:33:06 PM">
            <a:hlinkClick r:id="" action="ppaction://media"/>
            <a:extLst>
              <a:ext uri="{FF2B5EF4-FFF2-40B4-BE49-F238E27FC236}">
                <a16:creationId xmlns:a16="http://schemas.microsoft.com/office/drawing/2014/main" id="{3E6EC7C1-083B-4F97-09E0-99C044019A8B}"/>
              </a:ext>
            </a:extLst>
          </p:cNvPr>
          <p:cNvPicPr>
            <a:picLocks noChangeAspect="1"/>
          </p:cNvPicPr>
          <p:nvPr>
            <a:audioFile r:link="rId1"/>
            <p:extLst>
              <p:ext uri="{DAA4B4D4-6D71-4841-9C94-3DE7FCFB9230}">
                <p14:media xmlns:p14="http://schemas.microsoft.com/office/powerpoint/2010/main" r:embed="rId2">
                  <p14:trim st="1229.7655"/>
                </p14:media>
              </p:ext>
            </p:extLst>
          </p:nvPr>
        </p:nvPicPr>
        <p:blipFill>
          <a:blip r:embed="rId7"/>
          <a:stretch>
            <a:fillRect/>
          </a:stretch>
        </p:blipFill>
        <p:spPr>
          <a:xfrm>
            <a:off x="10415652" y="5853146"/>
            <a:ext cx="812800" cy="812800"/>
          </a:xfrm>
          <a:prstGeom prst="rect">
            <a:avLst/>
          </a:prstGeom>
        </p:spPr>
      </p:pic>
      <p:pic>
        <p:nvPicPr>
          <p:cNvPr id="17" name="Picture 16">
            <a:extLst>
              <a:ext uri="{FF2B5EF4-FFF2-40B4-BE49-F238E27FC236}">
                <a16:creationId xmlns:a16="http://schemas.microsoft.com/office/drawing/2014/main" id="{93D9357D-C6B6-3187-4CE3-9DEB01E48975}"/>
              </a:ext>
            </a:extLst>
          </p:cNvPr>
          <p:cNvPicPr>
            <a:picLocks noChangeAspect="1"/>
          </p:cNvPicPr>
          <p:nvPr/>
        </p:nvPicPr>
        <p:blipFill>
          <a:blip r:embed="rId8"/>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64006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6930DFB1-D7D4-7923-AB51-FDBA769FE7F6}"/>
              </a:ext>
            </a:extLst>
          </p:cNvPr>
          <p:cNvSpPr/>
          <p:nvPr/>
        </p:nvSpPr>
        <p:spPr>
          <a:xfrm>
            <a:off x="5054600" y="4813300"/>
            <a:ext cx="2146300" cy="1828800"/>
          </a:xfrm>
          <a:prstGeom prst="ellipse">
            <a:avLst/>
          </a:prstGeom>
          <a:solidFill>
            <a:srgbClr val="008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Patient Insight</a:t>
            </a:r>
          </a:p>
        </p:txBody>
      </p:sp>
      <p:sp>
        <p:nvSpPr>
          <p:cNvPr id="11" name="Rounded Rectangle 10">
            <a:extLst>
              <a:ext uri="{FF2B5EF4-FFF2-40B4-BE49-F238E27FC236}">
                <a16:creationId xmlns:a16="http://schemas.microsoft.com/office/drawing/2014/main" id="{36CD4772-AB69-06F7-5344-ABD03F16A7AC}"/>
              </a:ext>
            </a:extLst>
          </p:cNvPr>
          <p:cNvSpPr/>
          <p:nvPr/>
        </p:nvSpPr>
        <p:spPr>
          <a:xfrm>
            <a:off x="1028700" y="4127500"/>
            <a:ext cx="2146300" cy="1371600"/>
          </a:xfrm>
          <a:prstGeom prst="roundRect">
            <a:avLst/>
          </a:prstGeom>
          <a:solidFill>
            <a:srgbClr val="D4BF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PMAP</a:t>
            </a:r>
          </a:p>
        </p:txBody>
      </p:sp>
      <p:sp>
        <p:nvSpPr>
          <p:cNvPr id="12" name="Rounded Rectangle 11">
            <a:extLst>
              <a:ext uri="{FF2B5EF4-FFF2-40B4-BE49-F238E27FC236}">
                <a16:creationId xmlns:a16="http://schemas.microsoft.com/office/drawing/2014/main" id="{2F415EE1-4287-4CDD-3665-7E08C80B68C6}"/>
              </a:ext>
            </a:extLst>
          </p:cNvPr>
          <p:cNvSpPr/>
          <p:nvPr/>
        </p:nvSpPr>
        <p:spPr>
          <a:xfrm>
            <a:off x="9080500" y="4127500"/>
            <a:ext cx="2146300" cy="1371600"/>
          </a:xfrm>
          <a:prstGeom prst="roundRect">
            <a:avLst/>
          </a:prstGeom>
          <a:solidFill>
            <a:srgbClr val="DD7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SmartForms</a:t>
            </a:r>
          </a:p>
        </p:txBody>
      </p:sp>
      <p:sp>
        <p:nvSpPr>
          <p:cNvPr id="13" name="Rounded Rectangle 12">
            <a:extLst>
              <a:ext uri="{FF2B5EF4-FFF2-40B4-BE49-F238E27FC236}">
                <a16:creationId xmlns:a16="http://schemas.microsoft.com/office/drawing/2014/main" id="{C614F947-FF06-20AB-77B2-EC536BB9C175}"/>
              </a:ext>
            </a:extLst>
          </p:cNvPr>
          <p:cNvSpPr/>
          <p:nvPr/>
        </p:nvSpPr>
        <p:spPr>
          <a:xfrm>
            <a:off x="6661152" y="1930400"/>
            <a:ext cx="2146300" cy="1371600"/>
          </a:xfrm>
          <a:prstGeom prst="roundRect">
            <a:avLst/>
          </a:prstGeom>
          <a:solidFill>
            <a:srgbClr val="00A8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RedCap</a:t>
            </a:r>
          </a:p>
        </p:txBody>
      </p:sp>
      <p:sp>
        <p:nvSpPr>
          <p:cNvPr id="14" name="Rounded Rectangle 13">
            <a:extLst>
              <a:ext uri="{FF2B5EF4-FFF2-40B4-BE49-F238E27FC236}">
                <a16:creationId xmlns:a16="http://schemas.microsoft.com/office/drawing/2014/main" id="{DB9D61CA-31A7-61DB-C338-C9390B228C57}"/>
              </a:ext>
            </a:extLst>
          </p:cNvPr>
          <p:cNvSpPr/>
          <p:nvPr/>
        </p:nvSpPr>
        <p:spPr>
          <a:xfrm>
            <a:off x="3384550" y="1930400"/>
            <a:ext cx="2146300" cy="1371600"/>
          </a:xfrm>
          <a:prstGeom prst="roundRect">
            <a:avLst/>
          </a:prstGeom>
          <a:solidFill>
            <a:srgbClr val="38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Epic* </a:t>
            </a:r>
          </a:p>
        </p:txBody>
      </p:sp>
      <p:cxnSp>
        <p:nvCxnSpPr>
          <p:cNvPr id="16" name="Straight Arrow Connector 15">
            <a:extLst>
              <a:ext uri="{FF2B5EF4-FFF2-40B4-BE49-F238E27FC236}">
                <a16:creationId xmlns:a16="http://schemas.microsoft.com/office/drawing/2014/main" id="{2373F20D-8F1A-70F0-562E-83B6CAB30EF7}"/>
              </a:ext>
            </a:extLst>
          </p:cNvPr>
          <p:cNvCxnSpPr>
            <a:cxnSpLocks/>
          </p:cNvCxnSpPr>
          <p:nvPr/>
        </p:nvCxnSpPr>
        <p:spPr>
          <a:xfrm>
            <a:off x="3263900" y="4978400"/>
            <a:ext cx="1574800" cy="520700"/>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3EE817B-7928-E61C-338E-981BAFDD62ED}"/>
              </a:ext>
            </a:extLst>
          </p:cNvPr>
          <p:cNvCxnSpPr>
            <a:cxnSpLocks/>
          </p:cNvCxnSpPr>
          <p:nvPr/>
        </p:nvCxnSpPr>
        <p:spPr>
          <a:xfrm flipH="1">
            <a:off x="7353300" y="4978400"/>
            <a:ext cx="1638300" cy="520700"/>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5E4762-63BA-BEBB-58F9-967C1A3AB905}"/>
              </a:ext>
            </a:extLst>
          </p:cNvPr>
          <p:cNvCxnSpPr>
            <a:cxnSpLocks/>
          </p:cNvCxnSpPr>
          <p:nvPr/>
        </p:nvCxnSpPr>
        <p:spPr>
          <a:xfrm flipH="1">
            <a:off x="6769102" y="3375025"/>
            <a:ext cx="946149" cy="1412875"/>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600301-A8AE-5108-3052-466FBB972562}"/>
              </a:ext>
            </a:extLst>
          </p:cNvPr>
          <p:cNvCxnSpPr>
            <a:cxnSpLocks/>
          </p:cNvCxnSpPr>
          <p:nvPr/>
        </p:nvCxnSpPr>
        <p:spPr>
          <a:xfrm>
            <a:off x="4457700" y="3359150"/>
            <a:ext cx="965200" cy="1428750"/>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E02A09-CF52-17A0-B232-D276BCB4E7C2}"/>
              </a:ext>
            </a:extLst>
          </p:cNvPr>
          <p:cNvSpPr txBox="1"/>
          <p:nvPr/>
        </p:nvSpPr>
        <p:spPr>
          <a:xfrm>
            <a:off x="8807452" y="6272768"/>
            <a:ext cx="2755900" cy="369332"/>
          </a:xfrm>
          <a:prstGeom prst="rect">
            <a:avLst/>
          </a:prstGeom>
          <a:noFill/>
        </p:spPr>
        <p:txBody>
          <a:bodyPr wrap="square" rtlCol="0">
            <a:spAutoFit/>
          </a:bodyPr>
          <a:lstStyle/>
          <a:p>
            <a:r>
              <a:rPr lang="en-US" dirty="0"/>
              <a:t>* Real time with FHIR</a:t>
            </a:r>
          </a:p>
        </p:txBody>
      </p:sp>
      <p:pic>
        <p:nvPicPr>
          <p:cNvPr id="15" name="Picture 14" descr="Background pattern&#10;&#10;Description automatically generated">
            <a:extLst>
              <a:ext uri="{FF2B5EF4-FFF2-40B4-BE49-F238E27FC236}">
                <a16:creationId xmlns:a16="http://schemas.microsoft.com/office/drawing/2014/main" id="{EB6E59D1-5B02-4989-E4D6-0B653AB76C2B}"/>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20" name="Title 14">
            <a:extLst>
              <a:ext uri="{FF2B5EF4-FFF2-40B4-BE49-F238E27FC236}">
                <a16:creationId xmlns:a16="http://schemas.microsoft.com/office/drawing/2014/main" id="{B41B84A5-D761-EC76-80C4-F6C1DC24A2AD}"/>
              </a:ext>
            </a:extLst>
          </p:cNvPr>
          <p:cNvSpPr txBox="1">
            <a:spLocks/>
          </p:cNvSpPr>
          <p:nvPr/>
        </p:nvSpPr>
        <p:spPr>
          <a:xfrm>
            <a:off x="377775" y="28535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mn-lt"/>
              </a:rPr>
              <a:t>Got Multiple Data Sources?</a:t>
            </a:r>
            <a:endParaRPr lang="en-US" sz="4000" dirty="0">
              <a:solidFill>
                <a:schemeClr val="bg1"/>
              </a:solidFill>
              <a:latin typeface="+mn-lt"/>
            </a:endParaRPr>
          </a:p>
        </p:txBody>
      </p:sp>
      <p:pic>
        <p:nvPicPr>
          <p:cNvPr id="4" name="Audio Recording Jun 17, 2022 at 2:35:44 PM" descr="Audio Recording Jun 17, 2022 at 2:35:44 PM">
            <a:hlinkClick r:id="" action="ppaction://media"/>
            <a:extLst>
              <a:ext uri="{FF2B5EF4-FFF2-40B4-BE49-F238E27FC236}">
                <a16:creationId xmlns:a16="http://schemas.microsoft.com/office/drawing/2014/main" id="{82CA9952-202B-9F68-D79C-35ACF3486264}"/>
              </a:ext>
            </a:extLst>
          </p:cNvPr>
          <p:cNvPicPr>
            <a:picLocks noChangeAspect="1"/>
          </p:cNvPicPr>
          <p:nvPr>
            <a:audioFile r:link="rId1"/>
            <p:extLst>
              <p:ext uri="{DAA4B4D4-6D71-4841-9C94-3DE7FCFB9230}">
                <p14:media xmlns:p14="http://schemas.microsoft.com/office/powerpoint/2010/main" r:embed="rId2">
                  <p14:trim st="754.1161"/>
                </p14:media>
              </p:ext>
            </p:extLst>
          </p:nvPr>
        </p:nvPicPr>
        <p:blipFill>
          <a:blip r:embed="rId6"/>
          <a:stretch>
            <a:fillRect/>
          </a:stretch>
        </p:blipFill>
        <p:spPr>
          <a:xfrm>
            <a:off x="11315700" y="4978400"/>
            <a:ext cx="812800" cy="812800"/>
          </a:xfrm>
          <a:prstGeom prst="rect">
            <a:avLst/>
          </a:prstGeom>
        </p:spPr>
      </p:pic>
      <p:pic>
        <p:nvPicPr>
          <p:cNvPr id="21" name="Picture 2">
            <a:extLst>
              <a:ext uri="{FF2B5EF4-FFF2-40B4-BE49-F238E27FC236}">
                <a16:creationId xmlns:a16="http://schemas.microsoft.com/office/drawing/2014/main" id="{0CE4A911-A381-634B-002D-CA0D4C6A69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spTree>
    <p:extLst>
      <p:ext uri="{BB962C8B-B14F-4D97-AF65-F5344CB8AC3E}">
        <p14:creationId xmlns:p14="http://schemas.microsoft.com/office/powerpoint/2010/main" val="142249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29" fill="hold"/>
                                        <p:tgtEl>
                                          <p:spTgt spid="4"/>
                                        </p:tgtEl>
                                      </p:cBhvr>
                                    </p:cmd>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2000"/>
                                        <p:tgtEl>
                                          <p:spTgt spid="10"/>
                                        </p:tgtEl>
                                      </p:cBhvr>
                                    </p:animEffect>
                                  </p:childTnLst>
                                </p:cTn>
                              </p:par>
                              <p:par>
                                <p:cTn id="10" presetID="22" presetClass="entr" presetSubtype="4" fill="hold" grpId="0" nodeType="withEffect">
                                  <p:stCondLst>
                                    <p:cond delay="400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2000"/>
                                        <p:tgtEl>
                                          <p:spTgt spid="11"/>
                                        </p:tgtEl>
                                      </p:cBhvr>
                                    </p:animEffect>
                                  </p:childTnLst>
                                </p:cTn>
                              </p:par>
                              <p:par>
                                <p:cTn id="13" presetID="22" presetClass="entr" presetSubtype="1" fill="hold" nodeType="withEffect">
                                  <p:stCondLst>
                                    <p:cond delay="450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2000"/>
                                        <p:tgtEl>
                                          <p:spTgt spid="16"/>
                                        </p:tgtEl>
                                      </p:cBhvr>
                                    </p:animEffect>
                                  </p:childTnLst>
                                </p:cTn>
                              </p:par>
                              <p:par>
                                <p:cTn id="16" presetID="22" presetClass="entr" presetSubtype="4" fill="hold" grpId="0" nodeType="withEffect">
                                  <p:stCondLst>
                                    <p:cond delay="1300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2000"/>
                                        <p:tgtEl>
                                          <p:spTgt spid="14"/>
                                        </p:tgtEl>
                                      </p:cBhvr>
                                    </p:animEffect>
                                  </p:childTnLst>
                                </p:cTn>
                              </p:par>
                              <p:par>
                                <p:cTn id="19" presetID="1" presetClass="entr" presetSubtype="0" fill="hold" grpId="0" nodeType="withEffect">
                                  <p:stCondLst>
                                    <p:cond delay="29000"/>
                                  </p:stCondLst>
                                  <p:childTnLst>
                                    <p:set>
                                      <p:cBhvr>
                                        <p:cTn id="20" dur="1" fill="hold">
                                          <p:stCondLst>
                                            <p:cond delay="0"/>
                                          </p:stCondLst>
                                        </p:cTn>
                                        <p:tgtEl>
                                          <p:spTgt spid="3"/>
                                        </p:tgtEl>
                                        <p:attrNameLst>
                                          <p:attrName>style.visibility</p:attrName>
                                        </p:attrNameLst>
                                      </p:cBhvr>
                                      <p:to>
                                        <p:strVal val="visible"/>
                                      </p:to>
                                    </p:set>
                                  </p:childTnLst>
                                </p:cTn>
                              </p:par>
                              <p:par>
                                <p:cTn id="21" presetID="22" presetClass="entr" presetSubtype="1" fill="hold" nodeType="withEffect">
                                  <p:stCondLst>
                                    <p:cond delay="1350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2000"/>
                                        <p:tgtEl>
                                          <p:spTgt spid="19"/>
                                        </p:tgtEl>
                                      </p:cBhvr>
                                    </p:animEffect>
                                  </p:childTnLst>
                                </p:cTn>
                              </p:par>
                              <p:par>
                                <p:cTn id="24" presetID="22" presetClass="entr" presetSubtype="4" fill="hold" grpId="0" nodeType="withEffect">
                                  <p:stCondLst>
                                    <p:cond delay="1500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2000"/>
                                        <p:tgtEl>
                                          <p:spTgt spid="13"/>
                                        </p:tgtEl>
                                      </p:cBhvr>
                                    </p:animEffect>
                                  </p:childTnLst>
                                </p:cTn>
                              </p:par>
                              <p:par>
                                <p:cTn id="27" presetID="22" presetClass="entr" presetSubtype="1" fill="hold" nodeType="withEffect">
                                  <p:stCondLst>
                                    <p:cond delay="1550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2000"/>
                                        <p:tgtEl>
                                          <p:spTgt spid="18"/>
                                        </p:tgtEl>
                                      </p:cBhvr>
                                    </p:animEffect>
                                  </p:childTnLst>
                                </p:cTn>
                              </p:par>
                              <p:par>
                                <p:cTn id="30" presetID="22" presetClass="entr" presetSubtype="4" fill="hold" grpId="0" nodeType="withEffect">
                                  <p:stCondLst>
                                    <p:cond delay="1700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2000"/>
                                        <p:tgtEl>
                                          <p:spTgt spid="12"/>
                                        </p:tgtEl>
                                      </p:cBhvr>
                                    </p:animEffect>
                                  </p:childTnLst>
                                </p:cTn>
                              </p:par>
                              <p:par>
                                <p:cTn id="33" presetID="22" presetClass="entr" presetSubtype="1" fill="hold" nodeType="withEffect">
                                  <p:stCondLst>
                                    <p:cond delay="1750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2" grpId="0" animBg="1"/>
      <p:bldP spid="13" grpId="0" animBg="1"/>
      <p:bldP spid="14"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AF71728-8C59-71F9-B30D-0E74005C9070}"/>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3" name="Content Placeholder 2">
            <a:extLst>
              <a:ext uri="{FF2B5EF4-FFF2-40B4-BE49-F238E27FC236}">
                <a16:creationId xmlns:a16="http://schemas.microsoft.com/office/drawing/2014/main" id="{D2358478-5CBB-4CA3-8674-1CECD263C3B2}"/>
              </a:ext>
            </a:extLst>
          </p:cNvPr>
          <p:cNvSpPr>
            <a:spLocks noGrp="1"/>
          </p:cNvSpPr>
          <p:nvPr>
            <p:ph idx="1"/>
          </p:nvPr>
        </p:nvSpPr>
        <p:spPr>
          <a:xfrm>
            <a:off x="846161" y="1887686"/>
            <a:ext cx="10357645" cy="4253232"/>
          </a:xfrm>
        </p:spPr>
        <p:txBody>
          <a:bodyPr>
            <a:normAutofit/>
          </a:bodyPr>
          <a:lstStyle/>
          <a:p>
            <a:pPr marL="0" indent="0">
              <a:buNone/>
            </a:pPr>
            <a:r>
              <a:rPr lang="en-US" sz="2400" dirty="0">
                <a:solidFill>
                  <a:schemeClr val="bg2">
                    <a:lumMod val="25000"/>
                  </a:schemeClr>
                </a:solidFill>
              </a:rPr>
              <a:t> </a:t>
            </a:r>
          </a:p>
          <a:p>
            <a:pPr marL="0" indent="0">
              <a:buNone/>
            </a:pPr>
            <a:r>
              <a:rPr lang="en-US" sz="2400" dirty="0">
                <a:solidFill>
                  <a:schemeClr val="bg2">
                    <a:lumMod val="25000"/>
                  </a:schemeClr>
                </a:solidFill>
              </a:rPr>
              <a:t>Real time Clinical Data</a:t>
            </a:r>
          </a:p>
          <a:p>
            <a:pPr>
              <a:buFont typeface="Wingdings" pitchFamily="2" charset="2"/>
              <a:buChar char="ü"/>
            </a:pPr>
            <a:endParaRPr lang="en-US" sz="2400" dirty="0">
              <a:solidFill>
                <a:schemeClr val="bg2">
                  <a:lumMod val="25000"/>
                </a:schemeClr>
              </a:solidFill>
            </a:endParaRPr>
          </a:p>
          <a:p>
            <a:pPr marL="0" indent="0">
              <a:buNone/>
            </a:pPr>
            <a:r>
              <a:rPr lang="en-US" sz="2400" dirty="0">
                <a:solidFill>
                  <a:schemeClr val="bg2">
                    <a:lumMod val="25000"/>
                  </a:schemeClr>
                </a:solidFill>
              </a:rPr>
              <a:t>Out-of-the-box interoperability with multiple sources</a:t>
            </a:r>
          </a:p>
          <a:p>
            <a:pPr>
              <a:buFont typeface="Wingdings" pitchFamily="2" charset="2"/>
              <a:buChar char="ü"/>
            </a:pPr>
            <a:endParaRPr lang="en-US" sz="2400" dirty="0">
              <a:solidFill>
                <a:schemeClr val="bg2">
                  <a:lumMod val="25000"/>
                </a:schemeClr>
              </a:solidFill>
            </a:endParaRPr>
          </a:p>
          <a:p>
            <a:pPr marL="0" indent="0">
              <a:buNone/>
            </a:pPr>
            <a:r>
              <a:rPr lang="en-US" sz="2400" dirty="0">
                <a:solidFill>
                  <a:schemeClr val="bg2">
                    <a:lumMod val="25000"/>
                  </a:schemeClr>
                </a:solidFill>
              </a:rPr>
              <a:t>Fast and Simple Design</a:t>
            </a:r>
          </a:p>
          <a:p>
            <a:pPr>
              <a:buFont typeface="Wingdings" pitchFamily="2" charset="2"/>
              <a:buChar char="ü"/>
            </a:pPr>
            <a:endParaRPr lang="en-US" sz="2400" dirty="0">
              <a:solidFill>
                <a:schemeClr val="bg2">
                  <a:lumMod val="25000"/>
                </a:schemeClr>
              </a:solidFill>
            </a:endParaRPr>
          </a:p>
          <a:p>
            <a:pPr marL="0" indent="0">
              <a:buNone/>
            </a:pPr>
            <a:r>
              <a:rPr lang="en-US" sz="2400" dirty="0">
                <a:solidFill>
                  <a:schemeClr val="bg2">
                    <a:lumMod val="25000"/>
                  </a:schemeClr>
                </a:solidFill>
              </a:rPr>
              <a:t>Quicker Deployments for Common Views</a:t>
            </a:r>
          </a:p>
          <a:p>
            <a:endParaRPr lang="en-US" sz="2400" dirty="0">
              <a:solidFill>
                <a:schemeClr val="bg2">
                  <a:lumMod val="25000"/>
                </a:schemeClr>
              </a:solidFill>
            </a:endParaRPr>
          </a:p>
          <a:p>
            <a:endParaRPr lang="en-US" sz="2400" dirty="0">
              <a:solidFill>
                <a:schemeClr val="bg2">
                  <a:lumMod val="25000"/>
                </a:schemeClr>
              </a:solidFill>
            </a:endParaRPr>
          </a:p>
        </p:txBody>
      </p:sp>
      <p:sp>
        <p:nvSpPr>
          <p:cNvPr id="6" name="Title 14">
            <a:extLst>
              <a:ext uri="{FF2B5EF4-FFF2-40B4-BE49-F238E27FC236}">
                <a16:creationId xmlns:a16="http://schemas.microsoft.com/office/drawing/2014/main" id="{B600C24F-6BCF-8CCC-EAE0-3DDEB9DF1CF8}"/>
              </a:ext>
            </a:extLst>
          </p:cNvPr>
          <p:cNvSpPr txBox="1">
            <a:spLocks/>
          </p:cNvSpPr>
          <p:nvPr/>
        </p:nvSpPr>
        <p:spPr>
          <a:xfrm>
            <a:off x="377775" y="28535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mn-lt"/>
              </a:rPr>
              <a:t>FHIR - How it helps?</a:t>
            </a:r>
            <a:endParaRPr lang="en-US" sz="4000" dirty="0">
              <a:solidFill>
                <a:schemeClr val="bg1"/>
              </a:solidFill>
              <a:latin typeface="+mn-lt"/>
            </a:endParaRPr>
          </a:p>
        </p:txBody>
      </p:sp>
      <p:pic>
        <p:nvPicPr>
          <p:cNvPr id="4" name="Audio Recording Jun 17, 2022 at 2:37:14 PM" descr="Audio Recording Jun 17, 2022 at 2:37:14 PM">
            <a:hlinkClick r:id="" action="ppaction://media"/>
            <a:extLst>
              <a:ext uri="{FF2B5EF4-FFF2-40B4-BE49-F238E27FC236}">
                <a16:creationId xmlns:a16="http://schemas.microsoft.com/office/drawing/2014/main" id="{45E7093F-EBBA-EA72-3E19-5218257E59A9}"/>
              </a:ext>
            </a:extLst>
          </p:cNvPr>
          <p:cNvPicPr>
            <a:picLocks noChangeAspect="1"/>
          </p:cNvPicPr>
          <p:nvPr>
            <a:audioFile r:link="rId1"/>
            <p:extLst>
              <p:ext uri="{DAA4B4D4-6D71-4841-9C94-3DE7FCFB9230}">
                <p14:media xmlns:p14="http://schemas.microsoft.com/office/powerpoint/2010/main" r:embed="rId2">
                  <p14:trim st="1322.7507"/>
                </p14:media>
              </p:ext>
            </p:extLst>
          </p:nvPr>
        </p:nvPicPr>
        <p:blipFill>
          <a:blip r:embed="rId6"/>
          <a:stretch>
            <a:fillRect/>
          </a:stretch>
        </p:blipFill>
        <p:spPr>
          <a:xfrm>
            <a:off x="9984710" y="5987701"/>
            <a:ext cx="812800" cy="812800"/>
          </a:xfrm>
          <a:prstGeom prst="rect">
            <a:avLst/>
          </a:prstGeom>
        </p:spPr>
      </p:pic>
      <p:pic>
        <p:nvPicPr>
          <p:cNvPr id="7" name="Picture 2">
            <a:extLst>
              <a:ext uri="{FF2B5EF4-FFF2-40B4-BE49-F238E27FC236}">
                <a16:creationId xmlns:a16="http://schemas.microsoft.com/office/drawing/2014/main" id="{B2832999-8743-FBF9-20BB-8025E5BB8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11" name="Picture 10">
            <a:extLst>
              <a:ext uri="{FF2B5EF4-FFF2-40B4-BE49-F238E27FC236}">
                <a16:creationId xmlns:a16="http://schemas.microsoft.com/office/drawing/2014/main" id="{677FE7C2-1749-3BEC-5188-DD412BB39BD4}"/>
              </a:ext>
            </a:extLst>
          </p:cNvPr>
          <p:cNvPicPr>
            <a:picLocks noChangeAspect="1"/>
          </p:cNvPicPr>
          <p:nvPr/>
        </p:nvPicPr>
        <p:blipFill>
          <a:blip r:embed="rId8"/>
          <a:stretch>
            <a:fillRect/>
          </a:stretch>
        </p:blipFill>
        <p:spPr>
          <a:xfrm>
            <a:off x="227764" y="2338422"/>
            <a:ext cx="423383" cy="423383"/>
          </a:xfrm>
          <a:prstGeom prst="rect">
            <a:avLst/>
          </a:prstGeom>
        </p:spPr>
      </p:pic>
      <p:pic>
        <p:nvPicPr>
          <p:cNvPr id="12" name="Picture 11">
            <a:extLst>
              <a:ext uri="{FF2B5EF4-FFF2-40B4-BE49-F238E27FC236}">
                <a16:creationId xmlns:a16="http://schemas.microsoft.com/office/drawing/2014/main" id="{BFF2F39D-C4B9-2CFC-E1FF-07A08E372E22}"/>
              </a:ext>
            </a:extLst>
          </p:cNvPr>
          <p:cNvPicPr>
            <a:picLocks noChangeAspect="1"/>
          </p:cNvPicPr>
          <p:nvPr/>
        </p:nvPicPr>
        <p:blipFill>
          <a:blip r:embed="rId8"/>
          <a:stretch>
            <a:fillRect/>
          </a:stretch>
        </p:blipFill>
        <p:spPr>
          <a:xfrm>
            <a:off x="223064" y="3270419"/>
            <a:ext cx="423383" cy="423383"/>
          </a:xfrm>
          <a:prstGeom prst="rect">
            <a:avLst/>
          </a:prstGeom>
        </p:spPr>
      </p:pic>
      <p:pic>
        <p:nvPicPr>
          <p:cNvPr id="13" name="Picture 12">
            <a:extLst>
              <a:ext uri="{FF2B5EF4-FFF2-40B4-BE49-F238E27FC236}">
                <a16:creationId xmlns:a16="http://schemas.microsoft.com/office/drawing/2014/main" id="{9093A5B9-879C-99B7-921C-0698ED92959E}"/>
              </a:ext>
            </a:extLst>
          </p:cNvPr>
          <p:cNvPicPr>
            <a:picLocks noChangeAspect="1"/>
          </p:cNvPicPr>
          <p:nvPr/>
        </p:nvPicPr>
        <p:blipFill>
          <a:blip r:embed="rId8"/>
          <a:stretch>
            <a:fillRect/>
          </a:stretch>
        </p:blipFill>
        <p:spPr>
          <a:xfrm>
            <a:off x="223064" y="4170130"/>
            <a:ext cx="423383" cy="423383"/>
          </a:xfrm>
          <a:prstGeom prst="rect">
            <a:avLst/>
          </a:prstGeom>
        </p:spPr>
      </p:pic>
      <p:pic>
        <p:nvPicPr>
          <p:cNvPr id="14" name="Picture 13">
            <a:extLst>
              <a:ext uri="{FF2B5EF4-FFF2-40B4-BE49-F238E27FC236}">
                <a16:creationId xmlns:a16="http://schemas.microsoft.com/office/drawing/2014/main" id="{45144A70-229B-2023-46A4-274F3B2CA40E}"/>
              </a:ext>
            </a:extLst>
          </p:cNvPr>
          <p:cNvPicPr>
            <a:picLocks noChangeAspect="1"/>
          </p:cNvPicPr>
          <p:nvPr/>
        </p:nvPicPr>
        <p:blipFill>
          <a:blip r:embed="rId8"/>
          <a:stretch>
            <a:fillRect/>
          </a:stretch>
        </p:blipFill>
        <p:spPr>
          <a:xfrm>
            <a:off x="223064" y="5069841"/>
            <a:ext cx="423383" cy="423383"/>
          </a:xfrm>
          <a:prstGeom prst="rect">
            <a:avLst/>
          </a:prstGeom>
        </p:spPr>
      </p:pic>
    </p:spTree>
    <p:extLst>
      <p:ext uri="{BB962C8B-B14F-4D97-AF65-F5344CB8AC3E}">
        <p14:creationId xmlns:p14="http://schemas.microsoft.com/office/powerpoint/2010/main" val="15522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21C7DF-81AA-A075-C2E5-72AB1FB516FB}"/>
              </a:ext>
            </a:extLst>
          </p:cNvPr>
          <p:cNvSpPr/>
          <p:nvPr/>
        </p:nvSpPr>
        <p:spPr>
          <a:xfrm>
            <a:off x="0" y="0"/>
            <a:ext cx="4881489" cy="6858000"/>
          </a:xfrm>
          <a:prstGeom prst="rect">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62183A8-E1AE-C173-34FB-F99EE12EDF49}"/>
              </a:ext>
            </a:extLst>
          </p:cNvPr>
          <p:cNvSpPr txBox="1"/>
          <p:nvPr/>
        </p:nvSpPr>
        <p:spPr>
          <a:xfrm>
            <a:off x="1244990" y="2785403"/>
            <a:ext cx="2764302" cy="830997"/>
          </a:xfrm>
          <a:prstGeom prst="rect">
            <a:avLst/>
          </a:prstGeom>
          <a:noFill/>
        </p:spPr>
        <p:txBody>
          <a:bodyPr wrap="square" rtlCol="0">
            <a:spAutoFit/>
          </a:bodyPr>
          <a:lstStyle/>
          <a:p>
            <a:r>
              <a:rPr lang="en-US" sz="4800" b="1" dirty="0">
                <a:solidFill>
                  <a:schemeClr val="bg1"/>
                </a:solidFill>
              </a:rPr>
              <a:t>Agenda</a:t>
            </a:r>
          </a:p>
        </p:txBody>
      </p:sp>
      <p:grpSp>
        <p:nvGrpSpPr>
          <p:cNvPr id="3" name="Group 2">
            <a:extLst>
              <a:ext uri="{FF2B5EF4-FFF2-40B4-BE49-F238E27FC236}">
                <a16:creationId xmlns:a16="http://schemas.microsoft.com/office/drawing/2014/main" id="{C20900AE-C3B4-FBC1-6F12-69C7F12640E7}"/>
              </a:ext>
            </a:extLst>
          </p:cNvPr>
          <p:cNvGrpSpPr/>
          <p:nvPr/>
        </p:nvGrpSpPr>
        <p:grpSpPr>
          <a:xfrm>
            <a:off x="6846282" y="321787"/>
            <a:ext cx="586149" cy="586149"/>
            <a:chOff x="6855661" y="784468"/>
            <a:chExt cx="586149" cy="586149"/>
          </a:xfrm>
        </p:grpSpPr>
        <p:sp>
          <p:nvSpPr>
            <p:cNvPr id="6" name="Oval 5">
              <a:extLst>
                <a:ext uri="{FF2B5EF4-FFF2-40B4-BE49-F238E27FC236}">
                  <a16:creationId xmlns:a16="http://schemas.microsoft.com/office/drawing/2014/main" id="{647BA9A2-D406-9BAE-669F-01D695B641BC}"/>
                </a:ext>
              </a:extLst>
            </p:cNvPr>
            <p:cNvSpPr/>
            <p:nvPr/>
          </p:nvSpPr>
          <p:spPr>
            <a:xfrm>
              <a:off x="6855661" y="784468"/>
              <a:ext cx="586149" cy="586149"/>
            </a:xfrm>
            <a:prstGeom prst="ellipse">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3D7C30-8103-5F97-F465-64C29A1D462F}"/>
                </a:ext>
              </a:extLst>
            </p:cNvPr>
            <p:cNvSpPr txBox="1"/>
            <p:nvPr/>
          </p:nvSpPr>
          <p:spPr>
            <a:xfrm>
              <a:off x="6986957" y="846709"/>
              <a:ext cx="323556" cy="461665"/>
            </a:xfrm>
            <a:prstGeom prst="rect">
              <a:avLst/>
            </a:prstGeom>
            <a:noFill/>
          </p:spPr>
          <p:txBody>
            <a:bodyPr wrap="square" rtlCol="0">
              <a:spAutoFit/>
            </a:bodyPr>
            <a:lstStyle/>
            <a:p>
              <a:r>
                <a:rPr lang="en-US" sz="2400" b="1" dirty="0">
                  <a:solidFill>
                    <a:schemeClr val="bg1"/>
                  </a:solidFill>
                </a:rPr>
                <a:t>1</a:t>
              </a:r>
            </a:p>
          </p:txBody>
        </p:sp>
      </p:grpSp>
      <p:sp>
        <p:nvSpPr>
          <p:cNvPr id="8" name="TextBox 7">
            <a:extLst>
              <a:ext uri="{FF2B5EF4-FFF2-40B4-BE49-F238E27FC236}">
                <a16:creationId xmlns:a16="http://schemas.microsoft.com/office/drawing/2014/main" id="{35EA1BAC-6FE2-3EF1-9E0A-950BE23FE4EA}"/>
              </a:ext>
            </a:extLst>
          </p:cNvPr>
          <p:cNvSpPr txBox="1"/>
          <p:nvPr/>
        </p:nvSpPr>
        <p:spPr>
          <a:xfrm>
            <a:off x="7733501" y="353250"/>
            <a:ext cx="2865063" cy="523220"/>
          </a:xfrm>
          <a:prstGeom prst="rect">
            <a:avLst/>
          </a:prstGeom>
          <a:noFill/>
        </p:spPr>
        <p:txBody>
          <a:bodyPr wrap="square" rtlCol="0">
            <a:spAutoFit/>
          </a:bodyPr>
          <a:lstStyle/>
          <a:p>
            <a:r>
              <a:rPr lang="en-US" sz="2800" dirty="0">
                <a:solidFill>
                  <a:schemeClr val="bg2">
                    <a:lumMod val="25000"/>
                  </a:schemeClr>
                </a:solidFill>
              </a:rPr>
              <a:t>Problems</a:t>
            </a:r>
          </a:p>
        </p:txBody>
      </p:sp>
      <p:grpSp>
        <p:nvGrpSpPr>
          <p:cNvPr id="24" name="Group 23">
            <a:extLst>
              <a:ext uri="{FF2B5EF4-FFF2-40B4-BE49-F238E27FC236}">
                <a16:creationId xmlns:a16="http://schemas.microsoft.com/office/drawing/2014/main" id="{08578883-D8AC-F302-9A2D-E068E8FAC5B0}"/>
              </a:ext>
            </a:extLst>
          </p:cNvPr>
          <p:cNvGrpSpPr/>
          <p:nvPr/>
        </p:nvGrpSpPr>
        <p:grpSpPr>
          <a:xfrm>
            <a:off x="6846281" y="1384673"/>
            <a:ext cx="586149" cy="586149"/>
            <a:chOff x="6855661" y="1816857"/>
            <a:chExt cx="586149" cy="586149"/>
          </a:xfrm>
        </p:grpSpPr>
        <p:sp>
          <p:nvSpPr>
            <p:cNvPr id="9" name="Oval 8">
              <a:extLst>
                <a:ext uri="{FF2B5EF4-FFF2-40B4-BE49-F238E27FC236}">
                  <a16:creationId xmlns:a16="http://schemas.microsoft.com/office/drawing/2014/main" id="{0B83AE32-031E-0207-D37B-E562E8E73878}"/>
                </a:ext>
              </a:extLst>
            </p:cNvPr>
            <p:cNvSpPr/>
            <p:nvPr/>
          </p:nvSpPr>
          <p:spPr>
            <a:xfrm>
              <a:off x="6855661" y="1816857"/>
              <a:ext cx="586149" cy="586149"/>
            </a:xfrm>
            <a:prstGeom prst="ellipse">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797156-7064-F68E-9268-22C0C8590583}"/>
                </a:ext>
              </a:extLst>
            </p:cNvPr>
            <p:cNvSpPr txBox="1"/>
            <p:nvPr/>
          </p:nvSpPr>
          <p:spPr>
            <a:xfrm>
              <a:off x="6986957" y="1879098"/>
              <a:ext cx="323556" cy="461665"/>
            </a:xfrm>
            <a:prstGeom prst="rect">
              <a:avLst/>
            </a:prstGeom>
            <a:noFill/>
          </p:spPr>
          <p:txBody>
            <a:bodyPr wrap="square" rtlCol="0">
              <a:spAutoFit/>
            </a:bodyPr>
            <a:lstStyle/>
            <a:p>
              <a:r>
                <a:rPr lang="en-US" sz="2400" b="1" dirty="0">
                  <a:solidFill>
                    <a:schemeClr val="bg1"/>
                  </a:solidFill>
                </a:rPr>
                <a:t>2</a:t>
              </a:r>
            </a:p>
          </p:txBody>
        </p:sp>
      </p:grpSp>
      <p:sp>
        <p:nvSpPr>
          <p:cNvPr id="11" name="TextBox 10">
            <a:extLst>
              <a:ext uri="{FF2B5EF4-FFF2-40B4-BE49-F238E27FC236}">
                <a16:creationId xmlns:a16="http://schemas.microsoft.com/office/drawing/2014/main" id="{2A0771AC-FF47-A449-D75B-BB4026C7648F}"/>
              </a:ext>
            </a:extLst>
          </p:cNvPr>
          <p:cNvSpPr txBox="1"/>
          <p:nvPr/>
        </p:nvSpPr>
        <p:spPr>
          <a:xfrm>
            <a:off x="7733499" y="1404366"/>
            <a:ext cx="2865063" cy="523220"/>
          </a:xfrm>
          <a:prstGeom prst="rect">
            <a:avLst/>
          </a:prstGeom>
          <a:noFill/>
        </p:spPr>
        <p:txBody>
          <a:bodyPr wrap="square" rtlCol="0">
            <a:spAutoFit/>
          </a:bodyPr>
          <a:lstStyle/>
          <a:p>
            <a:r>
              <a:rPr lang="en-US" sz="2800" dirty="0">
                <a:solidFill>
                  <a:schemeClr val="bg2">
                    <a:lumMod val="25000"/>
                  </a:schemeClr>
                </a:solidFill>
              </a:rPr>
              <a:t>Solution</a:t>
            </a:r>
          </a:p>
        </p:txBody>
      </p:sp>
      <p:grpSp>
        <p:nvGrpSpPr>
          <p:cNvPr id="25" name="Group 24">
            <a:extLst>
              <a:ext uri="{FF2B5EF4-FFF2-40B4-BE49-F238E27FC236}">
                <a16:creationId xmlns:a16="http://schemas.microsoft.com/office/drawing/2014/main" id="{42F6AB2B-D913-F3F6-C9C3-7CD08B8CA348}"/>
              </a:ext>
            </a:extLst>
          </p:cNvPr>
          <p:cNvGrpSpPr/>
          <p:nvPr/>
        </p:nvGrpSpPr>
        <p:grpSpPr>
          <a:xfrm>
            <a:off x="6846280" y="2447559"/>
            <a:ext cx="586149" cy="586149"/>
            <a:chOff x="6855661" y="2888575"/>
            <a:chExt cx="586149" cy="586149"/>
          </a:xfrm>
        </p:grpSpPr>
        <p:sp>
          <p:nvSpPr>
            <p:cNvPr id="12" name="Oval 11">
              <a:extLst>
                <a:ext uri="{FF2B5EF4-FFF2-40B4-BE49-F238E27FC236}">
                  <a16:creationId xmlns:a16="http://schemas.microsoft.com/office/drawing/2014/main" id="{ED686771-B46F-9276-A7D2-9729911560EB}"/>
                </a:ext>
              </a:extLst>
            </p:cNvPr>
            <p:cNvSpPr/>
            <p:nvPr/>
          </p:nvSpPr>
          <p:spPr>
            <a:xfrm>
              <a:off x="6855661" y="2888575"/>
              <a:ext cx="586149" cy="586149"/>
            </a:xfrm>
            <a:prstGeom prst="ellipse">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20F84A-4BB1-2CB7-870E-CC908AEAAC3E}"/>
                </a:ext>
              </a:extLst>
            </p:cNvPr>
            <p:cNvSpPr txBox="1"/>
            <p:nvPr/>
          </p:nvSpPr>
          <p:spPr>
            <a:xfrm>
              <a:off x="6986957" y="2950816"/>
              <a:ext cx="323556" cy="461665"/>
            </a:xfrm>
            <a:prstGeom prst="rect">
              <a:avLst/>
            </a:prstGeom>
            <a:noFill/>
          </p:spPr>
          <p:txBody>
            <a:bodyPr wrap="square" rtlCol="0">
              <a:spAutoFit/>
            </a:bodyPr>
            <a:lstStyle/>
            <a:p>
              <a:r>
                <a:rPr lang="en-US" sz="2400" b="1" dirty="0">
                  <a:solidFill>
                    <a:schemeClr val="bg1"/>
                  </a:solidFill>
                </a:rPr>
                <a:t>3</a:t>
              </a:r>
            </a:p>
          </p:txBody>
        </p:sp>
      </p:grpSp>
      <p:sp>
        <p:nvSpPr>
          <p:cNvPr id="14" name="TextBox 13">
            <a:extLst>
              <a:ext uri="{FF2B5EF4-FFF2-40B4-BE49-F238E27FC236}">
                <a16:creationId xmlns:a16="http://schemas.microsoft.com/office/drawing/2014/main" id="{EE5C6AF8-455B-0C62-7461-6945467A142D}"/>
              </a:ext>
            </a:extLst>
          </p:cNvPr>
          <p:cNvSpPr txBox="1"/>
          <p:nvPr/>
        </p:nvSpPr>
        <p:spPr>
          <a:xfrm>
            <a:off x="7733498" y="2523793"/>
            <a:ext cx="2865063" cy="523220"/>
          </a:xfrm>
          <a:prstGeom prst="rect">
            <a:avLst/>
          </a:prstGeom>
          <a:noFill/>
        </p:spPr>
        <p:txBody>
          <a:bodyPr wrap="square" rtlCol="0">
            <a:spAutoFit/>
          </a:bodyPr>
          <a:lstStyle/>
          <a:p>
            <a:r>
              <a:rPr lang="en-US" sz="2800" dirty="0">
                <a:solidFill>
                  <a:schemeClr val="bg2">
                    <a:lumMod val="25000"/>
                  </a:schemeClr>
                </a:solidFill>
              </a:rPr>
              <a:t>Value Proposition</a:t>
            </a:r>
          </a:p>
        </p:txBody>
      </p:sp>
      <p:grpSp>
        <p:nvGrpSpPr>
          <p:cNvPr id="26" name="Group 25">
            <a:extLst>
              <a:ext uri="{FF2B5EF4-FFF2-40B4-BE49-F238E27FC236}">
                <a16:creationId xmlns:a16="http://schemas.microsoft.com/office/drawing/2014/main" id="{5D5181D7-B2B5-7AF7-609D-6911A5220C5A}"/>
              </a:ext>
            </a:extLst>
          </p:cNvPr>
          <p:cNvGrpSpPr/>
          <p:nvPr/>
        </p:nvGrpSpPr>
        <p:grpSpPr>
          <a:xfrm>
            <a:off x="6846280" y="3533123"/>
            <a:ext cx="586149" cy="586149"/>
            <a:chOff x="6855661" y="3979957"/>
            <a:chExt cx="586149" cy="586149"/>
          </a:xfrm>
        </p:grpSpPr>
        <p:sp>
          <p:nvSpPr>
            <p:cNvPr id="15" name="Oval 14">
              <a:extLst>
                <a:ext uri="{FF2B5EF4-FFF2-40B4-BE49-F238E27FC236}">
                  <a16:creationId xmlns:a16="http://schemas.microsoft.com/office/drawing/2014/main" id="{1FFC6896-3D3C-2E4F-C989-BE245F716377}"/>
                </a:ext>
              </a:extLst>
            </p:cNvPr>
            <p:cNvSpPr/>
            <p:nvPr/>
          </p:nvSpPr>
          <p:spPr>
            <a:xfrm>
              <a:off x="6855661" y="3979957"/>
              <a:ext cx="586149" cy="586149"/>
            </a:xfrm>
            <a:prstGeom prst="ellipse">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3CF69E3-9174-FE0C-B74C-55F8D1FDBCD2}"/>
                </a:ext>
              </a:extLst>
            </p:cNvPr>
            <p:cNvSpPr txBox="1"/>
            <p:nvPr/>
          </p:nvSpPr>
          <p:spPr>
            <a:xfrm>
              <a:off x="6986957" y="4042198"/>
              <a:ext cx="323556" cy="461665"/>
            </a:xfrm>
            <a:prstGeom prst="rect">
              <a:avLst/>
            </a:prstGeom>
            <a:noFill/>
          </p:spPr>
          <p:txBody>
            <a:bodyPr wrap="square" rtlCol="0">
              <a:spAutoFit/>
            </a:bodyPr>
            <a:lstStyle/>
            <a:p>
              <a:r>
                <a:rPr lang="en-US" sz="2400" b="1" dirty="0">
                  <a:solidFill>
                    <a:schemeClr val="bg1"/>
                  </a:solidFill>
                </a:rPr>
                <a:t>4</a:t>
              </a:r>
            </a:p>
          </p:txBody>
        </p:sp>
      </p:grpSp>
      <p:sp>
        <p:nvSpPr>
          <p:cNvPr id="17" name="TextBox 16">
            <a:extLst>
              <a:ext uri="{FF2B5EF4-FFF2-40B4-BE49-F238E27FC236}">
                <a16:creationId xmlns:a16="http://schemas.microsoft.com/office/drawing/2014/main" id="{0992A471-FC22-D5D9-DDB9-E23A38DBE774}"/>
              </a:ext>
            </a:extLst>
          </p:cNvPr>
          <p:cNvSpPr txBox="1"/>
          <p:nvPr/>
        </p:nvSpPr>
        <p:spPr>
          <a:xfrm>
            <a:off x="7733497" y="3533123"/>
            <a:ext cx="2865063" cy="523220"/>
          </a:xfrm>
          <a:prstGeom prst="rect">
            <a:avLst/>
          </a:prstGeom>
          <a:noFill/>
        </p:spPr>
        <p:txBody>
          <a:bodyPr wrap="square" rtlCol="0">
            <a:spAutoFit/>
          </a:bodyPr>
          <a:lstStyle/>
          <a:p>
            <a:r>
              <a:rPr lang="en-US" sz="2800" dirty="0">
                <a:solidFill>
                  <a:srgbClr val="024C8F"/>
                </a:solidFill>
              </a:rPr>
              <a:t>Product Design</a:t>
            </a:r>
          </a:p>
        </p:txBody>
      </p:sp>
      <p:grpSp>
        <p:nvGrpSpPr>
          <p:cNvPr id="2" name="Group 1">
            <a:extLst>
              <a:ext uri="{FF2B5EF4-FFF2-40B4-BE49-F238E27FC236}">
                <a16:creationId xmlns:a16="http://schemas.microsoft.com/office/drawing/2014/main" id="{9DA2CF43-F20D-3F0F-6D34-5062686C9E1F}"/>
              </a:ext>
            </a:extLst>
          </p:cNvPr>
          <p:cNvGrpSpPr/>
          <p:nvPr/>
        </p:nvGrpSpPr>
        <p:grpSpPr>
          <a:xfrm>
            <a:off x="6846279" y="4751589"/>
            <a:ext cx="586149" cy="586149"/>
            <a:chOff x="6855661" y="5140165"/>
            <a:chExt cx="586149" cy="586149"/>
          </a:xfrm>
        </p:grpSpPr>
        <p:sp>
          <p:nvSpPr>
            <p:cNvPr id="18" name="Oval 17">
              <a:extLst>
                <a:ext uri="{FF2B5EF4-FFF2-40B4-BE49-F238E27FC236}">
                  <a16:creationId xmlns:a16="http://schemas.microsoft.com/office/drawing/2014/main" id="{E4CB20C6-EBFE-622C-45D4-10D04F44E8AC}"/>
                </a:ext>
              </a:extLst>
            </p:cNvPr>
            <p:cNvSpPr/>
            <p:nvPr/>
          </p:nvSpPr>
          <p:spPr>
            <a:xfrm>
              <a:off x="6855661" y="5140165"/>
              <a:ext cx="586149" cy="586149"/>
            </a:xfrm>
            <a:prstGeom prst="ellipse">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19A90D4-8245-2A6F-675D-483972858844}"/>
                </a:ext>
              </a:extLst>
            </p:cNvPr>
            <p:cNvSpPr txBox="1"/>
            <p:nvPr/>
          </p:nvSpPr>
          <p:spPr>
            <a:xfrm>
              <a:off x="6986957" y="5202406"/>
              <a:ext cx="323556" cy="461665"/>
            </a:xfrm>
            <a:prstGeom prst="rect">
              <a:avLst/>
            </a:prstGeom>
            <a:noFill/>
          </p:spPr>
          <p:txBody>
            <a:bodyPr wrap="square" rtlCol="0">
              <a:spAutoFit/>
            </a:bodyPr>
            <a:lstStyle/>
            <a:p>
              <a:r>
                <a:rPr lang="en-US" sz="2400" b="1" dirty="0">
                  <a:solidFill>
                    <a:schemeClr val="bg1"/>
                  </a:solidFill>
                </a:rPr>
                <a:t>5</a:t>
              </a:r>
            </a:p>
          </p:txBody>
        </p:sp>
      </p:grpSp>
      <p:sp>
        <p:nvSpPr>
          <p:cNvPr id="20" name="TextBox 19">
            <a:extLst>
              <a:ext uri="{FF2B5EF4-FFF2-40B4-BE49-F238E27FC236}">
                <a16:creationId xmlns:a16="http://schemas.microsoft.com/office/drawing/2014/main" id="{D29C46D5-EAF0-AC18-6241-020DEC96BF4D}"/>
              </a:ext>
            </a:extLst>
          </p:cNvPr>
          <p:cNvSpPr txBox="1"/>
          <p:nvPr/>
        </p:nvSpPr>
        <p:spPr>
          <a:xfrm>
            <a:off x="7733497" y="4731651"/>
            <a:ext cx="3643560" cy="523220"/>
          </a:xfrm>
          <a:prstGeom prst="rect">
            <a:avLst/>
          </a:prstGeom>
          <a:noFill/>
        </p:spPr>
        <p:txBody>
          <a:bodyPr wrap="square" rtlCol="0">
            <a:spAutoFit/>
          </a:bodyPr>
          <a:lstStyle/>
          <a:p>
            <a:r>
              <a:rPr lang="en-US" sz="2800" dirty="0">
                <a:solidFill>
                  <a:srgbClr val="024C8F"/>
                </a:solidFill>
              </a:rPr>
              <a:t>Development Pipeline</a:t>
            </a:r>
          </a:p>
        </p:txBody>
      </p:sp>
      <p:pic>
        <p:nvPicPr>
          <p:cNvPr id="8194" name="Picture 2">
            <a:extLst>
              <a:ext uri="{FF2B5EF4-FFF2-40B4-BE49-F238E27FC236}">
                <a16:creationId xmlns:a16="http://schemas.microsoft.com/office/drawing/2014/main" id="{A0CC4AA2-2677-EBE5-0647-E87FC5337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2670" y="6025859"/>
            <a:ext cx="989330" cy="79488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F765934-D360-E044-9472-9AB603E52FDD}"/>
              </a:ext>
            </a:extLst>
          </p:cNvPr>
          <p:cNvGrpSpPr/>
          <p:nvPr/>
        </p:nvGrpSpPr>
        <p:grpSpPr>
          <a:xfrm>
            <a:off x="6846278" y="5928716"/>
            <a:ext cx="586149" cy="586149"/>
            <a:chOff x="6855661" y="5140165"/>
            <a:chExt cx="586149" cy="586149"/>
          </a:xfrm>
        </p:grpSpPr>
        <p:sp>
          <p:nvSpPr>
            <p:cNvPr id="22" name="Oval 21">
              <a:extLst>
                <a:ext uri="{FF2B5EF4-FFF2-40B4-BE49-F238E27FC236}">
                  <a16:creationId xmlns:a16="http://schemas.microsoft.com/office/drawing/2014/main" id="{D5025C86-3FB5-1C4B-4A44-ECAB04A582AE}"/>
                </a:ext>
              </a:extLst>
            </p:cNvPr>
            <p:cNvSpPr/>
            <p:nvPr/>
          </p:nvSpPr>
          <p:spPr>
            <a:xfrm>
              <a:off x="6855661" y="5140165"/>
              <a:ext cx="586149" cy="586149"/>
            </a:xfrm>
            <a:prstGeom prst="ellipse">
              <a:avLst/>
            </a:prstGeom>
            <a:solidFill>
              <a:srgbClr val="024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CD916AA-260F-97CD-A857-054C3DA27E97}"/>
                </a:ext>
              </a:extLst>
            </p:cNvPr>
            <p:cNvSpPr txBox="1"/>
            <p:nvPr/>
          </p:nvSpPr>
          <p:spPr>
            <a:xfrm>
              <a:off x="6986957" y="5202406"/>
              <a:ext cx="323556" cy="461665"/>
            </a:xfrm>
            <a:prstGeom prst="rect">
              <a:avLst/>
            </a:prstGeom>
            <a:noFill/>
          </p:spPr>
          <p:txBody>
            <a:bodyPr wrap="square" rtlCol="0">
              <a:spAutoFit/>
            </a:bodyPr>
            <a:lstStyle/>
            <a:p>
              <a:r>
                <a:rPr lang="en-US" sz="2400" b="1" dirty="0">
                  <a:solidFill>
                    <a:schemeClr val="bg1"/>
                  </a:solidFill>
                </a:rPr>
                <a:t>6</a:t>
              </a:r>
            </a:p>
          </p:txBody>
        </p:sp>
      </p:grpSp>
      <p:sp>
        <p:nvSpPr>
          <p:cNvPr id="28" name="TextBox 27">
            <a:extLst>
              <a:ext uri="{FF2B5EF4-FFF2-40B4-BE49-F238E27FC236}">
                <a16:creationId xmlns:a16="http://schemas.microsoft.com/office/drawing/2014/main" id="{BB51AC15-4E0A-1436-03F8-03887DCB0178}"/>
              </a:ext>
            </a:extLst>
          </p:cNvPr>
          <p:cNvSpPr txBox="1"/>
          <p:nvPr/>
        </p:nvSpPr>
        <p:spPr>
          <a:xfrm>
            <a:off x="7733497" y="5929402"/>
            <a:ext cx="3643560" cy="523220"/>
          </a:xfrm>
          <a:prstGeom prst="rect">
            <a:avLst/>
          </a:prstGeom>
          <a:noFill/>
        </p:spPr>
        <p:txBody>
          <a:bodyPr wrap="square" rtlCol="0">
            <a:spAutoFit/>
          </a:bodyPr>
          <a:lstStyle/>
          <a:p>
            <a:r>
              <a:rPr lang="en-US" sz="2800" dirty="0">
                <a:solidFill>
                  <a:srgbClr val="024C8F"/>
                </a:solidFill>
              </a:rPr>
              <a:t>Voice of our Customers</a:t>
            </a:r>
          </a:p>
        </p:txBody>
      </p:sp>
      <p:pic>
        <p:nvPicPr>
          <p:cNvPr id="27" name="Audio Recording Jun 17, 2022 at 1:57:18 PM" descr="Audio Recording Jun 17, 2022 at 1:57:18 PM">
            <a:hlinkClick r:id="" action="ppaction://media"/>
            <a:extLst>
              <a:ext uri="{FF2B5EF4-FFF2-40B4-BE49-F238E27FC236}">
                <a16:creationId xmlns:a16="http://schemas.microsoft.com/office/drawing/2014/main" id="{BC1A6DD1-05A9-093B-2027-5C630FE91820}"/>
              </a:ext>
            </a:extLst>
          </p:cNvPr>
          <p:cNvPicPr>
            <a:picLocks noChangeAspect="1"/>
          </p:cNvPicPr>
          <p:nvPr>
            <a:audioFile r:link="rId1"/>
            <p:extLst>
              <p:ext uri="{DAA4B4D4-6D71-4841-9C94-3DE7FCFB9230}">
                <p14:media xmlns:p14="http://schemas.microsoft.com/office/powerpoint/2010/main" r:embed="rId2">
                  <p14:trim st="2633.3735"/>
                </p14:media>
              </p:ext>
            </p:extLst>
          </p:nvPr>
        </p:nvPicPr>
        <p:blipFill>
          <a:blip r:embed="rId6"/>
          <a:stretch>
            <a:fillRect/>
          </a:stretch>
        </p:blipFill>
        <p:spPr>
          <a:xfrm>
            <a:off x="11327090" y="5164831"/>
            <a:ext cx="812800" cy="812800"/>
          </a:xfrm>
          <a:prstGeom prst="rect">
            <a:avLst/>
          </a:prstGeom>
        </p:spPr>
      </p:pic>
    </p:spTree>
    <p:extLst>
      <p:ext uri="{BB962C8B-B14F-4D97-AF65-F5344CB8AC3E}">
        <p14:creationId xmlns:p14="http://schemas.microsoft.com/office/powerpoint/2010/main" val="37044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7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598756-3ACF-F7CC-6745-C9A2BAD515DF}"/>
              </a:ext>
            </a:extLst>
          </p:cNvPr>
          <p:cNvGrpSpPr/>
          <p:nvPr/>
        </p:nvGrpSpPr>
        <p:grpSpPr>
          <a:xfrm>
            <a:off x="4499694" y="1833104"/>
            <a:ext cx="2747341" cy="1715314"/>
            <a:chOff x="4315231" y="1790678"/>
            <a:chExt cx="2581505" cy="1305137"/>
          </a:xfrm>
        </p:grpSpPr>
        <p:pic>
          <p:nvPicPr>
            <p:cNvPr id="1026" name="Picture 2">
              <a:extLst>
                <a:ext uri="{FF2B5EF4-FFF2-40B4-BE49-F238E27FC236}">
                  <a16:creationId xmlns:a16="http://schemas.microsoft.com/office/drawing/2014/main" id="{58B2BC7C-C714-E36E-88A4-29C6ED172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833" y="1790678"/>
              <a:ext cx="697506" cy="639635"/>
            </a:xfrm>
            <a:prstGeom prst="rect">
              <a:avLst/>
            </a:prstGeom>
            <a:solidFill>
              <a:srgbClr val="024C8F"/>
            </a:solidFill>
          </p:spPr>
        </p:pic>
        <p:sp>
          <p:nvSpPr>
            <p:cNvPr id="13" name="TextBox 12">
              <a:extLst>
                <a:ext uri="{FF2B5EF4-FFF2-40B4-BE49-F238E27FC236}">
                  <a16:creationId xmlns:a16="http://schemas.microsoft.com/office/drawing/2014/main" id="{588FFE69-7D5A-5EEC-7B95-16069936549A}"/>
                </a:ext>
              </a:extLst>
            </p:cNvPr>
            <p:cNvSpPr txBox="1"/>
            <p:nvPr/>
          </p:nvSpPr>
          <p:spPr>
            <a:xfrm>
              <a:off x="4315231" y="2293258"/>
              <a:ext cx="2581505" cy="8025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endParaRPr lang="en-US" sz="2000" kern="1200" dirty="0">
                <a:solidFill>
                  <a:schemeClr val="bg2">
                    <a:lumMod val="25000"/>
                  </a:schemeClr>
                </a:solidFill>
              </a:endParaRPr>
            </a:p>
            <a:p>
              <a:pPr marL="0" lvl="0" indent="0" algn="ctr" defTabSz="666750">
                <a:lnSpc>
                  <a:spcPct val="100000"/>
                </a:lnSpc>
                <a:spcBef>
                  <a:spcPct val="0"/>
                </a:spcBef>
                <a:spcAft>
                  <a:spcPct val="35000"/>
                </a:spcAft>
                <a:buNone/>
              </a:pPr>
              <a:r>
                <a:rPr lang="en-US" sz="2000" kern="1200" dirty="0">
                  <a:solidFill>
                    <a:schemeClr val="bg2">
                      <a:lumMod val="25000"/>
                    </a:schemeClr>
                  </a:solidFill>
                </a:rPr>
                <a:t>Create Data Dictionary</a:t>
              </a:r>
            </a:p>
          </p:txBody>
        </p:sp>
      </p:grpSp>
      <p:grpSp>
        <p:nvGrpSpPr>
          <p:cNvPr id="6" name="Group 5">
            <a:extLst>
              <a:ext uri="{FF2B5EF4-FFF2-40B4-BE49-F238E27FC236}">
                <a16:creationId xmlns:a16="http://schemas.microsoft.com/office/drawing/2014/main" id="{C3C9121E-CE60-8028-1468-FE7217E6FB13}"/>
              </a:ext>
            </a:extLst>
          </p:cNvPr>
          <p:cNvGrpSpPr/>
          <p:nvPr/>
        </p:nvGrpSpPr>
        <p:grpSpPr>
          <a:xfrm>
            <a:off x="8584442" y="1833102"/>
            <a:ext cx="2554581" cy="1879090"/>
            <a:chOff x="9194635" y="1801975"/>
            <a:chExt cx="1771875" cy="1564715"/>
          </a:xfrm>
        </p:grpSpPr>
        <p:pic>
          <p:nvPicPr>
            <p:cNvPr id="1032" name="Picture 8">
              <a:extLst>
                <a:ext uri="{FF2B5EF4-FFF2-40B4-BE49-F238E27FC236}">
                  <a16:creationId xmlns:a16="http://schemas.microsoft.com/office/drawing/2014/main" id="{58EFD851-90B3-BA25-B99D-8A2148C4C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3649" y="1801975"/>
              <a:ext cx="477845" cy="6235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6F85D3C-AF90-3FB4-34D7-E89B3C62EDB7}"/>
                </a:ext>
              </a:extLst>
            </p:cNvPr>
            <p:cNvSpPr txBox="1"/>
            <p:nvPr/>
          </p:nvSpPr>
          <p:spPr>
            <a:xfrm>
              <a:off x="9194635" y="2657940"/>
              <a:ext cx="1771875" cy="708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000" kern="1200" dirty="0">
                  <a:solidFill>
                    <a:schemeClr val="bg2">
                      <a:lumMod val="25000"/>
                    </a:schemeClr>
                  </a:solidFill>
                </a:rPr>
                <a:t>Schedule and Transform Data Projection</a:t>
              </a:r>
            </a:p>
          </p:txBody>
        </p:sp>
      </p:grpSp>
      <p:grpSp>
        <p:nvGrpSpPr>
          <p:cNvPr id="33" name="Group 32">
            <a:extLst>
              <a:ext uri="{FF2B5EF4-FFF2-40B4-BE49-F238E27FC236}">
                <a16:creationId xmlns:a16="http://schemas.microsoft.com/office/drawing/2014/main" id="{22702741-E57F-F2BF-7BBE-A1818E1916E0}"/>
              </a:ext>
            </a:extLst>
          </p:cNvPr>
          <p:cNvGrpSpPr/>
          <p:nvPr/>
        </p:nvGrpSpPr>
        <p:grpSpPr>
          <a:xfrm>
            <a:off x="581132" y="4183821"/>
            <a:ext cx="2638160" cy="1984345"/>
            <a:chOff x="391644" y="4364301"/>
            <a:chExt cx="2295230" cy="1799212"/>
          </a:xfrm>
        </p:grpSpPr>
        <p:pic>
          <p:nvPicPr>
            <p:cNvPr id="1030" name="Picture 6">
              <a:extLst>
                <a:ext uri="{FF2B5EF4-FFF2-40B4-BE49-F238E27FC236}">
                  <a16:creationId xmlns:a16="http://schemas.microsoft.com/office/drawing/2014/main" id="{3A642118-4DD5-B27F-E680-0563503B46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8713" y="4364301"/>
              <a:ext cx="710231" cy="8116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903FF58-4672-71D5-D812-F1ADC3E2C6BA}"/>
                </a:ext>
              </a:extLst>
            </p:cNvPr>
            <p:cNvSpPr txBox="1"/>
            <p:nvPr/>
          </p:nvSpPr>
          <p:spPr>
            <a:xfrm>
              <a:off x="391644" y="5454763"/>
              <a:ext cx="2295230" cy="708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000" kern="1200" dirty="0">
                  <a:solidFill>
                    <a:schemeClr val="bg2">
                      <a:lumMod val="25000"/>
                    </a:schemeClr>
                  </a:solidFill>
                </a:rPr>
                <a:t>FHIR Code Mapping and/or FHIR Converters</a:t>
              </a:r>
            </a:p>
          </p:txBody>
        </p:sp>
      </p:grpSp>
      <p:grpSp>
        <p:nvGrpSpPr>
          <p:cNvPr id="27" name="Group 26">
            <a:extLst>
              <a:ext uri="{FF2B5EF4-FFF2-40B4-BE49-F238E27FC236}">
                <a16:creationId xmlns:a16="http://schemas.microsoft.com/office/drawing/2014/main" id="{163283DA-D529-3F7C-A792-14A2E16A32D2}"/>
              </a:ext>
            </a:extLst>
          </p:cNvPr>
          <p:cNvGrpSpPr/>
          <p:nvPr/>
        </p:nvGrpSpPr>
        <p:grpSpPr>
          <a:xfrm>
            <a:off x="8832208" y="4113169"/>
            <a:ext cx="2208988" cy="2201395"/>
            <a:chOff x="9295417" y="4228030"/>
            <a:chExt cx="1771875" cy="1935483"/>
          </a:xfrm>
        </p:grpSpPr>
        <p:pic>
          <p:nvPicPr>
            <p:cNvPr id="1028" name="Picture 4">
              <a:extLst>
                <a:ext uri="{FF2B5EF4-FFF2-40B4-BE49-F238E27FC236}">
                  <a16:creationId xmlns:a16="http://schemas.microsoft.com/office/drawing/2014/main" id="{934170E2-7251-A0AE-0781-21B9156626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3242" y="4228030"/>
              <a:ext cx="743048" cy="8491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A9592C3-5BBF-E647-722A-A84E8955A499}"/>
                </a:ext>
              </a:extLst>
            </p:cNvPr>
            <p:cNvSpPr txBox="1"/>
            <p:nvPr/>
          </p:nvSpPr>
          <p:spPr>
            <a:xfrm>
              <a:off x="9295417" y="5454763"/>
              <a:ext cx="1771875" cy="708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2000" kern="1200" dirty="0">
                  <a:solidFill>
                    <a:schemeClr val="bg2">
                      <a:lumMod val="25000"/>
                    </a:schemeClr>
                  </a:solidFill>
                </a:rPr>
                <a:t>Deploy Instance in Epic</a:t>
              </a:r>
            </a:p>
          </p:txBody>
        </p:sp>
      </p:grpSp>
      <p:sp>
        <p:nvSpPr>
          <p:cNvPr id="26" name="Title 14">
            <a:extLst>
              <a:ext uri="{FF2B5EF4-FFF2-40B4-BE49-F238E27FC236}">
                <a16:creationId xmlns:a16="http://schemas.microsoft.com/office/drawing/2014/main" id="{5D7B7714-721E-159D-DE66-0D521380C6D3}"/>
              </a:ext>
            </a:extLst>
          </p:cNvPr>
          <p:cNvSpPr txBox="1">
            <a:spLocks/>
          </p:cNvSpPr>
          <p:nvPr/>
        </p:nvSpPr>
        <p:spPr>
          <a:xfrm>
            <a:off x="217488" y="213442"/>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24C8F"/>
                </a:solidFill>
                <a:latin typeface="+mn-lt"/>
              </a:rPr>
              <a:t>Here’s How We Work</a:t>
            </a:r>
          </a:p>
        </p:txBody>
      </p:sp>
      <p:grpSp>
        <p:nvGrpSpPr>
          <p:cNvPr id="4" name="Group 3">
            <a:extLst>
              <a:ext uri="{FF2B5EF4-FFF2-40B4-BE49-F238E27FC236}">
                <a16:creationId xmlns:a16="http://schemas.microsoft.com/office/drawing/2014/main" id="{BA078105-A7CD-47AE-7F56-F7AA418B1C50}"/>
              </a:ext>
            </a:extLst>
          </p:cNvPr>
          <p:cNvGrpSpPr/>
          <p:nvPr/>
        </p:nvGrpSpPr>
        <p:grpSpPr>
          <a:xfrm>
            <a:off x="581132" y="1767019"/>
            <a:ext cx="2747341" cy="1661981"/>
            <a:chOff x="489632" y="1746886"/>
            <a:chExt cx="2295231" cy="1212037"/>
          </a:xfrm>
        </p:grpSpPr>
        <p:sp useBgFill="1">
          <p:nvSpPr>
            <p:cNvPr id="10" name="TextBox 9">
              <a:extLst>
                <a:ext uri="{FF2B5EF4-FFF2-40B4-BE49-F238E27FC236}">
                  <a16:creationId xmlns:a16="http://schemas.microsoft.com/office/drawing/2014/main" id="{908EA49E-FB60-BF64-EF2A-8A91AF7E561D}"/>
                </a:ext>
              </a:extLst>
            </p:cNvPr>
            <p:cNvSpPr txBox="1"/>
            <p:nvPr/>
          </p:nvSpPr>
          <p:spPr>
            <a:xfrm>
              <a:off x="489632" y="2293963"/>
              <a:ext cx="2295231" cy="6649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endParaRPr lang="en-US" sz="2000" kern="1200" dirty="0">
                <a:solidFill>
                  <a:schemeClr val="bg2">
                    <a:lumMod val="25000"/>
                  </a:schemeClr>
                </a:solidFill>
              </a:endParaRPr>
            </a:p>
            <a:p>
              <a:pPr marL="0" lvl="0" indent="0" algn="ctr" defTabSz="666750">
                <a:lnSpc>
                  <a:spcPct val="100000"/>
                </a:lnSpc>
                <a:spcBef>
                  <a:spcPct val="0"/>
                </a:spcBef>
                <a:spcAft>
                  <a:spcPct val="35000"/>
                </a:spcAft>
                <a:buNone/>
              </a:pPr>
              <a:r>
                <a:rPr lang="en-US" sz="2000" kern="1200" dirty="0">
                  <a:solidFill>
                    <a:schemeClr val="bg2">
                      <a:lumMod val="25000"/>
                    </a:schemeClr>
                  </a:solidFill>
                </a:rPr>
                <a:t>Gather Requirements</a:t>
              </a:r>
            </a:p>
          </p:txBody>
        </p:sp>
        <p:pic>
          <p:nvPicPr>
            <p:cNvPr id="1034" name="Picture 10">
              <a:extLst>
                <a:ext uri="{FF2B5EF4-FFF2-40B4-BE49-F238E27FC236}">
                  <a16:creationId xmlns:a16="http://schemas.microsoft.com/office/drawing/2014/main" id="{1FEFFD70-3022-0CF2-46C3-737E72D38C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919" y="1746886"/>
              <a:ext cx="620157" cy="7087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EF005AFA-3190-89C3-8CFE-4DC087B32F2E}"/>
              </a:ext>
            </a:extLst>
          </p:cNvPr>
          <p:cNvGrpSpPr/>
          <p:nvPr/>
        </p:nvGrpSpPr>
        <p:grpSpPr>
          <a:xfrm>
            <a:off x="4784025" y="4054880"/>
            <a:ext cx="2306545" cy="1920592"/>
            <a:chOff x="5024667" y="4242922"/>
            <a:chExt cx="1825649" cy="1462166"/>
          </a:xfrm>
        </p:grpSpPr>
        <p:sp>
          <p:nvSpPr>
            <p:cNvPr id="22" name="TextBox 21">
              <a:extLst>
                <a:ext uri="{FF2B5EF4-FFF2-40B4-BE49-F238E27FC236}">
                  <a16:creationId xmlns:a16="http://schemas.microsoft.com/office/drawing/2014/main" id="{4BF23B19-8592-D5EB-9E4A-C08587B29FD0}"/>
                </a:ext>
              </a:extLst>
            </p:cNvPr>
            <p:cNvSpPr txBox="1"/>
            <p:nvPr/>
          </p:nvSpPr>
          <p:spPr>
            <a:xfrm>
              <a:off x="5024667" y="4996338"/>
              <a:ext cx="1825649" cy="7087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endParaRPr lang="en-US" sz="2000" kern="1200" dirty="0">
                <a:solidFill>
                  <a:schemeClr val="bg2">
                    <a:lumMod val="25000"/>
                  </a:schemeClr>
                </a:solidFill>
              </a:endParaRPr>
            </a:p>
            <a:p>
              <a:pPr marL="0" lvl="0" indent="0" algn="ctr" defTabSz="666750">
                <a:lnSpc>
                  <a:spcPct val="100000"/>
                </a:lnSpc>
                <a:spcBef>
                  <a:spcPct val="0"/>
                </a:spcBef>
                <a:spcAft>
                  <a:spcPct val="35000"/>
                </a:spcAft>
                <a:buNone/>
              </a:pPr>
              <a:r>
                <a:rPr lang="en-US" sz="2000" kern="1200" dirty="0">
                  <a:solidFill>
                    <a:schemeClr val="bg2">
                      <a:lumMod val="25000"/>
                    </a:schemeClr>
                  </a:solidFill>
                </a:rPr>
                <a:t>Configure Views</a:t>
              </a:r>
            </a:p>
          </p:txBody>
        </p:sp>
        <p:pic>
          <p:nvPicPr>
            <p:cNvPr id="1036" name="Picture 12">
              <a:extLst>
                <a:ext uri="{FF2B5EF4-FFF2-40B4-BE49-F238E27FC236}">
                  <a16:creationId xmlns:a16="http://schemas.microsoft.com/office/drawing/2014/main" id="{47142C0E-46C9-85F0-2415-D971D95CB6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8064" y="4242922"/>
              <a:ext cx="700372" cy="80042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Audio Recording Jun 17, 2022 at 2:38:29 PM" descr="Audio Recording Jun 17, 2022 at 2:38:29 PM">
            <a:hlinkClick r:id="" action="ppaction://media"/>
            <a:extLst>
              <a:ext uri="{FF2B5EF4-FFF2-40B4-BE49-F238E27FC236}">
                <a16:creationId xmlns:a16="http://schemas.microsoft.com/office/drawing/2014/main" id="{0C2AE4A3-F850-337A-5A77-4FB747500761}"/>
              </a:ext>
            </a:extLst>
          </p:cNvPr>
          <p:cNvPicPr>
            <a:picLocks noChangeAspect="1"/>
          </p:cNvPicPr>
          <p:nvPr>
            <a:audioFile r:link="rId1"/>
            <p:extLst>
              <p:ext uri="{DAA4B4D4-6D71-4841-9C94-3DE7FCFB9230}">
                <p14:media xmlns:p14="http://schemas.microsoft.com/office/powerpoint/2010/main" r:embed="rId2">
                  <p14:trim st="2018.1347"/>
                </p14:media>
              </p:ext>
            </p:extLst>
          </p:nvPr>
        </p:nvPicPr>
        <p:blipFill>
          <a:blip r:embed="rId11"/>
          <a:stretch>
            <a:fillRect/>
          </a:stretch>
        </p:blipFill>
        <p:spPr>
          <a:xfrm>
            <a:off x="11259752" y="4996338"/>
            <a:ext cx="812800" cy="812800"/>
          </a:xfrm>
          <a:prstGeom prst="rect">
            <a:avLst/>
          </a:prstGeom>
        </p:spPr>
      </p:pic>
      <p:pic>
        <p:nvPicPr>
          <p:cNvPr id="35" name="Picture 2">
            <a:extLst>
              <a:ext uri="{FF2B5EF4-FFF2-40B4-BE49-F238E27FC236}">
                <a16:creationId xmlns:a16="http://schemas.microsoft.com/office/drawing/2014/main" id="{1E8BA9FE-BBFB-1419-4703-E3924DF163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spTree>
    <p:extLst>
      <p:ext uri="{BB962C8B-B14F-4D97-AF65-F5344CB8AC3E}">
        <p14:creationId xmlns:p14="http://schemas.microsoft.com/office/powerpoint/2010/main" val="134032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7" fill="hold"/>
                                        <p:tgtEl>
                                          <p:spTgt spid="3"/>
                                        </p:tgtEl>
                                      </p:cBhvr>
                                    </p:cmd>
                                  </p:childTnLst>
                                </p:cTn>
                              </p:par>
                              <p:par>
                                <p:cTn id="7" presetID="1" presetClass="entr" presetSubtype="0" fill="hold" nodeType="withEffect">
                                  <p:stCondLst>
                                    <p:cond delay="35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850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1450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1750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2150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C8E931-E876-4B31-A0E6-D759DBEE8FF3}"/>
              </a:ext>
            </a:extLst>
          </p:cNvPr>
          <p:cNvSpPr>
            <a:spLocks noGrp="1"/>
          </p:cNvSpPr>
          <p:nvPr>
            <p:ph type="title"/>
          </p:nvPr>
        </p:nvSpPr>
        <p:spPr>
          <a:xfrm>
            <a:off x="0" y="0"/>
            <a:ext cx="12192000" cy="1109709"/>
          </a:xfrm>
          <a:solidFill>
            <a:schemeClr val="accent1"/>
          </a:solidFill>
        </p:spPr>
        <p:txBody>
          <a:bodyPr/>
          <a:lstStyle/>
          <a:p>
            <a:r>
              <a:rPr lang="en-US" b="1" dirty="0">
                <a:solidFill>
                  <a:schemeClr val="bg1"/>
                </a:solidFill>
              </a:rPr>
              <a:t>Development Cycle</a:t>
            </a:r>
          </a:p>
        </p:txBody>
      </p:sp>
      <p:grpSp>
        <p:nvGrpSpPr>
          <p:cNvPr id="19" name="Group 18"/>
          <p:cNvGrpSpPr/>
          <p:nvPr/>
        </p:nvGrpSpPr>
        <p:grpSpPr>
          <a:xfrm>
            <a:off x="5050178" y="1968600"/>
            <a:ext cx="2554123" cy="3672472"/>
            <a:chOff x="5050178" y="1968600"/>
            <a:chExt cx="2554123" cy="3672472"/>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6625" y="2657475"/>
              <a:ext cx="2537676" cy="134778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0178" y="4290378"/>
              <a:ext cx="2554123" cy="135069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066625" y="1968600"/>
              <a:ext cx="1634102" cy="523220"/>
            </a:xfrm>
            <a:prstGeom prst="rect">
              <a:avLst/>
            </a:prstGeom>
          </p:spPr>
          <p:txBody>
            <a:bodyPr wrap="none">
              <a:spAutoFit/>
            </a:bodyPr>
            <a:lstStyle/>
            <a:p>
              <a:r>
                <a:rPr lang="en-US" sz="2800" dirty="0">
                  <a:solidFill>
                    <a:srgbClr val="34A6DD"/>
                  </a:solidFill>
                </a:rPr>
                <a:t>Prototype</a:t>
              </a:r>
            </a:p>
          </p:txBody>
        </p:sp>
      </p:grpSp>
      <p:grpSp>
        <p:nvGrpSpPr>
          <p:cNvPr id="20" name="Group 19"/>
          <p:cNvGrpSpPr/>
          <p:nvPr/>
        </p:nvGrpSpPr>
        <p:grpSpPr>
          <a:xfrm>
            <a:off x="866775" y="1968600"/>
            <a:ext cx="3580856" cy="3672472"/>
            <a:chOff x="866775" y="1968600"/>
            <a:chExt cx="3580856" cy="3672472"/>
          </a:xfrm>
        </p:grpSpPr>
        <p:sp>
          <p:nvSpPr>
            <p:cNvPr id="8" name="Rectangle 7"/>
            <p:cNvSpPr/>
            <p:nvPr/>
          </p:nvSpPr>
          <p:spPr>
            <a:xfrm>
              <a:off x="1069316" y="1968600"/>
              <a:ext cx="1743554" cy="523220"/>
            </a:xfrm>
            <a:prstGeom prst="rect">
              <a:avLst/>
            </a:prstGeom>
          </p:spPr>
          <p:txBody>
            <a:bodyPr wrap="none">
              <a:spAutoFit/>
            </a:bodyPr>
            <a:lstStyle/>
            <a:p>
              <a:r>
                <a:rPr lang="en-US" sz="2800" dirty="0">
                  <a:solidFill>
                    <a:srgbClr val="34A6DD"/>
                  </a:solidFill>
                </a:rPr>
                <a:t>Wireframe</a:t>
              </a: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775" y="2657475"/>
              <a:ext cx="3580856" cy="2983597"/>
            </a:xfrm>
            <a:prstGeom prst="rect">
              <a:avLst/>
            </a:prstGeom>
          </p:spPr>
        </p:pic>
      </p:grpSp>
      <p:pic>
        <p:nvPicPr>
          <p:cNvPr id="13" name="Picture 12" descr="Background pattern&#10;&#10;Description automatically generated">
            <a:extLst>
              <a:ext uri="{FF2B5EF4-FFF2-40B4-BE49-F238E27FC236}">
                <a16:creationId xmlns:a16="http://schemas.microsoft.com/office/drawing/2014/main" id="{64E1D749-43CB-45D5-AEF4-8DB3E6B11994}"/>
              </a:ext>
            </a:extLst>
          </p:cNvPr>
          <p:cNvPicPr>
            <a:picLocks noChangeAspect="1"/>
          </p:cNvPicPr>
          <p:nvPr/>
        </p:nvPicPr>
        <p:blipFill rotWithShape="1">
          <a:blip r:embed="rId9">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14" name="Title 14">
            <a:extLst>
              <a:ext uri="{FF2B5EF4-FFF2-40B4-BE49-F238E27FC236}">
                <a16:creationId xmlns:a16="http://schemas.microsoft.com/office/drawing/2014/main" id="{FE7054D4-CAA2-593B-FE85-5E3DFE36D24D}"/>
              </a:ext>
            </a:extLst>
          </p:cNvPr>
          <p:cNvSpPr txBox="1">
            <a:spLocks/>
          </p:cNvSpPr>
          <p:nvPr/>
        </p:nvSpPr>
        <p:spPr>
          <a:xfrm>
            <a:off x="377775" y="28535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mn-lt"/>
              </a:rPr>
              <a:t>Our Development Cycle </a:t>
            </a:r>
            <a:endParaRPr lang="en-US" sz="4000" dirty="0">
              <a:solidFill>
                <a:schemeClr val="bg1"/>
              </a:solidFill>
              <a:latin typeface="+mn-lt"/>
            </a:endParaRPr>
          </a:p>
        </p:txBody>
      </p:sp>
      <p:grpSp>
        <p:nvGrpSpPr>
          <p:cNvPr id="5" name="Group 4">
            <a:extLst>
              <a:ext uri="{FF2B5EF4-FFF2-40B4-BE49-F238E27FC236}">
                <a16:creationId xmlns:a16="http://schemas.microsoft.com/office/drawing/2014/main" id="{2F08F4F4-FCBB-9E33-575A-A038EE65A5DB}"/>
              </a:ext>
            </a:extLst>
          </p:cNvPr>
          <p:cNvGrpSpPr/>
          <p:nvPr/>
        </p:nvGrpSpPr>
        <p:grpSpPr>
          <a:xfrm>
            <a:off x="8086023" y="1968600"/>
            <a:ext cx="3296352" cy="3714120"/>
            <a:chOff x="8086023" y="1968600"/>
            <a:chExt cx="3296352" cy="3714120"/>
          </a:xfrm>
        </p:grpSpPr>
        <p:sp>
          <p:nvSpPr>
            <p:cNvPr id="10" name="Rectangle 9"/>
            <p:cNvSpPr/>
            <p:nvPr/>
          </p:nvSpPr>
          <p:spPr>
            <a:xfrm>
              <a:off x="8086023" y="1968600"/>
              <a:ext cx="3296352" cy="523220"/>
            </a:xfrm>
            <a:prstGeom prst="rect">
              <a:avLst/>
            </a:prstGeom>
          </p:spPr>
          <p:txBody>
            <a:bodyPr wrap="none">
              <a:spAutoFit/>
            </a:bodyPr>
            <a:lstStyle/>
            <a:p>
              <a:r>
                <a:rPr lang="en-US" sz="2800" dirty="0">
                  <a:solidFill>
                    <a:srgbClr val="34A6DD"/>
                  </a:solidFill>
                </a:rPr>
                <a:t>Deployed Application</a:t>
              </a:r>
            </a:p>
          </p:txBody>
        </p:sp>
        <p:pic>
          <p:nvPicPr>
            <p:cNvPr id="3" name="Picture 2">
              <a:extLst>
                <a:ext uri="{FF2B5EF4-FFF2-40B4-BE49-F238E27FC236}">
                  <a16:creationId xmlns:a16="http://schemas.microsoft.com/office/drawing/2014/main" id="{981B9089-2E45-ED92-4B7E-90816B28B4AA}"/>
                </a:ext>
              </a:extLst>
            </p:cNvPr>
            <p:cNvPicPr>
              <a:picLocks noChangeAspect="1"/>
            </p:cNvPicPr>
            <p:nvPr/>
          </p:nvPicPr>
          <p:blipFill>
            <a:blip r:embed="rId10"/>
            <a:stretch>
              <a:fillRect/>
            </a:stretch>
          </p:blipFill>
          <p:spPr>
            <a:xfrm>
              <a:off x="8368496" y="2535038"/>
              <a:ext cx="2847373" cy="3147682"/>
            </a:xfrm>
            <a:prstGeom prst="rect">
              <a:avLst/>
            </a:prstGeom>
          </p:spPr>
        </p:pic>
      </p:grpSp>
      <p:pic>
        <p:nvPicPr>
          <p:cNvPr id="16" name="Picture 2">
            <a:extLst>
              <a:ext uri="{FF2B5EF4-FFF2-40B4-BE49-F238E27FC236}">
                <a16:creationId xmlns:a16="http://schemas.microsoft.com/office/drawing/2014/main" id="{99E060F6-4BA3-8398-5B21-F49EEEF62F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6" name="Audio Recording Jun 22, 2022 at 12:14:06 PM" descr="Audio Recording Jun 22, 2022 at 12:14:06 PM">
            <a:hlinkClick r:id="" action="ppaction://media"/>
            <a:extLst>
              <a:ext uri="{FF2B5EF4-FFF2-40B4-BE49-F238E27FC236}">
                <a16:creationId xmlns:a16="http://schemas.microsoft.com/office/drawing/2014/main" id="{632404D3-4F5B-39F2-9399-B929819B4513}"/>
              </a:ext>
            </a:extLst>
          </p:cNvPr>
          <p:cNvPicPr>
            <a:picLocks noChangeAspect="1"/>
          </p:cNvPicPr>
          <p:nvPr>
            <a:audioFile r:link="rId2"/>
            <p:extLst>
              <p:ext uri="{DAA4B4D4-6D71-4841-9C94-3DE7FCFB9230}">
                <p14:media xmlns:p14="http://schemas.microsoft.com/office/powerpoint/2010/main" r:embed="rId3">
                  <p14:trim st="2743.8782"/>
                </p14:media>
              </p:ext>
            </p:extLst>
          </p:nvPr>
        </p:nvPicPr>
        <p:blipFill>
          <a:blip r:embed="rId12"/>
          <a:stretch>
            <a:fillRect/>
          </a:stretch>
        </p:blipFill>
        <p:spPr>
          <a:xfrm>
            <a:off x="10403069" y="5917851"/>
            <a:ext cx="812800" cy="812800"/>
          </a:xfrm>
          <a:prstGeom prst="rect">
            <a:avLst/>
          </a:prstGeom>
        </p:spPr>
      </p:pic>
    </p:spTree>
    <p:custDataLst>
      <p:tags r:id="rId1"/>
    </p:custDataLst>
    <p:extLst>
      <p:ext uri="{BB962C8B-B14F-4D97-AF65-F5344CB8AC3E}">
        <p14:creationId xmlns:p14="http://schemas.microsoft.com/office/powerpoint/2010/main" val="156759971"/>
      </p:ext>
    </p:extLst>
  </p:cSld>
  <p:clrMapOvr>
    <a:masterClrMapping/>
  </p:clrMapOvr>
  <mc:AlternateContent xmlns:mc="http://schemas.openxmlformats.org/markup-compatibility/2006" xmlns:p14="http://schemas.microsoft.com/office/powerpoint/2010/main">
    <mc:Choice Requires="p14">
      <p:transition spd="slow" p14:dur="2000" advTm="22568"/>
    </mc:Choice>
    <mc:Fallback xmlns="">
      <p:transition spd="slow" advTm="22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64" fill="hold"/>
                                        <p:tgtEl>
                                          <p:spTgt spid="6"/>
                                        </p:tgtEl>
                                      </p:cBhvr>
                                    </p:cmd>
                                  </p:childTnLst>
                                </p:cTn>
                              </p:par>
                              <p:par>
                                <p:cTn id="7" presetID="1" presetClass="entr" presetSubtype="0" fill="hold" nodeType="withEffect">
                                  <p:stCondLst>
                                    <p:cond delay="65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1000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13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0626" y="2452068"/>
            <a:ext cx="10203180" cy="2597604"/>
          </a:xfrm>
        </p:spPr>
        <p:txBody>
          <a:bodyPr>
            <a:normAutofit/>
          </a:bodyPr>
          <a:lstStyle/>
          <a:p>
            <a:pPr marL="0" indent="0">
              <a:buNone/>
            </a:pPr>
            <a:r>
              <a:rPr lang="en-US" dirty="0">
                <a:solidFill>
                  <a:schemeClr val="bg2">
                    <a:lumMod val="25000"/>
                  </a:schemeClr>
                </a:solidFill>
              </a:rPr>
              <a:t>Abstract new COE requirements into common feature sets </a:t>
            </a:r>
          </a:p>
          <a:p>
            <a:pPr marL="0" indent="0">
              <a:buNone/>
            </a:pPr>
            <a:endParaRPr lang="en-US" dirty="0">
              <a:solidFill>
                <a:schemeClr val="bg2">
                  <a:lumMod val="25000"/>
                </a:schemeClr>
              </a:solidFill>
            </a:endParaRPr>
          </a:p>
          <a:p>
            <a:pPr marL="0" indent="0">
              <a:buNone/>
            </a:pPr>
            <a:r>
              <a:rPr lang="en-US" dirty="0">
                <a:solidFill>
                  <a:schemeClr val="bg2">
                    <a:lumMod val="25000"/>
                  </a:schemeClr>
                </a:solidFill>
              </a:rPr>
              <a:t>Deploy new instance for each COE</a:t>
            </a:r>
          </a:p>
          <a:p>
            <a:pPr marL="0" indent="0">
              <a:buNone/>
            </a:pPr>
            <a:endParaRPr lang="en-US" dirty="0">
              <a:solidFill>
                <a:schemeClr val="bg2">
                  <a:lumMod val="25000"/>
                </a:schemeClr>
              </a:solidFill>
            </a:endParaRPr>
          </a:p>
          <a:p>
            <a:pPr marL="0" indent="0">
              <a:buNone/>
            </a:pPr>
            <a:r>
              <a:rPr lang="en-US" dirty="0">
                <a:solidFill>
                  <a:schemeClr val="bg2">
                    <a:lumMod val="25000"/>
                  </a:schemeClr>
                </a:solidFill>
              </a:rPr>
              <a:t>Balance between COE specific requirements and generalization</a:t>
            </a:r>
          </a:p>
          <a:p>
            <a:endParaRPr lang="en-US" dirty="0">
              <a:solidFill>
                <a:schemeClr val="bg2">
                  <a:lumMod val="25000"/>
                </a:schemeClr>
              </a:solidFill>
            </a:endParaRPr>
          </a:p>
          <a:p>
            <a:pPr marL="0" indent="0">
              <a:buNone/>
            </a:pPr>
            <a:endParaRPr lang="en-US" dirty="0">
              <a:solidFill>
                <a:schemeClr val="bg2">
                  <a:lumMod val="25000"/>
                </a:schemeClr>
              </a:solidFill>
            </a:endParaRPr>
          </a:p>
        </p:txBody>
      </p:sp>
      <p:sp>
        <p:nvSpPr>
          <p:cNvPr id="6" name="Content Placeholder 4">
            <a:extLst>
              <a:ext uri="{FF2B5EF4-FFF2-40B4-BE49-F238E27FC236}">
                <a16:creationId xmlns:a16="http://schemas.microsoft.com/office/drawing/2014/main" id="{3062446C-9F6A-8F4B-2147-8C49BE8DC88D}"/>
              </a:ext>
            </a:extLst>
          </p:cNvPr>
          <p:cNvSpPr txBox="1">
            <a:spLocks/>
          </p:cNvSpPr>
          <p:nvPr/>
        </p:nvSpPr>
        <p:spPr>
          <a:xfrm>
            <a:off x="711200" y="3877468"/>
            <a:ext cx="11480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Picture 7" descr="Background pattern&#10;&#10;Description automatically generated">
            <a:extLst>
              <a:ext uri="{FF2B5EF4-FFF2-40B4-BE49-F238E27FC236}">
                <a16:creationId xmlns:a16="http://schemas.microsoft.com/office/drawing/2014/main" id="{07C6EE8A-5F5D-1B5D-71B4-10F880799788}"/>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11" name="Title 14">
            <a:extLst>
              <a:ext uri="{FF2B5EF4-FFF2-40B4-BE49-F238E27FC236}">
                <a16:creationId xmlns:a16="http://schemas.microsoft.com/office/drawing/2014/main" id="{7DEBE6EC-0F3F-51E3-FFBD-F5B1D90C6704}"/>
              </a:ext>
            </a:extLst>
          </p:cNvPr>
          <p:cNvSpPr txBox="1">
            <a:spLocks/>
          </p:cNvSpPr>
          <p:nvPr/>
        </p:nvSpPr>
        <p:spPr>
          <a:xfrm>
            <a:off x="377775" y="28535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mn-lt"/>
              </a:rPr>
              <a:t>Our Scale up Strategy</a:t>
            </a:r>
            <a:endParaRPr lang="en-US" sz="4000" dirty="0">
              <a:solidFill>
                <a:schemeClr val="bg1"/>
              </a:solidFill>
              <a:latin typeface="+mn-lt"/>
            </a:endParaRPr>
          </a:p>
        </p:txBody>
      </p:sp>
      <p:pic>
        <p:nvPicPr>
          <p:cNvPr id="4" name="Audio Recording Jun 17, 2022 at 2:41:46 PM" descr="Audio Recording Jun 17, 2022 at 2:41:46 PM">
            <a:hlinkClick r:id="" action="ppaction://media"/>
            <a:extLst>
              <a:ext uri="{FF2B5EF4-FFF2-40B4-BE49-F238E27FC236}">
                <a16:creationId xmlns:a16="http://schemas.microsoft.com/office/drawing/2014/main" id="{7CEB92EE-C9E8-3B86-4859-CAB89DF08E24}"/>
              </a:ext>
            </a:extLst>
          </p:cNvPr>
          <p:cNvPicPr>
            <a:picLocks noChangeAspect="1"/>
          </p:cNvPicPr>
          <p:nvPr>
            <a:audioFile r:link="rId1"/>
            <p:extLst>
              <p:ext uri="{DAA4B4D4-6D71-4841-9C94-3DE7FCFB9230}">
                <p14:media xmlns:p14="http://schemas.microsoft.com/office/powerpoint/2010/main" r:embed="rId2">
                  <p14:trim st="1172.4955"/>
                </p14:media>
              </p:ext>
            </p:extLst>
          </p:nvPr>
        </p:nvPicPr>
        <p:blipFill>
          <a:blip r:embed="rId6"/>
          <a:stretch>
            <a:fillRect/>
          </a:stretch>
        </p:blipFill>
        <p:spPr>
          <a:xfrm>
            <a:off x="9984710" y="6016601"/>
            <a:ext cx="812800" cy="812800"/>
          </a:xfrm>
          <a:prstGeom prst="rect">
            <a:avLst/>
          </a:prstGeom>
        </p:spPr>
      </p:pic>
      <p:pic>
        <p:nvPicPr>
          <p:cNvPr id="9" name="Picture 2">
            <a:extLst>
              <a:ext uri="{FF2B5EF4-FFF2-40B4-BE49-F238E27FC236}">
                <a16:creationId xmlns:a16="http://schemas.microsoft.com/office/drawing/2014/main" id="{A24CAB64-ECB1-DDFB-A10B-4760E6BD24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10" name="Picture 9">
            <a:extLst>
              <a:ext uri="{FF2B5EF4-FFF2-40B4-BE49-F238E27FC236}">
                <a16:creationId xmlns:a16="http://schemas.microsoft.com/office/drawing/2014/main" id="{1F7DFEF1-CA8F-929A-F150-AB7D675B7CDD}"/>
              </a:ext>
            </a:extLst>
          </p:cNvPr>
          <p:cNvPicPr>
            <a:picLocks noChangeAspect="1"/>
          </p:cNvPicPr>
          <p:nvPr/>
        </p:nvPicPr>
        <p:blipFill>
          <a:blip r:embed="rId8"/>
          <a:stretch>
            <a:fillRect/>
          </a:stretch>
        </p:blipFill>
        <p:spPr>
          <a:xfrm>
            <a:off x="230491" y="2471203"/>
            <a:ext cx="423383" cy="423383"/>
          </a:xfrm>
          <a:prstGeom prst="rect">
            <a:avLst/>
          </a:prstGeom>
        </p:spPr>
      </p:pic>
      <p:pic>
        <p:nvPicPr>
          <p:cNvPr id="12" name="Picture 11">
            <a:extLst>
              <a:ext uri="{FF2B5EF4-FFF2-40B4-BE49-F238E27FC236}">
                <a16:creationId xmlns:a16="http://schemas.microsoft.com/office/drawing/2014/main" id="{D8D31917-4C91-CBFF-F288-B7A2186F533A}"/>
              </a:ext>
            </a:extLst>
          </p:cNvPr>
          <p:cNvPicPr>
            <a:picLocks noChangeAspect="1"/>
          </p:cNvPicPr>
          <p:nvPr/>
        </p:nvPicPr>
        <p:blipFill>
          <a:blip r:embed="rId8"/>
          <a:stretch>
            <a:fillRect/>
          </a:stretch>
        </p:blipFill>
        <p:spPr>
          <a:xfrm>
            <a:off x="227764" y="3488306"/>
            <a:ext cx="423383" cy="423383"/>
          </a:xfrm>
          <a:prstGeom prst="rect">
            <a:avLst/>
          </a:prstGeom>
        </p:spPr>
      </p:pic>
      <p:pic>
        <p:nvPicPr>
          <p:cNvPr id="13" name="Picture 12">
            <a:extLst>
              <a:ext uri="{FF2B5EF4-FFF2-40B4-BE49-F238E27FC236}">
                <a16:creationId xmlns:a16="http://schemas.microsoft.com/office/drawing/2014/main" id="{E41E518F-E6F9-F243-E85F-0F43E717AEA1}"/>
              </a:ext>
            </a:extLst>
          </p:cNvPr>
          <p:cNvPicPr>
            <a:picLocks noChangeAspect="1"/>
          </p:cNvPicPr>
          <p:nvPr/>
        </p:nvPicPr>
        <p:blipFill>
          <a:blip r:embed="rId8"/>
          <a:stretch>
            <a:fillRect/>
          </a:stretch>
        </p:blipFill>
        <p:spPr>
          <a:xfrm>
            <a:off x="227764" y="4505409"/>
            <a:ext cx="423383" cy="423383"/>
          </a:xfrm>
          <a:prstGeom prst="rect">
            <a:avLst/>
          </a:prstGeom>
        </p:spPr>
      </p:pic>
    </p:spTree>
    <p:extLst>
      <p:ext uri="{BB962C8B-B14F-4D97-AF65-F5344CB8AC3E}">
        <p14:creationId xmlns:p14="http://schemas.microsoft.com/office/powerpoint/2010/main" val="4064052074"/>
      </p:ext>
    </p:extLst>
  </p:cSld>
  <p:clrMapOvr>
    <a:masterClrMapping/>
  </p:clrMapOvr>
  <mc:AlternateContent xmlns:mc="http://schemas.openxmlformats.org/markup-compatibility/2006" xmlns:p14="http://schemas.microsoft.com/office/powerpoint/2010/main">
    <mc:Choice Requires="p14">
      <p:transition spd="slow" p14:dur="2000" advTm="22082"/>
    </mc:Choice>
    <mc:Fallback xmlns="">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3062446C-9F6A-8F4B-2147-8C49BE8DC88D}"/>
              </a:ext>
            </a:extLst>
          </p:cNvPr>
          <p:cNvSpPr txBox="1">
            <a:spLocks/>
          </p:cNvSpPr>
          <p:nvPr/>
        </p:nvSpPr>
        <p:spPr>
          <a:xfrm>
            <a:off x="711200" y="3877468"/>
            <a:ext cx="11480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Picture 7" descr="Background pattern&#10;&#10;Description automatically generated">
            <a:extLst>
              <a:ext uri="{FF2B5EF4-FFF2-40B4-BE49-F238E27FC236}">
                <a16:creationId xmlns:a16="http://schemas.microsoft.com/office/drawing/2014/main" id="{07C6EE8A-5F5D-1B5D-71B4-10F880799788}"/>
              </a:ext>
            </a:extLst>
          </p:cNvPr>
          <p:cNvPicPr>
            <a:picLocks noChangeAspect="1"/>
          </p:cNvPicPr>
          <p:nvPr/>
        </p:nvPicPr>
        <p:blipFill rotWithShape="1">
          <a:blip r:embed="rId5">
            <a:extLst>
              <a:ext uri="{28A0092B-C50C-407E-A947-70E740481C1C}">
                <a14:useLocalDpi xmlns:a14="http://schemas.microsoft.com/office/drawing/2010/main"/>
              </a:ext>
            </a:extLst>
          </a:blip>
          <a:srcRect t="76636"/>
          <a:stretch/>
        </p:blipFill>
        <p:spPr>
          <a:xfrm>
            <a:off x="0" y="0"/>
            <a:ext cx="12192000" cy="1602336"/>
          </a:xfrm>
          <a:prstGeom prst="rect">
            <a:avLst/>
          </a:prstGeom>
        </p:spPr>
      </p:pic>
      <p:sp>
        <p:nvSpPr>
          <p:cNvPr id="11" name="Title 14">
            <a:extLst>
              <a:ext uri="{FF2B5EF4-FFF2-40B4-BE49-F238E27FC236}">
                <a16:creationId xmlns:a16="http://schemas.microsoft.com/office/drawing/2014/main" id="{7DEBE6EC-0F3F-51E3-FFBD-F5B1D90C6704}"/>
              </a:ext>
            </a:extLst>
          </p:cNvPr>
          <p:cNvSpPr txBox="1">
            <a:spLocks/>
          </p:cNvSpPr>
          <p:nvPr/>
        </p:nvSpPr>
        <p:spPr>
          <a:xfrm>
            <a:off x="377775" y="285350"/>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mn-lt"/>
              </a:rPr>
              <a:t>Recipe for a Successful Patient Insight Launch</a:t>
            </a:r>
            <a:endParaRPr lang="en-US" sz="4000" dirty="0">
              <a:solidFill>
                <a:schemeClr val="bg1"/>
              </a:solidFill>
              <a:latin typeface="+mn-lt"/>
            </a:endParaRPr>
          </a:p>
        </p:txBody>
      </p:sp>
      <p:sp>
        <p:nvSpPr>
          <p:cNvPr id="5" name="Content Placeholder 4">
            <a:extLst>
              <a:ext uri="{FF2B5EF4-FFF2-40B4-BE49-F238E27FC236}">
                <a16:creationId xmlns:a16="http://schemas.microsoft.com/office/drawing/2014/main" id="{2650112F-04B9-40C5-0599-3825D16B75C9}"/>
              </a:ext>
            </a:extLst>
          </p:cNvPr>
          <p:cNvSpPr>
            <a:spLocks noGrp="1"/>
          </p:cNvSpPr>
          <p:nvPr>
            <p:ph idx="1"/>
          </p:nvPr>
        </p:nvSpPr>
        <p:spPr>
          <a:xfrm>
            <a:off x="711200" y="2347343"/>
            <a:ext cx="8927475" cy="3659749"/>
          </a:xfrm>
        </p:spPr>
        <p:txBody>
          <a:bodyPr>
            <a:normAutofit/>
          </a:bodyPr>
          <a:lstStyle/>
          <a:p>
            <a:pPr marL="0" indent="0">
              <a:buNone/>
            </a:pPr>
            <a:r>
              <a:rPr lang="en-US" dirty="0">
                <a:solidFill>
                  <a:schemeClr val="bg2">
                    <a:lumMod val="25000"/>
                  </a:schemeClr>
                </a:solidFill>
              </a:rPr>
              <a:t>Pre-Requisite Checklist to initiate build</a:t>
            </a:r>
          </a:p>
          <a:p>
            <a:endParaRPr lang="en-US" dirty="0">
              <a:solidFill>
                <a:schemeClr val="bg2">
                  <a:lumMod val="25000"/>
                </a:schemeClr>
              </a:solidFill>
            </a:endParaRPr>
          </a:p>
          <a:p>
            <a:pPr marL="0" indent="0">
              <a:buNone/>
            </a:pPr>
            <a:r>
              <a:rPr lang="en-US" dirty="0">
                <a:solidFill>
                  <a:schemeClr val="bg2">
                    <a:lumMod val="25000"/>
                  </a:schemeClr>
                </a:solidFill>
              </a:rPr>
              <a:t>Data Manager and PI on the Research Team</a:t>
            </a:r>
          </a:p>
          <a:p>
            <a:pPr marL="0" indent="0">
              <a:buNone/>
            </a:pPr>
            <a:endParaRPr lang="en-US" dirty="0">
              <a:solidFill>
                <a:schemeClr val="bg2">
                  <a:lumMod val="25000"/>
                </a:schemeClr>
              </a:solidFill>
            </a:endParaRPr>
          </a:p>
          <a:p>
            <a:pPr marL="0" indent="0">
              <a:buNone/>
            </a:pPr>
            <a:r>
              <a:rPr lang="en-US" dirty="0">
                <a:solidFill>
                  <a:schemeClr val="bg2">
                    <a:lumMod val="25000"/>
                  </a:schemeClr>
                </a:solidFill>
              </a:rPr>
              <a:t>Active Collaboration between Research Team and Development Team</a:t>
            </a:r>
          </a:p>
          <a:p>
            <a:endParaRPr lang="en-US" dirty="0">
              <a:solidFill>
                <a:schemeClr val="bg2">
                  <a:lumMod val="25000"/>
                </a:schemeClr>
              </a:solidFill>
            </a:endParaRPr>
          </a:p>
          <a:p>
            <a:endParaRPr lang="en-US" dirty="0">
              <a:solidFill>
                <a:schemeClr val="bg2">
                  <a:lumMod val="25000"/>
                </a:schemeClr>
              </a:solidFill>
            </a:endParaRPr>
          </a:p>
          <a:p>
            <a:endParaRPr lang="en-US" dirty="0">
              <a:solidFill>
                <a:schemeClr val="bg2">
                  <a:lumMod val="25000"/>
                </a:schemeClr>
              </a:solidFill>
            </a:endParaRPr>
          </a:p>
          <a:p>
            <a:pPr marL="0" indent="0">
              <a:buNone/>
            </a:pPr>
            <a:endParaRPr lang="en-US" dirty="0">
              <a:solidFill>
                <a:schemeClr val="bg2">
                  <a:lumMod val="25000"/>
                </a:schemeClr>
              </a:solidFill>
            </a:endParaRPr>
          </a:p>
        </p:txBody>
      </p:sp>
      <p:pic>
        <p:nvPicPr>
          <p:cNvPr id="7" name="Audio Recording Jun 21, 2022 at 9:58:04 AM" descr="Audio Recording Jun 21, 2022 at 9:58:04 AM">
            <a:hlinkClick r:id="" action="ppaction://media"/>
            <a:extLst>
              <a:ext uri="{FF2B5EF4-FFF2-40B4-BE49-F238E27FC236}">
                <a16:creationId xmlns:a16="http://schemas.microsoft.com/office/drawing/2014/main" id="{3510B286-7E37-9274-9EEB-E0356E1E314A}"/>
              </a:ext>
            </a:extLst>
          </p:cNvPr>
          <p:cNvPicPr>
            <a:picLocks noChangeAspect="1"/>
          </p:cNvPicPr>
          <p:nvPr>
            <a:audioFile r:link="rId1"/>
            <p:extLst>
              <p:ext uri="{DAA4B4D4-6D71-4841-9C94-3DE7FCFB9230}">
                <p14:media xmlns:p14="http://schemas.microsoft.com/office/powerpoint/2010/main" r:embed="rId2">
                  <p14:trim st="2625.7426"/>
                </p14:media>
              </p:ext>
            </p:extLst>
          </p:nvPr>
        </p:nvPicPr>
        <p:blipFill>
          <a:blip r:embed="rId6"/>
          <a:stretch>
            <a:fillRect/>
          </a:stretch>
        </p:blipFill>
        <p:spPr>
          <a:xfrm>
            <a:off x="10102537" y="5759850"/>
            <a:ext cx="812800" cy="812800"/>
          </a:xfrm>
          <a:prstGeom prst="rect">
            <a:avLst/>
          </a:prstGeom>
        </p:spPr>
      </p:pic>
      <p:pic>
        <p:nvPicPr>
          <p:cNvPr id="12" name="Picture 2">
            <a:extLst>
              <a:ext uri="{FF2B5EF4-FFF2-40B4-BE49-F238E27FC236}">
                <a16:creationId xmlns:a16="http://schemas.microsoft.com/office/drawing/2014/main" id="{737AA2EA-7737-AF0D-0A6D-A66EEB9A97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9" name="Picture 8">
            <a:extLst>
              <a:ext uri="{FF2B5EF4-FFF2-40B4-BE49-F238E27FC236}">
                <a16:creationId xmlns:a16="http://schemas.microsoft.com/office/drawing/2014/main" id="{CB5DF7E9-8A6A-9E38-799A-9B836B21AB68}"/>
              </a:ext>
            </a:extLst>
          </p:cNvPr>
          <p:cNvPicPr>
            <a:picLocks noChangeAspect="1"/>
          </p:cNvPicPr>
          <p:nvPr/>
        </p:nvPicPr>
        <p:blipFill>
          <a:blip r:embed="rId8"/>
          <a:stretch>
            <a:fillRect/>
          </a:stretch>
        </p:blipFill>
        <p:spPr>
          <a:xfrm>
            <a:off x="227764" y="2338422"/>
            <a:ext cx="423383" cy="423383"/>
          </a:xfrm>
          <a:prstGeom prst="rect">
            <a:avLst/>
          </a:prstGeom>
        </p:spPr>
      </p:pic>
      <p:pic>
        <p:nvPicPr>
          <p:cNvPr id="10" name="Picture 9">
            <a:extLst>
              <a:ext uri="{FF2B5EF4-FFF2-40B4-BE49-F238E27FC236}">
                <a16:creationId xmlns:a16="http://schemas.microsoft.com/office/drawing/2014/main" id="{278989C1-31D9-873F-6175-A02A00CCC0E9}"/>
              </a:ext>
            </a:extLst>
          </p:cNvPr>
          <p:cNvPicPr>
            <a:picLocks noChangeAspect="1"/>
          </p:cNvPicPr>
          <p:nvPr/>
        </p:nvPicPr>
        <p:blipFill>
          <a:blip r:embed="rId8"/>
          <a:stretch>
            <a:fillRect/>
          </a:stretch>
        </p:blipFill>
        <p:spPr>
          <a:xfrm>
            <a:off x="227763" y="3379366"/>
            <a:ext cx="423383" cy="423383"/>
          </a:xfrm>
          <a:prstGeom prst="rect">
            <a:avLst/>
          </a:prstGeom>
        </p:spPr>
      </p:pic>
      <p:pic>
        <p:nvPicPr>
          <p:cNvPr id="13" name="Picture 12">
            <a:extLst>
              <a:ext uri="{FF2B5EF4-FFF2-40B4-BE49-F238E27FC236}">
                <a16:creationId xmlns:a16="http://schemas.microsoft.com/office/drawing/2014/main" id="{C1ADC946-8C49-5CEA-DE65-DBA8DAB3215E}"/>
              </a:ext>
            </a:extLst>
          </p:cNvPr>
          <p:cNvPicPr>
            <a:picLocks noChangeAspect="1"/>
          </p:cNvPicPr>
          <p:nvPr/>
        </p:nvPicPr>
        <p:blipFill>
          <a:blip r:embed="rId8"/>
          <a:stretch>
            <a:fillRect/>
          </a:stretch>
        </p:blipFill>
        <p:spPr>
          <a:xfrm>
            <a:off x="201985" y="4403783"/>
            <a:ext cx="423383" cy="423383"/>
          </a:xfrm>
          <a:prstGeom prst="rect">
            <a:avLst/>
          </a:prstGeom>
        </p:spPr>
      </p:pic>
    </p:spTree>
    <p:extLst>
      <p:ext uri="{BB962C8B-B14F-4D97-AF65-F5344CB8AC3E}">
        <p14:creationId xmlns:p14="http://schemas.microsoft.com/office/powerpoint/2010/main" val="1830117797"/>
      </p:ext>
    </p:extLst>
  </p:cSld>
  <p:clrMapOvr>
    <a:masterClrMapping/>
  </p:clrMapOvr>
  <mc:AlternateContent xmlns:mc="http://schemas.openxmlformats.org/markup-compatibility/2006" xmlns:p14="http://schemas.microsoft.com/office/powerpoint/2010/main">
    <mc:Choice Requires="p14">
      <p:transition spd="slow" p14:dur="2000" advTm="22082"/>
    </mc:Choice>
    <mc:Fallback xmlns="">
      <p:transition spd="slow" advTm="2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1523999" y="2818267"/>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dirty="0">
              <a:solidFill>
                <a:schemeClr val="bg1"/>
              </a:solidFill>
            </a:endParaRP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020" y="1530979"/>
            <a:ext cx="4414575" cy="5886100"/>
          </a:xfrm>
          <a:prstGeom prst="rect">
            <a:avLst/>
          </a:prstGeom>
        </p:spPr>
      </p:pic>
      <p:sp>
        <p:nvSpPr>
          <p:cNvPr id="5" name="TextBox 4">
            <a:extLst>
              <a:ext uri="{FF2B5EF4-FFF2-40B4-BE49-F238E27FC236}">
                <a16:creationId xmlns:a16="http://schemas.microsoft.com/office/drawing/2014/main" id="{89CC7F13-FD01-26D1-DEED-08FC60104B1C}"/>
              </a:ext>
            </a:extLst>
          </p:cNvPr>
          <p:cNvSpPr txBox="1"/>
          <p:nvPr/>
        </p:nvSpPr>
        <p:spPr>
          <a:xfrm>
            <a:off x="3019680" y="2820182"/>
            <a:ext cx="5509522" cy="769441"/>
          </a:xfrm>
          <a:prstGeom prst="rect">
            <a:avLst/>
          </a:prstGeom>
          <a:noFill/>
        </p:spPr>
        <p:txBody>
          <a:bodyPr wrap="none" rtlCol="0">
            <a:spAutoFit/>
          </a:bodyPr>
          <a:lstStyle/>
          <a:p>
            <a:pPr algn="ctr"/>
            <a:r>
              <a:rPr lang="en-US" sz="4400" dirty="0">
                <a:solidFill>
                  <a:schemeClr val="bg1"/>
                </a:solidFill>
              </a:rPr>
              <a:t>Voice of our Customers</a:t>
            </a:r>
          </a:p>
        </p:txBody>
      </p:sp>
      <p:pic>
        <p:nvPicPr>
          <p:cNvPr id="6" name="Picture 5">
            <a:extLst>
              <a:ext uri="{FF2B5EF4-FFF2-40B4-BE49-F238E27FC236}">
                <a16:creationId xmlns:a16="http://schemas.microsoft.com/office/drawing/2014/main" id="{FA3318A2-AD58-7B22-35EA-F18BEAFFC607}"/>
              </a:ext>
            </a:extLst>
          </p:cNvPr>
          <p:cNvPicPr>
            <a:picLocks noChangeAspect="1"/>
          </p:cNvPicPr>
          <p:nvPr/>
        </p:nvPicPr>
        <p:blipFill>
          <a:blip r:embed="rId4"/>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2720770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6E5F-AE67-49CC-0657-6D8EB98D92EC}"/>
              </a:ext>
            </a:extLst>
          </p:cNvPr>
          <p:cNvSpPr>
            <a:spLocks noGrp="1"/>
          </p:cNvSpPr>
          <p:nvPr>
            <p:ph type="title"/>
          </p:nvPr>
        </p:nvSpPr>
        <p:spPr>
          <a:xfrm>
            <a:off x="154003" y="0"/>
            <a:ext cx="10515600" cy="1325563"/>
          </a:xfrm>
        </p:spPr>
        <p:txBody>
          <a:bodyPr>
            <a:normAutofit/>
          </a:bodyPr>
          <a:lstStyle/>
          <a:p>
            <a:r>
              <a:rPr lang="en-US" sz="4000" b="1" dirty="0">
                <a:solidFill>
                  <a:schemeClr val="bg2">
                    <a:lumMod val="25000"/>
                  </a:schemeClr>
                </a:solidFill>
                <a:latin typeface="+mn-lt"/>
              </a:rPr>
              <a:t>What Have We Done So Far?</a:t>
            </a:r>
          </a:p>
        </p:txBody>
      </p:sp>
      <p:sp>
        <p:nvSpPr>
          <p:cNvPr id="3" name="Diamond 2">
            <a:extLst>
              <a:ext uri="{FF2B5EF4-FFF2-40B4-BE49-F238E27FC236}">
                <a16:creationId xmlns:a16="http://schemas.microsoft.com/office/drawing/2014/main" id="{B5B2FB61-E0D6-1E6D-A7DB-FA31C282DB56}"/>
              </a:ext>
            </a:extLst>
          </p:cNvPr>
          <p:cNvSpPr/>
          <p:nvPr/>
        </p:nvSpPr>
        <p:spPr>
          <a:xfrm>
            <a:off x="154003" y="1816764"/>
            <a:ext cx="3697704" cy="3927107"/>
          </a:xfrm>
          <a:prstGeom prst="diamond">
            <a:avLst/>
          </a:prstGeom>
          <a:solidFill>
            <a:srgbClr val="00A4DF">
              <a:alpha val="7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Research Teams and Counting</a:t>
            </a:r>
          </a:p>
        </p:txBody>
      </p:sp>
      <p:sp>
        <p:nvSpPr>
          <p:cNvPr id="5" name="Diamond 4">
            <a:extLst>
              <a:ext uri="{FF2B5EF4-FFF2-40B4-BE49-F238E27FC236}">
                <a16:creationId xmlns:a16="http://schemas.microsoft.com/office/drawing/2014/main" id="{E29A32B7-8770-5426-8272-92AD356E7B86}"/>
              </a:ext>
            </a:extLst>
          </p:cNvPr>
          <p:cNvSpPr/>
          <p:nvPr/>
        </p:nvSpPr>
        <p:spPr>
          <a:xfrm>
            <a:off x="8340292" y="1816765"/>
            <a:ext cx="3585409" cy="3927106"/>
          </a:xfrm>
          <a:prstGeom prst="diamond">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Help Improve Diagnostic Outcomes</a:t>
            </a:r>
          </a:p>
        </p:txBody>
      </p:sp>
      <p:sp>
        <p:nvSpPr>
          <p:cNvPr id="6" name="Diamond 5">
            <a:extLst>
              <a:ext uri="{FF2B5EF4-FFF2-40B4-BE49-F238E27FC236}">
                <a16:creationId xmlns:a16="http://schemas.microsoft.com/office/drawing/2014/main" id="{4BABC92E-8D6E-FEE0-56A2-DF9866E71FC9}"/>
              </a:ext>
            </a:extLst>
          </p:cNvPr>
          <p:cNvSpPr/>
          <p:nvPr/>
        </p:nvSpPr>
        <p:spPr>
          <a:xfrm>
            <a:off x="4202831" y="1816764"/>
            <a:ext cx="3786337" cy="3927107"/>
          </a:xfrm>
          <a:prstGeom prst="diamond">
            <a:avLst/>
          </a:prstGeom>
          <a:solidFill>
            <a:srgbClr val="3AA9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Transition to Real Time Data Visualization </a:t>
            </a:r>
          </a:p>
        </p:txBody>
      </p:sp>
      <p:pic>
        <p:nvPicPr>
          <p:cNvPr id="9" name="Picture 2">
            <a:extLst>
              <a:ext uri="{FF2B5EF4-FFF2-40B4-BE49-F238E27FC236}">
                <a16:creationId xmlns:a16="http://schemas.microsoft.com/office/drawing/2014/main" id="{56C0DFB2-382F-E11A-9AE0-BBD47C925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11" name="Audio Recording Jun 17, 2022 at 3:03:41 PM" descr="Audio Recording Jun 17, 2022 at 3:03:41 PM">
            <a:hlinkClick r:id="" action="ppaction://media"/>
            <a:extLst>
              <a:ext uri="{FF2B5EF4-FFF2-40B4-BE49-F238E27FC236}">
                <a16:creationId xmlns:a16="http://schemas.microsoft.com/office/drawing/2014/main" id="{B57BD21B-6073-913D-9D8B-4999BCDF47A4}"/>
              </a:ext>
            </a:extLst>
          </p:cNvPr>
          <p:cNvPicPr>
            <a:picLocks noChangeAspect="1"/>
          </p:cNvPicPr>
          <p:nvPr>
            <a:audioFile r:link="rId1"/>
            <p:extLst>
              <p:ext uri="{DAA4B4D4-6D71-4841-9C94-3DE7FCFB9230}">
                <p14:media xmlns:p14="http://schemas.microsoft.com/office/powerpoint/2010/main" r:embed="rId2">
                  <p14:trim st="2926.7581"/>
                </p14:media>
              </p:ext>
            </p:extLst>
          </p:nvPr>
        </p:nvPicPr>
        <p:blipFill>
          <a:blip r:embed="rId6"/>
          <a:stretch>
            <a:fillRect/>
          </a:stretch>
        </p:blipFill>
        <p:spPr>
          <a:xfrm>
            <a:off x="10391006" y="5917851"/>
            <a:ext cx="812800" cy="812800"/>
          </a:xfrm>
          <a:prstGeom prst="rect">
            <a:avLst/>
          </a:prstGeom>
        </p:spPr>
      </p:pic>
    </p:spTree>
    <p:extLst>
      <p:ext uri="{BB962C8B-B14F-4D97-AF65-F5344CB8AC3E}">
        <p14:creationId xmlns:p14="http://schemas.microsoft.com/office/powerpoint/2010/main" val="250464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B32DCD4-D476-7C52-3F03-8F5F38388C4E}"/>
              </a:ext>
            </a:extLst>
          </p:cNvPr>
          <p:cNvSpPr>
            <a:spLocks noGrp="1"/>
          </p:cNvSpPr>
          <p:nvPr>
            <p:ph type="title"/>
          </p:nvPr>
        </p:nvSpPr>
        <p:spPr>
          <a:xfrm>
            <a:off x="1846985" y="2385913"/>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What our Users Say?</a:t>
            </a:r>
          </a:p>
        </p:txBody>
      </p:sp>
      <p:sp>
        <p:nvSpPr>
          <p:cNvPr id="5" name="TextBox 4">
            <a:extLst>
              <a:ext uri="{FF2B5EF4-FFF2-40B4-BE49-F238E27FC236}">
                <a16:creationId xmlns:a16="http://schemas.microsoft.com/office/drawing/2014/main" id="{7F4B7C23-E6A4-0B84-BB0B-C5032BF7F5C6}"/>
              </a:ext>
            </a:extLst>
          </p:cNvPr>
          <p:cNvSpPr txBox="1"/>
          <p:nvPr/>
        </p:nvSpPr>
        <p:spPr>
          <a:xfrm>
            <a:off x="4363020" y="394264"/>
            <a:ext cx="7371777" cy="6555641"/>
          </a:xfrm>
          <a:prstGeom prst="rect">
            <a:avLst/>
          </a:prstGeom>
          <a:noFill/>
        </p:spPr>
        <p:txBody>
          <a:bodyPr wrap="square" rtlCol="0">
            <a:spAutoFit/>
          </a:bodyPr>
          <a:lstStyle/>
          <a:p>
            <a:r>
              <a:rPr lang="en-US" sz="2000" i="1" dirty="0">
                <a:solidFill>
                  <a:schemeClr val="bg2">
                    <a:lumMod val="25000"/>
                  </a:schemeClr>
                </a:solidFill>
              </a:rPr>
              <a:t>“Harmonizing multiple data sources into comprehensive viewer which gives a more complete picture of the patient's disease state and is a huge time saver.” </a:t>
            </a:r>
          </a:p>
          <a:p>
            <a:r>
              <a:rPr lang="en-US" sz="2000" dirty="0">
                <a:solidFill>
                  <a:schemeClr val="bg2">
                    <a:lumMod val="25000"/>
                  </a:schemeClr>
                </a:solidFill>
              </a:rPr>
              <a:t>                </a:t>
            </a:r>
          </a:p>
          <a:p>
            <a:r>
              <a:rPr lang="en-US" sz="2000" dirty="0">
                <a:solidFill>
                  <a:schemeClr val="bg2">
                    <a:lumMod val="25000"/>
                  </a:schemeClr>
                </a:solidFill>
              </a:rPr>
              <a:t>	 	- Physician from Scleroderma COE</a:t>
            </a:r>
          </a:p>
          <a:p>
            <a:endParaRPr lang="en-US" sz="2000" dirty="0">
              <a:solidFill>
                <a:schemeClr val="bg2">
                  <a:lumMod val="25000"/>
                </a:schemeClr>
              </a:solidFill>
            </a:endParaRPr>
          </a:p>
          <a:p>
            <a:endParaRPr lang="en-US" sz="2000" dirty="0">
              <a:solidFill>
                <a:schemeClr val="bg2">
                  <a:lumMod val="25000"/>
                </a:schemeClr>
              </a:solidFill>
            </a:endParaRPr>
          </a:p>
          <a:p>
            <a:endParaRPr lang="en-US" sz="2000" dirty="0">
              <a:solidFill>
                <a:schemeClr val="bg2">
                  <a:lumMod val="25000"/>
                </a:schemeClr>
              </a:solidFill>
            </a:endParaRPr>
          </a:p>
          <a:p>
            <a:r>
              <a:rPr lang="en-US" sz="2000" i="1" dirty="0">
                <a:solidFill>
                  <a:schemeClr val="bg2">
                    <a:lumMod val="25000"/>
                  </a:schemeClr>
                </a:solidFill>
              </a:rPr>
              <a:t>“It makes very obvious to patients what the trajectory of their illness is. It also demonstrates well our careful documentation thereof!” </a:t>
            </a:r>
          </a:p>
          <a:p>
            <a:r>
              <a:rPr lang="en-US" sz="2000" dirty="0">
                <a:solidFill>
                  <a:schemeClr val="bg2">
                    <a:lumMod val="25000"/>
                  </a:schemeClr>
                </a:solidFill>
              </a:rPr>
              <a:t>	</a:t>
            </a:r>
          </a:p>
          <a:p>
            <a:r>
              <a:rPr lang="en-US" sz="2000" dirty="0">
                <a:solidFill>
                  <a:schemeClr val="bg2">
                    <a:lumMod val="25000"/>
                  </a:schemeClr>
                </a:solidFill>
              </a:rPr>
              <a:t>		- Physician from Multiple Sclerosis COE</a:t>
            </a:r>
          </a:p>
          <a:p>
            <a:endParaRPr lang="en-US" sz="2000" dirty="0">
              <a:solidFill>
                <a:schemeClr val="bg2">
                  <a:lumMod val="25000"/>
                </a:schemeClr>
              </a:solidFill>
            </a:endParaRPr>
          </a:p>
          <a:p>
            <a:endParaRPr lang="en-US" sz="2000" dirty="0">
              <a:solidFill>
                <a:schemeClr val="bg2">
                  <a:lumMod val="25000"/>
                </a:schemeClr>
              </a:solidFill>
            </a:endParaRPr>
          </a:p>
          <a:p>
            <a:endParaRPr lang="en-US" sz="2000" dirty="0">
              <a:solidFill>
                <a:schemeClr val="bg2">
                  <a:lumMod val="25000"/>
                </a:schemeClr>
              </a:solidFill>
            </a:endParaRPr>
          </a:p>
          <a:p>
            <a:r>
              <a:rPr lang="en-US" sz="2000" i="1" dirty="0">
                <a:solidFill>
                  <a:schemeClr val="bg2">
                    <a:lumMod val="25000"/>
                  </a:schemeClr>
                </a:solidFill>
              </a:rPr>
              <a:t>“Information presented succinctly and clearly in a visually appealing way”</a:t>
            </a:r>
          </a:p>
          <a:p>
            <a:r>
              <a:rPr lang="en-US" sz="2000" dirty="0">
                <a:solidFill>
                  <a:schemeClr val="bg2">
                    <a:lumMod val="25000"/>
                  </a:schemeClr>
                </a:solidFill>
              </a:rPr>
              <a:t>	</a:t>
            </a:r>
          </a:p>
          <a:p>
            <a:r>
              <a:rPr lang="en-US" sz="2000" dirty="0">
                <a:solidFill>
                  <a:schemeClr val="bg2">
                    <a:lumMod val="25000"/>
                  </a:schemeClr>
                </a:solidFill>
              </a:rPr>
              <a:t>		- Physician from Nephrology COE 	</a:t>
            </a:r>
            <a:br>
              <a:rPr lang="en-US" sz="2000" dirty="0">
                <a:solidFill>
                  <a:schemeClr val="bg2">
                    <a:lumMod val="25000"/>
                  </a:schemeClr>
                </a:solidFill>
              </a:rPr>
            </a:br>
            <a:endParaRPr lang="en-US" sz="2000" dirty="0">
              <a:solidFill>
                <a:schemeClr val="bg2">
                  <a:lumMod val="25000"/>
                </a:schemeClr>
              </a:solidFill>
            </a:endParaRPr>
          </a:p>
          <a:p>
            <a:endParaRPr lang="en-US" sz="2000" dirty="0">
              <a:solidFill>
                <a:schemeClr val="bg2">
                  <a:lumMod val="25000"/>
                </a:schemeClr>
              </a:solidFill>
            </a:endParaRPr>
          </a:p>
        </p:txBody>
      </p:sp>
      <p:pic>
        <p:nvPicPr>
          <p:cNvPr id="6" name="Audio Recording Jun 17, 2022 at 2:45:58 PM" descr="Audio Recording Jun 17, 2022 at 2:45:58 PM">
            <a:hlinkClick r:id="" action="ppaction://media"/>
            <a:extLst>
              <a:ext uri="{FF2B5EF4-FFF2-40B4-BE49-F238E27FC236}">
                <a16:creationId xmlns:a16="http://schemas.microsoft.com/office/drawing/2014/main" id="{5C2B4B44-7259-91E2-D0CB-5BC415E8576B}"/>
              </a:ext>
            </a:extLst>
          </p:cNvPr>
          <p:cNvPicPr>
            <a:picLocks noChangeAspect="1"/>
          </p:cNvPicPr>
          <p:nvPr>
            <a:audioFile r:link="rId1"/>
            <p:extLst>
              <p:ext uri="{DAA4B4D4-6D71-4841-9C94-3DE7FCFB9230}">
                <p14:media xmlns:p14="http://schemas.microsoft.com/office/powerpoint/2010/main" r:embed="rId2">
                  <p14:trim st="2940.0459"/>
                </p14:media>
              </p:ext>
            </p:extLst>
          </p:nvPr>
        </p:nvPicPr>
        <p:blipFill>
          <a:blip r:embed="rId5"/>
          <a:stretch>
            <a:fillRect/>
          </a:stretch>
        </p:blipFill>
        <p:spPr>
          <a:xfrm>
            <a:off x="11244275" y="5037977"/>
            <a:ext cx="812800" cy="812800"/>
          </a:xfrm>
          <a:prstGeom prst="rect">
            <a:avLst/>
          </a:prstGeom>
        </p:spPr>
      </p:pic>
      <p:pic>
        <p:nvPicPr>
          <p:cNvPr id="11" name="Picture 2">
            <a:extLst>
              <a:ext uri="{FF2B5EF4-FFF2-40B4-BE49-F238E27FC236}">
                <a16:creationId xmlns:a16="http://schemas.microsoft.com/office/drawing/2014/main" id="{60CB4F1A-C28A-4ACB-9522-C6C3F7FB1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13" name="Picture 12" descr="Background pattern&#10;&#10;Description automatically generated">
            <a:extLst>
              <a:ext uri="{FF2B5EF4-FFF2-40B4-BE49-F238E27FC236}">
                <a16:creationId xmlns:a16="http://schemas.microsoft.com/office/drawing/2014/main" id="{3E82F5E1-27CA-B14A-C17D-E3C6650B62AA}"/>
              </a:ext>
            </a:extLst>
          </p:cNvPr>
          <p:cNvPicPr>
            <a:picLocks noChangeAspect="1"/>
          </p:cNvPicPr>
          <p:nvPr/>
        </p:nvPicPr>
        <p:blipFill rotWithShape="1">
          <a:blip r:embed="rId7">
            <a:alphaModFix/>
            <a:extLst>
              <a:ext uri="{28A0092B-C50C-407E-A947-70E740481C1C}">
                <a14:useLocalDpi xmlns:a14="http://schemas.microsoft.com/office/drawing/2010/main"/>
              </a:ext>
            </a:extLst>
          </a:blip>
          <a:srcRect/>
          <a:stretch/>
        </p:blipFill>
        <p:spPr>
          <a:xfrm>
            <a:off x="-62011" y="-429"/>
            <a:ext cx="4165504" cy="6858000"/>
          </a:xfrm>
          <a:prstGeom prst="rect">
            <a:avLst/>
          </a:prstGeom>
          <a:noFill/>
          <a:ln w="88900" cap="sq">
            <a:noFill/>
            <a:miter lim="800000"/>
          </a:ln>
          <a:effectLst>
            <a:outerShdw dist="18000" sx="1000" sy="1000" algn="tl" rotWithShape="0">
              <a:srgbClr val="000000"/>
            </a:outerShdw>
          </a:effectLst>
          <a:scene3d>
            <a:camera prst="orthographicFront"/>
            <a:lightRig rig="twoPt" dir="t">
              <a:rot lat="0" lon="0" rev="7200000"/>
            </a:lightRig>
          </a:scene3d>
          <a:sp3d>
            <a:bevelT w="25400" h="19050"/>
            <a:contourClr>
              <a:srgbClr val="FFFFFF"/>
            </a:contourClr>
          </a:sp3d>
        </p:spPr>
      </p:pic>
      <p:sp>
        <p:nvSpPr>
          <p:cNvPr id="15" name="Title 1">
            <a:extLst>
              <a:ext uri="{FF2B5EF4-FFF2-40B4-BE49-F238E27FC236}">
                <a16:creationId xmlns:a16="http://schemas.microsoft.com/office/drawing/2014/main" id="{C6594737-9C2C-F64C-C5A9-FE91DCDDE6A8}"/>
              </a:ext>
            </a:extLst>
          </p:cNvPr>
          <p:cNvSpPr txBox="1">
            <a:spLocks/>
          </p:cNvSpPr>
          <p:nvPr/>
        </p:nvSpPr>
        <p:spPr>
          <a:xfrm>
            <a:off x="322278" y="1966071"/>
            <a:ext cx="2880828" cy="30719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FFFF"/>
                </a:solidFill>
                <a:latin typeface="+mn-lt"/>
              </a:rPr>
              <a:t>What our Users Say?</a:t>
            </a:r>
          </a:p>
        </p:txBody>
      </p:sp>
    </p:spTree>
    <p:extLst>
      <p:ext uri="{BB962C8B-B14F-4D97-AF65-F5344CB8AC3E}">
        <p14:creationId xmlns:p14="http://schemas.microsoft.com/office/powerpoint/2010/main" val="83409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20ED4761-E76E-CD82-F9CC-B484ED35FBA3}"/>
              </a:ext>
            </a:extLst>
          </p:cNvPr>
          <p:cNvPicPr>
            <a:picLocks noChangeAspect="1"/>
          </p:cNvPicPr>
          <p:nvPr/>
        </p:nvPicPr>
        <p:blipFill rotWithShape="1">
          <a:blip r:embed="rId5">
            <a:alphaModFix/>
            <a:extLst>
              <a:ext uri="{BEBA8EAE-BF5A-486C-A8C5-ECC9F3942E4B}">
                <a14:imgProps xmlns:a14="http://schemas.microsoft.com/office/drawing/2010/main">
                  <a14:imgLayer r:embed="rId6">
                    <a14:imgEffect>
                      <a14:sharpenSoften amount="26000"/>
                    </a14:imgEffect>
                  </a14:imgLayer>
                </a14:imgProps>
              </a:ext>
            </a:extLst>
          </a:blip>
          <a:srcRect l="1623" t="5126" r="11440" b="73"/>
          <a:stretch/>
        </p:blipFill>
        <p:spPr>
          <a:xfrm>
            <a:off x="4866812" y="670976"/>
            <a:ext cx="6602216" cy="5533866"/>
          </a:xfrm>
          <a:prstGeom prst="rect">
            <a:avLst/>
          </a:prstGeom>
        </p:spPr>
      </p:pic>
      <p:pic>
        <p:nvPicPr>
          <p:cNvPr id="4" name="Audio Recording Jun 17, 2022 at 3:06:17 PM" descr="Audio Recording Jun 17, 2022 at 3:06:17 PM">
            <a:hlinkClick r:id="" action="ppaction://media"/>
            <a:extLst>
              <a:ext uri="{FF2B5EF4-FFF2-40B4-BE49-F238E27FC236}">
                <a16:creationId xmlns:a16="http://schemas.microsoft.com/office/drawing/2014/main" id="{1EA39E73-A670-5A4D-27AD-E349101078CC}"/>
              </a:ext>
            </a:extLst>
          </p:cNvPr>
          <p:cNvPicPr>
            <a:picLocks noChangeAspect="1"/>
          </p:cNvPicPr>
          <p:nvPr>
            <a:audioFile r:link="rId1"/>
            <p:extLst>
              <p:ext uri="{DAA4B4D4-6D71-4841-9C94-3DE7FCFB9230}">
                <p14:media xmlns:p14="http://schemas.microsoft.com/office/powerpoint/2010/main" r:embed="rId2">
                  <p14:trim st="934.6375"/>
                </p14:media>
              </p:ext>
            </p:extLst>
          </p:nvPr>
        </p:nvPicPr>
        <p:blipFill>
          <a:blip r:embed="rId7"/>
          <a:stretch>
            <a:fillRect/>
          </a:stretch>
        </p:blipFill>
        <p:spPr>
          <a:xfrm>
            <a:off x="11265270" y="5125999"/>
            <a:ext cx="812800" cy="812800"/>
          </a:xfrm>
          <a:prstGeom prst="rect">
            <a:avLst/>
          </a:prstGeom>
        </p:spPr>
      </p:pic>
      <p:pic>
        <p:nvPicPr>
          <p:cNvPr id="11" name="Picture 2">
            <a:extLst>
              <a:ext uri="{FF2B5EF4-FFF2-40B4-BE49-F238E27FC236}">
                <a16:creationId xmlns:a16="http://schemas.microsoft.com/office/drawing/2014/main" id="{5E1164CA-5A92-EEB8-D196-6A4CB7F6EB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9324" y="6085871"/>
            <a:ext cx="924693" cy="742950"/>
          </a:xfrm>
          <a:prstGeom prst="rect">
            <a:avLst/>
          </a:prstGeom>
          <a:solidFill>
            <a:schemeClr val="bg1">
              <a:alpha val="0"/>
            </a:schemeClr>
          </a:solidFill>
        </p:spPr>
      </p:pic>
      <p:pic>
        <p:nvPicPr>
          <p:cNvPr id="13" name="Picture 12" descr="Background pattern&#10;&#10;Description automatically generated">
            <a:extLst>
              <a:ext uri="{FF2B5EF4-FFF2-40B4-BE49-F238E27FC236}">
                <a16:creationId xmlns:a16="http://schemas.microsoft.com/office/drawing/2014/main" id="{B4BCC9B0-450B-4377-CE10-1228D466A761}"/>
              </a:ext>
            </a:extLst>
          </p:cNvPr>
          <p:cNvPicPr>
            <a:picLocks noChangeAspect="1"/>
          </p:cNvPicPr>
          <p:nvPr/>
        </p:nvPicPr>
        <p:blipFill rotWithShape="1">
          <a:blip r:embed="rId9">
            <a:alphaModFix/>
            <a:extLst>
              <a:ext uri="{28A0092B-C50C-407E-A947-70E740481C1C}">
                <a14:useLocalDpi xmlns:a14="http://schemas.microsoft.com/office/drawing/2010/main"/>
              </a:ext>
            </a:extLst>
          </a:blip>
          <a:srcRect/>
          <a:stretch/>
        </p:blipFill>
        <p:spPr>
          <a:xfrm>
            <a:off x="-62011" y="-429"/>
            <a:ext cx="4165504" cy="6858000"/>
          </a:xfrm>
          <a:prstGeom prst="rect">
            <a:avLst/>
          </a:prstGeom>
          <a:noFill/>
          <a:ln w="88900" cap="sq">
            <a:noFill/>
            <a:miter lim="800000"/>
          </a:ln>
          <a:effectLst>
            <a:outerShdw dist="18000" sx="1000" sy="1000" algn="tl" rotWithShape="0">
              <a:srgbClr val="000000"/>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734D147A-1A2D-9C65-60BB-F9B27351B635}"/>
              </a:ext>
            </a:extLst>
          </p:cNvPr>
          <p:cNvSpPr>
            <a:spLocks noGrp="1"/>
          </p:cNvSpPr>
          <p:nvPr>
            <p:ph type="title"/>
          </p:nvPr>
        </p:nvSpPr>
        <p:spPr>
          <a:xfrm>
            <a:off x="343273" y="1272159"/>
            <a:ext cx="3268944" cy="5219131"/>
          </a:xfrm>
        </p:spPr>
        <p:txBody>
          <a:bodyPr>
            <a:normAutofit fontScale="90000"/>
          </a:bodyPr>
          <a:lstStyle/>
          <a:p>
            <a:r>
              <a:rPr lang="en-US" sz="3200" dirty="0">
                <a:solidFill>
                  <a:schemeClr val="bg1"/>
                </a:solidFill>
              </a:rPr>
              <a:t>Ready to get powerful insights built into your clinical decision- making process?</a:t>
            </a:r>
            <a:br>
              <a:rPr lang="en-US" sz="3200" dirty="0">
                <a:solidFill>
                  <a:schemeClr val="bg1"/>
                </a:solidFill>
              </a:rPr>
            </a:br>
            <a:br>
              <a:rPr lang="en-US" sz="3200" dirty="0">
                <a:solidFill>
                  <a:schemeClr val="bg1"/>
                </a:solidFill>
              </a:rPr>
            </a:br>
            <a:r>
              <a:rPr lang="en-US" sz="3200" dirty="0">
                <a:solidFill>
                  <a:schemeClr val="bg1"/>
                </a:solidFill>
              </a:rPr>
              <a:t>We are here to help!</a:t>
            </a: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279261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1523999" y="2818267"/>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dirty="0">
              <a:solidFill>
                <a:schemeClr val="bg1"/>
              </a:solidFill>
            </a:endParaRP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020" y="1530979"/>
            <a:ext cx="4414575" cy="5886100"/>
          </a:xfrm>
          <a:prstGeom prst="rect">
            <a:avLst/>
          </a:prstGeom>
        </p:spPr>
      </p:pic>
      <p:sp>
        <p:nvSpPr>
          <p:cNvPr id="5" name="TextBox 4">
            <a:extLst>
              <a:ext uri="{FF2B5EF4-FFF2-40B4-BE49-F238E27FC236}">
                <a16:creationId xmlns:a16="http://schemas.microsoft.com/office/drawing/2014/main" id="{F5CC02E1-69D6-12A6-9FC5-DDFC34906150}"/>
              </a:ext>
            </a:extLst>
          </p:cNvPr>
          <p:cNvSpPr txBox="1"/>
          <p:nvPr/>
        </p:nvSpPr>
        <p:spPr>
          <a:xfrm>
            <a:off x="4493830" y="2820182"/>
            <a:ext cx="2561214" cy="707886"/>
          </a:xfrm>
          <a:prstGeom prst="rect">
            <a:avLst/>
          </a:prstGeom>
          <a:noFill/>
        </p:spPr>
        <p:txBody>
          <a:bodyPr wrap="none" rtlCol="0">
            <a:spAutoFit/>
          </a:bodyPr>
          <a:lstStyle/>
          <a:p>
            <a:pPr algn="ctr"/>
            <a:r>
              <a:rPr lang="en-US" sz="4000" b="1" dirty="0">
                <a:solidFill>
                  <a:schemeClr val="bg1"/>
                </a:solidFill>
              </a:rPr>
              <a:t>Thank you!</a:t>
            </a:r>
          </a:p>
        </p:txBody>
      </p:sp>
      <p:pic>
        <p:nvPicPr>
          <p:cNvPr id="6" name="Picture 5">
            <a:extLst>
              <a:ext uri="{FF2B5EF4-FFF2-40B4-BE49-F238E27FC236}">
                <a16:creationId xmlns:a16="http://schemas.microsoft.com/office/drawing/2014/main" id="{5F1B8DF4-40C4-9310-2E1B-EB9B3CEA7671}"/>
              </a:ext>
            </a:extLst>
          </p:cNvPr>
          <p:cNvPicPr>
            <a:picLocks noChangeAspect="1"/>
          </p:cNvPicPr>
          <p:nvPr/>
        </p:nvPicPr>
        <p:blipFill>
          <a:blip r:embed="rId5"/>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4074127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3AAC-4C06-0B7B-E1BB-01FA197E9D1C}"/>
              </a:ext>
            </a:extLst>
          </p:cNvPr>
          <p:cNvSpPr>
            <a:spLocks noGrp="1"/>
          </p:cNvSpPr>
          <p:nvPr>
            <p:ph type="title"/>
          </p:nvPr>
        </p:nvSpPr>
        <p:spPr>
          <a:xfrm>
            <a:off x="251792" y="18255"/>
            <a:ext cx="10515600" cy="1325563"/>
          </a:xfrm>
        </p:spPr>
        <p:txBody>
          <a:bodyPr>
            <a:normAutofit/>
          </a:bodyPr>
          <a:lstStyle/>
          <a:p>
            <a:r>
              <a:rPr lang="en-US" sz="4000" b="1" dirty="0">
                <a:solidFill>
                  <a:schemeClr val="bg2">
                    <a:lumMod val="25000"/>
                  </a:schemeClr>
                </a:solidFill>
                <a:latin typeface="+mn-lt"/>
              </a:rPr>
              <a:t>Meet Dr. Jane</a:t>
            </a:r>
          </a:p>
        </p:txBody>
      </p:sp>
      <p:sp>
        <p:nvSpPr>
          <p:cNvPr id="7" name="Content Placeholder 2">
            <a:extLst>
              <a:ext uri="{FF2B5EF4-FFF2-40B4-BE49-F238E27FC236}">
                <a16:creationId xmlns:a16="http://schemas.microsoft.com/office/drawing/2014/main" id="{B6B66EE1-B84C-89EC-6205-79FFC2E3AB05}"/>
              </a:ext>
            </a:extLst>
          </p:cNvPr>
          <p:cNvSpPr>
            <a:spLocks noGrp="1"/>
          </p:cNvSpPr>
          <p:nvPr>
            <p:ph idx="1"/>
          </p:nvPr>
        </p:nvSpPr>
        <p:spPr>
          <a:xfrm>
            <a:off x="460513" y="1584721"/>
            <a:ext cx="6645965" cy="4507966"/>
          </a:xfrm>
        </p:spPr>
        <p:txBody>
          <a:bodyPr>
            <a:normAutofit fontScale="92500" lnSpcReduction="10000"/>
          </a:bodyPr>
          <a:lstStyle/>
          <a:p>
            <a:pPr marL="0" indent="0">
              <a:buNone/>
            </a:pPr>
            <a:r>
              <a:rPr lang="en-US" dirty="0">
                <a:solidFill>
                  <a:schemeClr val="bg2">
                    <a:lumMod val="25000"/>
                  </a:schemeClr>
                </a:solidFill>
              </a:rPr>
              <a:t>A cardiologist whose research focuses on understanding the effects of estrogen in aiding cardiac function on patients diagnosed with diabetes. </a:t>
            </a:r>
          </a:p>
          <a:p>
            <a:pPr marL="0" indent="0">
              <a:buNone/>
            </a:pPr>
            <a:endParaRPr lang="en-US" dirty="0">
              <a:solidFill>
                <a:schemeClr val="bg2">
                  <a:lumMod val="25000"/>
                </a:schemeClr>
              </a:solidFill>
            </a:endParaRPr>
          </a:p>
          <a:p>
            <a:pPr marL="0" indent="0">
              <a:buNone/>
            </a:pPr>
            <a:r>
              <a:rPr lang="en-US" dirty="0">
                <a:solidFill>
                  <a:schemeClr val="bg2">
                    <a:lumMod val="25000"/>
                  </a:schemeClr>
                </a:solidFill>
              </a:rPr>
              <a:t>She wants to: </a:t>
            </a:r>
          </a:p>
          <a:p>
            <a:r>
              <a:rPr lang="en-US" dirty="0">
                <a:solidFill>
                  <a:schemeClr val="bg2">
                    <a:lumMod val="25000"/>
                  </a:schemeClr>
                </a:solidFill>
              </a:rPr>
              <a:t>Map her patients to the population and understand their prognosis with her treatment in-light of the medications and other interventions. </a:t>
            </a:r>
          </a:p>
          <a:p>
            <a:r>
              <a:rPr lang="en-US" dirty="0">
                <a:solidFill>
                  <a:schemeClr val="bg2">
                    <a:lumMod val="25000"/>
                  </a:schemeClr>
                </a:solidFill>
              </a:rPr>
              <a:t>Assess disease trajectory and treatment options in context of patient subset</a:t>
            </a:r>
          </a:p>
          <a:p>
            <a:endParaRPr lang="en-US" dirty="0">
              <a:solidFill>
                <a:schemeClr val="bg2">
                  <a:lumMod val="25000"/>
                </a:schemeClr>
              </a:solidFill>
            </a:endParaRPr>
          </a:p>
          <a:p>
            <a:endParaRPr lang="en-US" dirty="0">
              <a:solidFill>
                <a:schemeClr val="bg2">
                  <a:lumMod val="25000"/>
                </a:schemeClr>
              </a:solidFill>
            </a:endParaRPr>
          </a:p>
          <a:p>
            <a:endParaRPr lang="en-US" dirty="0">
              <a:solidFill>
                <a:schemeClr val="bg2">
                  <a:lumMod val="25000"/>
                </a:schemeClr>
              </a:solidFill>
            </a:endParaRPr>
          </a:p>
          <a:p>
            <a:endParaRPr lang="en-US" dirty="0">
              <a:solidFill>
                <a:schemeClr val="bg2">
                  <a:lumMod val="25000"/>
                </a:schemeClr>
              </a:solidFill>
            </a:endParaRPr>
          </a:p>
          <a:p>
            <a:endParaRPr lang="en-US" dirty="0">
              <a:solidFill>
                <a:schemeClr val="bg2">
                  <a:lumMod val="25000"/>
                </a:schemeClr>
              </a:solidFill>
            </a:endParaRPr>
          </a:p>
          <a:p>
            <a:pPr marL="0" indent="0">
              <a:buNone/>
            </a:pPr>
            <a:endParaRPr lang="en-US" dirty="0">
              <a:solidFill>
                <a:schemeClr val="bg2">
                  <a:lumMod val="25000"/>
                </a:schemeClr>
              </a:solidFill>
            </a:endParaRPr>
          </a:p>
          <a:p>
            <a:endParaRPr lang="en-US" dirty="0">
              <a:solidFill>
                <a:schemeClr val="bg2">
                  <a:lumMod val="25000"/>
                </a:schemeClr>
              </a:solidFill>
            </a:endParaRPr>
          </a:p>
          <a:p>
            <a:pPr marL="0" indent="0">
              <a:buNone/>
            </a:pPr>
            <a:endParaRPr lang="en-US" dirty="0">
              <a:solidFill>
                <a:schemeClr val="bg2">
                  <a:lumMod val="25000"/>
                </a:schemeClr>
              </a:solidFill>
            </a:endParaRPr>
          </a:p>
        </p:txBody>
      </p:sp>
      <p:pic>
        <p:nvPicPr>
          <p:cNvPr id="6" name="Picture 2">
            <a:extLst>
              <a:ext uri="{FF2B5EF4-FFF2-40B4-BE49-F238E27FC236}">
                <a16:creationId xmlns:a16="http://schemas.microsoft.com/office/drawing/2014/main" id="{2CEE20B0-CFBB-18F3-D175-AB848E84F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4" name="Picture 4" descr="Free A Doctor in a Video Conference Using a Laptop Stock Photo">
            <a:extLst>
              <a:ext uri="{FF2B5EF4-FFF2-40B4-BE49-F238E27FC236}">
                <a16:creationId xmlns:a16="http://schemas.microsoft.com/office/drawing/2014/main" id="{1CE4BC73-286E-0261-6179-E6EAFA1EF3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6477" y="683314"/>
            <a:ext cx="4250035" cy="574746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Recording Jun 17, 2022 at 1:59:02 PM" descr="Audio Recording Jun 17, 2022 at 1:59:02 PM">
            <a:hlinkClick r:id="" action="ppaction://media"/>
            <a:extLst>
              <a:ext uri="{FF2B5EF4-FFF2-40B4-BE49-F238E27FC236}">
                <a16:creationId xmlns:a16="http://schemas.microsoft.com/office/drawing/2014/main" id="{7B870234-678E-68F1-8E5B-D0AAEF7B860A}"/>
              </a:ext>
            </a:extLst>
          </p:cNvPr>
          <p:cNvPicPr>
            <a:picLocks noChangeAspect="1"/>
          </p:cNvPicPr>
          <p:nvPr>
            <a:audioFile r:link="rId1"/>
            <p:extLst>
              <p:ext uri="{DAA4B4D4-6D71-4841-9C94-3DE7FCFB9230}">
                <p14:media xmlns:p14="http://schemas.microsoft.com/office/powerpoint/2010/main" r:embed="rId2">
                  <p14:trim st="1414.9812"/>
                </p14:media>
              </p:ext>
            </p:extLst>
          </p:nvPr>
        </p:nvPicPr>
        <p:blipFill>
          <a:blip r:embed="rId7"/>
          <a:stretch>
            <a:fillRect/>
          </a:stretch>
        </p:blipFill>
        <p:spPr>
          <a:xfrm>
            <a:off x="11325087" y="5174901"/>
            <a:ext cx="812800" cy="812800"/>
          </a:xfrm>
          <a:prstGeom prst="rect">
            <a:avLst/>
          </a:prstGeom>
        </p:spPr>
      </p:pic>
    </p:spTree>
    <p:extLst>
      <p:ext uri="{BB962C8B-B14F-4D97-AF65-F5344CB8AC3E}">
        <p14:creationId xmlns:p14="http://schemas.microsoft.com/office/powerpoint/2010/main" val="92447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F33F1D-8740-D18A-2484-DFB33A136D62}"/>
              </a:ext>
            </a:extLst>
          </p:cNvPr>
          <p:cNvSpPr>
            <a:spLocks noGrp="1"/>
          </p:cNvSpPr>
          <p:nvPr>
            <p:ph idx="1"/>
          </p:nvPr>
        </p:nvSpPr>
        <p:spPr>
          <a:xfrm>
            <a:off x="480391" y="752198"/>
            <a:ext cx="11128513" cy="5211279"/>
          </a:xfrm>
        </p:spPr>
        <p:txBody>
          <a:bodyPr/>
          <a:lstStyle/>
          <a:p>
            <a:pPr marL="0" indent="0">
              <a:buNone/>
            </a:pPr>
            <a:r>
              <a:rPr lang="en-US" dirty="0">
                <a:solidFill>
                  <a:schemeClr val="bg2">
                    <a:lumMod val="25000"/>
                  </a:schemeClr>
                </a:solidFill>
              </a:rPr>
              <a:t>But she is facing roadblocks in achieving them. </a:t>
            </a:r>
          </a:p>
          <a:p>
            <a:pPr marL="0" indent="0">
              <a:buNone/>
            </a:pPr>
            <a:endParaRPr lang="en-US" dirty="0">
              <a:solidFill>
                <a:schemeClr val="bg2">
                  <a:lumMod val="25000"/>
                </a:schemeClr>
              </a:solidFill>
            </a:endParaRPr>
          </a:p>
          <a:p>
            <a:r>
              <a:rPr lang="en-US" dirty="0">
                <a:solidFill>
                  <a:schemeClr val="bg2">
                    <a:lumMod val="25000"/>
                  </a:schemeClr>
                </a:solidFill>
              </a:rPr>
              <a:t>Need to refer multiple data sources to assess disease parameters make it time consuming</a:t>
            </a:r>
          </a:p>
          <a:p>
            <a:r>
              <a:rPr lang="en-US" dirty="0">
                <a:solidFill>
                  <a:schemeClr val="bg2">
                    <a:lumMod val="25000"/>
                  </a:schemeClr>
                </a:solidFill>
              </a:rPr>
              <a:t>EMR is displayed in tabular format, making it hard to interpret.</a:t>
            </a:r>
          </a:p>
          <a:p>
            <a:r>
              <a:rPr lang="en-US" dirty="0">
                <a:solidFill>
                  <a:schemeClr val="bg2">
                    <a:lumMod val="25000"/>
                  </a:schemeClr>
                </a:solidFill>
              </a:rPr>
              <a:t>Lastly, without a unified view, she is having a hard time collating information together to look at the larger picture.</a:t>
            </a:r>
          </a:p>
          <a:p>
            <a:endParaRPr lang="en-US" dirty="0">
              <a:solidFill>
                <a:schemeClr val="bg2">
                  <a:lumMod val="25000"/>
                </a:schemeClr>
              </a:solidFill>
            </a:endParaRPr>
          </a:p>
        </p:txBody>
      </p:sp>
      <p:pic>
        <p:nvPicPr>
          <p:cNvPr id="4" name="Picture 2">
            <a:extLst>
              <a:ext uri="{FF2B5EF4-FFF2-40B4-BE49-F238E27FC236}">
                <a16:creationId xmlns:a16="http://schemas.microsoft.com/office/drawing/2014/main" id="{C9BD5E1F-85C2-F100-760D-9AB82B597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5" name="Audio Recording Jun 17, 2022 at 2:00:19 PM" descr="Audio Recording Jun 17, 2022 at 2:00:19 PM">
            <a:hlinkClick r:id="" action="ppaction://media"/>
            <a:extLst>
              <a:ext uri="{FF2B5EF4-FFF2-40B4-BE49-F238E27FC236}">
                <a16:creationId xmlns:a16="http://schemas.microsoft.com/office/drawing/2014/main" id="{BFE4545A-7189-E383-41A5-BD8199711B92}"/>
              </a:ext>
            </a:extLst>
          </p:cNvPr>
          <p:cNvPicPr>
            <a:picLocks noChangeAspect="1"/>
          </p:cNvPicPr>
          <p:nvPr>
            <a:audioFile r:link="rId1"/>
            <p:extLst>
              <p:ext uri="{DAA4B4D4-6D71-4841-9C94-3DE7FCFB9230}">
                <p14:media xmlns:p14="http://schemas.microsoft.com/office/powerpoint/2010/main" r:embed="rId2">
                  <p14:trim st="2480.6567"/>
                </p14:media>
              </p:ext>
            </p:extLst>
          </p:nvPr>
        </p:nvPicPr>
        <p:blipFill>
          <a:blip r:embed="rId6"/>
          <a:stretch>
            <a:fillRect/>
          </a:stretch>
        </p:blipFill>
        <p:spPr>
          <a:xfrm>
            <a:off x="10391006" y="5952776"/>
            <a:ext cx="812800" cy="812800"/>
          </a:xfrm>
          <a:prstGeom prst="rect">
            <a:avLst/>
          </a:prstGeom>
        </p:spPr>
      </p:pic>
    </p:spTree>
    <p:extLst>
      <p:ext uri="{BB962C8B-B14F-4D97-AF65-F5344CB8AC3E}">
        <p14:creationId xmlns:p14="http://schemas.microsoft.com/office/powerpoint/2010/main" val="12180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1523999" y="2818267"/>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dirty="0">
              <a:solidFill>
                <a:schemeClr val="bg1"/>
              </a:solidFill>
            </a:endParaRP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020" y="1530979"/>
            <a:ext cx="4414575" cy="5886100"/>
          </a:xfrm>
          <a:prstGeom prst="rect">
            <a:avLst/>
          </a:prstGeom>
        </p:spPr>
      </p:pic>
      <p:sp>
        <p:nvSpPr>
          <p:cNvPr id="2" name="TextBox 1">
            <a:extLst>
              <a:ext uri="{FF2B5EF4-FFF2-40B4-BE49-F238E27FC236}">
                <a16:creationId xmlns:a16="http://schemas.microsoft.com/office/drawing/2014/main" id="{C3E91DEE-67C2-7FD4-7A52-5AEA3450FBB3}"/>
              </a:ext>
            </a:extLst>
          </p:cNvPr>
          <p:cNvSpPr txBox="1"/>
          <p:nvPr/>
        </p:nvSpPr>
        <p:spPr>
          <a:xfrm>
            <a:off x="4733125" y="2820182"/>
            <a:ext cx="2082621" cy="769441"/>
          </a:xfrm>
          <a:prstGeom prst="rect">
            <a:avLst/>
          </a:prstGeom>
          <a:noFill/>
        </p:spPr>
        <p:txBody>
          <a:bodyPr wrap="none" rtlCol="0">
            <a:spAutoFit/>
          </a:bodyPr>
          <a:lstStyle/>
          <a:p>
            <a:pPr algn="ctr"/>
            <a:r>
              <a:rPr lang="en-US" sz="4400" dirty="0">
                <a:solidFill>
                  <a:schemeClr val="bg1"/>
                </a:solidFill>
              </a:rPr>
              <a:t>Solution</a:t>
            </a:r>
          </a:p>
        </p:txBody>
      </p:sp>
      <p:pic>
        <p:nvPicPr>
          <p:cNvPr id="9" name="Picture 8">
            <a:extLst>
              <a:ext uri="{FF2B5EF4-FFF2-40B4-BE49-F238E27FC236}">
                <a16:creationId xmlns:a16="http://schemas.microsoft.com/office/drawing/2014/main" id="{6511E69A-1EB3-CBF8-8970-92DBE98A1602}"/>
              </a:ext>
            </a:extLst>
          </p:cNvPr>
          <p:cNvPicPr>
            <a:picLocks noChangeAspect="1"/>
          </p:cNvPicPr>
          <p:nvPr/>
        </p:nvPicPr>
        <p:blipFill>
          <a:blip r:embed="rId5"/>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564935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00906A9-EBE0-EEAD-CA5E-93BEF50256DB}"/>
              </a:ext>
            </a:extLst>
          </p:cNvPr>
          <p:cNvPicPr>
            <a:picLocks noChangeAspect="1"/>
          </p:cNvPicPr>
          <p:nvPr/>
        </p:nvPicPr>
        <p:blipFill rotWithShape="1">
          <a:blip r:embed="rId5">
            <a:alphaModFix/>
            <a:extLst>
              <a:ext uri="{28A0092B-C50C-407E-A947-70E740481C1C}">
                <a14:useLocalDpi xmlns:a14="http://schemas.microsoft.com/office/drawing/2010/main"/>
              </a:ext>
            </a:extLst>
          </a:blip>
          <a:srcRect/>
          <a:stretch/>
        </p:blipFill>
        <p:spPr>
          <a:xfrm>
            <a:off x="6048536" y="0"/>
            <a:ext cx="6143464" cy="6858000"/>
          </a:xfrm>
          <a:prstGeom prst="rect">
            <a:avLst/>
          </a:prstGeom>
          <a:noFill/>
          <a:ln w="88900" cap="sq">
            <a:noFill/>
            <a:miter lim="800000"/>
          </a:ln>
          <a:effectLst>
            <a:outerShdw dist="18000" sx="1000" sy="1000" algn="tl" rotWithShape="0">
              <a:srgbClr val="000000"/>
            </a:outerShdw>
          </a:effectLst>
          <a:scene3d>
            <a:camera prst="orthographicFront"/>
            <a:lightRig rig="twoPt" dir="t">
              <a:rot lat="0" lon="0" rev="7200000"/>
            </a:lightRig>
          </a:scene3d>
          <a:sp3d>
            <a:bevelT w="25400" h="19050"/>
            <a:contourClr>
              <a:srgbClr val="FFFFFF"/>
            </a:contourClr>
          </a:sp3d>
        </p:spPr>
      </p:pic>
      <p:sp>
        <p:nvSpPr>
          <p:cNvPr id="7" name="Title 14">
            <a:extLst>
              <a:ext uri="{FF2B5EF4-FFF2-40B4-BE49-F238E27FC236}">
                <a16:creationId xmlns:a16="http://schemas.microsoft.com/office/drawing/2014/main" id="{469C8BF4-D021-90D9-19DF-EB247FA00019}"/>
              </a:ext>
            </a:extLst>
          </p:cNvPr>
          <p:cNvSpPr txBox="1">
            <a:spLocks/>
          </p:cNvSpPr>
          <p:nvPr/>
        </p:nvSpPr>
        <p:spPr>
          <a:xfrm>
            <a:off x="331789" y="406400"/>
            <a:ext cx="5345110" cy="6659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24C8F"/>
                </a:solidFill>
                <a:latin typeface="+mn-lt"/>
              </a:rPr>
              <a:t>What’s the Solution?</a:t>
            </a:r>
            <a:endParaRPr lang="en-US" sz="4000" dirty="0">
              <a:solidFill>
                <a:srgbClr val="024C8F"/>
              </a:solidFill>
              <a:latin typeface="+mn-lt"/>
            </a:endParaRPr>
          </a:p>
        </p:txBody>
      </p:sp>
      <p:sp>
        <p:nvSpPr>
          <p:cNvPr id="9" name="TextBox 8">
            <a:extLst>
              <a:ext uri="{FF2B5EF4-FFF2-40B4-BE49-F238E27FC236}">
                <a16:creationId xmlns:a16="http://schemas.microsoft.com/office/drawing/2014/main" id="{48C3C2A2-9EBA-7A6F-F05D-111747D00486}"/>
              </a:ext>
            </a:extLst>
          </p:cNvPr>
          <p:cNvSpPr txBox="1"/>
          <p:nvPr/>
        </p:nvSpPr>
        <p:spPr>
          <a:xfrm>
            <a:off x="339718" y="1323542"/>
            <a:ext cx="5337181" cy="1200329"/>
          </a:xfrm>
          <a:prstGeom prst="rect">
            <a:avLst/>
          </a:prstGeom>
          <a:noFill/>
        </p:spPr>
        <p:txBody>
          <a:bodyPr wrap="square" rtlCol="0">
            <a:spAutoFit/>
          </a:bodyPr>
          <a:lstStyle/>
          <a:p>
            <a:r>
              <a:rPr lang="en-US" sz="2400" dirty="0">
                <a:solidFill>
                  <a:schemeClr val="bg2">
                    <a:lumMod val="25000"/>
                  </a:schemeClr>
                </a:solidFill>
              </a:rPr>
              <a:t>Unified view of curated data normalized on a common longitudinal scale</a:t>
            </a:r>
          </a:p>
          <a:p>
            <a:endParaRPr lang="en-US" sz="2400" dirty="0">
              <a:solidFill>
                <a:schemeClr val="bg2">
                  <a:lumMod val="25000"/>
                </a:schemeClr>
              </a:solidFill>
            </a:endParaRPr>
          </a:p>
        </p:txBody>
      </p:sp>
      <p:sp>
        <p:nvSpPr>
          <p:cNvPr id="12" name="Content Placeholder 2">
            <a:extLst>
              <a:ext uri="{FF2B5EF4-FFF2-40B4-BE49-F238E27FC236}">
                <a16:creationId xmlns:a16="http://schemas.microsoft.com/office/drawing/2014/main" id="{3C4C7C42-9B4D-D5FA-C509-7643CA19A551}"/>
              </a:ext>
            </a:extLst>
          </p:cNvPr>
          <p:cNvSpPr>
            <a:spLocks noGrp="1"/>
          </p:cNvSpPr>
          <p:nvPr>
            <p:ph idx="1"/>
          </p:nvPr>
        </p:nvSpPr>
        <p:spPr>
          <a:xfrm>
            <a:off x="2222639" y="2832926"/>
            <a:ext cx="3066006" cy="596074"/>
          </a:xfrm>
        </p:spPr>
        <p:txBody>
          <a:bodyPr>
            <a:noAutofit/>
          </a:bodyPr>
          <a:lstStyle/>
          <a:p>
            <a:pPr marL="0" indent="0">
              <a:buNone/>
            </a:pPr>
            <a:r>
              <a:rPr lang="en-US" dirty="0">
                <a:solidFill>
                  <a:schemeClr val="bg2">
                    <a:lumMod val="25000"/>
                  </a:schemeClr>
                </a:solidFill>
              </a:rPr>
              <a:t>Medication Panels</a:t>
            </a:r>
          </a:p>
        </p:txBody>
      </p:sp>
      <p:sp>
        <p:nvSpPr>
          <p:cNvPr id="13" name="Content Placeholder 2">
            <a:extLst>
              <a:ext uri="{FF2B5EF4-FFF2-40B4-BE49-F238E27FC236}">
                <a16:creationId xmlns:a16="http://schemas.microsoft.com/office/drawing/2014/main" id="{4CD04EAC-DDAC-E6D8-C087-CA336425FEB1}"/>
              </a:ext>
            </a:extLst>
          </p:cNvPr>
          <p:cNvSpPr txBox="1">
            <a:spLocks/>
          </p:cNvSpPr>
          <p:nvPr/>
        </p:nvSpPr>
        <p:spPr>
          <a:xfrm>
            <a:off x="1656587" y="4165946"/>
            <a:ext cx="5054600" cy="8406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800" dirty="0">
                <a:solidFill>
                  <a:schemeClr val="bg2">
                    <a:lumMod val="25000"/>
                  </a:schemeClr>
                </a:solidFill>
              </a:rPr>
              <a:t> Discrete Patient Events</a:t>
            </a:r>
          </a:p>
        </p:txBody>
      </p:sp>
      <p:sp>
        <p:nvSpPr>
          <p:cNvPr id="14" name="Content Placeholder 2">
            <a:extLst>
              <a:ext uri="{FF2B5EF4-FFF2-40B4-BE49-F238E27FC236}">
                <a16:creationId xmlns:a16="http://schemas.microsoft.com/office/drawing/2014/main" id="{9901D289-7AA5-C58E-CF68-11EB200D2063}"/>
              </a:ext>
            </a:extLst>
          </p:cNvPr>
          <p:cNvSpPr txBox="1">
            <a:spLocks/>
          </p:cNvSpPr>
          <p:nvPr/>
        </p:nvSpPr>
        <p:spPr>
          <a:xfrm>
            <a:off x="1928808" y="5621555"/>
            <a:ext cx="2911896" cy="6214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2">
                    <a:lumMod val="25000"/>
                  </a:schemeClr>
                </a:solidFill>
              </a:rPr>
              <a:t>Multiple Charts</a:t>
            </a:r>
          </a:p>
        </p:txBody>
      </p:sp>
      <p:pic>
        <p:nvPicPr>
          <p:cNvPr id="15" name="Graphic 14">
            <a:extLst>
              <a:ext uri="{FF2B5EF4-FFF2-40B4-BE49-F238E27FC236}">
                <a16:creationId xmlns:a16="http://schemas.microsoft.com/office/drawing/2014/main" id="{84BCDFD1-4A36-41E5-AC43-967E1DB9CF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143" y="4002390"/>
            <a:ext cx="771539" cy="685811"/>
          </a:xfrm>
          <a:prstGeom prst="rect">
            <a:avLst/>
          </a:prstGeom>
        </p:spPr>
      </p:pic>
      <p:pic>
        <p:nvPicPr>
          <p:cNvPr id="1028" name="Picture 4">
            <a:extLst>
              <a:ext uri="{FF2B5EF4-FFF2-40B4-BE49-F238E27FC236}">
                <a16:creationId xmlns:a16="http://schemas.microsoft.com/office/drawing/2014/main" id="{3414F4B8-994B-CD70-BBDA-286B8E8B59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4143" y="5534458"/>
            <a:ext cx="749478" cy="5623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1D00BEA-28BB-87D9-DA39-54BEBD57D6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143" y="2775015"/>
            <a:ext cx="968657" cy="63689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Jun 17, 2022 at 2:01:49 PM" descr="Audio Recording Jun 17, 2022 at 2:01:49 PM">
            <a:hlinkClick r:id="" action="ppaction://media"/>
            <a:extLst>
              <a:ext uri="{FF2B5EF4-FFF2-40B4-BE49-F238E27FC236}">
                <a16:creationId xmlns:a16="http://schemas.microsoft.com/office/drawing/2014/main" id="{24016396-CFD4-8AA8-EE7B-E8DD9D0A7EB0}"/>
              </a:ext>
            </a:extLst>
          </p:cNvPr>
          <p:cNvPicPr>
            <a:picLocks noChangeAspect="1"/>
          </p:cNvPicPr>
          <p:nvPr>
            <a:audioFile r:link="rId1"/>
            <p:extLst>
              <p:ext uri="{DAA4B4D4-6D71-4841-9C94-3DE7FCFB9230}">
                <p14:media xmlns:p14="http://schemas.microsoft.com/office/powerpoint/2010/main" r:embed="rId2">
                  <p14:trim st="2400.2079"/>
                </p14:media>
              </p:ext>
            </p:extLst>
          </p:nvPr>
        </p:nvPicPr>
        <p:blipFill>
          <a:blip r:embed="rId10"/>
          <a:stretch>
            <a:fillRect/>
          </a:stretch>
        </p:blipFill>
        <p:spPr>
          <a:xfrm>
            <a:off x="10372520" y="5836648"/>
            <a:ext cx="812800" cy="812800"/>
          </a:xfrm>
          <a:prstGeom prst="rect">
            <a:avLst/>
          </a:prstGeom>
        </p:spPr>
      </p:pic>
      <p:pic>
        <p:nvPicPr>
          <p:cNvPr id="17" name="Picture 16">
            <a:extLst>
              <a:ext uri="{FF2B5EF4-FFF2-40B4-BE49-F238E27FC236}">
                <a16:creationId xmlns:a16="http://schemas.microsoft.com/office/drawing/2014/main" id="{231839AC-5F1C-71E0-CDE8-183A34838A78}"/>
              </a:ext>
            </a:extLst>
          </p:cNvPr>
          <p:cNvPicPr>
            <a:picLocks noChangeAspect="1"/>
          </p:cNvPicPr>
          <p:nvPr/>
        </p:nvPicPr>
        <p:blipFill>
          <a:blip r:embed="rId11"/>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63213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8E4B8F-ABAF-E5B2-EECD-B2ABBBBE2419}"/>
              </a:ext>
            </a:extLst>
          </p:cNvPr>
          <p:cNvPicPr>
            <a:picLocks noChangeAspect="1"/>
          </p:cNvPicPr>
          <p:nvPr/>
        </p:nvPicPr>
        <p:blipFill>
          <a:blip r:embed="rId5"/>
          <a:stretch>
            <a:fillRect/>
          </a:stretch>
        </p:blipFill>
        <p:spPr>
          <a:xfrm>
            <a:off x="0" y="0"/>
            <a:ext cx="12191999" cy="6816937"/>
          </a:xfrm>
          <a:prstGeom prst="rect">
            <a:avLst/>
          </a:prstGeom>
        </p:spPr>
      </p:pic>
      <p:pic>
        <p:nvPicPr>
          <p:cNvPr id="4" name="Audio Recording Jun 17, 2022 at 2:02:35 PM" descr="Audio Recording Jun 17, 2022 at 2:02:35 PM">
            <a:hlinkClick r:id="" action="ppaction://media"/>
            <a:extLst>
              <a:ext uri="{FF2B5EF4-FFF2-40B4-BE49-F238E27FC236}">
                <a16:creationId xmlns:a16="http://schemas.microsoft.com/office/drawing/2014/main" id="{067BD341-76F4-A491-53BA-8294A1C80F15}"/>
              </a:ext>
            </a:extLst>
          </p:cNvPr>
          <p:cNvPicPr>
            <a:picLocks noChangeAspect="1"/>
          </p:cNvPicPr>
          <p:nvPr>
            <a:audioFile r:link="rId1"/>
            <p:extLst>
              <p:ext uri="{DAA4B4D4-6D71-4841-9C94-3DE7FCFB9230}">
                <p14:media xmlns:p14="http://schemas.microsoft.com/office/powerpoint/2010/main" r:embed="rId2">
                  <p14:trim st="2236.0755"/>
                </p14:media>
              </p:ext>
            </p:extLst>
          </p:nvPr>
        </p:nvPicPr>
        <p:blipFill>
          <a:blip r:embed="rId6"/>
          <a:stretch>
            <a:fillRect/>
          </a:stretch>
        </p:blipFill>
        <p:spPr>
          <a:xfrm>
            <a:off x="11250951" y="5870732"/>
            <a:ext cx="812800" cy="812800"/>
          </a:xfrm>
          <a:prstGeom prst="rect">
            <a:avLst/>
          </a:prstGeom>
        </p:spPr>
      </p:pic>
    </p:spTree>
    <p:extLst>
      <p:ext uri="{BB962C8B-B14F-4D97-AF65-F5344CB8AC3E}">
        <p14:creationId xmlns:p14="http://schemas.microsoft.com/office/powerpoint/2010/main" val="36857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0000">
              <a:srgbClr val="024C8F"/>
            </a:gs>
            <a:gs pos="100000">
              <a:srgbClr val="0055BB"/>
            </a:gs>
          </a:gsLst>
          <a:lin ang="0" scaled="0"/>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C43C167-CAB4-898E-BBFA-9FCDF4880812}"/>
              </a:ext>
            </a:extLst>
          </p:cNvPr>
          <p:cNvSpPr txBox="1">
            <a:spLocks/>
          </p:cNvSpPr>
          <p:nvPr/>
        </p:nvSpPr>
        <p:spPr>
          <a:xfrm>
            <a:off x="1523999" y="2818267"/>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dirty="0">
              <a:solidFill>
                <a:schemeClr val="bg1"/>
              </a:solidFill>
            </a:endParaRPr>
          </a:p>
        </p:txBody>
      </p:sp>
      <p:pic>
        <p:nvPicPr>
          <p:cNvPr id="7" name="Graphic 6">
            <a:extLst>
              <a:ext uri="{FF2B5EF4-FFF2-40B4-BE49-F238E27FC236}">
                <a16:creationId xmlns:a16="http://schemas.microsoft.com/office/drawing/2014/main" id="{2B1A7642-97D4-6F90-85EF-1B9FA2335F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020" y="1530979"/>
            <a:ext cx="4414575" cy="5886100"/>
          </a:xfrm>
          <a:prstGeom prst="rect">
            <a:avLst/>
          </a:prstGeom>
        </p:spPr>
      </p:pic>
      <p:sp>
        <p:nvSpPr>
          <p:cNvPr id="5" name="TextBox 4">
            <a:extLst>
              <a:ext uri="{FF2B5EF4-FFF2-40B4-BE49-F238E27FC236}">
                <a16:creationId xmlns:a16="http://schemas.microsoft.com/office/drawing/2014/main" id="{82E3DD59-8550-7231-10C7-4193F0156658}"/>
              </a:ext>
            </a:extLst>
          </p:cNvPr>
          <p:cNvSpPr txBox="1"/>
          <p:nvPr/>
        </p:nvSpPr>
        <p:spPr>
          <a:xfrm>
            <a:off x="3665753" y="2820182"/>
            <a:ext cx="4217373" cy="769441"/>
          </a:xfrm>
          <a:prstGeom prst="rect">
            <a:avLst/>
          </a:prstGeom>
          <a:noFill/>
        </p:spPr>
        <p:txBody>
          <a:bodyPr wrap="none" rtlCol="0">
            <a:spAutoFit/>
          </a:bodyPr>
          <a:lstStyle/>
          <a:p>
            <a:pPr algn="ctr"/>
            <a:r>
              <a:rPr lang="en-US" sz="4400" dirty="0">
                <a:solidFill>
                  <a:schemeClr val="bg1"/>
                </a:solidFill>
              </a:rPr>
              <a:t>Value Proposition</a:t>
            </a:r>
          </a:p>
        </p:txBody>
      </p:sp>
      <p:pic>
        <p:nvPicPr>
          <p:cNvPr id="6" name="Picture 5">
            <a:extLst>
              <a:ext uri="{FF2B5EF4-FFF2-40B4-BE49-F238E27FC236}">
                <a16:creationId xmlns:a16="http://schemas.microsoft.com/office/drawing/2014/main" id="{91D55731-3E42-0AE4-BBCF-8FF17831F5C8}"/>
              </a:ext>
            </a:extLst>
          </p:cNvPr>
          <p:cNvPicPr>
            <a:picLocks noChangeAspect="1"/>
          </p:cNvPicPr>
          <p:nvPr/>
        </p:nvPicPr>
        <p:blipFill>
          <a:blip r:embed="rId5"/>
          <a:stretch>
            <a:fillRect/>
          </a:stretch>
        </p:blipFill>
        <p:spPr>
          <a:xfrm>
            <a:off x="11436825" y="6016818"/>
            <a:ext cx="755175" cy="691837"/>
          </a:xfrm>
          <a:prstGeom prst="rect">
            <a:avLst/>
          </a:prstGeom>
        </p:spPr>
      </p:pic>
    </p:spTree>
    <p:extLst>
      <p:ext uri="{BB962C8B-B14F-4D97-AF65-F5344CB8AC3E}">
        <p14:creationId xmlns:p14="http://schemas.microsoft.com/office/powerpoint/2010/main" val="1166650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D4523-03C8-B82D-AEFB-575B242D674F}"/>
              </a:ext>
            </a:extLst>
          </p:cNvPr>
          <p:cNvSpPr>
            <a:spLocks noGrp="1"/>
          </p:cNvSpPr>
          <p:nvPr>
            <p:ph idx="1"/>
          </p:nvPr>
        </p:nvSpPr>
        <p:spPr>
          <a:xfrm>
            <a:off x="14532" y="3697486"/>
            <a:ext cx="2591228" cy="1960469"/>
          </a:xfrm>
        </p:spPr>
        <p:txBody>
          <a:bodyPr>
            <a:noAutofit/>
          </a:bodyPr>
          <a:lstStyle/>
          <a:p>
            <a:pPr marL="0" indent="0" algn="ctr">
              <a:buNone/>
            </a:pPr>
            <a:r>
              <a:rPr lang="en-US" dirty="0">
                <a:solidFill>
                  <a:schemeClr val="bg2">
                    <a:lumMod val="25000"/>
                  </a:schemeClr>
                </a:solidFill>
              </a:rPr>
              <a:t>Actionable Research Insights into Practice</a:t>
            </a:r>
          </a:p>
        </p:txBody>
      </p:sp>
      <p:sp>
        <p:nvSpPr>
          <p:cNvPr id="12" name="Title 14">
            <a:extLst>
              <a:ext uri="{FF2B5EF4-FFF2-40B4-BE49-F238E27FC236}">
                <a16:creationId xmlns:a16="http://schemas.microsoft.com/office/drawing/2014/main" id="{95E46788-1AB6-3C27-88CC-06727E2AE12A}"/>
              </a:ext>
            </a:extLst>
          </p:cNvPr>
          <p:cNvSpPr txBox="1">
            <a:spLocks/>
          </p:cNvSpPr>
          <p:nvPr/>
        </p:nvSpPr>
        <p:spPr>
          <a:xfrm>
            <a:off x="272946" y="302127"/>
            <a:ext cx="10419735" cy="8406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7B4D4"/>
                </a:solidFill>
                <a:latin typeface="+mn-lt"/>
              </a:rPr>
              <a:t>Why it Works for Dr. Jane?</a:t>
            </a:r>
            <a:endParaRPr lang="en-US" sz="4000" dirty="0">
              <a:solidFill>
                <a:srgbClr val="27B4D4"/>
              </a:solidFill>
              <a:latin typeface="+mn-lt"/>
            </a:endParaRPr>
          </a:p>
        </p:txBody>
      </p:sp>
      <p:grpSp>
        <p:nvGrpSpPr>
          <p:cNvPr id="4" name="Group 3">
            <a:extLst>
              <a:ext uri="{FF2B5EF4-FFF2-40B4-BE49-F238E27FC236}">
                <a16:creationId xmlns:a16="http://schemas.microsoft.com/office/drawing/2014/main" id="{EC14D299-C76A-F5D3-63A4-167F4EE08E46}"/>
              </a:ext>
            </a:extLst>
          </p:cNvPr>
          <p:cNvGrpSpPr/>
          <p:nvPr/>
        </p:nvGrpSpPr>
        <p:grpSpPr>
          <a:xfrm>
            <a:off x="697963" y="2534120"/>
            <a:ext cx="1093305" cy="1093305"/>
            <a:chOff x="1726607" y="2231198"/>
            <a:chExt cx="1093305" cy="1093305"/>
          </a:xfrm>
        </p:grpSpPr>
        <p:sp>
          <p:nvSpPr>
            <p:cNvPr id="2" name="Oval 1">
              <a:extLst>
                <a:ext uri="{FF2B5EF4-FFF2-40B4-BE49-F238E27FC236}">
                  <a16:creationId xmlns:a16="http://schemas.microsoft.com/office/drawing/2014/main" id="{FDB8414B-C6B5-A9B1-B150-A6CAF8281DBC}"/>
                </a:ext>
              </a:extLst>
            </p:cNvPr>
            <p:cNvSpPr/>
            <p:nvPr/>
          </p:nvSpPr>
          <p:spPr>
            <a:xfrm>
              <a:off x="1726607" y="2231198"/>
              <a:ext cx="1093305" cy="1093305"/>
            </a:xfrm>
            <a:prstGeom prst="ellipse">
              <a:avLst/>
            </a:prstGeom>
            <a:solidFill>
              <a:srgbClr val="27B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4978B18E-AE85-8BC1-D829-5BBC46DE2D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1239" y="2435085"/>
              <a:ext cx="553735" cy="632840"/>
            </a:xfrm>
            <a:prstGeom prst="rect">
              <a:avLst/>
            </a:prstGeom>
          </p:spPr>
        </p:pic>
      </p:grpSp>
      <p:grpSp>
        <p:nvGrpSpPr>
          <p:cNvPr id="11" name="Group 10">
            <a:extLst>
              <a:ext uri="{FF2B5EF4-FFF2-40B4-BE49-F238E27FC236}">
                <a16:creationId xmlns:a16="http://schemas.microsoft.com/office/drawing/2014/main" id="{981D7C0D-141A-34A7-0787-67084AF6ADAF}"/>
              </a:ext>
            </a:extLst>
          </p:cNvPr>
          <p:cNvGrpSpPr/>
          <p:nvPr/>
        </p:nvGrpSpPr>
        <p:grpSpPr>
          <a:xfrm>
            <a:off x="9586240" y="2525043"/>
            <a:ext cx="2591228" cy="3252198"/>
            <a:chOff x="2933624" y="2335695"/>
            <a:chExt cx="2591228" cy="3252198"/>
          </a:xfrm>
        </p:grpSpPr>
        <p:sp>
          <p:nvSpPr>
            <p:cNvPr id="13" name="Content Placeholder 2">
              <a:extLst>
                <a:ext uri="{FF2B5EF4-FFF2-40B4-BE49-F238E27FC236}">
                  <a16:creationId xmlns:a16="http://schemas.microsoft.com/office/drawing/2014/main" id="{6840C0E5-2993-D42E-99DE-36F5289DE520}"/>
                </a:ext>
              </a:extLst>
            </p:cNvPr>
            <p:cNvSpPr txBox="1">
              <a:spLocks/>
            </p:cNvSpPr>
            <p:nvPr/>
          </p:nvSpPr>
          <p:spPr>
            <a:xfrm>
              <a:off x="2933624" y="3627424"/>
              <a:ext cx="2591228" cy="1960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2">
                      <a:lumMod val="25000"/>
                    </a:schemeClr>
                  </a:solidFill>
                </a:rPr>
                <a:t>Save Prep Time for Patient</a:t>
              </a:r>
            </a:p>
          </p:txBody>
        </p:sp>
        <p:grpSp>
          <p:nvGrpSpPr>
            <p:cNvPr id="5" name="Group 4">
              <a:extLst>
                <a:ext uri="{FF2B5EF4-FFF2-40B4-BE49-F238E27FC236}">
                  <a16:creationId xmlns:a16="http://schemas.microsoft.com/office/drawing/2014/main" id="{7A84B7E8-C834-7B5E-93FA-F64A3B9BA52D}"/>
                </a:ext>
              </a:extLst>
            </p:cNvPr>
            <p:cNvGrpSpPr/>
            <p:nvPr/>
          </p:nvGrpSpPr>
          <p:grpSpPr>
            <a:xfrm>
              <a:off x="3548292" y="2335695"/>
              <a:ext cx="1093305" cy="1093305"/>
              <a:chOff x="5463720" y="2231198"/>
              <a:chExt cx="1093305" cy="1093305"/>
            </a:xfrm>
          </p:grpSpPr>
          <p:sp>
            <p:nvSpPr>
              <p:cNvPr id="17" name="Oval 16">
                <a:extLst>
                  <a:ext uri="{FF2B5EF4-FFF2-40B4-BE49-F238E27FC236}">
                    <a16:creationId xmlns:a16="http://schemas.microsoft.com/office/drawing/2014/main" id="{4093BA8F-E003-BC96-C225-F540C35C7E10}"/>
                  </a:ext>
                </a:extLst>
              </p:cNvPr>
              <p:cNvSpPr/>
              <p:nvPr/>
            </p:nvSpPr>
            <p:spPr>
              <a:xfrm>
                <a:off x="5463720" y="2231198"/>
                <a:ext cx="1093305" cy="1093305"/>
              </a:xfrm>
              <a:prstGeom prst="ellipse">
                <a:avLst/>
              </a:prstGeom>
              <a:solidFill>
                <a:srgbClr val="27B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731D9D8B-A2E9-8B13-A0FF-9D7879BE37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8352" y="2435085"/>
                <a:ext cx="553735" cy="632840"/>
              </a:xfrm>
              <a:prstGeom prst="rect">
                <a:avLst/>
              </a:prstGeom>
            </p:spPr>
          </p:pic>
        </p:grpSp>
      </p:grpSp>
      <p:grpSp>
        <p:nvGrpSpPr>
          <p:cNvPr id="7" name="Group 6">
            <a:extLst>
              <a:ext uri="{FF2B5EF4-FFF2-40B4-BE49-F238E27FC236}">
                <a16:creationId xmlns:a16="http://schemas.microsoft.com/office/drawing/2014/main" id="{0915D9AD-F17D-31DC-B562-7EBC9C3C686F}"/>
              </a:ext>
            </a:extLst>
          </p:cNvPr>
          <p:cNvGrpSpPr/>
          <p:nvPr/>
        </p:nvGrpSpPr>
        <p:grpSpPr>
          <a:xfrm>
            <a:off x="3137724" y="2525043"/>
            <a:ext cx="2591228" cy="3135588"/>
            <a:chOff x="6096000" y="2335694"/>
            <a:chExt cx="2591228" cy="3135588"/>
          </a:xfrm>
        </p:grpSpPr>
        <p:sp>
          <p:nvSpPr>
            <p:cNvPr id="15" name="Content Placeholder 2">
              <a:extLst>
                <a:ext uri="{FF2B5EF4-FFF2-40B4-BE49-F238E27FC236}">
                  <a16:creationId xmlns:a16="http://schemas.microsoft.com/office/drawing/2014/main" id="{100E3DF5-205F-7C1F-C416-629881C826DA}"/>
                </a:ext>
              </a:extLst>
            </p:cNvPr>
            <p:cNvSpPr txBox="1">
              <a:spLocks/>
            </p:cNvSpPr>
            <p:nvPr/>
          </p:nvSpPr>
          <p:spPr>
            <a:xfrm>
              <a:off x="6096000" y="3510813"/>
              <a:ext cx="2591228" cy="1960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2">
                      <a:lumMod val="25000"/>
                    </a:schemeClr>
                  </a:solidFill>
                </a:rPr>
                <a:t>Increase Assessment Confidence</a:t>
              </a:r>
            </a:p>
          </p:txBody>
        </p:sp>
        <p:grpSp>
          <p:nvGrpSpPr>
            <p:cNvPr id="6" name="Group 5">
              <a:extLst>
                <a:ext uri="{FF2B5EF4-FFF2-40B4-BE49-F238E27FC236}">
                  <a16:creationId xmlns:a16="http://schemas.microsoft.com/office/drawing/2014/main" id="{B63785F7-A9B9-3A57-5F36-058466D33CBA}"/>
                </a:ext>
              </a:extLst>
            </p:cNvPr>
            <p:cNvGrpSpPr/>
            <p:nvPr/>
          </p:nvGrpSpPr>
          <p:grpSpPr>
            <a:xfrm>
              <a:off x="6869780" y="2335694"/>
              <a:ext cx="1093305" cy="1093305"/>
              <a:chOff x="9190894" y="2231198"/>
              <a:chExt cx="1093305" cy="1093305"/>
            </a:xfrm>
          </p:grpSpPr>
          <p:sp>
            <p:nvSpPr>
              <p:cNvPr id="19" name="Oval 18">
                <a:extLst>
                  <a:ext uri="{FF2B5EF4-FFF2-40B4-BE49-F238E27FC236}">
                    <a16:creationId xmlns:a16="http://schemas.microsoft.com/office/drawing/2014/main" id="{EC86220C-B786-57EF-ED1F-7AC760B8DBD4}"/>
                  </a:ext>
                </a:extLst>
              </p:cNvPr>
              <p:cNvSpPr/>
              <p:nvPr/>
            </p:nvSpPr>
            <p:spPr>
              <a:xfrm>
                <a:off x="9190894" y="2231198"/>
                <a:ext cx="1093305" cy="1093305"/>
              </a:xfrm>
              <a:prstGeom prst="ellipse">
                <a:avLst/>
              </a:prstGeom>
              <a:solidFill>
                <a:srgbClr val="27B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pic>
            <p:nvPicPr>
              <p:cNvPr id="20" name="Graphic 19">
                <a:extLst>
                  <a:ext uri="{FF2B5EF4-FFF2-40B4-BE49-F238E27FC236}">
                    <a16:creationId xmlns:a16="http://schemas.microsoft.com/office/drawing/2014/main" id="{F748820D-7952-B07F-91F6-334135AFAE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5526" y="2435085"/>
                <a:ext cx="553735" cy="632840"/>
              </a:xfrm>
              <a:prstGeom prst="rect">
                <a:avLst/>
              </a:prstGeom>
            </p:spPr>
          </p:pic>
        </p:grpSp>
      </p:grpSp>
      <p:grpSp>
        <p:nvGrpSpPr>
          <p:cNvPr id="10" name="Group 9">
            <a:extLst>
              <a:ext uri="{FF2B5EF4-FFF2-40B4-BE49-F238E27FC236}">
                <a16:creationId xmlns:a16="http://schemas.microsoft.com/office/drawing/2014/main" id="{021D162A-9D3F-6D3D-A711-434F1E0D798E}"/>
              </a:ext>
            </a:extLst>
          </p:cNvPr>
          <p:cNvGrpSpPr/>
          <p:nvPr/>
        </p:nvGrpSpPr>
        <p:grpSpPr>
          <a:xfrm>
            <a:off x="6378910" y="2452306"/>
            <a:ext cx="2591228" cy="3234417"/>
            <a:chOff x="9368516" y="2309349"/>
            <a:chExt cx="2591228" cy="3234417"/>
          </a:xfrm>
        </p:grpSpPr>
        <p:sp>
          <p:nvSpPr>
            <p:cNvPr id="22" name="Content Placeholder 2">
              <a:extLst>
                <a:ext uri="{FF2B5EF4-FFF2-40B4-BE49-F238E27FC236}">
                  <a16:creationId xmlns:a16="http://schemas.microsoft.com/office/drawing/2014/main" id="{B3DB08D4-F51A-2182-DEA3-BE884A5B9FCE}"/>
                </a:ext>
              </a:extLst>
            </p:cNvPr>
            <p:cNvSpPr txBox="1">
              <a:spLocks/>
            </p:cNvSpPr>
            <p:nvPr/>
          </p:nvSpPr>
          <p:spPr>
            <a:xfrm>
              <a:off x="9368516" y="3583297"/>
              <a:ext cx="2591228" cy="1960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2">
                      <a:lumMod val="25000"/>
                    </a:schemeClr>
                  </a:solidFill>
                </a:rPr>
                <a:t>Aid in Diagnosis and Treatment </a:t>
              </a:r>
            </a:p>
          </p:txBody>
        </p:sp>
        <p:grpSp>
          <p:nvGrpSpPr>
            <p:cNvPr id="23" name="Group 22">
              <a:extLst>
                <a:ext uri="{FF2B5EF4-FFF2-40B4-BE49-F238E27FC236}">
                  <a16:creationId xmlns:a16="http://schemas.microsoft.com/office/drawing/2014/main" id="{CA6A8782-8317-B795-529B-A850AAA8452E}"/>
                </a:ext>
              </a:extLst>
            </p:cNvPr>
            <p:cNvGrpSpPr/>
            <p:nvPr/>
          </p:nvGrpSpPr>
          <p:grpSpPr>
            <a:xfrm>
              <a:off x="10200822" y="2309349"/>
              <a:ext cx="1093305" cy="1093305"/>
              <a:chOff x="9190894" y="2231198"/>
              <a:chExt cx="1093305" cy="1093305"/>
            </a:xfrm>
          </p:grpSpPr>
          <p:sp>
            <p:nvSpPr>
              <p:cNvPr id="24" name="Oval 23">
                <a:extLst>
                  <a:ext uri="{FF2B5EF4-FFF2-40B4-BE49-F238E27FC236}">
                    <a16:creationId xmlns:a16="http://schemas.microsoft.com/office/drawing/2014/main" id="{E0DBF8FB-4996-2DF2-4226-D4B703E6FDC9}"/>
                  </a:ext>
                </a:extLst>
              </p:cNvPr>
              <p:cNvSpPr/>
              <p:nvPr/>
            </p:nvSpPr>
            <p:spPr>
              <a:xfrm>
                <a:off x="9190894" y="2231198"/>
                <a:ext cx="1093305" cy="1093305"/>
              </a:xfrm>
              <a:prstGeom prst="ellipse">
                <a:avLst/>
              </a:prstGeom>
              <a:solidFill>
                <a:srgbClr val="27B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3013B603-6428-AB20-7C71-D04E9927ED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5526" y="2435085"/>
                <a:ext cx="553735" cy="632840"/>
              </a:xfrm>
              <a:prstGeom prst="rect">
                <a:avLst/>
              </a:prstGeom>
            </p:spPr>
          </p:pic>
        </p:grpSp>
      </p:grpSp>
      <p:pic>
        <p:nvPicPr>
          <p:cNvPr id="27" name="Picture 2">
            <a:extLst>
              <a:ext uri="{FF2B5EF4-FFF2-40B4-BE49-F238E27FC236}">
                <a16:creationId xmlns:a16="http://schemas.microsoft.com/office/drawing/2014/main" id="{E02191CB-698D-41C2-1880-526A7F240A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3806" y="5987701"/>
            <a:ext cx="924693" cy="742950"/>
          </a:xfrm>
          <a:prstGeom prst="rect">
            <a:avLst/>
          </a:prstGeom>
          <a:solidFill>
            <a:schemeClr val="bg1">
              <a:alpha val="0"/>
            </a:schemeClr>
          </a:solidFill>
        </p:spPr>
      </p:pic>
      <p:pic>
        <p:nvPicPr>
          <p:cNvPr id="8" name="Audio Recording Jun 17, 2022 at 2:03:40 PM" descr="Audio Recording Jun 17, 2022 at 2:03:40 PM">
            <a:hlinkClick r:id="" action="ppaction://media"/>
            <a:extLst>
              <a:ext uri="{FF2B5EF4-FFF2-40B4-BE49-F238E27FC236}">
                <a16:creationId xmlns:a16="http://schemas.microsoft.com/office/drawing/2014/main" id="{4AA417AB-9774-FB49-F1BA-F841E7079DD6}"/>
              </a:ext>
            </a:extLst>
          </p:cNvPr>
          <p:cNvPicPr>
            <a:picLocks noChangeAspect="1"/>
          </p:cNvPicPr>
          <p:nvPr>
            <a:audioFile r:link="rId1"/>
            <p:extLst>
              <p:ext uri="{DAA4B4D4-6D71-4841-9C94-3DE7FCFB9230}">
                <p14:media xmlns:p14="http://schemas.microsoft.com/office/powerpoint/2010/main" r:embed="rId2">
                  <p14:trim st="2346.6501"/>
                </p14:media>
              </p:ext>
            </p:extLst>
          </p:nvPr>
        </p:nvPicPr>
        <p:blipFill>
          <a:blip r:embed="rId8"/>
          <a:stretch>
            <a:fillRect/>
          </a:stretch>
        </p:blipFill>
        <p:spPr>
          <a:xfrm>
            <a:off x="10475454" y="5847546"/>
            <a:ext cx="812800" cy="812800"/>
          </a:xfrm>
          <a:prstGeom prst="rect">
            <a:avLst/>
          </a:prstGeom>
        </p:spPr>
      </p:pic>
    </p:spTree>
    <p:extLst>
      <p:ext uri="{BB962C8B-B14F-4D97-AF65-F5344CB8AC3E}">
        <p14:creationId xmlns:p14="http://schemas.microsoft.com/office/powerpoint/2010/main" val="142061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8|5.3"/>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da67a68-1d18-4cad-b93d-d2bed95f3bbe" xsi:nil="true"/>
    <lcf76f155ced4ddcb4097134ff3c332f xmlns="25639a64-a9a5-40de-b6c4-d94b310aefa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94F83616FCF04CAE87F41416951A4F" ma:contentTypeVersion="10" ma:contentTypeDescription="Create a new document." ma:contentTypeScope="" ma:versionID="991cd2022746e7a7a171e761d6e92ec9">
  <xsd:schema xmlns:xsd="http://www.w3.org/2001/XMLSchema" xmlns:xs="http://www.w3.org/2001/XMLSchema" xmlns:p="http://schemas.microsoft.com/office/2006/metadata/properties" xmlns:ns2="25639a64-a9a5-40de-b6c4-d94b310aefad" xmlns:ns3="4da67a68-1d18-4cad-b93d-d2bed95f3bbe" targetNamespace="http://schemas.microsoft.com/office/2006/metadata/properties" ma:root="true" ma:fieldsID="b896a7168cf7ee8b40a47885496bda5d" ns2:_="" ns3:_="">
    <xsd:import namespace="25639a64-a9a5-40de-b6c4-d94b310aefad"/>
    <xsd:import namespace="4da67a68-1d18-4cad-b93d-d2bed95f3b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639a64-a9a5-40de-b6c4-d94b310aef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a67a68-1d18-4cad-b93d-d2bed95f3bb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0790d9f-a972-454f-919e-0c1d1f2cabee}" ma:internalName="TaxCatchAll" ma:showField="CatchAllData" ma:web="4da67a68-1d18-4cad-b93d-d2bed95f3b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92A655-6116-4AF7-8132-710E6E7B264B}">
  <ds:schemaRefs>
    <ds:schemaRef ds:uri="http://schemas.microsoft.com/sharepoint/v3/contenttype/forms"/>
  </ds:schemaRefs>
</ds:datastoreItem>
</file>

<file path=customXml/itemProps2.xml><?xml version="1.0" encoding="utf-8"?>
<ds:datastoreItem xmlns:ds="http://schemas.openxmlformats.org/officeDocument/2006/customXml" ds:itemID="{86F24A86-8043-4473-BDE5-9A6B58CEF0F6}">
  <ds:schemaRefs>
    <ds:schemaRef ds:uri="http://schemas.microsoft.com/office/2006/metadata/properties"/>
    <ds:schemaRef ds:uri="http://schemas.microsoft.com/office/infopath/2007/PartnerControls"/>
    <ds:schemaRef ds:uri="89b8d7f4-959b-412b-9745-dad4f70d078f"/>
    <ds:schemaRef ds:uri="95564584-6ba4-4c00-b362-d993282c224b"/>
    <ds:schemaRef ds:uri="4da67a68-1d18-4cad-b93d-d2bed95f3bbe"/>
    <ds:schemaRef ds:uri="25639a64-a9a5-40de-b6c4-d94b310aefad"/>
  </ds:schemaRefs>
</ds:datastoreItem>
</file>

<file path=customXml/itemProps3.xml><?xml version="1.0" encoding="utf-8"?>
<ds:datastoreItem xmlns:ds="http://schemas.openxmlformats.org/officeDocument/2006/customXml" ds:itemID="{76124F47-5839-495A-93B1-4458CB37E5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639a64-a9a5-40de-b6c4-d94b310aefad"/>
    <ds:schemaRef ds:uri="4da67a68-1d18-4cad-b93d-d2bed95f3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{89D50532-BEB0-904B-9F79-398312A74A2E}tf10001121_mac</Template>
  <TotalTime>21721</TotalTime>
  <Words>2131</Words>
  <Application>Microsoft Office PowerPoint</Application>
  <PresentationFormat>Widescreen</PresentationFormat>
  <Paragraphs>279</Paragraphs>
  <Slides>28</Slides>
  <Notes>25</Notes>
  <HiddenSlides>0</HiddenSlides>
  <MMClips>22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Meet Dr. Jane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Cycle</vt:lpstr>
      <vt:lpstr>PowerPoint Presentation</vt:lpstr>
      <vt:lpstr>PowerPoint Presentation</vt:lpstr>
      <vt:lpstr>PowerPoint Presentation</vt:lpstr>
      <vt:lpstr>What Have We Done So Far?</vt:lpstr>
      <vt:lpstr>What our Users Say?</vt:lpstr>
      <vt:lpstr>Ready to get powerful insights built into your clinical decision- making process?  We are here to help!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Aparna Natarajan</dc:creator>
  <cp:keywords/>
  <dc:description/>
  <cp:lastModifiedBy>Aparna Natarajan</cp:lastModifiedBy>
  <cp:revision>158</cp:revision>
  <dcterms:created xsi:type="dcterms:W3CDTF">2022-05-11T16:45:47Z</dcterms:created>
  <dcterms:modified xsi:type="dcterms:W3CDTF">2022-06-30T13:11:53Z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0x0101009394F83616FCF04CAE87F41416951A4F</vt:lpwstr>
  </property>
  <property fmtid="{D5CDD505-2E9C-101B-9397-08002B2CF9AE}" pid="3" name="MediaServiceImageTags">
    <vt:lpwstr/>
  </property>
</Properties>
</file>