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66" r:id="rId7"/>
    <p:sldId id="274" r:id="rId8"/>
    <p:sldId id="276" r:id="rId9"/>
    <p:sldId id="259" r:id="rId10"/>
    <p:sldId id="260" r:id="rId11"/>
    <p:sldId id="261" r:id="rId12"/>
    <p:sldId id="262" r:id="rId13"/>
    <p:sldId id="275" r:id="rId14"/>
    <p:sldId id="277" r:id="rId15"/>
    <p:sldId id="278" r:id="rId16"/>
    <p:sldId id="280" r:id="rId17"/>
    <p:sldId id="288" r:id="rId18"/>
    <p:sldId id="286" r:id="rId19"/>
    <p:sldId id="281" r:id="rId20"/>
    <p:sldId id="279" r:id="rId21"/>
    <p:sldId id="282" r:id="rId22"/>
    <p:sldId id="284" r:id="rId23"/>
    <p:sldId id="283" r:id="rId24"/>
    <p:sldId id="285" r:id="rId25"/>
    <p:sldId id="289"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C8F"/>
    <a:srgbClr val="27B4D4"/>
    <a:srgbClr val="0055BB"/>
    <a:srgbClr val="024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p:restoredTop sz="96327"/>
  </p:normalViewPr>
  <p:slideViewPr>
    <p:cSldViewPr snapToGrid="0" snapToObjects="1">
      <p:cViewPr varScale="1">
        <p:scale>
          <a:sx n="128" d="100"/>
          <a:sy n="128"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0168-9A69-0FD1-471C-2820DF6E6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AF706-4AE3-1620-2D89-840FA15EA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535AEB-13DF-D6EB-C62E-284C3E8F601E}"/>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8F2391D3-F874-7180-C61E-15D542B46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D9FA3-90FC-4803-5BB1-1663AAFCB2D6}"/>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75133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ED43-01C1-8C8B-574C-27CD5EB6A9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03DBA-B5E4-BF19-3BA3-3E8B26A94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A4BB-347C-237D-C1F2-0A2C0E2A99E3}"/>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69CF107D-A1AC-48DA-01F8-0C630E3D6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60517-3F64-49F5-035B-3188B19328DB}"/>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103221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DEC0B-2FC3-80AE-5166-716A50725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357C93-0132-7D9C-0C47-295FBF565E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77FD2-4504-1158-2005-1C6CA1CA468B}"/>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02CBC42C-C392-1096-EB32-3767B0CC3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2D0D0-5241-157A-4AEC-BBE1CD494099}"/>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79292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488A-5D5D-72A8-F27D-81FA3C174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67DE8-943A-A58E-C27F-A7FAC48C7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51248-EC7B-09A1-D8D8-7DED1A68B92D}"/>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4C25668A-A010-8A63-4CBF-B2172806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4B420-7E75-20EB-FE85-8AA5220934A5}"/>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48466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CC8A-9147-1FA8-EDC2-DA82DBC8C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D40663-6B14-4B18-9394-5D8E1D293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8318-F2D3-4775-A6CA-AAC5D6BEE6A2}"/>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1881F0CB-6D77-97CF-DD6E-0A31A7032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51B4D-37B0-6EBA-6676-54FFBC3D0EF8}"/>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57429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047D-9E1B-751F-A2B5-5D1E10F99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F0C8E-F30D-C4C7-DCD5-9ABAFD1B6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5294BE-CED6-8B87-9591-4D9F90D8C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DF454-DA59-F6DC-DA4B-BF3AE69E0893}"/>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6" name="Footer Placeholder 5">
            <a:extLst>
              <a:ext uri="{FF2B5EF4-FFF2-40B4-BE49-F238E27FC236}">
                <a16:creationId xmlns:a16="http://schemas.microsoft.com/office/drawing/2014/main" id="{4F7C554F-5478-E04C-95B4-CE19C35F0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4553C-748C-D77E-5C4A-8004736C50C1}"/>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97868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2834-39D7-004D-C5B3-77EE02B48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3C93C7-B7DA-C36B-ACBD-59612EB9F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9A5DA-5920-567D-BE62-F9CE668A8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897DB-5505-F053-20E3-8AA6B21E1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DF5D6D-A064-CABD-889A-A63304BDC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2330C-7DA9-2471-B2B4-56C9BA05AF93}"/>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8" name="Footer Placeholder 7">
            <a:extLst>
              <a:ext uri="{FF2B5EF4-FFF2-40B4-BE49-F238E27FC236}">
                <a16:creationId xmlns:a16="http://schemas.microsoft.com/office/drawing/2014/main" id="{767A3C89-472B-7FC8-19F2-095A938BB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C90492-6B6B-87E1-2E67-B27C069A7A4A}"/>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10584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D60-9B1C-66D6-9CA5-BAC6F74FC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1832B-F121-2D78-8361-5BE743248B90}"/>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4" name="Footer Placeholder 3">
            <a:extLst>
              <a:ext uri="{FF2B5EF4-FFF2-40B4-BE49-F238E27FC236}">
                <a16:creationId xmlns:a16="http://schemas.microsoft.com/office/drawing/2014/main" id="{91C02607-42D3-445C-D0DF-DA1A1BF2D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4D7C3-0FBE-BBFA-9EF8-83A6C869E90B}"/>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13000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B1259-A3E8-2B4A-6FCC-AD7889E40ABC}"/>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3" name="Footer Placeholder 2">
            <a:extLst>
              <a:ext uri="{FF2B5EF4-FFF2-40B4-BE49-F238E27FC236}">
                <a16:creationId xmlns:a16="http://schemas.microsoft.com/office/drawing/2014/main" id="{9453DBD8-2050-87F9-AE0A-844EEEBF3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04D28-D72E-ABAD-5757-7377B2D26092}"/>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205542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67A4-F4F0-C124-CDE4-D2C72D3DD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3CE7D-17DF-ECBC-5F51-9338129E9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FE629A-5DC5-E672-A409-64A4554D5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FFED0-4257-DD0A-A679-4CF4A7D59527}"/>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6" name="Footer Placeholder 5">
            <a:extLst>
              <a:ext uri="{FF2B5EF4-FFF2-40B4-BE49-F238E27FC236}">
                <a16:creationId xmlns:a16="http://schemas.microsoft.com/office/drawing/2014/main" id="{432DCC94-4A4D-7F8C-D629-401F670E1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8DBB1-E9E8-8A57-66BE-C3B174A633B3}"/>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343944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38D0-06B8-8A95-D5A3-7A9221685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C2743-73E6-FD19-D914-CD7D96C53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4A4891-BEA8-2EDF-24B3-BAFC7A810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7F245-D062-C3A7-1258-BD0745B9F9DF}"/>
              </a:ext>
            </a:extLst>
          </p:cNvPr>
          <p:cNvSpPr>
            <a:spLocks noGrp="1"/>
          </p:cNvSpPr>
          <p:nvPr>
            <p:ph type="dt" sz="half" idx="10"/>
          </p:nvPr>
        </p:nvSpPr>
        <p:spPr/>
        <p:txBody>
          <a:bodyPr/>
          <a:lstStyle/>
          <a:p>
            <a:fld id="{D6C51EE9-741E-514E-A6BC-503FC589FFBC}" type="datetimeFigureOut">
              <a:rPr lang="en-US" smtClean="0"/>
              <a:t>6/23/22</a:t>
            </a:fld>
            <a:endParaRPr lang="en-US"/>
          </a:p>
        </p:txBody>
      </p:sp>
      <p:sp>
        <p:nvSpPr>
          <p:cNvPr id="6" name="Footer Placeholder 5">
            <a:extLst>
              <a:ext uri="{FF2B5EF4-FFF2-40B4-BE49-F238E27FC236}">
                <a16:creationId xmlns:a16="http://schemas.microsoft.com/office/drawing/2014/main" id="{5A3C6111-586F-9A3E-2ADE-6C15045EF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6293E-3758-93D5-799A-0499C67D1795}"/>
              </a:ext>
            </a:extLst>
          </p:cNvPr>
          <p:cNvSpPr>
            <a:spLocks noGrp="1"/>
          </p:cNvSpPr>
          <p:nvPr>
            <p:ph type="sldNum" sz="quarter" idx="12"/>
          </p:nvPr>
        </p:nvSpPr>
        <p:spPr/>
        <p:txBody>
          <a:bodyPr/>
          <a:lstStyle/>
          <a:p>
            <a:fld id="{16699670-FA91-634B-8E0C-3FCE54B151D2}" type="slidenum">
              <a:rPr lang="en-US" smtClean="0"/>
              <a:t>‹#›</a:t>
            </a:fld>
            <a:endParaRPr lang="en-US"/>
          </a:p>
        </p:txBody>
      </p:sp>
    </p:spTree>
    <p:extLst>
      <p:ext uri="{BB962C8B-B14F-4D97-AF65-F5344CB8AC3E}">
        <p14:creationId xmlns:p14="http://schemas.microsoft.com/office/powerpoint/2010/main" val="405557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504E1-178C-73D1-C849-4DF2DDF23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5E96D-5139-2535-185B-2710272E8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01AE8-8EC4-2BC4-DE8C-89168FE0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1EE9-741E-514E-A6BC-503FC589FFBC}" type="datetimeFigureOut">
              <a:rPr lang="en-US" smtClean="0"/>
              <a:t>6/23/22</a:t>
            </a:fld>
            <a:endParaRPr lang="en-US"/>
          </a:p>
        </p:txBody>
      </p:sp>
      <p:sp>
        <p:nvSpPr>
          <p:cNvPr id="5" name="Footer Placeholder 4">
            <a:extLst>
              <a:ext uri="{FF2B5EF4-FFF2-40B4-BE49-F238E27FC236}">
                <a16:creationId xmlns:a16="http://schemas.microsoft.com/office/drawing/2014/main" id="{5F9132DF-A97F-3F0A-9FA5-D06B5C7E6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E05422-56D3-E5E8-8884-4FC225CA4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99670-FA91-634B-8E0C-3FCE54B151D2}" type="slidenum">
              <a:rPr lang="en-US" smtClean="0"/>
              <a:t>‹#›</a:t>
            </a:fld>
            <a:endParaRPr lang="en-US"/>
          </a:p>
        </p:txBody>
      </p:sp>
    </p:spTree>
    <p:extLst>
      <p:ext uri="{BB962C8B-B14F-4D97-AF65-F5344CB8AC3E}">
        <p14:creationId xmlns:p14="http://schemas.microsoft.com/office/powerpoint/2010/main" val="401522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5DFE902-A5C3-F635-A336-0AB39613CD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970" y="0"/>
            <a:ext cx="12537938" cy="6858000"/>
          </a:xfrm>
          <a:prstGeom prst="rect">
            <a:avLst/>
          </a:prstGeom>
        </p:spPr>
      </p:pic>
      <p:sp>
        <p:nvSpPr>
          <p:cNvPr id="3" name="Subtitle 2">
            <a:extLst>
              <a:ext uri="{FF2B5EF4-FFF2-40B4-BE49-F238E27FC236}">
                <a16:creationId xmlns:a16="http://schemas.microsoft.com/office/drawing/2014/main" id="{3E7C789F-A42C-CE2C-2463-8FBF3C8EC58E}"/>
              </a:ext>
            </a:extLst>
          </p:cNvPr>
          <p:cNvSpPr>
            <a:spLocks noGrp="1"/>
          </p:cNvSpPr>
          <p:nvPr>
            <p:ph type="subTitle" idx="1"/>
          </p:nvPr>
        </p:nvSpPr>
        <p:spPr/>
        <p:txBody>
          <a:bodyPr>
            <a:normAutofit fontScale="85000" lnSpcReduction="20000"/>
          </a:bodyPr>
          <a:lstStyle/>
          <a:p>
            <a:r>
              <a:rPr lang="en-US" sz="4800" b="1" dirty="0" err="1">
                <a:solidFill>
                  <a:schemeClr val="bg1"/>
                </a:solidFill>
              </a:rPr>
              <a:t>inHealth</a:t>
            </a:r>
            <a:r>
              <a:rPr lang="en-US" sz="4800" b="1" dirty="0">
                <a:solidFill>
                  <a:schemeClr val="bg1"/>
                </a:solidFill>
              </a:rPr>
              <a:t> Spring Retreat</a:t>
            </a:r>
          </a:p>
          <a:p>
            <a:r>
              <a:rPr lang="en-US" sz="4800" b="1" dirty="0">
                <a:solidFill>
                  <a:schemeClr val="bg1"/>
                </a:solidFill>
              </a:rPr>
              <a:t>OpenSpecimen as a Biospecimen Management Tool</a:t>
            </a:r>
          </a:p>
        </p:txBody>
      </p:sp>
      <p:pic>
        <p:nvPicPr>
          <p:cNvPr id="6" name="Picture 5">
            <a:extLst>
              <a:ext uri="{FF2B5EF4-FFF2-40B4-BE49-F238E27FC236}">
                <a16:creationId xmlns:a16="http://schemas.microsoft.com/office/drawing/2014/main" id="{A32F10C0-2CFD-70AD-691C-CBB176C331A5}"/>
              </a:ext>
            </a:extLst>
          </p:cNvPr>
          <p:cNvPicPr>
            <a:picLocks noChangeAspect="1"/>
          </p:cNvPicPr>
          <p:nvPr/>
        </p:nvPicPr>
        <p:blipFill>
          <a:blip r:embed="rId3"/>
          <a:stretch>
            <a:fillRect/>
          </a:stretch>
        </p:blipFill>
        <p:spPr>
          <a:xfrm>
            <a:off x="3116388" y="2026247"/>
            <a:ext cx="5677867" cy="1229715"/>
          </a:xfrm>
          <a:prstGeom prst="rect">
            <a:avLst/>
          </a:prstGeom>
        </p:spPr>
      </p:pic>
      <p:sp>
        <p:nvSpPr>
          <p:cNvPr id="2" name="TextBox 1">
            <a:extLst>
              <a:ext uri="{FF2B5EF4-FFF2-40B4-BE49-F238E27FC236}">
                <a16:creationId xmlns:a16="http://schemas.microsoft.com/office/drawing/2014/main" id="{B5EB42CA-B653-43B9-BAB5-BCB4E6DAD420}"/>
              </a:ext>
            </a:extLst>
          </p:cNvPr>
          <p:cNvSpPr txBox="1"/>
          <p:nvPr/>
        </p:nvSpPr>
        <p:spPr>
          <a:xfrm>
            <a:off x="-68827" y="6253316"/>
            <a:ext cx="2222091" cy="646331"/>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Ara Wally</a:t>
            </a:r>
          </a:p>
          <a:p>
            <a:pPr algn="ctr"/>
            <a:r>
              <a:rPr lang="en-US" dirty="0">
                <a:solidFill>
                  <a:schemeClr val="bg1"/>
                </a:solidFill>
                <a:effectLst>
                  <a:outerShdw blurRad="38100" dist="38100" dir="2700000" algn="tl">
                    <a:srgbClr val="000000">
                      <a:alpha val="43137"/>
                    </a:srgbClr>
                  </a:outerShdw>
                </a:effectLst>
              </a:rPr>
              <a:t>awally1@jhu.edu</a:t>
            </a:r>
          </a:p>
        </p:txBody>
      </p:sp>
    </p:spTree>
    <p:extLst>
      <p:ext uri="{BB962C8B-B14F-4D97-AF65-F5344CB8AC3E}">
        <p14:creationId xmlns:p14="http://schemas.microsoft.com/office/powerpoint/2010/main" val="36607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EA02F-39D1-472B-A435-78A3CFEE9712}"/>
              </a:ext>
            </a:extLst>
          </p:cNvPr>
          <p:cNvPicPr/>
          <p:nvPr/>
        </p:nvPicPr>
        <p:blipFill rotWithShape="1">
          <a:blip r:embed="rId2"/>
          <a:srcRect t="14703" b="5759"/>
          <a:stretch/>
        </p:blipFill>
        <p:spPr bwMode="auto">
          <a:xfrm>
            <a:off x="0" y="0"/>
            <a:ext cx="12191999" cy="6629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85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85DA6-53F2-42A4-A355-E9969F28FEA6}"/>
              </a:ext>
            </a:extLst>
          </p:cNvPr>
          <p:cNvPicPr/>
          <p:nvPr/>
        </p:nvPicPr>
        <p:blipFill rotWithShape="1">
          <a:blip r:embed="rId2"/>
          <a:srcRect t="14545" b="6404"/>
          <a:stretch/>
        </p:blipFill>
        <p:spPr bwMode="auto">
          <a:xfrm>
            <a:off x="0" y="0"/>
            <a:ext cx="12192000" cy="6772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42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FF1CF-E48F-4B23-B97F-A352F4B8D319}"/>
              </a:ext>
            </a:extLst>
          </p:cNvPr>
          <p:cNvPicPr/>
          <p:nvPr/>
        </p:nvPicPr>
        <p:blipFill rotWithShape="1">
          <a:blip r:embed="rId2"/>
          <a:srcRect t="14070" b="5614"/>
          <a:stretch/>
        </p:blipFill>
        <p:spPr bwMode="auto">
          <a:xfrm>
            <a:off x="1" y="0"/>
            <a:ext cx="12191999"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492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7F502B-FCF7-4BB0-A225-02CDA8348DDE}"/>
              </a:ext>
            </a:extLst>
          </p:cNvPr>
          <p:cNvPicPr/>
          <p:nvPr/>
        </p:nvPicPr>
        <p:blipFill rotWithShape="1">
          <a:blip r:embed="rId2"/>
          <a:srcRect t="14387" b="6715"/>
          <a:stretch/>
        </p:blipFill>
        <p:spPr bwMode="auto">
          <a:xfrm>
            <a:off x="0" y="0"/>
            <a:ext cx="12191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38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7497BB-D769-458F-9952-6379422835A1}"/>
              </a:ext>
            </a:extLst>
          </p:cNvPr>
          <p:cNvPicPr/>
          <p:nvPr/>
        </p:nvPicPr>
        <p:blipFill rotWithShape="1">
          <a:blip r:embed="rId2"/>
          <a:srcRect l="29437" t="32092" r="12217" b="9707"/>
          <a:stretch/>
        </p:blipFill>
        <p:spPr bwMode="auto">
          <a:xfrm>
            <a:off x="0" y="0"/>
            <a:ext cx="12191999" cy="67842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829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0000">
              <a:srgbClr val="024C8F"/>
            </a:gs>
            <a:gs pos="100000">
              <a:srgbClr val="0055BB"/>
            </a:gs>
          </a:gsLst>
          <a:lin ang="0" scaled="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43C167-CAB4-898E-BBFA-9FCDF4880812}"/>
              </a:ext>
            </a:extLst>
          </p:cNvPr>
          <p:cNvSpPr txBox="1">
            <a:spLocks/>
          </p:cNvSpPr>
          <p:nvPr/>
        </p:nvSpPr>
        <p:spPr>
          <a:xfrm>
            <a:off x="1523999" y="28182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Custom Data Forms and Fields</a:t>
            </a:r>
          </a:p>
        </p:txBody>
      </p:sp>
      <p:pic>
        <p:nvPicPr>
          <p:cNvPr id="7" name="Graphic 6">
            <a:extLst>
              <a:ext uri="{FF2B5EF4-FFF2-40B4-BE49-F238E27FC236}">
                <a16:creationId xmlns:a16="http://schemas.microsoft.com/office/drawing/2014/main" id="{2B1A7642-97D4-6F90-85EF-1B9FA2335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20" y="1530979"/>
            <a:ext cx="4414575" cy="5886100"/>
          </a:xfrm>
          <a:prstGeom prst="rect">
            <a:avLst/>
          </a:prstGeom>
        </p:spPr>
      </p:pic>
    </p:spTree>
    <p:extLst>
      <p:ext uri="{BB962C8B-B14F-4D97-AF65-F5344CB8AC3E}">
        <p14:creationId xmlns:p14="http://schemas.microsoft.com/office/powerpoint/2010/main" val="63384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F504E-C1BE-48EC-A352-D51C7F3AEBDD}"/>
              </a:ext>
            </a:extLst>
          </p:cNvPr>
          <p:cNvPicPr>
            <a:picLocks noChangeAspect="1"/>
          </p:cNvPicPr>
          <p:nvPr/>
        </p:nvPicPr>
        <p:blipFill rotWithShape="1">
          <a:blip r:embed="rId2"/>
          <a:srcRect t="14166" b="5833"/>
          <a:stretch/>
        </p:blipFill>
        <p:spPr>
          <a:xfrm>
            <a:off x="0" y="0"/>
            <a:ext cx="12192000" cy="6858000"/>
          </a:xfrm>
          <a:prstGeom prst="rect">
            <a:avLst/>
          </a:prstGeom>
        </p:spPr>
      </p:pic>
    </p:spTree>
    <p:extLst>
      <p:ext uri="{BB962C8B-B14F-4D97-AF65-F5344CB8AC3E}">
        <p14:creationId xmlns:p14="http://schemas.microsoft.com/office/powerpoint/2010/main" val="225119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E8CB6-EC40-4B58-8904-85968DB947CD}"/>
              </a:ext>
            </a:extLst>
          </p:cNvPr>
          <p:cNvPicPr/>
          <p:nvPr/>
        </p:nvPicPr>
        <p:blipFill rotWithShape="1">
          <a:blip r:embed="rId2"/>
          <a:srcRect t="15020" b="5759"/>
          <a:stretch/>
        </p:blipFill>
        <p:spPr bwMode="auto">
          <a:xfrm>
            <a:off x="0" y="-1"/>
            <a:ext cx="12192000" cy="6772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21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0000">
              <a:srgbClr val="024C8F"/>
            </a:gs>
            <a:gs pos="100000">
              <a:srgbClr val="0055BB"/>
            </a:gs>
          </a:gsLst>
          <a:lin ang="0" scaled="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43C167-CAB4-898E-BBFA-9FCDF4880812}"/>
              </a:ext>
            </a:extLst>
          </p:cNvPr>
          <p:cNvSpPr txBox="1">
            <a:spLocks/>
          </p:cNvSpPr>
          <p:nvPr/>
        </p:nvSpPr>
        <p:spPr>
          <a:xfrm>
            <a:off x="1523999" y="28182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Queries, Data Export, User Roles.</a:t>
            </a:r>
          </a:p>
        </p:txBody>
      </p:sp>
      <p:pic>
        <p:nvPicPr>
          <p:cNvPr id="7" name="Graphic 6">
            <a:extLst>
              <a:ext uri="{FF2B5EF4-FFF2-40B4-BE49-F238E27FC236}">
                <a16:creationId xmlns:a16="http://schemas.microsoft.com/office/drawing/2014/main" id="{2B1A7642-97D4-6F90-85EF-1B9FA2335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20" y="1530979"/>
            <a:ext cx="4414575" cy="5886100"/>
          </a:xfrm>
          <a:prstGeom prst="rect">
            <a:avLst/>
          </a:prstGeom>
        </p:spPr>
      </p:pic>
    </p:spTree>
    <p:extLst>
      <p:ext uri="{BB962C8B-B14F-4D97-AF65-F5344CB8AC3E}">
        <p14:creationId xmlns:p14="http://schemas.microsoft.com/office/powerpoint/2010/main" val="92331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0BC6C5-CE7F-406C-B013-CD758A0EF16A}"/>
              </a:ext>
            </a:extLst>
          </p:cNvPr>
          <p:cNvPicPr/>
          <p:nvPr/>
        </p:nvPicPr>
        <p:blipFill rotWithShape="1">
          <a:blip r:embed="rId2"/>
          <a:srcRect t="14070" b="6404"/>
          <a:stretch/>
        </p:blipFill>
        <p:spPr bwMode="auto">
          <a:xfrm>
            <a:off x="0" y="0"/>
            <a:ext cx="12191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45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D4523-03C8-B82D-AEFB-575B242D674F}"/>
              </a:ext>
            </a:extLst>
          </p:cNvPr>
          <p:cNvSpPr>
            <a:spLocks noGrp="1"/>
          </p:cNvSpPr>
          <p:nvPr>
            <p:ph idx="1"/>
          </p:nvPr>
        </p:nvSpPr>
        <p:spPr>
          <a:xfrm>
            <a:off x="1563328" y="1717010"/>
            <a:ext cx="9790471" cy="838917"/>
          </a:xfrm>
        </p:spPr>
        <p:txBody>
          <a:bodyPr>
            <a:normAutofit/>
          </a:bodyPr>
          <a:lstStyle/>
          <a:p>
            <a:pPr marL="0" indent="0">
              <a:buNone/>
            </a:pPr>
            <a:r>
              <a:rPr lang="en-US" sz="2400" dirty="0">
                <a:solidFill>
                  <a:schemeClr val="tx1">
                    <a:lumMod val="85000"/>
                    <a:lumOff val="15000"/>
                  </a:schemeClr>
                </a:solidFill>
              </a:rPr>
              <a:t>OpenSpecimen is a biospecimen management tool administrated and supported by JHU and the ICTR.</a:t>
            </a:r>
          </a:p>
        </p:txBody>
      </p:sp>
      <p:pic>
        <p:nvPicPr>
          <p:cNvPr id="5" name="Picture 4">
            <a:extLst>
              <a:ext uri="{FF2B5EF4-FFF2-40B4-BE49-F238E27FC236}">
                <a16:creationId xmlns:a16="http://schemas.microsoft.com/office/drawing/2014/main" id="{D5F8C5FC-E12C-0CD3-4075-F7ACF61CEAC9}"/>
              </a:ext>
            </a:extLst>
          </p:cNvPr>
          <p:cNvPicPr>
            <a:picLocks noChangeAspect="1"/>
          </p:cNvPicPr>
          <p:nvPr/>
        </p:nvPicPr>
        <p:blipFill>
          <a:blip r:embed="rId2"/>
          <a:stretch>
            <a:fillRect/>
          </a:stretch>
        </p:blipFill>
        <p:spPr>
          <a:xfrm>
            <a:off x="838200" y="1825625"/>
            <a:ext cx="533605" cy="533605"/>
          </a:xfrm>
          <a:prstGeom prst="rect">
            <a:avLst/>
          </a:prstGeom>
        </p:spPr>
      </p:pic>
      <p:pic>
        <p:nvPicPr>
          <p:cNvPr id="6" name="Picture 5">
            <a:extLst>
              <a:ext uri="{FF2B5EF4-FFF2-40B4-BE49-F238E27FC236}">
                <a16:creationId xmlns:a16="http://schemas.microsoft.com/office/drawing/2014/main" id="{DC70A065-DC8F-BB9E-D014-9B94629EAB06}"/>
              </a:ext>
            </a:extLst>
          </p:cNvPr>
          <p:cNvPicPr>
            <a:picLocks noChangeAspect="1"/>
          </p:cNvPicPr>
          <p:nvPr/>
        </p:nvPicPr>
        <p:blipFill>
          <a:blip r:embed="rId2"/>
          <a:stretch>
            <a:fillRect/>
          </a:stretch>
        </p:blipFill>
        <p:spPr>
          <a:xfrm>
            <a:off x="838200" y="3546270"/>
            <a:ext cx="533605" cy="533605"/>
          </a:xfrm>
          <a:prstGeom prst="rect">
            <a:avLst/>
          </a:prstGeom>
        </p:spPr>
      </p:pic>
      <p:pic>
        <p:nvPicPr>
          <p:cNvPr id="7" name="Picture 6">
            <a:extLst>
              <a:ext uri="{FF2B5EF4-FFF2-40B4-BE49-F238E27FC236}">
                <a16:creationId xmlns:a16="http://schemas.microsoft.com/office/drawing/2014/main" id="{4EE4B112-9C4B-9717-252C-0ADD0ABDF39D}"/>
              </a:ext>
            </a:extLst>
          </p:cNvPr>
          <p:cNvPicPr>
            <a:picLocks noChangeAspect="1"/>
          </p:cNvPicPr>
          <p:nvPr/>
        </p:nvPicPr>
        <p:blipFill>
          <a:blip r:embed="rId2"/>
          <a:stretch>
            <a:fillRect/>
          </a:stretch>
        </p:blipFill>
        <p:spPr>
          <a:xfrm>
            <a:off x="838200" y="5237418"/>
            <a:ext cx="533605" cy="533605"/>
          </a:xfrm>
          <a:prstGeom prst="rect">
            <a:avLst/>
          </a:prstGeom>
        </p:spPr>
      </p:pic>
      <p:sp>
        <p:nvSpPr>
          <p:cNvPr id="10" name="Content Placeholder 2">
            <a:extLst>
              <a:ext uri="{FF2B5EF4-FFF2-40B4-BE49-F238E27FC236}">
                <a16:creationId xmlns:a16="http://schemas.microsoft.com/office/drawing/2014/main" id="{82BE174A-3BF4-DC82-043E-06A4D62A7E39}"/>
              </a:ext>
            </a:extLst>
          </p:cNvPr>
          <p:cNvSpPr txBox="1">
            <a:spLocks/>
          </p:cNvSpPr>
          <p:nvPr/>
        </p:nvSpPr>
        <p:spPr>
          <a:xfrm>
            <a:off x="1563328" y="3349165"/>
            <a:ext cx="9790471" cy="838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lumMod val="85000"/>
                    <a:lumOff val="15000"/>
                  </a:schemeClr>
                </a:solidFill>
              </a:rPr>
              <a:t>Assigned as a Tier A  by the Data Trust’s Research Sub-council to manage and store Personal Health Information (PHI). </a:t>
            </a:r>
          </a:p>
        </p:txBody>
      </p:sp>
      <p:sp>
        <p:nvSpPr>
          <p:cNvPr id="11" name="Content Placeholder 2">
            <a:extLst>
              <a:ext uri="{FF2B5EF4-FFF2-40B4-BE49-F238E27FC236}">
                <a16:creationId xmlns:a16="http://schemas.microsoft.com/office/drawing/2014/main" id="{28F9DB31-624B-2576-2655-DC039837FAB5}"/>
              </a:ext>
            </a:extLst>
          </p:cNvPr>
          <p:cNvSpPr txBox="1">
            <a:spLocks/>
          </p:cNvSpPr>
          <p:nvPr/>
        </p:nvSpPr>
        <p:spPr>
          <a:xfrm>
            <a:off x="1469052" y="5079642"/>
            <a:ext cx="9790471" cy="927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lumMod val="85000"/>
                    <a:lumOff val="15000"/>
                  </a:schemeClr>
                </a:solidFill>
              </a:rPr>
              <a:t>Interface with Epic and Precision Medicine (PMAP) that allows participant’s basic demographics data to be pulled directly to openSpecimen from epic, and specimen and participant data to be sent to PMAP weekly. </a:t>
            </a:r>
          </a:p>
        </p:txBody>
      </p:sp>
      <p:sp>
        <p:nvSpPr>
          <p:cNvPr id="12" name="Title 14">
            <a:extLst>
              <a:ext uri="{FF2B5EF4-FFF2-40B4-BE49-F238E27FC236}">
                <a16:creationId xmlns:a16="http://schemas.microsoft.com/office/drawing/2014/main" id="{95E46788-1AB6-3C27-88CC-06727E2AE12A}"/>
              </a:ext>
            </a:extLst>
          </p:cNvPr>
          <p:cNvSpPr txBox="1">
            <a:spLocks/>
          </p:cNvSpPr>
          <p:nvPr/>
        </p:nvSpPr>
        <p:spPr>
          <a:xfrm>
            <a:off x="839788" y="457200"/>
            <a:ext cx="10419735" cy="8406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24C8F"/>
                </a:solidFill>
                <a:latin typeface="+mn-lt"/>
              </a:rPr>
              <a:t>What is OpenSpecimen? </a:t>
            </a:r>
            <a:endParaRPr lang="en-US" dirty="0">
              <a:solidFill>
                <a:srgbClr val="024C8F"/>
              </a:solidFill>
              <a:latin typeface="+mn-lt"/>
            </a:endParaRPr>
          </a:p>
        </p:txBody>
      </p:sp>
    </p:spTree>
    <p:extLst>
      <p:ext uri="{BB962C8B-B14F-4D97-AF65-F5344CB8AC3E}">
        <p14:creationId xmlns:p14="http://schemas.microsoft.com/office/powerpoint/2010/main" val="3239320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16B6B-944C-41C6-B288-4AE3A0AFD408}"/>
              </a:ext>
            </a:extLst>
          </p:cNvPr>
          <p:cNvPicPr/>
          <p:nvPr/>
        </p:nvPicPr>
        <p:blipFill rotWithShape="1">
          <a:blip r:embed="rId2"/>
          <a:srcRect t="14387" b="5924"/>
          <a:stretch/>
        </p:blipFill>
        <p:spPr bwMode="auto">
          <a:xfrm>
            <a:off x="0" y="0"/>
            <a:ext cx="12192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360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BD864-DFDE-482E-99F3-623637F5C70F}"/>
              </a:ext>
            </a:extLst>
          </p:cNvPr>
          <p:cNvPicPr/>
          <p:nvPr/>
        </p:nvPicPr>
        <p:blipFill rotWithShape="1">
          <a:blip r:embed="rId2"/>
          <a:srcRect t="14228" b="6076"/>
          <a:stretch/>
        </p:blipFill>
        <p:spPr bwMode="auto">
          <a:xfrm>
            <a:off x="0" y="0"/>
            <a:ext cx="12192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480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D4523-03C8-B82D-AEFB-575B242D674F}"/>
              </a:ext>
            </a:extLst>
          </p:cNvPr>
          <p:cNvSpPr>
            <a:spLocks noGrp="1"/>
          </p:cNvSpPr>
          <p:nvPr>
            <p:ph idx="1"/>
          </p:nvPr>
        </p:nvSpPr>
        <p:spPr>
          <a:xfrm>
            <a:off x="839788" y="2234867"/>
            <a:ext cx="9933347" cy="3493165"/>
          </a:xfrm>
        </p:spPr>
        <p:txBody>
          <a:bodyPr>
            <a:normAutofit/>
          </a:bodyPr>
          <a:lstStyle/>
          <a:p>
            <a:r>
              <a:rPr lang="en-US" sz="2400" dirty="0">
                <a:solidFill>
                  <a:schemeClr val="tx1">
                    <a:lumMod val="85000"/>
                    <a:lumOff val="15000"/>
                  </a:schemeClr>
                </a:solidFill>
              </a:rPr>
              <a:t>Data Trust preferred biospecimen management system.</a:t>
            </a:r>
          </a:p>
          <a:p>
            <a:r>
              <a:rPr lang="en-US" sz="2400" dirty="0">
                <a:solidFill>
                  <a:schemeClr val="tx1">
                    <a:lumMod val="85000"/>
                    <a:lumOff val="15000"/>
                  </a:schemeClr>
                </a:solidFill>
              </a:rPr>
              <a:t>Epic patient data lookup.</a:t>
            </a:r>
          </a:p>
          <a:p>
            <a:r>
              <a:rPr lang="en-US" sz="2400" dirty="0">
                <a:solidFill>
                  <a:schemeClr val="tx1">
                    <a:lumMod val="85000"/>
                    <a:lumOff val="15000"/>
                  </a:schemeClr>
                </a:solidFill>
              </a:rPr>
              <a:t>Specimen and derivative tracking from beginning to end.</a:t>
            </a:r>
          </a:p>
          <a:p>
            <a:r>
              <a:rPr lang="en-US" sz="2400" dirty="0">
                <a:solidFill>
                  <a:schemeClr val="tx1">
                    <a:lumMod val="85000"/>
                    <a:lumOff val="15000"/>
                  </a:schemeClr>
                </a:solidFill>
              </a:rPr>
              <a:t>User friendly and extensive query and data export capabilities.</a:t>
            </a:r>
          </a:p>
          <a:p>
            <a:r>
              <a:rPr lang="en-US" sz="2400" dirty="0">
                <a:solidFill>
                  <a:schemeClr val="tx1">
                    <a:lumMod val="85000"/>
                    <a:lumOff val="15000"/>
                  </a:schemeClr>
                </a:solidFill>
              </a:rPr>
              <a:t>Annotation of clinical and specimen data using custom fields and forms.</a:t>
            </a:r>
          </a:p>
          <a:p>
            <a:r>
              <a:rPr lang="en-US" sz="2400" dirty="0">
                <a:solidFill>
                  <a:schemeClr val="tx1">
                    <a:lumMod val="85000"/>
                    <a:lumOff val="15000"/>
                  </a:schemeClr>
                </a:solidFill>
              </a:rPr>
              <a:t>PMAP interface.</a:t>
            </a:r>
          </a:p>
          <a:p>
            <a:r>
              <a:rPr lang="en-US" sz="2400" dirty="0">
                <a:solidFill>
                  <a:schemeClr val="tx1">
                    <a:lumMod val="85000"/>
                    <a:lumOff val="15000"/>
                  </a:schemeClr>
                </a:solidFill>
              </a:rPr>
              <a:t>Controlled access of data-JHED and VPN enabled.</a:t>
            </a: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a:p>
            <a:pPr marL="0" indent="0">
              <a:buNone/>
            </a:pPr>
            <a:endParaRPr lang="en-US" sz="2400" dirty="0">
              <a:solidFill>
                <a:schemeClr val="tx1">
                  <a:lumMod val="85000"/>
                  <a:lumOff val="15000"/>
                </a:schemeClr>
              </a:solidFill>
            </a:endParaRPr>
          </a:p>
          <a:p>
            <a:pPr marL="0" indent="0">
              <a:buNone/>
            </a:pPr>
            <a:endParaRPr lang="en-US" sz="2400" dirty="0">
              <a:solidFill>
                <a:schemeClr val="tx1">
                  <a:lumMod val="85000"/>
                  <a:lumOff val="15000"/>
                </a:schemeClr>
              </a:solidFill>
            </a:endParaRPr>
          </a:p>
        </p:txBody>
      </p:sp>
      <p:sp>
        <p:nvSpPr>
          <p:cNvPr id="12" name="Title 14">
            <a:extLst>
              <a:ext uri="{FF2B5EF4-FFF2-40B4-BE49-F238E27FC236}">
                <a16:creationId xmlns:a16="http://schemas.microsoft.com/office/drawing/2014/main" id="{95E46788-1AB6-3C27-88CC-06727E2AE12A}"/>
              </a:ext>
            </a:extLst>
          </p:cNvPr>
          <p:cNvSpPr txBox="1">
            <a:spLocks/>
          </p:cNvSpPr>
          <p:nvPr/>
        </p:nvSpPr>
        <p:spPr>
          <a:xfrm>
            <a:off x="839788" y="457200"/>
            <a:ext cx="10419735" cy="8406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24C8F"/>
                </a:solidFill>
                <a:latin typeface="+mn-lt"/>
              </a:rPr>
              <a:t>Why OpenSpecimen? </a:t>
            </a:r>
            <a:endParaRPr lang="en-US" dirty="0">
              <a:solidFill>
                <a:srgbClr val="024C8F"/>
              </a:solidFill>
              <a:latin typeface="+mn-lt"/>
            </a:endParaRPr>
          </a:p>
        </p:txBody>
      </p:sp>
    </p:spTree>
    <p:extLst>
      <p:ext uri="{BB962C8B-B14F-4D97-AF65-F5344CB8AC3E}">
        <p14:creationId xmlns:p14="http://schemas.microsoft.com/office/powerpoint/2010/main" val="276861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0000">
              <a:srgbClr val="024C8F"/>
            </a:gs>
            <a:gs pos="100000">
              <a:srgbClr val="0055BB"/>
            </a:gs>
          </a:gsLst>
          <a:lin ang="0" scaled="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43C167-CAB4-898E-BBFA-9FCDF4880812}"/>
              </a:ext>
            </a:extLst>
          </p:cNvPr>
          <p:cNvSpPr txBox="1">
            <a:spLocks/>
          </p:cNvSpPr>
          <p:nvPr/>
        </p:nvSpPr>
        <p:spPr>
          <a:xfrm>
            <a:off x="1523999" y="28182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Questions</a:t>
            </a:r>
          </a:p>
        </p:txBody>
      </p:sp>
      <p:pic>
        <p:nvPicPr>
          <p:cNvPr id="7" name="Graphic 6">
            <a:extLst>
              <a:ext uri="{FF2B5EF4-FFF2-40B4-BE49-F238E27FC236}">
                <a16:creationId xmlns:a16="http://schemas.microsoft.com/office/drawing/2014/main" id="{2B1A7642-97D4-6F90-85EF-1B9FA2335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20" y="1530979"/>
            <a:ext cx="4414575" cy="5886100"/>
          </a:xfrm>
          <a:prstGeom prst="rect">
            <a:avLst/>
          </a:prstGeom>
        </p:spPr>
      </p:pic>
    </p:spTree>
    <p:extLst>
      <p:ext uri="{BB962C8B-B14F-4D97-AF65-F5344CB8AC3E}">
        <p14:creationId xmlns:p14="http://schemas.microsoft.com/office/powerpoint/2010/main" val="47449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0">
              <a:srgbClr val="024C8F"/>
            </a:gs>
            <a:gs pos="100000">
              <a:srgbClr val="0055BB"/>
            </a:gs>
          </a:gsLst>
          <a:lin ang="0" scaled="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43C167-CAB4-898E-BBFA-9FCDF4880812}"/>
              </a:ext>
            </a:extLst>
          </p:cNvPr>
          <p:cNvSpPr txBox="1">
            <a:spLocks/>
          </p:cNvSpPr>
          <p:nvPr/>
        </p:nvSpPr>
        <p:spPr>
          <a:xfrm>
            <a:off x="1523999" y="28182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How to use OpenSpecimen?</a:t>
            </a:r>
          </a:p>
        </p:txBody>
      </p:sp>
      <p:pic>
        <p:nvPicPr>
          <p:cNvPr id="7" name="Graphic 6">
            <a:extLst>
              <a:ext uri="{FF2B5EF4-FFF2-40B4-BE49-F238E27FC236}">
                <a16:creationId xmlns:a16="http://schemas.microsoft.com/office/drawing/2014/main" id="{2B1A7642-97D4-6F90-85EF-1B9FA2335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20" y="1530979"/>
            <a:ext cx="4414575" cy="5886100"/>
          </a:xfrm>
          <a:prstGeom prst="rect">
            <a:avLst/>
          </a:prstGeom>
        </p:spPr>
      </p:pic>
    </p:spTree>
    <p:extLst>
      <p:ext uri="{BB962C8B-B14F-4D97-AF65-F5344CB8AC3E}">
        <p14:creationId xmlns:p14="http://schemas.microsoft.com/office/powerpoint/2010/main" val="164361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F1565-65AA-4245-BF08-AE468B9CFA50}"/>
              </a:ext>
            </a:extLst>
          </p:cNvPr>
          <p:cNvPicPr/>
          <p:nvPr/>
        </p:nvPicPr>
        <p:blipFill rotWithShape="1">
          <a:blip r:embed="rId2"/>
          <a:srcRect t="14625" b="5983"/>
          <a:stretch/>
        </p:blipFill>
        <p:spPr bwMode="auto">
          <a:xfrm>
            <a:off x="658761" y="457200"/>
            <a:ext cx="11021962" cy="5943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615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0000">
              <a:srgbClr val="024C8F"/>
            </a:gs>
            <a:gs pos="100000">
              <a:srgbClr val="0055BB"/>
            </a:gs>
          </a:gsLst>
          <a:lin ang="0" scaled="0"/>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43C167-CAB4-898E-BBFA-9FCDF4880812}"/>
              </a:ext>
            </a:extLst>
          </p:cNvPr>
          <p:cNvSpPr txBox="1">
            <a:spLocks/>
          </p:cNvSpPr>
          <p:nvPr/>
        </p:nvSpPr>
        <p:spPr>
          <a:xfrm>
            <a:off x="1523999" y="2818267"/>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Participants, Specimens, Study Visits</a:t>
            </a:r>
          </a:p>
        </p:txBody>
      </p:sp>
      <p:pic>
        <p:nvPicPr>
          <p:cNvPr id="7" name="Graphic 6">
            <a:extLst>
              <a:ext uri="{FF2B5EF4-FFF2-40B4-BE49-F238E27FC236}">
                <a16:creationId xmlns:a16="http://schemas.microsoft.com/office/drawing/2014/main" id="{2B1A7642-97D4-6F90-85EF-1B9FA2335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20" y="1530979"/>
            <a:ext cx="4414575" cy="5886100"/>
          </a:xfrm>
          <a:prstGeom prst="rect">
            <a:avLst/>
          </a:prstGeom>
        </p:spPr>
      </p:pic>
    </p:spTree>
    <p:extLst>
      <p:ext uri="{BB962C8B-B14F-4D97-AF65-F5344CB8AC3E}">
        <p14:creationId xmlns:p14="http://schemas.microsoft.com/office/powerpoint/2010/main" val="5308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4C8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AEFB5-D098-4000-9768-8F9B2AD308E5}"/>
              </a:ext>
            </a:extLst>
          </p:cNvPr>
          <p:cNvPicPr/>
          <p:nvPr/>
        </p:nvPicPr>
        <p:blipFill rotWithShape="1">
          <a:blip r:embed="rId2"/>
          <a:srcRect t="14435" b="5793"/>
          <a:stretch/>
        </p:blipFill>
        <p:spPr bwMode="auto">
          <a:xfrm>
            <a:off x="0" y="0"/>
            <a:ext cx="12191999" cy="67154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18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628A4B-9E5F-A771-7BF0-E1E4E59BEDDD}"/>
              </a:ext>
            </a:extLst>
          </p:cNvPr>
          <p:cNvSpPr/>
          <p:nvPr/>
        </p:nvSpPr>
        <p:spPr>
          <a:xfrm>
            <a:off x="0" y="3736258"/>
            <a:ext cx="12192000" cy="3121742"/>
          </a:xfrm>
          <a:prstGeom prst="rect">
            <a:avLst/>
          </a:prstGeom>
          <a:solidFill>
            <a:srgbClr val="27B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96273EF-D37E-4664-8E87-265808596FF0}"/>
              </a:ext>
            </a:extLst>
          </p:cNvPr>
          <p:cNvPicPr/>
          <p:nvPr/>
        </p:nvPicPr>
        <p:blipFill rotWithShape="1">
          <a:blip r:embed="rId2"/>
          <a:srcRect t="14435" b="9592"/>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51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628A4B-9E5F-A771-7BF0-E1E4E59BEDDD}"/>
              </a:ext>
            </a:extLst>
          </p:cNvPr>
          <p:cNvSpPr/>
          <p:nvPr/>
        </p:nvSpPr>
        <p:spPr>
          <a:xfrm>
            <a:off x="0" y="3736258"/>
            <a:ext cx="12192000" cy="3121742"/>
          </a:xfrm>
          <a:prstGeom prst="rect">
            <a:avLst/>
          </a:prstGeom>
          <a:solidFill>
            <a:srgbClr val="024C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40E426D-5DB2-4916-836D-51E5AAECF494}"/>
              </a:ext>
            </a:extLst>
          </p:cNvPr>
          <p:cNvPicPr/>
          <p:nvPr/>
        </p:nvPicPr>
        <p:blipFill rotWithShape="1">
          <a:blip r:embed="rId2"/>
          <a:srcRect l="29172" t="38205" r="11507" b="18405"/>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029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00906A9-EBE0-EEAD-CA5E-93BEF50256DB}"/>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6048536" y="0"/>
            <a:ext cx="6143464" cy="6858000"/>
          </a:xfrm>
          <a:prstGeom prst="rect">
            <a:avLst/>
          </a:prstGeom>
          <a:noFill/>
          <a:ln w="88900" cap="sq">
            <a:noFill/>
            <a:miter lim="800000"/>
          </a:ln>
          <a:effectLst>
            <a:outerShdw dist="18000" sx="1000" sy="1000" algn="tl" rotWithShape="0">
              <a:srgbClr val="000000"/>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26918F5-0C92-4086-AA1F-8BB652B9D0CA}"/>
              </a:ext>
            </a:extLst>
          </p:cNvPr>
          <p:cNvPicPr>
            <a:picLocks noChangeAspect="1"/>
          </p:cNvPicPr>
          <p:nvPr/>
        </p:nvPicPr>
        <p:blipFill rotWithShape="1">
          <a:blip r:embed="rId3"/>
          <a:srcRect l="29113" t="27384" r="9839" b="6667"/>
          <a:stretch/>
        </p:blipFill>
        <p:spPr>
          <a:xfrm>
            <a:off x="0" y="20016"/>
            <a:ext cx="12192000" cy="6837984"/>
          </a:xfrm>
          <a:prstGeom prst="rect">
            <a:avLst/>
          </a:prstGeom>
        </p:spPr>
      </p:pic>
    </p:spTree>
    <p:extLst>
      <p:ext uri="{BB962C8B-B14F-4D97-AF65-F5344CB8AC3E}">
        <p14:creationId xmlns:p14="http://schemas.microsoft.com/office/powerpoint/2010/main" val="632131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a67a68-1d18-4cad-b93d-d2bed95f3bbe" xsi:nil="true"/>
    <lcf76f155ced4ddcb4097134ff3c332f xmlns="25639a64-a9a5-40de-b6c4-d94b310aef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94F83616FCF04CAE87F41416951A4F" ma:contentTypeVersion="10" ma:contentTypeDescription="Create a new document." ma:contentTypeScope="" ma:versionID="991cd2022746e7a7a171e761d6e92ec9">
  <xsd:schema xmlns:xsd="http://www.w3.org/2001/XMLSchema" xmlns:xs="http://www.w3.org/2001/XMLSchema" xmlns:p="http://schemas.microsoft.com/office/2006/metadata/properties" xmlns:ns2="25639a64-a9a5-40de-b6c4-d94b310aefad" xmlns:ns3="4da67a68-1d18-4cad-b93d-d2bed95f3bbe" targetNamespace="http://schemas.microsoft.com/office/2006/metadata/properties" ma:root="true" ma:fieldsID="b896a7168cf7ee8b40a47885496bda5d" ns2:_="" ns3:_="">
    <xsd:import namespace="25639a64-a9a5-40de-b6c4-d94b310aefad"/>
    <xsd:import namespace="4da67a68-1d18-4cad-b93d-d2bed95f3b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39a64-a9a5-40de-b6c4-d94b310ae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a67a68-1d18-4cad-b93d-d2bed95f3b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790d9f-a972-454f-919e-0c1d1f2cabee}" ma:internalName="TaxCatchAll" ma:showField="CatchAllData" ma:web="4da67a68-1d18-4cad-b93d-d2bed95f3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E276A-CBE3-4367-BA97-0A837898860D}">
  <ds:schemaRefs>
    <ds:schemaRef ds:uri="162657e1-6115-4b6f-82da-72a37b5bd790"/>
    <ds:schemaRef ds:uri="http://purl.org/dc/terms/"/>
    <ds:schemaRef ds:uri="7ee66b38-6f3c-4784-9d10-3b7a6dcdbf50"/>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056005A-1F87-4EB7-AA2E-A39353951221}">
  <ds:schemaRefs>
    <ds:schemaRef ds:uri="http://schemas.microsoft.com/sharepoint/v3/contenttype/forms"/>
  </ds:schemaRefs>
</ds:datastoreItem>
</file>

<file path=customXml/itemProps3.xml><?xml version="1.0" encoding="utf-8"?>
<ds:datastoreItem xmlns:ds="http://schemas.openxmlformats.org/officeDocument/2006/customXml" ds:itemID="{29665F28-8F86-4C02-8A7F-7F96F9ABE008}"/>
</file>

<file path=docProps/app.xml><?xml version="1.0" encoding="utf-8"?>
<Properties xmlns="http://schemas.openxmlformats.org/officeDocument/2006/extended-properties" xmlns:vt="http://schemas.openxmlformats.org/officeDocument/2006/docPropsVTypes">
  <TotalTime>568</TotalTime>
  <Words>174</Words>
  <Application>Microsoft Macintosh PowerPoint</Application>
  <PresentationFormat>Widescreen</PresentationFormat>
  <Paragraphs>24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Parastoo Aslanbeik</dc:creator>
  <cp:lastModifiedBy>Sharon Penttinen</cp:lastModifiedBy>
  <cp:revision>17</cp:revision>
  <dcterms:created xsi:type="dcterms:W3CDTF">2022-05-13T16:39:10Z</dcterms:created>
  <dcterms:modified xsi:type="dcterms:W3CDTF">2022-06-23T20:51:26Z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0x0101009394F83616FCF04CAE87F41416951A4F</vt:lpwstr>
  </property>
</Properties>
</file>