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02" r:id="rId4"/>
    <p:sldMasterId id="2147483714" r:id="rId5"/>
    <p:sldMasterId id="2147483726" r:id="rId6"/>
  </p:sldMasterIdLst>
  <p:notesMasterIdLst>
    <p:notesMasterId r:id="rId66"/>
  </p:notesMasterIdLst>
  <p:sldIdLst>
    <p:sldId id="256" r:id="rId7"/>
    <p:sldId id="356" r:id="rId8"/>
    <p:sldId id="317" r:id="rId9"/>
    <p:sldId id="314" r:id="rId10"/>
    <p:sldId id="315" r:id="rId11"/>
    <p:sldId id="292" r:id="rId12"/>
    <p:sldId id="368" r:id="rId13"/>
    <p:sldId id="329" r:id="rId14"/>
    <p:sldId id="330" r:id="rId15"/>
    <p:sldId id="279" r:id="rId16"/>
    <p:sldId id="280" r:id="rId17"/>
    <p:sldId id="326" r:id="rId18"/>
    <p:sldId id="294" r:id="rId19"/>
    <p:sldId id="341" r:id="rId20"/>
    <p:sldId id="331" r:id="rId21"/>
    <p:sldId id="296" r:id="rId22"/>
    <p:sldId id="289" r:id="rId23"/>
    <p:sldId id="359" r:id="rId24"/>
    <p:sldId id="333" r:id="rId25"/>
    <p:sldId id="360" r:id="rId26"/>
    <p:sldId id="361" r:id="rId27"/>
    <p:sldId id="334" r:id="rId28"/>
    <p:sldId id="342" r:id="rId29"/>
    <p:sldId id="366" r:id="rId30"/>
    <p:sldId id="288" r:id="rId31"/>
    <p:sldId id="364" r:id="rId32"/>
    <p:sldId id="365" r:id="rId33"/>
    <p:sldId id="258" r:id="rId34"/>
    <p:sldId id="305" r:id="rId35"/>
    <p:sldId id="362" r:id="rId36"/>
    <p:sldId id="354" r:id="rId37"/>
    <p:sldId id="355" r:id="rId38"/>
    <p:sldId id="278" r:id="rId39"/>
    <p:sldId id="351" r:id="rId40"/>
    <p:sldId id="344" r:id="rId41"/>
    <p:sldId id="345" r:id="rId42"/>
    <p:sldId id="343" r:id="rId43"/>
    <p:sldId id="337" r:id="rId44"/>
    <p:sldId id="349" r:id="rId45"/>
    <p:sldId id="323" r:id="rId46"/>
    <p:sldId id="320" r:id="rId47"/>
    <p:sldId id="321" r:id="rId48"/>
    <p:sldId id="322" r:id="rId49"/>
    <p:sldId id="367" r:id="rId50"/>
    <p:sldId id="348" r:id="rId51"/>
    <p:sldId id="319" r:id="rId52"/>
    <p:sldId id="350" r:id="rId53"/>
    <p:sldId id="352" r:id="rId54"/>
    <p:sldId id="301" r:id="rId55"/>
    <p:sldId id="303" r:id="rId56"/>
    <p:sldId id="304" r:id="rId57"/>
    <p:sldId id="311" r:id="rId58"/>
    <p:sldId id="302" r:id="rId59"/>
    <p:sldId id="358" r:id="rId60"/>
    <p:sldId id="369" r:id="rId61"/>
    <p:sldId id="274" r:id="rId62"/>
    <p:sldId id="357" r:id="rId63"/>
    <p:sldId id="338" r:id="rId64"/>
    <p:sldId id="257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98" d="100"/>
          <a:sy n="98" d="100"/>
        </p:scale>
        <p:origin x="55" y="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5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155BD-8D73-4D6A-A886-7C853A827732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5DB33-52B1-4E67-A7AB-6F3DD2649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8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44534-51BB-41B0-A44F-AA2282800A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170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3337B-7F70-4472-8811-F59D98C0DF1E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FCBC-30C0-4EF7-A4F0-DF278FFBB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6111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3337B-7F70-4472-8811-F59D98C0DF1E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FCBC-30C0-4EF7-A4F0-DF278FFBB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320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3337B-7F70-4472-8811-F59D98C0DF1E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FCBC-30C0-4EF7-A4F0-DF278FFBB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8922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4F30C-281C-4CDB-8389-E1939BA39F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1C814C-410E-4AB8-AAA3-91CF277DF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933F8-02C8-444D-9754-3AE80C701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8B36-0127-4B8A-A656-958FE51DE92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E8049-BBCD-43BF-A18B-9DCCE0756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EF0FC-E2FE-472A-82E9-E7FFB9493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BD51-036D-4182-B6EE-FB560102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5249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03161-1267-40CB-B91E-D22F5FF15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31FCB-D41D-40E6-BE07-FAD110564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9B225-01E0-4F1A-8B35-E9AAE6089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8B36-0127-4B8A-A656-958FE51DE92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99739-7A50-4E85-B8D0-F5A558EA5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9A924-721D-4079-BFE2-5106BFBC4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BD51-036D-4182-B6EE-FB560102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95844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2228C-E4B8-42B9-B0EA-5BDC79371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3416A-C2DC-4F01-AB5E-72E7D5622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C169B-6B88-4CFC-AAB9-DBE91062B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8B36-0127-4B8A-A656-958FE51DE92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7E5CD-82A6-4B91-81BC-FCC8A3F84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2CD93-0491-4D1D-BAC1-4C7F0680A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BD51-036D-4182-B6EE-FB560102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97686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BAC41-36FB-47AB-B366-EFE89D4D0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6A276-7777-4387-B56C-674C255324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FDA447-3697-4BEE-B822-3BBCDC1CC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14B7FE-BD53-4154-B841-11CA0D86E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8B36-0127-4B8A-A656-958FE51DE92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3067AD-2A2C-4D34-91CB-F8770D86D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ECFFB-F827-4FCC-BB35-5901B7276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BD51-036D-4182-B6EE-FB560102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0410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F83B1-BCF5-4071-A469-0A2668ACA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7E6AD-5F46-407C-8E85-CA939978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E9252-3908-46E1-9430-F281B558E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3F2DDD-F2E6-470E-A3D9-E134E846C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4B2FCD-F4CF-4F22-B5EC-CF79C763BD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C357A1-9060-48F2-90A9-E3124AE72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8B36-0127-4B8A-A656-958FE51DE92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98F3D5-A132-4F97-B744-FED63F317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647FB8-79A7-4927-86A3-39FC44B79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BD51-036D-4182-B6EE-FB560102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8708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F3C2C-6D01-4E2C-9E7D-302A082FF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8EB609-7C55-49BD-92F9-C61E0D56F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8B36-0127-4B8A-A656-958FE51DE92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0BB3EA-DB7F-449F-9480-2E010D017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A94E54-180C-41E8-918D-6C9526290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BD51-036D-4182-B6EE-FB560102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10583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BD591E-C0B3-4011-8456-2A5D963A5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8B36-0127-4B8A-A656-958FE51DE92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22ABAD-7021-4ED3-B09F-51E945B24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C8298-57A1-4B5E-8114-A71AA627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BD51-036D-4182-B6EE-FB560102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3544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3AA32-0A1D-4245-9A3B-6D4574153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65E9B-DF51-48BF-AEED-D93B7850A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01E42A-60FD-4B0B-8EEF-AEC23291B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B0E2C6-9460-4D8C-B15E-C58F7369C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8B36-0127-4B8A-A656-958FE51DE92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E2A37-DB25-40DC-84CF-801CE4EF5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45874D-FA9E-4E07-924C-7F857DE27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BD51-036D-4182-B6EE-FB560102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2495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3337B-7F70-4472-8811-F59D98C0DF1E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FCBC-30C0-4EF7-A4F0-DF278FFBB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61766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88D90-24E1-44DA-B905-742D1ECCD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2676-27FA-4B12-A1B3-B86A578C19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3F4D9E-EA5A-48B1-A68A-093B840FE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5B3FA-5B22-469E-8FB7-C475D1583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8B36-0127-4B8A-A656-958FE51DE92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1CBC3E-7C3D-4858-BE33-7B7849645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FD15E-4AF6-40CB-835C-F605C09D1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BD51-036D-4182-B6EE-FB560102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1780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5A5FB-A443-42BD-B666-85CF8B220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434A23-8DA0-47B9-A362-63D0550D0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CB4C5-367D-4B72-8A21-852AC797B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8B36-0127-4B8A-A656-958FE51DE92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69323-93C6-4634-9E84-65E7784DF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17190-7DD8-4A0E-93DF-28C7E32BE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BD51-036D-4182-B6EE-FB560102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88925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94AB2F-7EDA-45E1-B178-6273175B0C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703DE3-FD34-4F61-9D0A-27FE4FA4E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A4CB7-F0BA-411A-81C8-4C5B51953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8B36-0127-4B8A-A656-958FE51DE92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2C1A7-FF87-4B47-BB73-1CF60A722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934F5-8D78-4038-BF0B-1385E5518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BD51-036D-4182-B6EE-FB560102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58379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6707" name="Rectangle 3"/>
          <p:cNvSpPr>
            <a:spLocks noGrp="1" noChangeArrowheads="1"/>
          </p:cNvSpPr>
          <p:nvPr>
            <p:ph type="ctrTitle"/>
          </p:nvPr>
        </p:nvSpPr>
        <p:spPr bwMode="white">
          <a:xfrm>
            <a:off x="1079502" y="876300"/>
            <a:ext cx="104013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96708" name="Rectangle 4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079502" y="2057400"/>
            <a:ext cx="10401300" cy="914400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092200" y="6400800"/>
            <a:ext cx="2540000" cy="304800"/>
          </a:xfrm>
        </p:spPr>
        <p:txBody>
          <a:bodyPr/>
          <a:lstStyle>
            <a:lvl1pPr>
              <a:defRPr>
                <a:solidFill>
                  <a:srgbClr val="002C77"/>
                </a:solidFill>
              </a:defRPr>
            </a:lvl1pPr>
          </a:lstStyle>
          <a:p>
            <a:pPr>
              <a:defRPr/>
            </a:pPr>
            <a:fld id="{65625A33-009A-40F2-B77C-EBCD413688BD}" type="datetime1">
              <a:rPr lang="en-US" altLang="en-US"/>
              <a:pPr>
                <a:defRPr/>
              </a:pPr>
              <a:t>9/19/2022</a:t>
            </a:fld>
            <a:endParaRPr lang="en-US" altLang="en-US">
              <a:latin typeface="Times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 bwMode="white">
          <a:xfrm>
            <a:off x="4165600" y="6400800"/>
            <a:ext cx="3860800" cy="304800"/>
          </a:xfrm>
        </p:spPr>
        <p:txBody>
          <a:bodyPr/>
          <a:lstStyle>
            <a:lvl1pPr>
              <a:defRPr>
                <a:solidFill>
                  <a:srgbClr val="002C77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 bwMode="white">
          <a:xfrm>
            <a:off x="8940800" y="6400800"/>
            <a:ext cx="2540000" cy="304800"/>
          </a:xfrm>
        </p:spPr>
        <p:txBody>
          <a:bodyPr/>
          <a:lstStyle>
            <a:lvl1pPr>
              <a:defRPr>
                <a:solidFill>
                  <a:srgbClr val="002C77"/>
                </a:solidFill>
              </a:defRPr>
            </a:lvl1pPr>
          </a:lstStyle>
          <a:p>
            <a:pPr>
              <a:defRPr/>
            </a:pPr>
            <a:fld id="{73CF0417-ACBF-4D12-90A2-F866A68B93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5244649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FF6D8-7097-4ECC-B8CA-C4693D176CBE}" type="datetime1">
              <a:rPr lang="en-US" altLang="en-US"/>
              <a:pPr>
                <a:defRPr/>
              </a:pPr>
              <a:t>9/19/2022</a:t>
            </a:fld>
            <a:endParaRPr lang="en-US" altLang="en-US">
              <a:latin typeface="Times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F1107-5E85-4DA9-96D8-48F97B2314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5906865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270FC-2B3B-4AB4-85D8-3BA4BE4EF3FE}" type="datetime1">
              <a:rPr lang="en-US" altLang="en-US"/>
              <a:pPr>
                <a:defRPr/>
              </a:pPr>
              <a:t>9/19/2022</a:t>
            </a:fld>
            <a:endParaRPr lang="en-US" altLang="en-US">
              <a:latin typeface="Times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D0155-D825-4FC1-8520-A858AA6083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788872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27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24E53-3FFF-43CA-AE7E-F70638AF6E7C}" type="datetime1">
              <a:rPr lang="en-US" altLang="en-US"/>
              <a:pPr>
                <a:defRPr/>
              </a:pPr>
              <a:t>9/19/2022</a:t>
            </a:fld>
            <a:endParaRPr lang="en-US" altLang="en-US">
              <a:latin typeface="Times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E8E95-288B-4B6E-AF16-776919A8A4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0014761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F9EE5-F31F-4026-BE8A-69424C5621C9}" type="datetime1">
              <a:rPr lang="en-US" altLang="en-US"/>
              <a:pPr>
                <a:defRPr/>
              </a:pPr>
              <a:t>9/19/2022</a:t>
            </a:fld>
            <a:endParaRPr lang="en-US" altLang="en-US">
              <a:latin typeface="Times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F4A2D-49C9-49F0-AF94-2BAA32EA95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9643705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3B712-3568-436E-9D58-012EB30501BD}" type="datetime1">
              <a:rPr lang="en-US" altLang="en-US"/>
              <a:pPr>
                <a:defRPr/>
              </a:pPr>
              <a:t>9/19/2022</a:t>
            </a:fld>
            <a:endParaRPr lang="en-US" altLang="en-US">
              <a:latin typeface="Times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9944A-1E19-428B-9E9D-181D8D514C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4464210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3FF28-AC0E-4A13-B3B5-0F96E94FAE19}" type="datetime1">
              <a:rPr lang="en-US" altLang="en-US"/>
              <a:pPr>
                <a:defRPr/>
              </a:pPr>
              <a:t>9/19/2022</a:t>
            </a:fld>
            <a:endParaRPr lang="en-US" altLang="en-US">
              <a:latin typeface="Times" charset="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B7F10-3D8B-4A36-A3D3-AD5C38347A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346788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3337B-7F70-4472-8811-F59D98C0DF1E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FCBC-30C0-4EF7-A4F0-DF278FFBB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96956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91C1A-E0D9-4F43-A733-DDD8996B0690}" type="datetime1">
              <a:rPr lang="en-US" altLang="en-US"/>
              <a:pPr>
                <a:defRPr/>
              </a:pPr>
              <a:t>9/19/2022</a:t>
            </a:fld>
            <a:endParaRPr lang="en-US" altLang="en-US">
              <a:latin typeface="Times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34D05-947B-4F4D-B780-6D6C6ED8A2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82588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764B9-86F7-4B32-915B-4B7BCD56D836}" type="datetime1">
              <a:rPr lang="en-US" altLang="en-US"/>
              <a:pPr>
                <a:defRPr/>
              </a:pPr>
              <a:t>9/19/2022</a:t>
            </a:fld>
            <a:endParaRPr lang="en-US" altLang="en-US">
              <a:latin typeface="Times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2E12B-5E79-4252-9782-0EF268A67F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77628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FC386-8D48-420E-992A-77C1F984640B}" type="datetime1">
              <a:rPr lang="en-US" altLang="en-US"/>
              <a:pPr>
                <a:defRPr/>
              </a:pPr>
              <a:t>9/19/2022</a:t>
            </a:fld>
            <a:endParaRPr lang="en-US" altLang="en-US">
              <a:latin typeface="Times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A488A-6BA8-4E51-B142-076614090E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2050115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1900" y="390528"/>
            <a:ext cx="2590800" cy="5705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0" y="390528"/>
            <a:ext cx="7569200" cy="57054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1C8DA-3851-408D-9EBF-CC44CE194385}" type="datetime1">
              <a:rPr lang="en-US" altLang="en-US"/>
              <a:pPr>
                <a:defRPr/>
              </a:pPr>
              <a:t>9/19/2022</a:t>
            </a:fld>
            <a:endParaRPr lang="en-US" altLang="en-US">
              <a:latin typeface="Times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87E11-0130-46F6-A75F-DFC103BFA9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6694135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0" y="390525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79500" y="1981200"/>
            <a:ext cx="103632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0D8CF-4C58-4D5D-BE8A-85834EAA954B}" type="datetime1">
              <a:rPr lang="en-US" altLang="en-US"/>
              <a:pPr>
                <a:defRPr/>
              </a:pPr>
              <a:t>9/19/2022</a:t>
            </a:fld>
            <a:endParaRPr lang="en-US" altLang="en-US">
              <a:latin typeface="Times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EB8CA-29E0-471E-AFE1-542E36CF4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307698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0" y="390525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627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ABBFB-7931-4EBA-BD3E-476EF1B131AF}" type="datetime1">
              <a:rPr lang="en-US" altLang="en-US"/>
              <a:pPr>
                <a:defRPr/>
              </a:pPr>
              <a:t>9/19/2022</a:t>
            </a:fld>
            <a:endParaRPr lang="en-US" altLang="en-US">
              <a:latin typeface="Times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10737-E853-4913-B0D6-E6CDFCDA65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5415517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0" y="390525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079500" y="1981200"/>
            <a:ext cx="50800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online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627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821A6-7C15-45BE-9C57-3CF15F55CED3}" type="datetime1">
              <a:rPr lang="en-US" altLang="en-US"/>
              <a:pPr>
                <a:defRPr/>
              </a:pPr>
              <a:t>9/19/2022</a:t>
            </a:fld>
            <a:endParaRPr lang="en-US" altLang="en-US">
              <a:latin typeface="Times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A4AE0-466A-4A55-8B3A-60062F1914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9917937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79500" y="390525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795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627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0795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27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ACA8C-0648-4CCF-8A55-AAC339DC4143}" type="datetime1">
              <a:rPr lang="en-US" altLang="en-US"/>
              <a:pPr>
                <a:defRPr/>
              </a:pPr>
              <a:t>9/19/2022</a:t>
            </a:fld>
            <a:endParaRPr lang="en-US" altLang="en-US">
              <a:latin typeface="Times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76793-6041-4411-AD67-A59BEBE97D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8718339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0" y="390525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795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0795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3627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5041B-8AF8-45F9-B03A-82E37F140197}" type="datetime1">
              <a:rPr lang="en-US" altLang="en-US"/>
              <a:pPr>
                <a:defRPr/>
              </a:pPr>
              <a:t>9/19/2022</a:t>
            </a:fld>
            <a:endParaRPr lang="en-US" altLang="en-US">
              <a:latin typeface="Times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B9FA0-5EDA-4062-92F5-028E3185B0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312409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PPT_Onscreen_Bann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gray">
          <a:xfrm>
            <a:off x="0" y="0"/>
            <a:ext cx="12192000" cy="914400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 bwMode="gray">
          <a:xfrm>
            <a:off x="0" y="951924"/>
            <a:ext cx="12192000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>
          <a:xfrm>
            <a:off x="610811" y="454150"/>
            <a:ext cx="10970381" cy="39571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 – Arial 18pt bold, sentence case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610811" y="1026225"/>
            <a:ext cx="10972800" cy="30777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accent3"/>
                </a:solidFill>
              </a:defRPr>
            </a:lvl1pPr>
            <a:lvl2pPr marL="122467" indent="0">
              <a:spcBef>
                <a:spcPts val="0"/>
              </a:spcBef>
              <a:buNone/>
              <a:defRPr sz="1500">
                <a:solidFill>
                  <a:schemeClr val="accent3"/>
                </a:solidFill>
              </a:defRPr>
            </a:lvl2pPr>
            <a:lvl3pPr marL="244934" indent="0">
              <a:spcBef>
                <a:spcPts val="0"/>
              </a:spcBef>
              <a:buNone/>
              <a:defRPr sz="1500">
                <a:solidFill>
                  <a:schemeClr val="accent3"/>
                </a:solidFill>
              </a:defRPr>
            </a:lvl3pPr>
            <a:lvl4pPr marL="367400" indent="0">
              <a:spcBef>
                <a:spcPts val="0"/>
              </a:spcBef>
              <a:buNone/>
              <a:defRPr sz="1500">
                <a:solidFill>
                  <a:schemeClr val="accent3"/>
                </a:solidFill>
              </a:defRPr>
            </a:lvl4pPr>
            <a:lvl5pPr marL="489867" indent="0">
              <a:spcBef>
                <a:spcPts val="0"/>
              </a:spcBef>
              <a:buNone/>
              <a:defRPr sz="15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Slide subtitle – Arial 14pt regular, sentence case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610810" y="65639"/>
            <a:ext cx="5573487" cy="19785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65">
                <a:solidFill>
                  <a:schemeClr val="bg1"/>
                </a:solidFill>
              </a:defRPr>
            </a:lvl1pPr>
            <a:lvl2pPr marL="122467" indent="0">
              <a:spcBef>
                <a:spcPts val="0"/>
              </a:spcBef>
              <a:buNone/>
              <a:defRPr sz="1500">
                <a:solidFill>
                  <a:schemeClr val="accent3"/>
                </a:solidFill>
              </a:defRPr>
            </a:lvl2pPr>
            <a:lvl3pPr marL="244934" indent="0">
              <a:spcBef>
                <a:spcPts val="0"/>
              </a:spcBef>
              <a:buNone/>
              <a:defRPr sz="1500">
                <a:solidFill>
                  <a:schemeClr val="accent3"/>
                </a:solidFill>
              </a:defRPr>
            </a:lvl3pPr>
            <a:lvl4pPr marL="367400" indent="0">
              <a:spcBef>
                <a:spcPts val="0"/>
              </a:spcBef>
              <a:buNone/>
              <a:defRPr sz="1500">
                <a:solidFill>
                  <a:schemeClr val="accent3"/>
                </a:solidFill>
              </a:defRPr>
            </a:lvl4pPr>
            <a:lvl5pPr marL="489867" indent="0">
              <a:spcBef>
                <a:spcPts val="0"/>
              </a:spcBef>
              <a:buNone/>
              <a:defRPr sz="15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Top kicker – Arial 9pt regular, use title case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9529537" y="6488671"/>
            <a:ext cx="2662465" cy="369331"/>
          </a:xfrm>
        </p:spPr>
        <p:txBody>
          <a:bodyPr rIns="45720" bIns="27432" anchor="b" anchorCtr="0"/>
          <a:lstStyle>
            <a:lvl1pPr marL="0" indent="0">
              <a:spcBef>
                <a:spcPts val="0"/>
              </a:spcBef>
              <a:buNone/>
              <a:defRPr sz="536" baseline="0"/>
            </a:lvl1pPr>
            <a:lvl2pPr marL="122467" indent="0">
              <a:spcBef>
                <a:spcPts val="0"/>
              </a:spcBef>
              <a:buNone/>
              <a:defRPr sz="536"/>
            </a:lvl2pPr>
            <a:lvl3pPr marL="244934" indent="0">
              <a:spcBef>
                <a:spcPts val="0"/>
              </a:spcBef>
              <a:buNone/>
              <a:defRPr sz="536"/>
            </a:lvl3pPr>
            <a:lvl4pPr marL="367400" indent="0">
              <a:spcBef>
                <a:spcPts val="0"/>
              </a:spcBef>
              <a:buNone/>
              <a:defRPr sz="536"/>
            </a:lvl4pPr>
            <a:lvl5pPr marL="489867" indent="0">
              <a:spcBef>
                <a:spcPts val="0"/>
              </a:spcBef>
              <a:buNone/>
              <a:defRPr sz="536"/>
            </a:lvl5pPr>
          </a:lstStyle>
          <a:p>
            <a:pPr lvl="0"/>
            <a:r>
              <a:rPr lang="en-US" dirty="0" smtClean="0"/>
              <a:t>Source: Click to add source. Use a single space after “Source:” and a period at the end of the source. Stretch the box to the left as needed.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0" y="6271604"/>
            <a:ext cx="3326675" cy="329760"/>
          </a:xfrm>
        </p:spPr>
        <p:txBody>
          <a:bodyPr lIns="45720" rIns="0" bIns="0" anchor="b" anchorCtr="0"/>
          <a:lstStyle>
            <a:lvl1pPr marL="97973" indent="-97973">
              <a:spcBef>
                <a:spcPts val="107"/>
              </a:spcBef>
              <a:buFont typeface="+mj-lt"/>
              <a:buAutoNum type="arabicParenR"/>
              <a:defRPr sz="536"/>
            </a:lvl1pPr>
            <a:lvl2pPr marL="122467" indent="0">
              <a:spcBef>
                <a:spcPts val="0"/>
              </a:spcBef>
              <a:buNone/>
              <a:defRPr sz="536"/>
            </a:lvl2pPr>
            <a:lvl3pPr marL="244934" indent="0">
              <a:spcBef>
                <a:spcPts val="0"/>
              </a:spcBef>
              <a:buNone/>
              <a:defRPr sz="536"/>
            </a:lvl3pPr>
            <a:lvl4pPr marL="367400" indent="0">
              <a:spcBef>
                <a:spcPts val="0"/>
              </a:spcBef>
              <a:buNone/>
              <a:defRPr sz="536"/>
            </a:lvl4pPr>
            <a:lvl5pPr marL="489867" indent="0">
              <a:spcBef>
                <a:spcPts val="0"/>
              </a:spcBef>
              <a:buNone/>
              <a:defRPr sz="536"/>
            </a:lvl5pPr>
          </a:lstStyle>
          <a:p>
            <a:pPr lvl="0"/>
            <a:r>
              <a:rPr lang="en-US" dirty="0" smtClean="0"/>
              <a:t>Click to add footnote. Numbers appear automatically (no additional space or tab needed). Use a period at the end of each footnote. Stretch the box to the right as needed.</a:t>
            </a:r>
          </a:p>
        </p:txBody>
      </p:sp>
      <p:sp>
        <p:nvSpPr>
          <p:cNvPr id="10" name="Slide Number Placeholder 2"/>
          <p:cNvSpPr txBox="1">
            <a:spLocks/>
          </p:cNvSpPr>
          <p:nvPr userDrawn="1"/>
        </p:nvSpPr>
        <p:spPr bwMode="gray">
          <a:xfrm>
            <a:off x="11594212" y="3"/>
            <a:ext cx="597789" cy="263223"/>
          </a:xfrm>
          <a:prstGeom prst="rect">
            <a:avLst/>
          </a:prstGeom>
        </p:spPr>
        <p:txBody>
          <a:bodyPr vert="horz" lIns="48986" tIns="48986" rIns="48986" bIns="48986" rtlCol="0" anchor="t" anchorCtr="0"/>
          <a:lstStyle>
            <a:defPPr>
              <a:defRPr lang="en-US"/>
            </a:defPPr>
            <a:lvl1pPr marL="0" algn="r" defTabSz="64008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20040" algn="l" defTabSz="640080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algn="l" defTabSz="640080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algn="l" defTabSz="640080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algn="l" defTabSz="640080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algn="l" defTabSz="640080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algn="l" defTabSz="640080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0280" algn="l" defTabSz="640080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algn="l" defTabSz="640080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095604-8455-4BAB-96FE-C18C970BAFF4}" type="slidenum">
              <a:rPr lang="en-US" sz="857" smtClean="0"/>
              <a:pPr/>
              <a:t>‹#›</a:t>
            </a:fld>
            <a:endParaRPr lang="en-US" sz="857" dirty="0"/>
          </a:p>
        </p:txBody>
      </p:sp>
    </p:spTree>
    <p:extLst>
      <p:ext uri="{BB962C8B-B14F-4D97-AF65-F5344CB8AC3E}">
        <p14:creationId xmlns:p14="http://schemas.microsoft.com/office/powerpoint/2010/main" val="352944556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3337B-7F70-4472-8811-F59D98C0DF1E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FCBC-30C0-4EF7-A4F0-DF278FFBB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3391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5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3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1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9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7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5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3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7D6D-8EC8-4D7A-A544-94BF80682B21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2AA4F-CBB3-4E42-8561-A956ED7B44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256052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7D6D-8EC8-4D7A-A544-94BF80682B21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2AA4F-CBB3-4E42-8561-A956ED7B44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997228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91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915822" indent="0">
              <a:buNone/>
              <a:defRPr sz="1647">
                <a:solidFill>
                  <a:schemeClr val="tx1">
                    <a:tint val="75000"/>
                  </a:schemeClr>
                </a:solidFill>
              </a:defRPr>
            </a:lvl3pPr>
            <a:lvl4pPr marL="1373732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4pPr>
            <a:lvl5pPr marL="1831642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5pPr>
            <a:lvl6pPr marL="2289554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6pPr>
            <a:lvl7pPr marL="2747464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7pPr>
            <a:lvl8pPr marL="3205375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8pPr>
            <a:lvl9pPr marL="366328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7D6D-8EC8-4D7A-A544-94BF80682B21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2AA4F-CBB3-4E42-8561-A956ED7B44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886581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252" y="1066800"/>
            <a:ext cx="5329767" cy="3017838"/>
          </a:xfrm>
        </p:spPr>
        <p:txBody>
          <a:bodyPr/>
          <a:lstStyle>
            <a:lvl1pPr>
              <a:defRPr sz="2824"/>
            </a:lvl1pPr>
            <a:lvl2pPr>
              <a:defRPr sz="2353"/>
            </a:lvl2pPr>
            <a:lvl3pPr>
              <a:defRPr sz="2000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36218" y="1066800"/>
            <a:ext cx="5329767" cy="3017838"/>
          </a:xfrm>
        </p:spPr>
        <p:txBody>
          <a:bodyPr/>
          <a:lstStyle>
            <a:lvl1pPr>
              <a:defRPr sz="2824"/>
            </a:lvl1pPr>
            <a:lvl2pPr>
              <a:defRPr sz="2353"/>
            </a:lvl2pPr>
            <a:lvl3pPr>
              <a:defRPr sz="2000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7D6D-8EC8-4D7A-A544-94BF80682B21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2AA4F-CBB3-4E42-8561-A956ED7B44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023058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9" cy="639762"/>
          </a:xfrm>
        </p:spPr>
        <p:txBody>
          <a:bodyPr anchor="b"/>
          <a:lstStyle>
            <a:lvl1pPr marL="0" indent="0">
              <a:buNone/>
              <a:defRPr sz="2353" b="1"/>
            </a:lvl1pPr>
            <a:lvl2pPr marL="457910" indent="0">
              <a:buNone/>
              <a:defRPr sz="2000" b="1"/>
            </a:lvl2pPr>
            <a:lvl3pPr marL="915822" indent="0">
              <a:buNone/>
              <a:defRPr sz="1765" b="1"/>
            </a:lvl3pPr>
            <a:lvl4pPr marL="1373732" indent="0">
              <a:buNone/>
              <a:defRPr sz="1647" b="1"/>
            </a:lvl4pPr>
            <a:lvl5pPr marL="1831642" indent="0">
              <a:buNone/>
              <a:defRPr sz="1647" b="1"/>
            </a:lvl5pPr>
            <a:lvl6pPr marL="2289554" indent="0">
              <a:buNone/>
              <a:defRPr sz="1647" b="1"/>
            </a:lvl6pPr>
            <a:lvl7pPr marL="2747464" indent="0">
              <a:buNone/>
              <a:defRPr sz="1647" b="1"/>
            </a:lvl7pPr>
            <a:lvl8pPr marL="3205375" indent="0">
              <a:buNone/>
              <a:defRPr sz="1647" b="1"/>
            </a:lvl8pPr>
            <a:lvl9pPr marL="3663286" indent="0">
              <a:buNone/>
              <a:defRPr sz="16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9" cy="3951288"/>
          </a:xfrm>
        </p:spPr>
        <p:txBody>
          <a:bodyPr/>
          <a:lstStyle>
            <a:lvl1pPr>
              <a:defRPr sz="2353"/>
            </a:lvl1pPr>
            <a:lvl2pPr>
              <a:defRPr sz="2000"/>
            </a:lvl2pPr>
            <a:lvl3pPr>
              <a:defRPr sz="1765"/>
            </a:lvl3pPr>
            <a:lvl4pPr>
              <a:defRPr sz="1647"/>
            </a:lvl4pPr>
            <a:lvl5pPr>
              <a:defRPr sz="1647"/>
            </a:lvl5pPr>
            <a:lvl6pPr>
              <a:defRPr sz="1647"/>
            </a:lvl6pPr>
            <a:lvl7pPr>
              <a:defRPr sz="1647"/>
            </a:lvl7pPr>
            <a:lvl8pPr>
              <a:defRPr sz="1647"/>
            </a:lvl8pPr>
            <a:lvl9pPr>
              <a:defRPr sz="164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353" b="1"/>
            </a:lvl1pPr>
            <a:lvl2pPr marL="457910" indent="0">
              <a:buNone/>
              <a:defRPr sz="2000" b="1"/>
            </a:lvl2pPr>
            <a:lvl3pPr marL="915822" indent="0">
              <a:buNone/>
              <a:defRPr sz="1765" b="1"/>
            </a:lvl3pPr>
            <a:lvl4pPr marL="1373732" indent="0">
              <a:buNone/>
              <a:defRPr sz="1647" b="1"/>
            </a:lvl4pPr>
            <a:lvl5pPr marL="1831642" indent="0">
              <a:buNone/>
              <a:defRPr sz="1647" b="1"/>
            </a:lvl5pPr>
            <a:lvl6pPr marL="2289554" indent="0">
              <a:buNone/>
              <a:defRPr sz="1647" b="1"/>
            </a:lvl6pPr>
            <a:lvl7pPr marL="2747464" indent="0">
              <a:buNone/>
              <a:defRPr sz="1647" b="1"/>
            </a:lvl7pPr>
            <a:lvl8pPr marL="3205375" indent="0">
              <a:buNone/>
              <a:defRPr sz="1647" b="1"/>
            </a:lvl8pPr>
            <a:lvl9pPr marL="3663286" indent="0">
              <a:buNone/>
              <a:defRPr sz="16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353"/>
            </a:lvl1pPr>
            <a:lvl2pPr>
              <a:defRPr sz="2000"/>
            </a:lvl2pPr>
            <a:lvl3pPr>
              <a:defRPr sz="1765"/>
            </a:lvl3pPr>
            <a:lvl4pPr>
              <a:defRPr sz="1647"/>
            </a:lvl4pPr>
            <a:lvl5pPr>
              <a:defRPr sz="1647"/>
            </a:lvl5pPr>
            <a:lvl6pPr>
              <a:defRPr sz="1647"/>
            </a:lvl6pPr>
            <a:lvl7pPr>
              <a:defRPr sz="1647"/>
            </a:lvl7pPr>
            <a:lvl8pPr>
              <a:defRPr sz="1647"/>
            </a:lvl8pPr>
            <a:lvl9pPr>
              <a:defRPr sz="164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7D6D-8EC8-4D7A-A544-94BF80682B21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2AA4F-CBB3-4E42-8561-A956ED7B44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392818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7D6D-8EC8-4D7A-A544-94BF80682B21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2AA4F-CBB3-4E42-8561-A956ED7B44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180771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7D6D-8EC8-4D7A-A544-94BF80682B21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2AA4F-CBB3-4E42-8561-A956ED7B44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501523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6"/>
            <a:ext cx="6815668" cy="5853113"/>
          </a:xfrm>
        </p:spPr>
        <p:txBody>
          <a:bodyPr/>
          <a:lstStyle>
            <a:lvl1pPr>
              <a:defRPr sz="3177"/>
            </a:lvl1pPr>
            <a:lvl2pPr>
              <a:defRPr sz="2824"/>
            </a:lvl2pPr>
            <a:lvl3pPr>
              <a:defRPr sz="2353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4"/>
            <a:ext cx="4011084" cy="4691063"/>
          </a:xfrm>
        </p:spPr>
        <p:txBody>
          <a:bodyPr/>
          <a:lstStyle>
            <a:lvl1pPr marL="0" indent="0">
              <a:buNone/>
              <a:defRPr sz="1412"/>
            </a:lvl1pPr>
            <a:lvl2pPr marL="457910" indent="0">
              <a:buNone/>
              <a:defRPr sz="1177"/>
            </a:lvl2pPr>
            <a:lvl3pPr marL="915822" indent="0">
              <a:buNone/>
              <a:defRPr sz="1059"/>
            </a:lvl3pPr>
            <a:lvl4pPr marL="1373732" indent="0">
              <a:buNone/>
              <a:defRPr sz="941"/>
            </a:lvl4pPr>
            <a:lvl5pPr marL="1831642" indent="0">
              <a:buNone/>
              <a:defRPr sz="941"/>
            </a:lvl5pPr>
            <a:lvl6pPr marL="2289554" indent="0">
              <a:buNone/>
              <a:defRPr sz="941"/>
            </a:lvl6pPr>
            <a:lvl7pPr marL="2747464" indent="0">
              <a:buNone/>
              <a:defRPr sz="941"/>
            </a:lvl7pPr>
            <a:lvl8pPr marL="3205375" indent="0">
              <a:buNone/>
              <a:defRPr sz="941"/>
            </a:lvl8pPr>
            <a:lvl9pPr marL="3663286" indent="0">
              <a:buNone/>
              <a:defRPr sz="94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7D6D-8EC8-4D7A-A544-94BF80682B21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2AA4F-CBB3-4E42-8561-A956ED7B44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436949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4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3177"/>
            </a:lvl1pPr>
            <a:lvl2pPr marL="457910" indent="0">
              <a:buNone/>
              <a:defRPr sz="2824"/>
            </a:lvl2pPr>
            <a:lvl3pPr marL="915822" indent="0">
              <a:buNone/>
              <a:defRPr sz="2353"/>
            </a:lvl3pPr>
            <a:lvl4pPr marL="1373732" indent="0">
              <a:buNone/>
              <a:defRPr sz="2000"/>
            </a:lvl4pPr>
            <a:lvl5pPr marL="1831642" indent="0">
              <a:buNone/>
              <a:defRPr sz="2000"/>
            </a:lvl5pPr>
            <a:lvl6pPr marL="2289554" indent="0">
              <a:buNone/>
              <a:defRPr sz="2000"/>
            </a:lvl6pPr>
            <a:lvl7pPr marL="2747464" indent="0">
              <a:buNone/>
              <a:defRPr sz="2000"/>
            </a:lvl7pPr>
            <a:lvl8pPr marL="3205375" indent="0">
              <a:buNone/>
              <a:defRPr sz="2000"/>
            </a:lvl8pPr>
            <a:lvl9pPr marL="3663286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2"/>
            <a:ext cx="7315200" cy="804863"/>
          </a:xfrm>
        </p:spPr>
        <p:txBody>
          <a:bodyPr/>
          <a:lstStyle>
            <a:lvl1pPr marL="0" indent="0">
              <a:buNone/>
              <a:defRPr sz="1412"/>
            </a:lvl1pPr>
            <a:lvl2pPr marL="457910" indent="0">
              <a:buNone/>
              <a:defRPr sz="1177"/>
            </a:lvl2pPr>
            <a:lvl3pPr marL="915822" indent="0">
              <a:buNone/>
              <a:defRPr sz="1059"/>
            </a:lvl3pPr>
            <a:lvl4pPr marL="1373732" indent="0">
              <a:buNone/>
              <a:defRPr sz="941"/>
            </a:lvl4pPr>
            <a:lvl5pPr marL="1831642" indent="0">
              <a:buNone/>
              <a:defRPr sz="941"/>
            </a:lvl5pPr>
            <a:lvl6pPr marL="2289554" indent="0">
              <a:buNone/>
              <a:defRPr sz="941"/>
            </a:lvl6pPr>
            <a:lvl7pPr marL="2747464" indent="0">
              <a:buNone/>
              <a:defRPr sz="941"/>
            </a:lvl7pPr>
            <a:lvl8pPr marL="3205375" indent="0">
              <a:buNone/>
              <a:defRPr sz="941"/>
            </a:lvl8pPr>
            <a:lvl9pPr marL="3663286" indent="0">
              <a:buNone/>
              <a:defRPr sz="94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7D6D-8EC8-4D7A-A544-94BF80682B21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2AA4F-CBB3-4E42-8561-A956ED7B44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972224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7D6D-8EC8-4D7A-A544-94BF80682B21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2AA4F-CBB3-4E42-8561-A956ED7B44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6004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3337B-7F70-4472-8811-F59D98C0DF1E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FCBC-30C0-4EF7-A4F0-DF278FFBB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28917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0300" y="182568"/>
            <a:ext cx="2715685" cy="3902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253" y="182568"/>
            <a:ext cx="7943849" cy="3902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7D6D-8EC8-4D7A-A544-94BF80682B21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2AA4F-CBB3-4E42-8561-A956ED7B44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400554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77752-A4EB-4845-91CB-68F26DB2D4A2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44D6-FB13-475F-83C4-6D08A1637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45375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77752-A4EB-4845-91CB-68F26DB2D4A2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44D6-FB13-475F-83C4-6D08A1637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51779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77752-A4EB-4845-91CB-68F26DB2D4A2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44D6-FB13-475F-83C4-6D08A1637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014962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77752-A4EB-4845-91CB-68F26DB2D4A2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44D6-FB13-475F-83C4-6D08A1637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84343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77752-A4EB-4845-91CB-68F26DB2D4A2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44D6-FB13-475F-83C4-6D08A1637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60696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77752-A4EB-4845-91CB-68F26DB2D4A2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44D6-FB13-475F-83C4-6D08A1637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02699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77752-A4EB-4845-91CB-68F26DB2D4A2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44D6-FB13-475F-83C4-6D08A1637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89203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77752-A4EB-4845-91CB-68F26DB2D4A2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44D6-FB13-475F-83C4-6D08A1637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05647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77752-A4EB-4845-91CB-68F26DB2D4A2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44D6-FB13-475F-83C4-6D08A1637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8751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3337B-7F70-4472-8811-F59D98C0DF1E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FCBC-30C0-4EF7-A4F0-DF278FFBB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28651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77752-A4EB-4845-91CB-68F26DB2D4A2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44D6-FB13-475F-83C4-6D08A1637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01345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77752-A4EB-4845-91CB-68F26DB2D4A2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44D6-FB13-475F-83C4-6D08A1637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87416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85857-FCCE-3405-D503-DD918C184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33CCDC-E10A-A27D-3EAE-438C1847C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F30BA-6CFA-EC56-81D2-87A1AF984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4-53C2-DE41-8292-E38B81F392E4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FBC29-99DF-44FE-EBD4-7FD9D14BB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47B14-2057-5CE1-54AD-FF7A9273A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E3C2-A076-E744-8FEC-6D3C7ADAD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70620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8CAEB-060A-E79D-E528-01A24A6D0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B47BF-A739-9C3D-0135-49C35F617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4ABAC-20B4-598A-0C2B-7E108BF38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4-53C2-DE41-8292-E38B81F392E4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34644-86E7-100D-05D6-AEF3F135D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D895E-03AD-2710-DA96-0B29F6E39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E3C2-A076-E744-8FEC-6D3C7ADAD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73394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FE4AD-4695-F0B7-6CBA-293A63893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3738D-970C-D38F-FF86-1CD9A7515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6C9A5-F2A3-07B8-23E2-4051AFEA4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4-53C2-DE41-8292-E38B81F392E4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65F3F-4023-E07E-6806-FB37D346B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446D8-6305-0A24-5D5E-E0B266BEA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E3C2-A076-E744-8FEC-6D3C7ADAD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27792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4929F-A661-502E-11D9-BA30CA04A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EDE47-FB9E-CAEA-D439-B4029661E7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8D975-FD5D-9CC8-3802-D369459F52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655C1-E29C-E46F-66BB-ACFBEBD6C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4-53C2-DE41-8292-E38B81F392E4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8A2C27-C174-DC42-8B51-8F7F70C30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A5E2B7-CC07-8645-D8B8-913868B85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E3C2-A076-E744-8FEC-6D3C7ADAD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0791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902AF-A5DA-5D3D-A24C-E904AB206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7FC8A-3651-DBCF-B911-C95A6BB6B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34363E-0FCC-A710-EB78-9435182E8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729E10-DD3B-9A9D-4308-4873E2D1FB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82C629-110D-3AB9-E8CD-003640D64B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BBE9F0-37C8-F835-509B-2293766F9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4-53C2-DE41-8292-E38B81F392E4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502D47-265C-7219-99A6-DB4B1DD1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6B2006-49A3-8B3F-199C-2309A29DB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E3C2-A076-E744-8FEC-6D3C7ADAD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54782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D0C75-316A-5C10-87DB-B360C3D93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08B494-B643-3CF3-C9D9-BF0BD9591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4-53C2-DE41-8292-E38B81F392E4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7DA264-1A14-A9F1-D36B-F747937AF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41011-4EAD-BC56-9FD2-8D26C2FA5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E3C2-A076-E744-8FEC-6D3C7ADAD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08968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F5671F-1C65-5CF2-85D1-9AA836318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4-53C2-DE41-8292-E38B81F392E4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957DB7-808B-77C5-A31E-FBCA40E69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918F9-2DC4-278F-F7D4-5D879E69B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E3C2-A076-E744-8FEC-6D3C7ADAD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71350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8ED10-D6CB-988D-8CC8-25CCEFEC2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B5377-2375-034A-89E0-5504297B9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BA14EC-2030-E3B2-12D6-5F4A8D5B6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1DFCB-6AE3-978A-C03E-2F99219FB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4-53C2-DE41-8292-E38B81F392E4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085C75-1C86-FA63-9B36-3522D529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052E09-A418-D592-1A53-9CF00CF33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E3C2-A076-E744-8FEC-6D3C7ADAD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68256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3337B-7F70-4472-8811-F59D98C0DF1E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FCBC-30C0-4EF7-A4F0-DF278FFBB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70377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4DFF1-B620-3E8D-2BC6-33DD96A89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543410-6AB4-5F82-736B-C708B53724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33AA0-C50F-2CDB-784E-6092356C1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FFB7AD-73FB-E34D-BACD-8045F7A74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4-53C2-DE41-8292-E38B81F392E4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1BEAFE-5C48-8840-6A42-7DD1324FA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402B2-927B-B6AC-D099-1DE41087F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E3C2-A076-E744-8FEC-6D3C7ADAD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21406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DDBE4-FC76-915D-1B4A-0DEE12EE7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CB4494-DE4C-5F7C-6EE9-FD40BFC9C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E954F-FABF-ED27-602C-A56F8CD22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4-53C2-DE41-8292-E38B81F392E4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423FA-BF58-4B10-BFB4-35A057C0C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61A58-5B0C-779D-704F-D197289C6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E3C2-A076-E744-8FEC-6D3C7ADAD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25877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8B9D98-DB76-C907-8198-5A11031C12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78A082-8BA0-ECF3-C562-076B39515A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C019A-06D9-2C8B-4883-11A19DD06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4-53C2-DE41-8292-E38B81F392E4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D5C5B-B936-CA16-0771-17766220E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FE68D-04E0-103A-EC7A-E10409770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E3C2-A076-E744-8FEC-6D3C7ADAD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7230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3337B-7F70-4472-8811-F59D98C0DF1E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FCBC-30C0-4EF7-A4F0-DF278FFBB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2258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3337B-7F70-4472-8811-F59D98C0DF1E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FCBC-30C0-4EF7-A4F0-DF278FFBB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6782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3337B-7F70-4472-8811-F59D98C0DF1E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8FCBC-30C0-4EF7-A4F0-DF278FFBB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7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0AC929-CEE4-4C4E-AA4B-4C82FF811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BCF805-AFCD-4153-8DD0-49324E8C4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FD859-EF55-4E46-A4CB-88D1748D61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28B36-0127-4B8A-A656-958FE51DE92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BAEA8-2309-4E24-881F-D07425BE6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3231D-8C38-4AD2-80D4-00AE601674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9BD51-036D-4182-B6EE-FB560102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2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black">
          <a:xfrm>
            <a:off x="1079500" y="390525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black">
          <a:xfrm>
            <a:off x="10795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95685" name="Rectangle 5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1079500" y="63246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254B8E"/>
                </a:solidFill>
                <a:latin typeface="Arial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2B5550EC-26A3-4362-87E0-3A3C39C39A9B}" type="datetime1">
              <a:rPr lang="en-US" altLang="en-US"/>
              <a:pPr>
                <a:defRPr/>
              </a:pPr>
              <a:t>9/19/2022</a:t>
            </a:fld>
            <a:endParaRPr lang="en-US" altLang="en-US">
              <a:latin typeface="Times" charset="0"/>
            </a:endParaRPr>
          </a:p>
        </p:txBody>
      </p:sp>
      <p:sp>
        <p:nvSpPr>
          <p:cNvPr id="109568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860800" y="6324600"/>
            <a:ext cx="386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254B8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95687" name="Rectangle 7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8229600" y="6324600"/>
            <a:ext cx="142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254B8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75AEF52-8446-42E5-90DA-ABC74DFBA5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237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ransition spd="slow">
    <p:push dir="u"/>
  </p:transition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254B8E"/>
          </a:solidFill>
          <a:latin typeface="+mj-lt"/>
          <a:ea typeface="MS PGothic" pitchFamily="34" charset="-128"/>
          <a:cs typeface="MS PGothic" panose="020B0600070205080204" pitchFamily="3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254B8E"/>
          </a:solidFill>
          <a:latin typeface="Arial" pitchFamily="-107" charset="0"/>
          <a:ea typeface="MS PGothic" pitchFamily="34" charset="-128"/>
          <a:cs typeface="MS PGothic" panose="020B0600070205080204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254B8E"/>
          </a:solidFill>
          <a:latin typeface="Arial" pitchFamily="-107" charset="0"/>
          <a:ea typeface="MS PGothic" pitchFamily="34" charset="-128"/>
          <a:cs typeface="MS PGothic" panose="020B0600070205080204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254B8E"/>
          </a:solidFill>
          <a:latin typeface="Arial" pitchFamily="-107" charset="0"/>
          <a:ea typeface="MS PGothic" pitchFamily="34" charset="-128"/>
          <a:cs typeface="MS PGothic" panose="020B0600070205080204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254B8E"/>
          </a:solidFill>
          <a:latin typeface="Arial" pitchFamily="-107" charset="0"/>
          <a:ea typeface="MS PGothic" pitchFamily="34" charset="-128"/>
          <a:cs typeface="MS PGothic" panose="020B0600070205080204" pitchFamily="34" charset="-128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254B8E"/>
          </a:solidFill>
          <a:latin typeface="Arial" pitchFamily="-107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254B8E"/>
          </a:solidFill>
          <a:latin typeface="Arial" pitchFamily="-107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254B8E"/>
          </a:solidFill>
          <a:latin typeface="Arial" pitchFamily="-107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254B8E"/>
          </a:solidFill>
          <a:latin typeface="Arial" pitchFamily="-107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254B8E"/>
          </a:solidFill>
          <a:latin typeface="+mn-lt"/>
          <a:ea typeface="MS PGothic" pitchFamily="34" charset="-128"/>
          <a:cs typeface="MS PGothic" panose="020B0600070205080204" pitchFamily="34" charset="-128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rgbClr val="254B8E"/>
          </a:solidFill>
          <a:latin typeface="+mn-lt"/>
          <a:ea typeface="MS PGothic" pitchFamily="34" charset="-128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254B8E"/>
          </a:solidFill>
          <a:latin typeface="+mn-lt"/>
          <a:ea typeface="MS PGothic" pitchFamily="34" charset="-128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rgbClr val="254B8E"/>
          </a:solidFill>
          <a:latin typeface="+mn-lt"/>
          <a:ea typeface="MS PGothic" pitchFamily="34" charset="-128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254B8E"/>
          </a:solidFill>
          <a:latin typeface="+mn-lt"/>
          <a:ea typeface="MS PGothic" pitchFamily="34" charset="-128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254B8E"/>
          </a:solidFill>
          <a:latin typeface="+mn-lt"/>
          <a:ea typeface="ＭＳ Ｐゴシック" pitchFamily="-107" charset="-128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254B8E"/>
          </a:solidFill>
          <a:latin typeface="+mn-lt"/>
          <a:ea typeface="ＭＳ Ｐゴシック" pitchFamily="-107" charset="-128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254B8E"/>
          </a:solidFill>
          <a:latin typeface="+mn-lt"/>
          <a:ea typeface="ＭＳ Ｐゴシック" pitchFamily="-107" charset="-128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254B8E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77843" tIns="38921" rIns="77843" bIns="3892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4"/>
          </a:xfrm>
          <a:prstGeom prst="rect">
            <a:avLst/>
          </a:prstGeom>
        </p:spPr>
        <p:txBody>
          <a:bodyPr vert="horz" lIns="77843" tIns="38921" rIns="77843" bIns="3892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6"/>
          </a:xfrm>
          <a:prstGeom prst="rect">
            <a:avLst/>
          </a:prstGeom>
        </p:spPr>
        <p:txBody>
          <a:bodyPr vert="horz" lIns="77843" tIns="38921" rIns="77843" bIns="38921" rtlCol="0" anchor="ctr"/>
          <a:lstStyle>
            <a:lvl1pPr algn="l">
              <a:defRPr sz="11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B7D6D-8EC8-4D7A-A544-94BF80682B21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6"/>
          </a:xfrm>
          <a:prstGeom prst="rect">
            <a:avLst/>
          </a:prstGeom>
        </p:spPr>
        <p:txBody>
          <a:bodyPr vert="horz" lIns="77843" tIns="38921" rIns="77843" bIns="38921" rtlCol="0" anchor="ctr"/>
          <a:lstStyle>
            <a:lvl1pPr algn="ctr">
              <a:defRPr sz="11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6"/>
          </a:xfrm>
          <a:prstGeom prst="rect">
            <a:avLst/>
          </a:prstGeom>
        </p:spPr>
        <p:txBody>
          <a:bodyPr vert="horz" lIns="77843" tIns="38921" rIns="77843" bIns="38921" rtlCol="0" anchor="ctr"/>
          <a:lstStyle>
            <a:lvl1pPr algn="r">
              <a:defRPr sz="11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2AA4F-CBB3-4E42-8561-A956ED7B44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38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 spd="slow">
    <p:push dir="u"/>
  </p:transition>
  <p:txStyles>
    <p:titleStyle>
      <a:lvl1pPr algn="ctr" defTabSz="915822" rtl="0" eaLnBrk="1" latinLnBrk="0" hangingPunct="1">
        <a:spcBef>
          <a:spcPct val="0"/>
        </a:spcBef>
        <a:buNone/>
        <a:defRPr sz="43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433" indent="-343433" algn="l" defTabSz="915822" rtl="0" eaLnBrk="1" latinLnBrk="0" hangingPunct="1">
        <a:spcBef>
          <a:spcPct val="20000"/>
        </a:spcBef>
        <a:buFont typeface="Arial" pitchFamily="34" charset="0"/>
        <a:buChar char="•"/>
        <a:defRPr sz="3177" kern="1200">
          <a:solidFill>
            <a:schemeClr val="tx1"/>
          </a:solidFill>
          <a:latin typeface="+mn-lt"/>
          <a:ea typeface="+mn-ea"/>
          <a:cs typeface="+mn-cs"/>
        </a:defRPr>
      </a:lvl1pPr>
      <a:lvl2pPr marL="744104" indent="-286194" algn="l" defTabSz="915822" rtl="0" eaLnBrk="1" latinLnBrk="0" hangingPunct="1">
        <a:spcBef>
          <a:spcPct val="20000"/>
        </a:spcBef>
        <a:buFont typeface="Arial" pitchFamily="34" charset="0"/>
        <a:buChar char="–"/>
        <a:defRPr sz="2824" kern="1200">
          <a:solidFill>
            <a:schemeClr val="tx1"/>
          </a:solidFill>
          <a:latin typeface="+mn-lt"/>
          <a:ea typeface="+mn-ea"/>
          <a:cs typeface="+mn-cs"/>
        </a:defRPr>
      </a:lvl2pPr>
      <a:lvl3pPr marL="1144777" indent="-228955" algn="l" defTabSz="915822" rtl="0" eaLnBrk="1" latinLnBrk="0" hangingPunct="1">
        <a:spcBef>
          <a:spcPct val="20000"/>
        </a:spcBef>
        <a:buFont typeface="Arial" pitchFamily="34" charset="0"/>
        <a:buChar char="•"/>
        <a:defRPr sz="2353" kern="1200">
          <a:solidFill>
            <a:schemeClr val="tx1"/>
          </a:solidFill>
          <a:latin typeface="+mn-lt"/>
          <a:ea typeface="+mn-ea"/>
          <a:cs typeface="+mn-cs"/>
        </a:defRPr>
      </a:lvl3pPr>
      <a:lvl4pPr marL="1602687" indent="-228955" algn="l" defTabSz="91582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0599" indent="-228955" algn="l" defTabSz="91582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8509" indent="-228955" algn="l" defTabSz="9158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6419" indent="-228955" algn="l" defTabSz="9158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34331" indent="-228955" algn="l" defTabSz="9158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92241" indent="-228955" algn="l" defTabSz="9158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582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910" algn="l" defTabSz="91582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5822" algn="l" defTabSz="91582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3732" algn="l" defTabSz="91582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31642" algn="l" defTabSz="91582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9554" algn="l" defTabSz="91582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7464" algn="l" defTabSz="91582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5375" algn="l" defTabSz="91582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63286" algn="l" defTabSz="91582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77752-A4EB-4845-91CB-68F26DB2D4A2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444D6-FB13-475F-83C4-6D08A1637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6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86F125-B8AB-4192-33E9-4D020A1BD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AEC7B-B87D-8C91-1FF5-888190396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9D967-2F4D-C183-FA2E-7CA0D8A5EE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35484-53C2-DE41-8292-E38B81F392E4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C1673-5D64-9617-D7B7-D31F79BD9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E0601-80D2-6DA3-058C-0C7DEA165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3C2-A076-E744-8FEC-6D3C7ADAD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SRTK_-KywE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80217.1E155ED0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757"/>
            <a:ext cx="9144000" cy="23876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State of the department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667142"/>
            <a:ext cx="9144000" cy="1655762"/>
          </a:xfrm>
        </p:spPr>
        <p:txBody>
          <a:bodyPr/>
          <a:lstStyle/>
          <a:p>
            <a:r>
              <a:rPr lang="en-US" dirty="0" smtClean="0"/>
              <a:t>JHU SOM Department of Neurology, 9.15.2022</a:t>
            </a:r>
          </a:p>
          <a:p>
            <a:r>
              <a:rPr lang="en-US" dirty="0" smtClean="0"/>
              <a:t>Justin C. McArthur</a:t>
            </a:r>
            <a:endParaRPr lang="en-US" dirty="0"/>
          </a:p>
        </p:txBody>
      </p:sp>
      <p:pic>
        <p:nvPicPr>
          <p:cNvPr id="2050" name="Picture 2" descr="How to Find a Silver Lining in Unexpected Places | Guidepos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60" y="3602037"/>
            <a:ext cx="5605918" cy="3152419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056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C85D92-5CBF-4CA6-83C7-1A24694CE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New Endowed Professorships in Neurology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1A37B8-34AC-4AC7-9D6F-95B8B888D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David Robinson Professorship in Vestibular Neurology</a:t>
            </a:r>
          </a:p>
          <a:p>
            <a:pPr lvl="1"/>
            <a:r>
              <a:rPr lang="en-US" dirty="0"/>
              <a:t>Inaugural recipient, David Newman-Toker, MD, PhD, was installed on June 27,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D849F7-270E-4A07-8439-B8F9E79AF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05" y="3022915"/>
            <a:ext cx="4577968" cy="30457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1BE808-3813-4D79-93B6-AD3BD5239A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728" y="3022915"/>
            <a:ext cx="4598106" cy="304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26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9AE1E-DF78-4516-B0AC-381F164B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New Endowed Professorships in Neurology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F2109-ABE4-4321-A148-31FFFD980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175"/>
            <a:ext cx="10515600" cy="50867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dirty="0"/>
              <a:t>Richard T. and Frances W. Johnson Professorship</a:t>
            </a:r>
          </a:p>
          <a:p>
            <a:pPr lvl="1"/>
            <a:r>
              <a:rPr lang="en-US" sz="3400" dirty="0"/>
              <a:t>Inaugural recipient, Ellen M. Mowry, MD, MCR, will be installed on September 30, 2022, at 4p in Chevy Chase Auditorium (Zayed)</a:t>
            </a:r>
          </a:p>
          <a:p>
            <a:pPr lvl="1"/>
            <a:endParaRPr lang="en-US" sz="3100" dirty="0"/>
          </a:p>
          <a:p>
            <a:pPr marL="0" indent="0">
              <a:buNone/>
            </a:pPr>
            <a:r>
              <a:rPr lang="en-US" sz="4000" dirty="0"/>
              <a:t>Sheikh Khalifa Stroke Institute Directorship and Professorships</a:t>
            </a:r>
          </a:p>
          <a:p>
            <a:pPr lvl="1"/>
            <a:r>
              <a:rPr lang="en-US" sz="3400" dirty="0"/>
              <a:t>Inaugural recipients, Argye Hillis, MD, </a:t>
            </a:r>
            <a:r>
              <a:rPr lang="en-US" sz="3400" dirty="0" err="1"/>
              <a:t>Preeti</a:t>
            </a:r>
            <a:r>
              <a:rPr lang="en-US" sz="3400" dirty="0"/>
              <a:t> Raghavan, MBBS, and Victor C. Urrutia, MD, will be installed on October 11, 2022, at 4:30p in Chevy Chase Auditorium (Zayed)</a:t>
            </a:r>
          </a:p>
          <a:p>
            <a:pPr marL="457200" lvl="1" indent="0">
              <a:buNone/>
            </a:pPr>
            <a:endParaRPr lang="en-US" sz="3100" dirty="0"/>
          </a:p>
          <a:p>
            <a:pPr marL="0" indent="0">
              <a:buNone/>
            </a:pPr>
            <a:r>
              <a:rPr lang="en-US" sz="4000" dirty="0"/>
              <a:t>Daniel B. and Florence E. Green Professorship in Ataxia</a:t>
            </a:r>
          </a:p>
          <a:p>
            <a:pPr lvl="1"/>
            <a:r>
              <a:rPr lang="en-US" sz="3400" dirty="0"/>
              <a:t>Inaugural recipient, Liana S. Rosenthal, MD, PhD, will be installed on October 12, 2022, at 4p in Owens Auditorium (Koch Cancer Research Building)</a:t>
            </a:r>
          </a:p>
          <a:p>
            <a:pPr lvl="1"/>
            <a:endParaRPr lang="en-US" dirty="0"/>
          </a:p>
          <a:p>
            <a:pPr marL="0" indent="0" algn="ctr">
              <a:buNone/>
            </a:pPr>
            <a:r>
              <a:rPr lang="en-US" sz="3700" b="1" i="1" dirty="0">
                <a:solidFill>
                  <a:srgbClr val="FF0000"/>
                </a:solidFill>
              </a:rPr>
              <a:t>Please watch your email for invitations to these upcoming installation ceremonies and receptions, and RSVP accordingly!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157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rgbClr val="254B8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rgbClr val="254B8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rgbClr val="254B8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rgbClr val="254B8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254B8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254B8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254B8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254B8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fld id="{ABFB9C2A-9C3F-4DE2-AFF2-2C661EE36D02}" type="datetime1">
              <a:rPr lang="en-US" altLang="en-US" sz="90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9/19/2022</a:t>
            </a:fld>
            <a:endParaRPr lang="en-US" altLang="en-US" sz="900">
              <a:latin typeface="Times" panose="02020603050405020304" pitchFamily="18" charset="0"/>
            </a:endParaRPr>
          </a:p>
        </p:txBody>
      </p:sp>
      <p:sp>
        <p:nvSpPr>
          <p:cNvPr id="186371" name="TextBox 2"/>
          <p:cNvSpPr txBox="1">
            <a:spLocks noChangeArrowheads="1"/>
          </p:cNvSpPr>
          <p:nvPr/>
        </p:nvSpPr>
        <p:spPr bwMode="auto">
          <a:xfrm>
            <a:off x="2333625" y="685801"/>
            <a:ext cx="307225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700" b="1" dirty="0">
                <a:solidFill>
                  <a:srgbClr val="FF0000"/>
                </a:solidFill>
                <a:latin typeface="Calibri" panose="020F0502020204030204" pitchFamily="34" charset="0"/>
              </a:rPr>
              <a:t>K awards </a:t>
            </a:r>
            <a:r>
              <a:rPr lang="en-US" altLang="en-US" sz="27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2021-2022</a:t>
            </a:r>
            <a:endParaRPr lang="en-US" altLang="en-US" sz="27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2895600" y="2286000"/>
            <a:ext cx="5372100" cy="3314700"/>
          </a:xfrm>
          <a:prstGeom prst="roundRect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>
              <a:solidFill>
                <a:srgbClr val="000000"/>
              </a:solidFill>
              <a:latin typeface="Times New Roman" pitchFamily="-107" charset="0"/>
              <a:ea typeface="MS PGothic" panose="020B0600070205080204" pitchFamily="34" charset="-128"/>
            </a:endParaRPr>
          </a:p>
        </p:txBody>
      </p:sp>
      <p:sp>
        <p:nvSpPr>
          <p:cNvPr id="6" name="Oval Callout 5"/>
          <p:cNvSpPr/>
          <p:nvPr/>
        </p:nvSpPr>
        <p:spPr bwMode="auto">
          <a:xfrm>
            <a:off x="6610350" y="4286252"/>
            <a:ext cx="3429000" cy="914399"/>
          </a:xfrm>
          <a:prstGeom prst="wedgeEllipseCallout">
            <a:avLst>
              <a:gd name="adj1" fmla="val -73583"/>
              <a:gd name="adj2" fmla="val -52500"/>
            </a:avLst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i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Departmental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i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Investment  </a:t>
            </a:r>
            <a:r>
              <a:rPr lang="en-US" sz="2100" b="1" i="1" dirty="0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&gt;$500k </a:t>
            </a:r>
            <a:r>
              <a:rPr lang="en-US" sz="2100" b="1" i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pa</a:t>
            </a:r>
          </a:p>
        </p:txBody>
      </p:sp>
      <p:pic>
        <p:nvPicPr>
          <p:cNvPr id="7" name="Picture 6" descr="image00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68"/>
          <a:stretch/>
        </p:blipFill>
        <p:spPr bwMode="auto">
          <a:xfrm>
            <a:off x="4495800" y="2438401"/>
            <a:ext cx="1262210" cy="3020377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516279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64486"/>
            <a:ext cx="10515600" cy="1325563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Congratulations to our graduates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910" y="1027906"/>
            <a:ext cx="7663610" cy="5747708"/>
          </a:xfrm>
        </p:spPr>
      </p:pic>
    </p:spTree>
    <p:extLst>
      <p:ext uri="{BB962C8B-B14F-4D97-AF65-F5344CB8AC3E}">
        <p14:creationId xmlns:p14="http://schemas.microsoft.com/office/powerpoint/2010/main" val="3145274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9269"/>
            <a:ext cx="10515600" cy="132556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Congratulations on the recognition!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2595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Newsweek </a:t>
            </a:r>
            <a:r>
              <a:rPr lang="en-US" dirty="0" smtClean="0"/>
              <a:t>recognized </a:t>
            </a:r>
            <a:r>
              <a:rPr lang="en-US" b="1" dirty="0" smtClean="0"/>
              <a:t>Johns </a:t>
            </a:r>
            <a:r>
              <a:rPr lang="en-US" b="1" dirty="0"/>
              <a:t>Hopkins Bayview Medical </a:t>
            </a:r>
            <a:r>
              <a:rPr lang="en-US" b="1" dirty="0" smtClean="0"/>
              <a:t>Center </a:t>
            </a:r>
            <a:r>
              <a:rPr lang="en-US" dirty="0" smtClean="0"/>
              <a:t>on </a:t>
            </a:r>
            <a:r>
              <a:rPr lang="en-US" dirty="0"/>
              <a:t>both the </a:t>
            </a:r>
            <a:r>
              <a:rPr lang="en-US" b="1" dirty="0"/>
              <a:t>World's Best Specialized Hospitals</a:t>
            </a:r>
            <a:r>
              <a:rPr lang="en-US" dirty="0"/>
              <a:t> and the </a:t>
            </a:r>
            <a:r>
              <a:rPr lang="en-US" b="1" dirty="0"/>
              <a:t>World's Best Smart Hospitals</a:t>
            </a:r>
            <a:r>
              <a:rPr lang="en-US" dirty="0"/>
              <a:t> lists for 2023.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442" y="3686304"/>
            <a:ext cx="6130749" cy="296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41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n-lt"/>
              </a:rPr>
              <a:t>Congratulations to the 2021 winners of the Johns Hopkins Medicine Clinical Awards for Physicians and Care Teams!</a:t>
            </a:r>
            <a:r>
              <a:rPr lang="en-US" sz="3200" b="1" dirty="0">
                <a:solidFill>
                  <a:srgbClr val="FF0000"/>
                </a:solidFill>
              </a:rPr>
              <a:t> 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0406" y="1690688"/>
            <a:ext cx="2179541" cy="25939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8582"/>
          <a:stretch/>
        </p:blipFill>
        <p:spPr>
          <a:xfrm>
            <a:off x="754240" y="1616242"/>
            <a:ext cx="2057139" cy="256272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62526" y="4483768"/>
            <a:ext cx="179270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 consulting physician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67281" y="4471730"/>
            <a:ext cx="2318559" cy="1977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Armstrong                                      Award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Excellence in Quality and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Safety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3907" y="1692447"/>
            <a:ext cx="1914777" cy="291080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297889" y="4812631"/>
            <a:ext cx="179270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Innovations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Clinical Care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204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Congratulations to </a:t>
            </a:r>
            <a:r>
              <a:rPr lang="en-US" b="1" i="1" dirty="0" err="1" smtClean="0">
                <a:solidFill>
                  <a:srgbClr val="FF0000"/>
                </a:solidFill>
              </a:rPr>
              <a:t>Romer</a:t>
            </a:r>
            <a:r>
              <a:rPr lang="en-US" b="1" i="1" dirty="0" smtClean="0">
                <a:solidFill>
                  <a:srgbClr val="FF0000"/>
                </a:solidFill>
              </a:rPr>
              <a:t> Geocadin and Deanna Saylor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68913"/>
          </a:xfrm>
        </p:spPr>
        <p:txBody>
          <a:bodyPr/>
          <a:lstStyle/>
          <a:p>
            <a:r>
              <a:rPr lang="en-US" dirty="0" err="1" smtClean="0"/>
              <a:t>Romer</a:t>
            </a:r>
            <a:r>
              <a:rPr lang="en-US" dirty="0" smtClean="0"/>
              <a:t> Geocadin  ~ 2022 ANA </a:t>
            </a:r>
            <a:r>
              <a:rPr lang="en-US" dirty="0"/>
              <a:t>Award for Excellence in the category of Service to the ANA (Discrete Contributions). </a:t>
            </a:r>
            <a:endParaRPr lang="en-US" dirty="0" smtClean="0"/>
          </a:p>
          <a:p>
            <a:r>
              <a:rPr lang="en-US" dirty="0" smtClean="0"/>
              <a:t>Deanna Saylor ~ </a:t>
            </a:r>
            <a:r>
              <a:rPr lang="en-US" dirty="0"/>
              <a:t>ANA Distinguished Neurology Teacher Award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194" y="3594538"/>
            <a:ext cx="5723809" cy="23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81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Retirees this year</a:t>
            </a:r>
            <a:endParaRPr lang="en-US" b="1" dirty="0"/>
          </a:p>
        </p:txBody>
      </p:sp>
      <p:sp>
        <p:nvSpPr>
          <p:cNvPr id="5" name="AutoShape 4" descr="Myasthenia gravis therapies: an interview with Professor Daniel Drachman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1554068" y="4494091"/>
            <a:ext cx="10320487" cy="16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dirty="0" smtClean="0"/>
              <a:t>Daniel </a:t>
            </a:r>
            <a:r>
              <a:rPr lang="en-US" dirty="0" err="1" smtClean="0"/>
              <a:t>Drachman</a:t>
            </a:r>
            <a:r>
              <a:rPr lang="en-US" dirty="0" smtClean="0"/>
              <a:t> MD                    David </a:t>
            </a:r>
            <a:r>
              <a:rPr lang="en-US" dirty="0" err="1" smtClean="0"/>
              <a:t>Cornblath</a:t>
            </a:r>
            <a:r>
              <a:rPr lang="en-US" dirty="0" smtClean="0"/>
              <a:t> MD 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209" y="1452445"/>
            <a:ext cx="2405550" cy="2840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164" y="1452445"/>
            <a:ext cx="2036746" cy="284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01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Faculty hires this year 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077444"/>
              </p:ext>
            </p:extLst>
          </p:nvPr>
        </p:nvGraphicFramePr>
        <p:xfrm>
          <a:off x="1242051" y="1371436"/>
          <a:ext cx="4137523" cy="53065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7144">
                  <a:extLst>
                    <a:ext uri="{9D8B030D-6E8A-4147-A177-3AD203B41FA5}">
                      <a16:colId xmlns:a16="http://schemas.microsoft.com/office/drawing/2014/main" val="35371800"/>
                    </a:ext>
                  </a:extLst>
                </a:gridCol>
                <a:gridCol w="927203">
                  <a:extLst>
                    <a:ext uri="{9D8B030D-6E8A-4147-A177-3AD203B41FA5}">
                      <a16:colId xmlns:a16="http://schemas.microsoft.com/office/drawing/2014/main" val="4226807348"/>
                    </a:ext>
                  </a:extLst>
                </a:gridCol>
                <a:gridCol w="1425701">
                  <a:extLst>
                    <a:ext uri="{9D8B030D-6E8A-4147-A177-3AD203B41FA5}">
                      <a16:colId xmlns:a16="http://schemas.microsoft.com/office/drawing/2014/main" val="3592046078"/>
                    </a:ext>
                  </a:extLst>
                </a:gridCol>
                <a:gridCol w="837475">
                  <a:extLst>
                    <a:ext uri="{9D8B030D-6E8A-4147-A177-3AD203B41FA5}">
                      <a16:colId xmlns:a16="http://schemas.microsoft.com/office/drawing/2014/main" val="1294835468"/>
                    </a:ext>
                  </a:extLst>
                </a:gridCol>
              </a:tblGrid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Augustine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Erika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KKI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Asso Prof PAR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1807436880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Chin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Eric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KKI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Asst Prof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4289912835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Serra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Carlo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Neuromuscular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Res Asso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2829327940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Sharp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April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KKI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Asst Prof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751986530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Smith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Clay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KKI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Asst Prof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359299269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Tallon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Carolyn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BSI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Res Asso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3365437890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Zhu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Yuxin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Neuro-Visual &amp; Vestibular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Asst Prof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2100362689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Morris-Berry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Christina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KKI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Asst Prof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3048926076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Asato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Miya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KKI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Professor PAR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313021460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Chua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Jason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Movement Disorders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Asst Prof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1558038521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Shah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Vishank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NCCU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Asst Prof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3247936449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Marashly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Ahmad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Pediatric Neurology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Asst Prof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1368422696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Smith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Matthew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Neuroimmunology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Res Asso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1817274881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Smith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Derek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Cognitive Nro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Res Asso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1931453444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Boyce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Danielle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BSI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Asst Prof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3178734350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 dirty="0">
                          <a:effectLst/>
                        </a:rPr>
                        <a:t>Khan</a:t>
                      </a:r>
                      <a:endParaRPr lang="en-US" sz="700" b="0" i="0" u="none" strike="noStrike" dirty="0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Mohammed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ICE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Res Asso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733191466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 dirty="0">
                          <a:effectLst/>
                        </a:rPr>
                        <a:t>Stockbridge</a:t>
                      </a:r>
                      <a:endParaRPr lang="en-US" sz="700" b="0" i="0" u="none" strike="noStrike" dirty="0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Melissa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Cerebrovascular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Res Asso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256687135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Deme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Pragney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Neuroimmunology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Res Asso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3063042159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Ho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Margaret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Sleep Disorders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Res Asso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1562044043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Rosner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Karli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Neuro-oncology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Asst Prof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1269776812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Bowen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Meredith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Comprehensive Neurology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Asst Prof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1455651109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Coyne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Alyssa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BSI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Asst Prof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1943247644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Galleguillos Caro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Danny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Neuroimmunology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Res Asso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941057813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Haridas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Babitha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Epilepsy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Asst Prof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1262161360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Mohassel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Payam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Neuromuscular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Asso Prof PAR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3228068177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Mukherjee-Clavin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Bipasha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Neuromuscular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Asst Prof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1422948152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Murphy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Olwen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Neuroimmunology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Asst Prof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99211745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Sung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Hyun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Neuromuscular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Res Asso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3227036994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Gupta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Siddharth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Epilepsy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Asst Prof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1350496833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Graley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Christina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Headache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Asst Prof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1383711509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Zhang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Xi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Neuromuscular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Res Asso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2143841541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Fisgin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Aysel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Neuromuscular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Res Asso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1870052824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Paul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Ashley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Movement Disorders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Asst Prof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802735300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Gharagozloo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Marjan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Neuroimmunology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Asst Prof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3317932619"/>
                  </a:ext>
                </a:extLst>
              </a:tr>
              <a:tr h="15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Kamkwalala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Asante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Neuroimmunology</a:t>
                      </a:r>
                      <a:endParaRPr lang="en-US" sz="7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 dirty="0">
                          <a:effectLst/>
                        </a:rPr>
                        <a:t>Res </a:t>
                      </a:r>
                      <a:r>
                        <a:rPr lang="en-US" sz="700" u="none" strike="noStrike" dirty="0" err="1">
                          <a:effectLst/>
                        </a:rPr>
                        <a:t>Asso</a:t>
                      </a:r>
                      <a:endParaRPr lang="en-US" sz="700" b="0" i="0" u="none" strike="noStrike" dirty="0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90" marR="2590" marT="2590" marB="0" anchor="ctr"/>
                </a:tc>
                <a:extLst>
                  <a:ext uri="{0D108BD9-81ED-4DB2-BD59-A6C34878D82A}">
                    <a16:rowId xmlns:a16="http://schemas.microsoft.com/office/drawing/2014/main" val="2600720362"/>
                  </a:ext>
                </a:extLst>
              </a:tr>
            </a:tbl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6686550" y="928688"/>
            <a:ext cx="4052888" cy="30146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Thanks to our admin who makes this happen !</a:t>
            </a:r>
            <a:endParaRPr lang="en-US" sz="2400" b="1" dirty="0"/>
          </a:p>
        </p:txBody>
      </p:sp>
      <p:pic>
        <p:nvPicPr>
          <p:cNvPr id="2050" name="Picture 2" descr="Typewriter Glossy Black Olivetti ICO 1930's  Working 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4145876"/>
            <a:ext cx="3297237" cy="247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334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Congratulations to……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Great match results for 10 adult and 4 pediatric residents</a:t>
            </a:r>
          </a:p>
          <a:p>
            <a:r>
              <a:rPr lang="en-US" dirty="0" smtClean="0"/>
              <a:t>Eric Aldrich: AAN AB Baker teaching award</a:t>
            </a:r>
          </a:p>
          <a:p>
            <a:r>
              <a:rPr lang="en-US" dirty="0"/>
              <a:t>Mohamed Farah </a:t>
            </a:r>
            <a:r>
              <a:rPr lang="en-US" dirty="0" smtClean="0"/>
              <a:t>received </a:t>
            </a:r>
            <a:r>
              <a:rPr lang="en-US" dirty="0"/>
              <a:t>a 4th percentile on an R21 grant</a:t>
            </a:r>
          </a:p>
          <a:p>
            <a:r>
              <a:rPr lang="en-US" dirty="0"/>
              <a:t>Liz Marsh received </a:t>
            </a:r>
            <a:r>
              <a:rPr lang="en-US" dirty="0" smtClean="0"/>
              <a:t>her </a:t>
            </a:r>
            <a:r>
              <a:rPr lang="en-US" dirty="0"/>
              <a:t>RO1 </a:t>
            </a:r>
            <a:endParaRPr lang="en-US" dirty="0" smtClean="0"/>
          </a:p>
          <a:p>
            <a:r>
              <a:rPr lang="en-US" dirty="0" smtClean="0"/>
              <a:t>Marilyn Albert received a score of 10 on her T32 renewal</a:t>
            </a:r>
            <a:endParaRPr lang="en-US" dirty="0"/>
          </a:p>
          <a:p>
            <a:r>
              <a:rPr lang="en-US" dirty="0"/>
              <a:t>Kelly Mills received </a:t>
            </a:r>
            <a:r>
              <a:rPr lang="en-US" dirty="0" smtClean="0"/>
              <a:t>an R21</a:t>
            </a:r>
          </a:p>
          <a:p>
            <a:r>
              <a:rPr lang="en-US" dirty="0" smtClean="0"/>
              <a:t>DNT received a $4m grant</a:t>
            </a:r>
          </a:p>
          <a:p>
            <a:r>
              <a:rPr lang="en-US" dirty="0" smtClean="0"/>
              <a:t>Carlos Pardo received an RO1 for </a:t>
            </a:r>
            <a:r>
              <a:rPr lang="en-US" dirty="0" err="1" smtClean="0"/>
              <a:t>neurosarcoidosis</a:t>
            </a:r>
            <a:endParaRPr lang="en-US" dirty="0" smtClean="0"/>
          </a:p>
          <a:p>
            <a:r>
              <a:rPr lang="en-US" dirty="0" smtClean="0"/>
              <a:t>….</a:t>
            </a:r>
            <a:r>
              <a:rPr lang="en-US" dirty="0"/>
              <a:t>and many others </a:t>
            </a:r>
            <a:r>
              <a:rPr lang="en-US" dirty="0" smtClean="0"/>
              <a:t>!</a:t>
            </a:r>
          </a:p>
          <a:p>
            <a:pPr lvl="2"/>
            <a:r>
              <a:rPr lang="en-US" b="1" i="1" dirty="0" smtClean="0">
                <a:solidFill>
                  <a:srgbClr val="FF0000"/>
                </a:solidFill>
              </a:rPr>
              <a:t>PS….thanks to our hard-working IGRG !</a:t>
            </a:r>
            <a:endParaRPr lang="en-US" b="1" i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930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498" y="30480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 i="1" dirty="0" err="1" smtClean="0">
                <a:solidFill>
                  <a:srgbClr val="FF0000"/>
                </a:solidFill>
              </a:rPr>
              <a:t>Zolgensma</a:t>
            </a:r>
            <a:r>
              <a:rPr lang="en-US" b="1" i="1" dirty="0" smtClean="0">
                <a:solidFill>
                  <a:srgbClr val="FF0000"/>
                </a:solidFill>
              </a:rPr>
              <a:t>™, gene therapy for SMA.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FFF6D8-7097-4ECC-B8CA-C4693D176CBE}" type="datetime1">
              <a:rPr lang="en-US" altLang="en-US" smtClean="0"/>
              <a:pPr>
                <a:defRPr/>
              </a:pPr>
              <a:t>9/19/2022</a:t>
            </a:fld>
            <a:endParaRPr lang="en-US" altLang="en-US">
              <a:latin typeface="Times" charset="0"/>
            </a:endParaRPr>
          </a:p>
        </p:txBody>
      </p:sp>
      <p:pic>
        <p:nvPicPr>
          <p:cNvPr id="6" name="Zolgensma 2019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3626" y="1602693"/>
            <a:ext cx="2915211" cy="4773009"/>
          </a:xfrm>
          <a:prstGeom prst="rect">
            <a:avLst/>
          </a:prstGeom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5638800" y="1395545"/>
            <a:ext cx="4743446" cy="47474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en-US" alt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is the first SMA baby treated at JHH with the gene transfer therapy </a:t>
            </a:r>
            <a:r>
              <a:rPr lang="en-US" alt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Zolgensma</a:t>
            </a:r>
            <a:r>
              <a:rPr lang="en-US" alt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®. </a:t>
            </a:r>
          </a:p>
          <a:p>
            <a:pPr defTabSz="685800"/>
            <a:endParaRPr lang="en-US" alt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685800"/>
            <a:r>
              <a:rPr lang="en-US" alt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Born May 31</a:t>
            </a:r>
            <a:r>
              <a:rPr lang="en-US" altLang="en-US" sz="16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alt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on day 7, </a:t>
            </a:r>
            <a:r>
              <a:rPr lang="en-US" alt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 </a:t>
            </a:r>
            <a:r>
              <a:rPr lang="en-US" alt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Crawford was notified that she had SMA (by MD newborn screening). He saw her that afternoon ~  mildly weak but “within normal range”. </a:t>
            </a:r>
            <a:endParaRPr lang="en-US" altLang="en-US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/>
            <a:r>
              <a:rPr lang="en-US" alt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altLang="en-US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/>
            <a:r>
              <a:rPr lang="en-US" alt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Day 14 of life she was substantially weaker, unable to draw her legs up, with signs that her trunk muscles were weakening.</a:t>
            </a:r>
            <a:endParaRPr lang="en-US" altLang="en-US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/>
            <a:r>
              <a:rPr lang="en-US" alt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altLang="en-US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/>
            <a:r>
              <a:rPr lang="en-US" alt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Day 24 by the time of gene transfer (outpatient IV), she couldn’t move her arms from her sides. </a:t>
            </a:r>
            <a:r>
              <a:rPr lang="en-US" altLang="en-US" sz="16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 = $2.3M</a:t>
            </a:r>
            <a:endParaRPr lang="en-US" altLang="en-US" sz="8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/>
            <a:r>
              <a:rPr lang="en-US" alt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defTabSz="685800"/>
            <a:r>
              <a:rPr lang="en-US" alt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22 days after dosing, she moves her arms easily. Without therapy, she would likely have died by 4 months.</a:t>
            </a:r>
            <a:endParaRPr lang="en-US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6884" y="5352872"/>
            <a:ext cx="825716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 22 after dosing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1722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717176"/>
          </a:xfrm>
          <a:solidFill>
            <a:schemeClr val="tx2"/>
          </a:solidFill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2824"/>
              </a:spcBef>
            </a:pPr>
            <a:r>
              <a:rPr lang="en-US" sz="3200" b="1" dirty="0">
                <a:solidFill>
                  <a:srgbClr val="FFC000"/>
                </a:solidFill>
                <a:latin typeface="Lucida Bright" panose="02040602050505020304" pitchFamily="18" charset="0"/>
                <a:cs typeface="Arial" pitchFamily="34" charset="0"/>
              </a:rPr>
              <a:t>CONGRATULATIONS!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6262420"/>
            <a:ext cx="9144000" cy="56310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58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59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728383"/>
            <a:ext cx="9144000" cy="5534037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58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B911AFB-8671-4504-8EC9-E9D36319F4C7}"/>
              </a:ext>
            </a:extLst>
          </p:cNvPr>
          <p:cNvSpPr txBox="1">
            <a:spLocks/>
          </p:cNvSpPr>
          <p:nvPr/>
        </p:nvSpPr>
        <p:spPr>
          <a:xfrm>
            <a:off x="1852015" y="677650"/>
            <a:ext cx="8487970" cy="1748186"/>
          </a:xfrm>
          <a:prstGeom prst="rect">
            <a:avLst/>
          </a:prstGeom>
        </p:spPr>
        <p:txBody>
          <a:bodyPr vert="horz" lIns="77843" tIns="38921" rIns="77843" bIns="38921" rtlCol="0">
            <a:noAutofit/>
          </a:bodyPr>
          <a:lstStyle>
            <a:lvl1pPr marL="0" indent="0" algn="ctr" defTabSz="915822" rtl="0" eaLnBrk="1" latinLnBrk="0" hangingPunct="1">
              <a:spcBef>
                <a:spcPct val="20000"/>
              </a:spcBef>
              <a:buFont typeface="Arial" pitchFamily="34" charset="0"/>
              <a:buNone/>
              <a:defRPr sz="317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910" indent="0" algn="ctr" defTabSz="915822" rtl="0" eaLnBrk="1" latinLnBrk="0" hangingPunct="1">
              <a:spcBef>
                <a:spcPct val="20000"/>
              </a:spcBef>
              <a:buFont typeface="Arial" pitchFamily="34" charset="0"/>
              <a:buNone/>
              <a:defRPr sz="282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5822" indent="0" algn="ctr" defTabSz="915822" rtl="0" eaLnBrk="1" latinLnBrk="0" hangingPunct="1">
              <a:spcBef>
                <a:spcPct val="20000"/>
              </a:spcBef>
              <a:buFont typeface="Arial" pitchFamily="34" charset="0"/>
              <a:buNone/>
              <a:defRPr sz="23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3732" indent="0" algn="ctr" defTabSz="915822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31642" indent="0" algn="ctr" defTabSz="915822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9554" indent="0" algn="ctr" defTabSz="915822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7464" indent="0" algn="ctr" defTabSz="915822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5375" indent="0" algn="ctr" defTabSz="915822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63286" indent="0" algn="ctr" defTabSz="915822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58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Bright" panose="02040602050505020304" pitchFamily="18" charset="0"/>
                <a:ea typeface="+mn-ea"/>
                <a:cs typeface="Arial" pitchFamily="34" charset="0"/>
              </a:rPr>
              <a:t>Dr. Ashley Paul has been</a:t>
            </a:r>
          </a:p>
          <a:p>
            <a:pPr marL="0" marR="0" lvl="0" indent="0" algn="ctr" defTabSz="9158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Bright" panose="02040602050505020304" pitchFamily="18" charset="0"/>
                <a:ea typeface="+mn-ea"/>
                <a:cs typeface="Arial" pitchFamily="34" charset="0"/>
              </a:rPr>
              <a:t>NOMINATED to the</a:t>
            </a:r>
          </a:p>
          <a:p>
            <a:pPr marL="0" marR="0" lvl="0" indent="0" algn="ctr" defTabSz="91582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Paul HS">
            <a:extLst>
              <a:ext uri="{FF2B5EF4-FFF2-40B4-BE49-F238E27FC236}">
                <a16:creationId xmlns:a16="http://schemas.microsoft.com/office/drawing/2014/main" id="{97C0772D-BFB7-4420-B437-A535BB51F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648" y="2667000"/>
            <a:ext cx="2886075" cy="270033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2CB2FB-B5FA-476D-B339-7B98704E0330}"/>
              </a:ext>
            </a:extLst>
          </p:cNvPr>
          <p:cNvSpPr txBox="1"/>
          <p:nvPr/>
        </p:nvSpPr>
        <p:spPr>
          <a:xfrm>
            <a:off x="5501982" y="2286000"/>
            <a:ext cx="4724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Arial" pitchFamily="34" charset="0"/>
              </a:rPr>
              <a:t>Distinguished Teaching Society of JHU School of Medicine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ucida Bright" panose="02040602050505020304" pitchFamily="18" charset="0"/>
              <a:ea typeface="+mn-ea"/>
              <a:cs typeface="Arial" pitchFamily="34" charset="0"/>
            </a:endParaRPr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7206451F-AC11-44EB-B51C-C16C6DBE4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847" y="1832433"/>
            <a:ext cx="2368390" cy="205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857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0564" y="1825625"/>
            <a:ext cx="2353235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Kori Porosnicu </a:t>
            </a:r>
            <a:r>
              <a:rPr lang="en-US"/>
              <a:t>Rodriguez </a:t>
            </a:r>
            <a:r>
              <a:rPr lang="en-US" smtClean="0"/>
              <a:t> MS3 won </a:t>
            </a:r>
            <a:r>
              <a:rPr lang="en-US" dirty="0"/>
              <a:t>an AMA Health Systems Science Trainee Challenge and was invited to be interviewed for a podcast about the Neurology elective we did last year when </a:t>
            </a:r>
            <a:r>
              <a:rPr lang="en-US" dirty="0" err="1"/>
              <a:t>covid</a:t>
            </a:r>
            <a:r>
              <a:rPr lang="en-US" dirty="0"/>
              <a:t> hit.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55" y="1193578"/>
            <a:ext cx="8305641" cy="498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007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6DFEE7-8DD1-49EE-9EAF-D04767C59E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489" y="-1588"/>
            <a:ext cx="10974706" cy="685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BF2518B-9141-4FBF-96E1-582DED592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39412"/>
            <a:ext cx="9326880" cy="9726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Best Year Ever for Neurology at Hopkins!</a:t>
            </a:r>
            <a:br>
              <a:rPr lang="en-US" sz="3600" dirty="0"/>
            </a:br>
            <a:r>
              <a:rPr lang="en-US" sz="3300" dirty="0"/>
              <a:t>2022 SOM Match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DB5E44-36D9-48B6-A67D-2BF2834240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160" y="2848959"/>
            <a:ext cx="6161304" cy="32978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902547E-8BB3-4207-8C69-5AAD80AD4F00}"/>
              </a:ext>
            </a:extLst>
          </p:cNvPr>
          <p:cNvSpPr txBox="1"/>
          <p:nvPr/>
        </p:nvSpPr>
        <p:spPr>
          <a:xfrm>
            <a:off x="2663190" y="1661999"/>
            <a:ext cx="64617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 had 8 students (4 of which our Osler Apprentices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(OAs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in Neurology) match in Neuro this year. Two of the OAs matched in Hopkins Neuro. Eight is the highest number of matching students in Neurology in the history of the clerkship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C9EA07-9DC3-45DA-9BD7-A8C03FC60420}"/>
              </a:ext>
            </a:extLst>
          </p:cNvPr>
          <p:cNvSpPr txBox="1"/>
          <p:nvPr/>
        </p:nvSpPr>
        <p:spPr>
          <a:xfrm>
            <a:off x="2802924" y="2461909"/>
            <a:ext cx="62255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JHSOM Grads going into Neurology Residency Programs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C8CF1A-6687-834E-A32F-C5C8105468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99" y="3943350"/>
            <a:ext cx="1543403" cy="20002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88242" y="3084095"/>
            <a:ext cx="1179095" cy="115102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569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636" y="286239"/>
            <a:ext cx="8382727" cy="628552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581650" y="5576888"/>
            <a:ext cx="428625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Deanna Saylor and graduating class of residents at UTH, Lusaka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75463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Congratulations !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David Hale and Chris Latimer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 smtClean="0"/>
              <a:t>Miller </a:t>
            </a:r>
            <a:r>
              <a:rPr lang="en-US" dirty="0"/>
              <a:t>Coulson Academy of Clinical Excellence (MCACE) </a:t>
            </a:r>
            <a:r>
              <a:rPr lang="en-US" dirty="0" smtClean="0"/>
              <a:t>~ winners </a:t>
            </a:r>
            <a:r>
              <a:rPr lang="en-US" dirty="0"/>
              <a:t>of the Frank L. Coulson, Jr. Award for Clinical Excellence.</a:t>
            </a:r>
          </a:p>
        </p:txBody>
      </p:sp>
    </p:spTree>
    <p:extLst>
      <p:ext uri="{BB962C8B-B14F-4D97-AF65-F5344CB8AC3E}">
        <p14:creationId xmlns:p14="http://schemas.microsoft.com/office/powerpoint/2010/main" val="1228101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 inductees (10 from JH of 100)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Ted Dawson</a:t>
            </a:r>
          </a:p>
          <a:p>
            <a:r>
              <a:rPr lang="en-US" sz="3600" dirty="0" smtClean="0"/>
              <a:t>Jessica Gill (BDP)</a:t>
            </a:r>
          </a:p>
          <a:p>
            <a:r>
              <a:rPr lang="en-US" sz="3600" dirty="0" smtClean="0"/>
              <a:t>Pablo Celnik (PMR)</a:t>
            </a:r>
          </a:p>
        </p:txBody>
      </p:sp>
    </p:spTree>
    <p:extLst>
      <p:ext uri="{BB962C8B-B14F-4D97-AF65-F5344CB8AC3E}">
        <p14:creationId xmlns:p14="http://schemas.microsoft.com/office/powerpoint/2010/main" val="3529264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3654A3-67AA-2D81-96CA-E10B6F74B64F}"/>
              </a:ext>
            </a:extLst>
          </p:cNvPr>
          <p:cNvSpPr txBox="1"/>
          <p:nvPr/>
        </p:nvSpPr>
        <p:spPr>
          <a:xfrm>
            <a:off x="0" y="1808915"/>
            <a:ext cx="12192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SAVE THE DATE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November 7,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Mountcastle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Auditorium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5BBCDA-3922-9BA2-853E-B0D9155F0785}"/>
              </a:ext>
            </a:extLst>
          </p:cNvPr>
          <p:cNvSpPr txBox="1"/>
          <p:nvPr/>
        </p:nvSpPr>
        <p:spPr>
          <a:xfrm>
            <a:off x="0" y="0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Neurology Research Retreat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“Connect and Synergize”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98961D-B2D6-58EC-3636-3854B018887B}"/>
              </a:ext>
            </a:extLst>
          </p:cNvPr>
          <p:cNvSpPr txBox="1"/>
          <p:nvPr/>
        </p:nvSpPr>
        <p:spPr>
          <a:xfrm>
            <a:off x="0" y="599718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Stay tuned for more information!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700C72-31CC-0BF5-E775-89B2933C3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0" y="5302608"/>
            <a:ext cx="2743200" cy="14487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64D30C-7BE3-AAF7-FD45-720516916326}"/>
              </a:ext>
            </a:extLst>
          </p:cNvPr>
          <p:cNvSpPr txBox="1"/>
          <p:nvPr/>
        </p:nvSpPr>
        <p:spPr>
          <a:xfrm>
            <a:off x="33129" y="5258799"/>
            <a:ext cx="35979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 Organizing Committee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Justin McArthur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Haughey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Charlotte Sumner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Alyssa Coyne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7C6702-0CD1-C9E2-2E36-C8A647CE1368}"/>
              </a:ext>
            </a:extLst>
          </p:cNvPr>
          <p:cNvSpPr txBox="1"/>
          <p:nvPr/>
        </p:nvSpPr>
        <p:spPr>
          <a:xfrm>
            <a:off x="4297017" y="4809736"/>
            <a:ext cx="359796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Interactive voting for best posters and talks!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559CEF-70FF-16AE-75DC-C968CE04981C}"/>
              </a:ext>
            </a:extLst>
          </p:cNvPr>
          <p:cNvSpPr txBox="1"/>
          <p:nvPr/>
        </p:nvSpPr>
        <p:spPr>
          <a:xfrm>
            <a:off x="1321903" y="3938729"/>
            <a:ext cx="9548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Please join us to reconnect with colleagues IN PERSON!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1796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6892" y="1385219"/>
            <a:ext cx="8828824" cy="3505848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43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Pamela </a:t>
            </a:r>
            <a:r>
              <a:rPr lang="en-US" b="1" dirty="0" err="1" smtClean="0"/>
              <a:t>Talalay</a:t>
            </a:r>
            <a:r>
              <a:rPr lang="en-US" b="1" dirty="0" smtClean="0"/>
              <a:t> PhD  </a:t>
            </a:r>
            <a:r>
              <a:rPr lang="en-US" b="1" i="1" dirty="0" smtClean="0"/>
              <a:t>in memoriam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45369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Pamela </a:t>
            </a:r>
            <a:r>
              <a:rPr lang="en-US" dirty="0" err="1"/>
              <a:t>Talalay</a:t>
            </a:r>
            <a:r>
              <a:rPr lang="en-US" dirty="0"/>
              <a:t>, a former faculty member in our department, passed away on August 23</a:t>
            </a:r>
            <a:r>
              <a:rPr lang="en-US" baseline="30000" dirty="0"/>
              <a:t>rd</a:t>
            </a:r>
            <a:r>
              <a:rPr lang="en-US" dirty="0"/>
              <a:t> at the age of 93. She was a brilliant editor of grants and manuscripts for innumerable faculty and fellows, and influenced the careers of many. Many patients have benefited from the research work that she played such a pivotal role in developing.  She was a true unsung hero and we will forever be in her debt.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On </a:t>
            </a:r>
            <a:r>
              <a:rPr lang="en-US" dirty="0"/>
              <a:t>a personal level we all loved interacting with Pamela. She was so kind and had a gentle touch with her editorial red pen.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She </a:t>
            </a:r>
            <a:r>
              <a:rPr lang="en-US" dirty="0"/>
              <a:t>was married to the late Paul </a:t>
            </a:r>
            <a:r>
              <a:rPr lang="en-US" dirty="0" err="1"/>
              <a:t>Talalay</a:t>
            </a:r>
            <a:r>
              <a:rPr lang="en-US" dirty="0"/>
              <a:t> from the </a:t>
            </a:r>
            <a:r>
              <a:rPr lang="en-US" dirty="0" smtClean="0"/>
              <a:t>Department </a:t>
            </a:r>
            <a:r>
              <a:rPr lang="en-US" dirty="0"/>
              <a:t>of </a:t>
            </a:r>
            <a:r>
              <a:rPr lang="en-US" dirty="0" smtClean="0"/>
              <a:t>Pharmacology</a:t>
            </a:r>
            <a:r>
              <a:rPr lang="en-US" dirty="0"/>
              <a:t>.  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399" y="1986125"/>
            <a:ext cx="4165408" cy="262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50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5188" y="1825625"/>
            <a:ext cx="6328611" cy="4351338"/>
          </a:xfrm>
        </p:spPr>
        <p:txBody>
          <a:bodyPr/>
          <a:lstStyle/>
          <a:p>
            <a:r>
              <a:rPr lang="en-US" dirty="0"/>
              <a:t>Sheikh </a:t>
            </a:r>
            <a:r>
              <a:rPr lang="en-US" dirty="0" err="1"/>
              <a:t>Khalifa</a:t>
            </a:r>
            <a:r>
              <a:rPr lang="en-US" dirty="0"/>
              <a:t> bin </a:t>
            </a:r>
            <a:r>
              <a:rPr lang="en-US" dirty="0" err="1"/>
              <a:t>Zayed</a:t>
            </a:r>
            <a:r>
              <a:rPr lang="en-US" dirty="0"/>
              <a:t> Al </a:t>
            </a:r>
            <a:r>
              <a:rPr lang="en-US" dirty="0" err="1"/>
              <a:t>Nahyan</a:t>
            </a:r>
            <a:r>
              <a:rPr lang="en-US" dirty="0"/>
              <a:t>, the United Arab Emirates President whose modernization policies helped transform his country into a regional powerhouse, died </a:t>
            </a:r>
            <a:r>
              <a:rPr lang="en-US" dirty="0" smtClean="0"/>
              <a:t>in May </a:t>
            </a:r>
            <a:r>
              <a:rPr lang="en-US" dirty="0"/>
              <a:t>aged </a:t>
            </a:r>
            <a:r>
              <a:rPr lang="en-US" dirty="0" smtClean="0"/>
              <a:t>73. </a:t>
            </a:r>
          </a:p>
          <a:p>
            <a:r>
              <a:rPr lang="en-US" dirty="0" smtClean="0"/>
              <a:t>We are grateful for his very generous support of the Sheikh </a:t>
            </a:r>
            <a:r>
              <a:rPr lang="en-US" dirty="0" err="1" smtClean="0"/>
              <a:t>Khalifa</a:t>
            </a:r>
            <a:r>
              <a:rPr lang="en-US" dirty="0" smtClean="0"/>
              <a:t> Stroke Institute.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010" y="1825625"/>
            <a:ext cx="3831962" cy="3700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167" y="4980570"/>
            <a:ext cx="2552126" cy="165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71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Overview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has happened this year ?</a:t>
            </a:r>
          </a:p>
          <a:p>
            <a:r>
              <a:rPr lang="en-US" dirty="0" smtClean="0"/>
              <a:t>What are we facing in the coming year ?</a:t>
            </a:r>
          </a:p>
          <a:p>
            <a:r>
              <a:rPr lang="en-US" dirty="0" smtClean="0"/>
              <a:t>What is our vision for the department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740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>
                <a:hlinkClick r:id="rId2"/>
              </a:rPr>
              <a:t>https://www.youtube.com/watch?v=OSRTK_-KywE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64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87462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+mn-lt"/>
              </a:rPr>
              <a:t>Time for transformation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602038"/>
            <a:ext cx="10591800" cy="1655762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At a time when support for basic and translational science needs a strong voice and the burden of neurological disease is growing, the ANA is the champion of neurological research and the ally of all physicians and scientists who strive to make a difference through careers that combine discovery, education, and clinical </a:t>
            </a:r>
            <a:r>
              <a:rPr lang="en-US" b="1" dirty="0" smtClean="0"/>
              <a:t>care……..</a:t>
            </a:r>
            <a:r>
              <a:rPr lang="en-US" b="1" i="1" dirty="0" smtClean="0">
                <a:solidFill>
                  <a:srgbClr val="FF0000"/>
                </a:solidFill>
              </a:rPr>
              <a:t>we are challenging this organization to be the champion for ALL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1586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640" y="171450"/>
            <a:ext cx="10029501" cy="658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11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We exceeded our budget target in FY22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758" y="1473373"/>
            <a:ext cx="9094779" cy="5263663"/>
          </a:xfrm>
          <a:prstGeom prst="rect">
            <a:avLst/>
          </a:prstGeom>
        </p:spPr>
      </p:pic>
      <p:sp>
        <p:nvSpPr>
          <p:cNvPr id="4" name="Up Arrow 3"/>
          <p:cNvSpPr/>
          <p:nvPr/>
        </p:nvSpPr>
        <p:spPr>
          <a:xfrm>
            <a:off x="3674005" y="5191172"/>
            <a:ext cx="484632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5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id562011*image001.jpg@01D7F7FC.C1922A4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851" y="402019"/>
            <a:ext cx="4185745" cy="6227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8564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Neurology’s development team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58488" y="1644754"/>
            <a:ext cx="6046643" cy="4534982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72135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Neurology development: gifts and pledges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168" y="1690688"/>
            <a:ext cx="6427489" cy="515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41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Financial challenges that we face….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40671"/>
            <a:ext cx="3753255" cy="4351338"/>
          </a:xfrm>
        </p:spPr>
        <p:txBody>
          <a:bodyPr/>
          <a:lstStyle/>
          <a:p>
            <a:r>
              <a:rPr lang="en-US" dirty="0" err="1" smtClean="0"/>
              <a:t>Carefirst</a:t>
            </a:r>
            <a:r>
              <a:rPr lang="en-US" dirty="0" smtClean="0"/>
              <a:t> negotiations</a:t>
            </a:r>
          </a:p>
          <a:p>
            <a:r>
              <a:rPr lang="en-US" dirty="0" smtClean="0"/>
              <a:t>Financial transformation</a:t>
            </a:r>
          </a:p>
          <a:p>
            <a:r>
              <a:rPr lang="en-US" dirty="0" smtClean="0"/>
              <a:t>Funds Flow reboot</a:t>
            </a:r>
          </a:p>
          <a:p>
            <a:r>
              <a:rPr lang="en-US" dirty="0" smtClean="0"/>
              <a:t>Slow ramp-up of clinical services in NCR</a:t>
            </a:r>
          </a:p>
          <a:p>
            <a:r>
              <a:rPr lang="en-US" dirty="0" smtClean="0"/>
              <a:t>Faculty &amp; staff compensation</a:t>
            </a:r>
            <a:endParaRPr lang="en-US" dirty="0"/>
          </a:p>
        </p:txBody>
      </p:sp>
      <p:pic>
        <p:nvPicPr>
          <p:cNvPr id="2050" name="Picture 2" descr="Image result for gold bars and stomr clou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265" y="1690688"/>
            <a:ext cx="7279955" cy="409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122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13" y="492672"/>
            <a:ext cx="10690466" cy="58411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387812" y="6018179"/>
            <a:ext cx="9876817" cy="642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December 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is potential date for JHM moving “out of network”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633069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10" y="1098920"/>
            <a:ext cx="10624424" cy="469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68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Thank you to all for your resilience and leadership during COVID !!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148" name="Picture 4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234" y="1734150"/>
            <a:ext cx="6995545" cy="503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6452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82" y="349559"/>
            <a:ext cx="11395823" cy="60987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4022" y="2695903"/>
            <a:ext cx="1702676" cy="33501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60060" y="2307452"/>
            <a:ext cx="1702676" cy="33501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465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12" y="260131"/>
            <a:ext cx="11507220" cy="61761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5907" y="2759602"/>
            <a:ext cx="1824699" cy="367667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934971" y="2768482"/>
            <a:ext cx="1824699" cy="36766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93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9954" y="1825625"/>
            <a:ext cx="4223845" cy="4351338"/>
          </a:xfrm>
        </p:spPr>
        <p:txBody>
          <a:bodyPr/>
          <a:lstStyle/>
          <a:p>
            <a:r>
              <a:rPr lang="en-US" dirty="0" smtClean="0"/>
              <a:t>A huge thank you to Carly, Heather S, Heather C, David, and many others</a:t>
            </a:r>
          </a:p>
          <a:p>
            <a:r>
              <a:rPr lang="en-US" dirty="0" smtClean="0"/>
              <a:t>1,000 accounts 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12" y="1825625"/>
            <a:ext cx="6133983" cy="153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51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16" y="334638"/>
            <a:ext cx="11210457" cy="624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88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83" y="365125"/>
            <a:ext cx="9658053" cy="581183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471491" y="1825625"/>
            <a:ext cx="4671392" cy="0"/>
          </a:xfrm>
          <a:prstGeom prst="line">
            <a:avLst/>
          </a:prstGeom>
          <a:ln w="1143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1647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Plans to increase compensation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971626" cy="4351338"/>
          </a:xfrm>
        </p:spPr>
        <p:txBody>
          <a:bodyPr/>
          <a:lstStyle/>
          <a:p>
            <a:r>
              <a:rPr lang="en-US" dirty="0" smtClean="0"/>
              <a:t>3% x 3 2022/23</a:t>
            </a:r>
          </a:p>
          <a:p>
            <a:r>
              <a:rPr lang="en-US" dirty="0" smtClean="0"/>
              <a:t>Bring JHU </a:t>
            </a:r>
            <a:r>
              <a:rPr lang="en-US" dirty="0" err="1" smtClean="0"/>
              <a:t>SoM</a:t>
            </a:r>
            <a:r>
              <a:rPr lang="en-US" dirty="0" smtClean="0"/>
              <a:t> faculty to median 40</a:t>
            </a:r>
            <a:r>
              <a:rPr lang="en-US" baseline="30000" dirty="0" smtClean="0"/>
              <a:t>th%</a:t>
            </a:r>
            <a:r>
              <a:rPr lang="en-US" dirty="0" smtClean="0"/>
              <a:t> AAMC</a:t>
            </a:r>
          </a:p>
          <a:p>
            <a:r>
              <a:rPr lang="en-US" dirty="0" smtClean="0"/>
              <a:t>Revamp compensation plans for each department</a:t>
            </a:r>
          </a:p>
          <a:p>
            <a:r>
              <a:rPr lang="en-US" dirty="0" smtClean="0"/>
              <a:t>Develop clinical and research “productivity” supplement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796" y="1550403"/>
            <a:ext cx="7040745" cy="52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24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SoM</a:t>
            </a:r>
            <a:r>
              <a:rPr lang="en-US" b="1" dirty="0" smtClean="0">
                <a:solidFill>
                  <a:srgbClr val="FF0000"/>
                </a:solidFill>
              </a:rPr>
              <a:t> financial transformation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 next few months will audit all accounts across </a:t>
            </a:r>
            <a:r>
              <a:rPr lang="en-US" dirty="0" err="1" smtClean="0"/>
              <a:t>SoM</a:t>
            </a:r>
            <a:endParaRPr lang="en-US" dirty="0" smtClean="0"/>
          </a:p>
          <a:p>
            <a:r>
              <a:rPr lang="en-US" dirty="0" smtClean="0"/>
              <a:t>Working with Huron and </a:t>
            </a:r>
            <a:r>
              <a:rPr lang="en-US" dirty="0" err="1" smtClean="0"/>
              <a:t>Chartis</a:t>
            </a:r>
            <a:r>
              <a:rPr lang="en-US" dirty="0" smtClean="0"/>
              <a:t> on funds-flow revamp</a:t>
            </a:r>
          </a:p>
          <a:p>
            <a:r>
              <a:rPr lang="en-US" dirty="0" smtClean="0"/>
              <a:t>Various working groups</a:t>
            </a:r>
          </a:p>
          <a:p>
            <a:r>
              <a:rPr lang="en-US" dirty="0" smtClean="0"/>
              <a:t>Working with each department on deficits that roll up to </a:t>
            </a:r>
            <a:r>
              <a:rPr lang="en-US" dirty="0" err="1" smtClean="0"/>
              <a:t>SoM</a:t>
            </a:r>
            <a:endParaRPr lang="en-US" dirty="0" smtClean="0"/>
          </a:p>
          <a:p>
            <a:pPr lvl="1"/>
            <a:r>
              <a:rPr lang="en-US" dirty="0" smtClean="0"/>
              <a:t>Continuing plans for revised comp plans + supplemental payments based on clinical/research productivity</a:t>
            </a:r>
          </a:p>
          <a:p>
            <a:pPr lvl="1"/>
            <a:r>
              <a:rPr lang="en-US" dirty="0" smtClean="0"/>
              <a:t>Continuing with plans for CMSC renovation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703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Vision for Neurology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598" y="1576792"/>
            <a:ext cx="6340356" cy="470845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828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Leadership changes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Vice-chair for physician-scientist development ~ Michael Kornberg</a:t>
            </a:r>
          </a:p>
          <a:p>
            <a:r>
              <a:rPr lang="en-US" dirty="0" smtClean="0"/>
              <a:t>Vice-chair for clinical research ~ Charlotte Sumner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758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NTAP Center/Neuro-oncology ~ Meyer 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B2FCB635-2D85-4DC9-B321-BF0D6987F2C4" descr="B2FCB635-2D85-4DC9-B321-BF0D6987F2C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308" y="4082687"/>
            <a:ext cx="3465210" cy="259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463" y="1416316"/>
            <a:ext cx="5473861" cy="4107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308" y="1416316"/>
            <a:ext cx="3465210" cy="260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35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SHOUT OUT TO Administrative team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To Carly Collins and her team for </a:t>
            </a:r>
            <a:r>
              <a:rPr lang="en-US" dirty="0"/>
              <a:t>going above and </a:t>
            </a:r>
            <a:r>
              <a:rPr lang="en-US" dirty="0" smtClean="0"/>
              <a:t>beyond.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Thank you all ! </a:t>
            </a:r>
            <a:endParaRPr lang="en-US" dirty="0"/>
          </a:p>
        </p:txBody>
      </p:sp>
      <p:pic>
        <p:nvPicPr>
          <p:cNvPr id="7172" name="Picture 4" descr="Image result for administrative work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502" y="2435308"/>
            <a:ext cx="4459965" cy="420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797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Carnegie 3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084" y="298847"/>
            <a:ext cx="4042121" cy="6262374"/>
          </a:xfrm>
          <a:prstGeom prst="rect">
            <a:avLst/>
          </a:prstGeom>
        </p:spPr>
      </p:pic>
      <p:pic>
        <p:nvPicPr>
          <p:cNvPr id="1026" name="Picture 2" descr="Image result for andrew carneg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798314"/>
            <a:ext cx="3901116" cy="266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0706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136" y="1450349"/>
            <a:ext cx="3236407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North Tower </a:t>
            </a:r>
            <a:br>
              <a:rPr lang="en-US" b="1" dirty="0" smtClean="0">
                <a:solidFill>
                  <a:srgbClr val="FF0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Addition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D4A7E1E7-D589-4CE7-8420-6EA144590F8C" descr="IMG_87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45678" y="-497715"/>
            <a:ext cx="6493002" cy="764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306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22372"/>
          <a:stretch/>
        </p:blipFill>
        <p:spPr bwMode="auto">
          <a:xfrm>
            <a:off x="1907628" y="-63063"/>
            <a:ext cx="6783113" cy="68540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2698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374" y="992937"/>
            <a:ext cx="10731578" cy="561542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500" b="1" dirty="0">
                <a:solidFill>
                  <a:srgbClr val="FF0000"/>
                </a:solidFill>
              </a:rPr>
              <a:t>Summary of challenges and view ahead</a:t>
            </a:r>
            <a:endParaRPr lang="en-US" sz="3500" dirty="0">
              <a:solidFill>
                <a:srgbClr val="FF0000"/>
              </a:solidFill>
            </a:endParaRPr>
          </a:p>
          <a:p>
            <a:pPr lvl="0"/>
            <a:r>
              <a:rPr lang="en-US" dirty="0" smtClean="0"/>
              <a:t>Grow </a:t>
            </a:r>
            <a:r>
              <a:rPr lang="en-US" dirty="0"/>
              <a:t>leadership capability within the department with the aim of effective succession </a:t>
            </a:r>
            <a:r>
              <a:rPr lang="en-US" dirty="0" smtClean="0"/>
              <a:t>planning.</a:t>
            </a:r>
            <a:endParaRPr lang="en-US" dirty="0"/>
          </a:p>
          <a:p>
            <a:pPr lvl="0"/>
            <a:r>
              <a:rPr lang="en-US" dirty="0" smtClean="0"/>
              <a:t>Push for </a:t>
            </a:r>
            <a:r>
              <a:rPr lang="en-US" dirty="0"/>
              <a:t>a realistic compensation plan for faculty and </a:t>
            </a:r>
            <a:r>
              <a:rPr lang="en-US" dirty="0" smtClean="0"/>
              <a:t>staff.</a:t>
            </a:r>
            <a:endParaRPr lang="en-US" dirty="0"/>
          </a:p>
          <a:p>
            <a:pPr lvl="0"/>
            <a:r>
              <a:rPr lang="en-US" dirty="0" smtClean="0"/>
              <a:t>The </a:t>
            </a:r>
            <a:r>
              <a:rPr lang="en-US" dirty="0"/>
              <a:t>development of business plans for faculty must be subsidized from the JHHS and CPA if accessible neurology services are required.</a:t>
            </a:r>
          </a:p>
          <a:p>
            <a:pPr lvl="0"/>
            <a:r>
              <a:rPr lang="en-US" dirty="0"/>
              <a:t>Neurology research space is crowded (we have one of the highest research $ per SF in the </a:t>
            </a:r>
            <a:r>
              <a:rPr lang="en-US" dirty="0" err="1"/>
              <a:t>SoM</a:t>
            </a:r>
            <a:r>
              <a:rPr lang="en-US" dirty="0"/>
              <a:t>). New space in the Precision Medicine building will be </a:t>
            </a:r>
            <a:r>
              <a:rPr lang="en-US" dirty="0" smtClean="0"/>
              <a:t>programmed in 2022.</a:t>
            </a:r>
            <a:endParaRPr lang="en-US" dirty="0"/>
          </a:p>
          <a:p>
            <a:pPr lvl="0"/>
            <a:r>
              <a:rPr lang="en-US" dirty="0" smtClean="0"/>
              <a:t>Inpatient </a:t>
            </a:r>
            <a:r>
              <a:rPr lang="en-US" dirty="0"/>
              <a:t>and outpatient services are constrained by capacity, and planning for expansion of NCCU and IMC beds, and additional outpatient space will be essential</a:t>
            </a:r>
            <a:r>
              <a:rPr lang="en-US" dirty="0" smtClean="0"/>
              <a:t>. Telemedicine will be expanded.</a:t>
            </a:r>
            <a:endParaRPr lang="en-US" dirty="0"/>
          </a:p>
          <a:p>
            <a:pPr lvl="0"/>
            <a:r>
              <a:rPr lang="en-US" dirty="0"/>
              <a:t>Research administration and administrative support for our faculty </a:t>
            </a:r>
            <a:r>
              <a:rPr lang="en-US" dirty="0" smtClean="0"/>
              <a:t>will be </a:t>
            </a:r>
            <a:r>
              <a:rPr lang="en-US" dirty="0"/>
              <a:t>improved so that faculty can be freed from some of the regulatory burdens.  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355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653" y="289620"/>
            <a:ext cx="9246693" cy="627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31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Congratulations !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David Hale and Chris Latimer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 smtClean="0"/>
              <a:t>Miller </a:t>
            </a:r>
            <a:r>
              <a:rPr lang="en-US" dirty="0"/>
              <a:t>Coulson Academy of Clinical Excellence (MCACE) </a:t>
            </a:r>
            <a:r>
              <a:rPr lang="en-US" dirty="0" smtClean="0"/>
              <a:t>~ winners </a:t>
            </a:r>
            <a:r>
              <a:rPr lang="en-US" dirty="0"/>
              <a:t>of the Frank L. Coulson, Jr. Award for Clinical Excellence.</a:t>
            </a:r>
          </a:p>
        </p:txBody>
      </p:sp>
    </p:spTree>
    <p:extLst>
      <p:ext uri="{BB962C8B-B14F-4D97-AF65-F5344CB8AC3E}">
        <p14:creationId xmlns:p14="http://schemas.microsoft.com/office/powerpoint/2010/main" val="3859857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Humanism in neurology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33450" y="2243137"/>
            <a:ext cx="10134599" cy="29860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549" y="2449213"/>
            <a:ext cx="9524010" cy="134173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Rectangle 4"/>
          <p:cNvSpPr/>
          <p:nvPr/>
        </p:nvSpPr>
        <p:spPr>
          <a:xfrm>
            <a:off x="7533851" y="4415917"/>
            <a:ext cx="28952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Donald Berwick, 2009</a:t>
            </a:r>
          </a:p>
        </p:txBody>
      </p:sp>
    </p:spTree>
    <p:extLst>
      <p:ext uri="{BB962C8B-B14F-4D97-AF65-F5344CB8AC3E}">
        <p14:creationId xmlns:p14="http://schemas.microsoft.com/office/powerpoint/2010/main" val="1047706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M’s 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story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6" name="83905C2C-4AB6-442D-999A-4AEA3B3C6681" descr="Screenshot 2022-09-15 at 7.17.12 AM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5" b="19070"/>
          <a:stretch/>
        </p:blipFill>
        <p:spPr bwMode="auto">
          <a:xfrm>
            <a:off x="4619625" y="872750"/>
            <a:ext cx="3663949" cy="544708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550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Thanks to all of you….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Residents and fellows</a:t>
            </a:r>
          </a:p>
          <a:p>
            <a:r>
              <a:rPr lang="en-US" dirty="0" smtClean="0"/>
              <a:t>Nurses, clinical techs, CMAs, PSCs, MOCs</a:t>
            </a:r>
          </a:p>
          <a:p>
            <a:r>
              <a:rPr lang="en-US" dirty="0" smtClean="0"/>
              <a:t>Research staff</a:t>
            </a:r>
          </a:p>
          <a:p>
            <a:r>
              <a:rPr lang="en-US" dirty="0" smtClean="0"/>
              <a:t>Faculty </a:t>
            </a:r>
          </a:p>
          <a:p>
            <a:r>
              <a:rPr lang="en-US" dirty="0" smtClean="0"/>
              <a:t>Development team</a:t>
            </a:r>
          </a:p>
          <a:p>
            <a:r>
              <a:rPr lang="en-US" dirty="0" smtClean="0"/>
              <a:t>Administration team</a:t>
            </a:r>
          </a:p>
          <a:p>
            <a:r>
              <a:rPr lang="en-US" dirty="0" smtClean="0"/>
              <a:t>Research and finance teams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973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blob:https://livejohnshopkins-my.sharepoint.com/e526de2d-bb25-47c7-85e7-ceb3b63fa6cd"/>
          <p:cNvSpPr>
            <a:spLocks noChangeAspect="1" noChangeArrowheads="1"/>
          </p:cNvSpPr>
          <p:nvPr/>
        </p:nvSpPr>
        <p:spPr bwMode="auto">
          <a:xfrm>
            <a:off x="155575" y="-144463"/>
            <a:ext cx="5145580" cy="514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blob:https://livejohnshopkins-my.sharepoint.com/e526de2d-bb25-47c7-85e7-ceb3b63fa6c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5" y="1824859"/>
            <a:ext cx="10775082" cy="489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17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Congratulations to newly promoted faculty !!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083790"/>
              </p:ext>
            </p:extLst>
          </p:nvPr>
        </p:nvGraphicFramePr>
        <p:xfrm>
          <a:off x="386860" y="1426862"/>
          <a:ext cx="6988627" cy="5159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3486">
                  <a:extLst>
                    <a:ext uri="{9D8B030D-6E8A-4147-A177-3AD203B41FA5}">
                      <a16:colId xmlns:a16="http://schemas.microsoft.com/office/drawing/2014/main" val="505734025"/>
                    </a:ext>
                  </a:extLst>
                </a:gridCol>
                <a:gridCol w="1567542">
                  <a:extLst>
                    <a:ext uri="{9D8B030D-6E8A-4147-A177-3AD203B41FA5}">
                      <a16:colId xmlns:a16="http://schemas.microsoft.com/office/drawing/2014/main" val="1150701605"/>
                    </a:ext>
                  </a:extLst>
                </a:gridCol>
                <a:gridCol w="1785257">
                  <a:extLst>
                    <a:ext uri="{9D8B030D-6E8A-4147-A177-3AD203B41FA5}">
                      <a16:colId xmlns:a16="http://schemas.microsoft.com/office/drawing/2014/main" val="3057548914"/>
                    </a:ext>
                  </a:extLst>
                </a:gridCol>
                <a:gridCol w="1872342">
                  <a:extLst>
                    <a:ext uri="{9D8B030D-6E8A-4147-A177-3AD203B41FA5}">
                      <a16:colId xmlns:a16="http://schemas.microsoft.com/office/drawing/2014/main" val="3161560799"/>
                    </a:ext>
                  </a:extLst>
                </a:gridCol>
              </a:tblGrid>
              <a:tr h="3035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Faigle</a:t>
                      </a:r>
                      <a:endParaRPr lang="en-US" sz="1000" b="0" i="0" u="none" strike="noStrike" dirty="0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Romanus</a:t>
                      </a:r>
                      <a:endParaRPr lang="en-US" sz="1000" b="0" i="0" u="none" strike="noStrike" dirty="0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Asso</a:t>
                      </a:r>
                      <a:r>
                        <a:rPr lang="en-US" sz="1000" u="none" strike="noStrike">
                          <a:effectLst/>
                        </a:rPr>
                        <a:t> Prof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10/01/21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2394541718"/>
                  </a:ext>
                </a:extLst>
              </a:tr>
              <a:tr h="3035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Haith</a:t>
                      </a:r>
                      <a:endParaRPr lang="en-US" sz="1000" b="0" i="0" u="none" strike="noStrike" dirty="0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Adrian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Asso Prof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02/01/22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238083476"/>
                  </a:ext>
                </a:extLst>
              </a:tr>
              <a:tr h="3035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Urrutia</a:t>
                      </a:r>
                      <a:endParaRPr lang="en-US" sz="1000" b="0" i="0" u="none" strike="noStrike" dirty="0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Victor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Professor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06/01/22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2439623122"/>
                  </a:ext>
                </a:extLst>
              </a:tr>
              <a:tr h="3035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Soldan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err="1">
                          <a:effectLst/>
                        </a:rPr>
                        <a:t>Anja</a:t>
                      </a:r>
                      <a:endParaRPr lang="en-US" sz="1000" b="0" i="0" u="none" strike="noStrike" dirty="0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Asso Prof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11/01/21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884142489"/>
                  </a:ext>
                </a:extLst>
              </a:tr>
              <a:tr h="3035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Probasco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John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Professor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06/01/22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1624288961"/>
                  </a:ext>
                </a:extLst>
              </a:tr>
              <a:tr h="3035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Saylor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Deanna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Asso Prof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05/01/22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1998016331"/>
                  </a:ext>
                </a:extLst>
              </a:tr>
              <a:tr h="3035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Cervenka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Mackenzie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Professor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11/01/21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372519749"/>
                  </a:ext>
                </a:extLst>
              </a:tr>
              <a:tr h="3035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Ko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Han Seok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Professor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06/01/22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3372423451"/>
                  </a:ext>
                </a:extLst>
              </a:tr>
              <a:tr h="3035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Lee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Gabsang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Professor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01/01/22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4194899512"/>
                  </a:ext>
                </a:extLst>
              </a:tr>
              <a:tr h="3035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Mao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Xiaobo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Asso Prof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07/01/21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2984105929"/>
                  </a:ext>
                </a:extLst>
              </a:tr>
              <a:tr h="3035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Nemeth Mertz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Christina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Asst Prof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11/01/21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1086849155"/>
                  </a:ext>
                </a:extLst>
              </a:tr>
              <a:tr h="3035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Mills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Kelly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Asso Prof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11/01/21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2339987350"/>
                  </a:ext>
                </a:extLst>
              </a:tr>
              <a:tr h="3035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Lefebvre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Austen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Asst Prof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07/01/21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2747068406"/>
                  </a:ext>
                </a:extLst>
              </a:tr>
              <a:tr h="3035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Bhargava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Pavan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Asso Prof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10/01/21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2967962120"/>
                  </a:ext>
                </a:extLst>
              </a:tr>
              <a:tr h="3035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Venkatesan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Arun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Professor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11/01/21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2876844497"/>
                  </a:ext>
                </a:extLst>
              </a:tr>
              <a:tr h="3035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Lloyd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Thomas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Professor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07/01/21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1125917815"/>
                  </a:ext>
                </a:extLst>
              </a:tr>
              <a:tr h="3035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Felling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Ryan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Asso Prof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07/01/21</a:t>
                      </a:r>
                      <a:endParaRPr lang="en-US" sz="1000" b="0" i="0" u="none" strike="noStrike" dirty="0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814110187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87" y="1426862"/>
            <a:ext cx="3119774" cy="4724400"/>
          </a:xfrm>
          <a:prstGeom prst="rect">
            <a:avLst/>
          </a:prstGeom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70348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Women Professors of Neurology at JHU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5969" y="17255118"/>
            <a:ext cx="952777" cy="5461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dirty="0" smtClean="0"/>
              <a:t>2021                                                    2022</a:t>
            </a:r>
            <a:endParaRPr lang="en-US" dirty="0"/>
          </a:p>
        </p:txBody>
      </p:sp>
      <p:pic>
        <p:nvPicPr>
          <p:cNvPr id="2050" name="EFA6AC34-DD38-43D0-A58D-61F160DCFA86" descr="EFA6AC34-DD38-43D0-A58D-61F160DCFA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71" y="1542422"/>
            <a:ext cx="5682414" cy="265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234381" y="4262284"/>
            <a:ext cx="914400" cy="553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625354" y="4311449"/>
            <a:ext cx="914400" cy="553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004C0AFD-3E97-43AA-AFA8-4E969ACC5C09" descr="IMG_89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816" y="1542422"/>
            <a:ext cx="5878991" cy="265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37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485983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Gottesman, Jordan, Lloyd &amp; Reich elected into ASCI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706" y="1282408"/>
            <a:ext cx="6987729" cy="5240797"/>
          </a:xfrm>
        </p:spPr>
      </p:pic>
    </p:spTree>
    <p:extLst>
      <p:ext uri="{BB962C8B-B14F-4D97-AF65-F5344CB8AC3E}">
        <p14:creationId xmlns:p14="http://schemas.microsoft.com/office/powerpoint/2010/main" val="19084772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Congratulations to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Ahmet Hoke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759" y="1825625"/>
            <a:ext cx="803951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PNS awarded him the </a:t>
            </a:r>
            <a:r>
              <a:rPr lang="en-US" dirty="0"/>
              <a:t>prestigious Alan J. </a:t>
            </a:r>
            <a:r>
              <a:rPr lang="en-US" dirty="0" err="1"/>
              <a:t>Gebhart</a:t>
            </a:r>
            <a:r>
              <a:rPr lang="en-US" dirty="0"/>
              <a:t> Prize for Excellence in Peripheral Nerve Research for 2022. This award recognizes your ongoing contributions to our mission of “improving the lives of people with peripheral neuropathies”. 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Ahmet is also the new editor of ACTN…..and just climbed Kilimanjaro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916" y="3027117"/>
            <a:ext cx="3218117" cy="19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99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JHM_Dome">
  <a:themeElements>
    <a:clrScheme name="JHM_Do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JHM_Do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7" charset="0"/>
          </a:defRPr>
        </a:defPPr>
      </a:lstStyle>
    </a:lnDef>
  </a:objectDefaults>
  <a:extraClrSchemeLst>
    <a:extraClrScheme>
      <a:clrScheme name="JHM_Do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M_Do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M_Do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M_Do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M_Do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M_Do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M_Do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M_Do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M_Do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M_Do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M_Do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M_Do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1854</Words>
  <Application>Microsoft Office PowerPoint</Application>
  <PresentationFormat>Widescreen</PresentationFormat>
  <Paragraphs>382</Paragraphs>
  <Slides>59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59</vt:i4>
      </vt:variant>
    </vt:vector>
  </HeadingPairs>
  <TitlesOfParts>
    <vt:vector size="73" baseType="lpstr">
      <vt:lpstr>MS PGothic</vt:lpstr>
      <vt:lpstr>MS PGothic</vt:lpstr>
      <vt:lpstr>Arial</vt:lpstr>
      <vt:lpstr>Calibri</vt:lpstr>
      <vt:lpstr>Calibri Light</vt:lpstr>
      <vt:lpstr>Lucida Bright</vt:lpstr>
      <vt:lpstr>Times</vt:lpstr>
      <vt:lpstr>Times New Roman</vt:lpstr>
      <vt:lpstr>Office Theme</vt:lpstr>
      <vt:lpstr>2_Office Theme</vt:lpstr>
      <vt:lpstr>JHM_Dome</vt:lpstr>
      <vt:lpstr>1_Office Theme</vt:lpstr>
      <vt:lpstr>3_Office Theme</vt:lpstr>
      <vt:lpstr>4_Office Theme</vt:lpstr>
      <vt:lpstr>State of the department 2022</vt:lpstr>
      <vt:lpstr>Zolgensma™, gene therapy for SMA.</vt:lpstr>
      <vt:lpstr>Overview</vt:lpstr>
      <vt:lpstr>Thank you to all for your resilience and leadership during COVID !!</vt:lpstr>
      <vt:lpstr>SHOUT OUT TO Administrative team</vt:lpstr>
      <vt:lpstr>Congratulations to newly promoted faculty !!</vt:lpstr>
      <vt:lpstr>Women Professors of Neurology at JHU</vt:lpstr>
      <vt:lpstr>Gottesman, Jordan, Lloyd &amp; Reich elected into ASCI</vt:lpstr>
      <vt:lpstr>Congratulations to Ahmet Hoke </vt:lpstr>
      <vt:lpstr>New Endowed Professorships in Neurology</vt:lpstr>
      <vt:lpstr>New Endowed Professorships in Neurology</vt:lpstr>
      <vt:lpstr>PowerPoint Presentation</vt:lpstr>
      <vt:lpstr>Congratulations to our graduates</vt:lpstr>
      <vt:lpstr>Congratulations on the recognition!   </vt:lpstr>
      <vt:lpstr>Congratulations to the 2021 winners of the Johns Hopkins Medicine Clinical Awards for Physicians and Care Teams! </vt:lpstr>
      <vt:lpstr>Congratulations to Romer Geocadin and Deanna Saylor</vt:lpstr>
      <vt:lpstr>Retirees this year</vt:lpstr>
      <vt:lpstr>Faculty hires this year </vt:lpstr>
      <vt:lpstr>Congratulations to……</vt:lpstr>
      <vt:lpstr>CONGRATULATIONS!</vt:lpstr>
      <vt:lpstr>PowerPoint Presentation</vt:lpstr>
      <vt:lpstr>Best Year Ever for Neurology at Hopkins! 2022 SOM Match</vt:lpstr>
      <vt:lpstr>PowerPoint Presentation</vt:lpstr>
      <vt:lpstr>Congratulations ! </vt:lpstr>
      <vt:lpstr>NAM inductees (10 from JH of 100)</vt:lpstr>
      <vt:lpstr>PowerPoint Presentation</vt:lpstr>
      <vt:lpstr>PowerPoint Presentation</vt:lpstr>
      <vt:lpstr>Pamela Talalay PhD  in memoriam</vt:lpstr>
      <vt:lpstr>PowerPoint Presentation</vt:lpstr>
      <vt:lpstr>PowerPoint Presentation</vt:lpstr>
      <vt:lpstr>Time for transformation</vt:lpstr>
      <vt:lpstr>PowerPoint Presentation</vt:lpstr>
      <vt:lpstr>We exceeded our budget target in FY22</vt:lpstr>
      <vt:lpstr>PowerPoint Presentation</vt:lpstr>
      <vt:lpstr>Neurology’s development team</vt:lpstr>
      <vt:lpstr>Neurology development: gifts and pledges</vt:lpstr>
      <vt:lpstr>Financial challenges that we face….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Plans to increase compensation</vt:lpstr>
      <vt:lpstr>SoM financial transformation</vt:lpstr>
      <vt:lpstr>Vision for Neurology</vt:lpstr>
      <vt:lpstr>Leadership changes</vt:lpstr>
      <vt:lpstr>NTAP Center/Neuro-oncology ~ Meyer 8</vt:lpstr>
      <vt:lpstr>Carnegie 3 space</vt:lpstr>
      <vt:lpstr>North Tower  Addition</vt:lpstr>
      <vt:lpstr>PowerPoint Presentation</vt:lpstr>
      <vt:lpstr>PowerPoint Presentation</vt:lpstr>
      <vt:lpstr>PowerPoint Presentation</vt:lpstr>
      <vt:lpstr>Congratulations ! </vt:lpstr>
      <vt:lpstr>Humanism in neurology</vt:lpstr>
      <vt:lpstr>M’s story</vt:lpstr>
      <vt:lpstr>Thanks to all of you….</vt:lpstr>
      <vt:lpstr>PowerPoint Presentation</vt:lpstr>
    </vt:vector>
  </TitlesOfParts>
  <Company>Johns Hopkins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the department 2022</dc:title>
  <dc:creator>Justin McArthur</dc:creator>
  <cp:lastModifiedBy>Justin Charles McArthur</cp:lastModifiedBy>
  <cp:revision>74</cp:revision>
  <dcterms:created xsi:type="dcterms:W3CDTF">2022-08-29T18:22:22Z</dcterms:created>
  <dcterms:modified xsi:type="dcterms:W3CDTF">2022-09-19T17:33:33Z</dcterms:modified>
</cp:coreProperties>
</file>